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56" r:id="rId2"/>
    <p:sldId id="257" r:id="rId3"/>
    <p:sldId id="258" r:id="rId4"/>
    <p:sldId id="259" r:id="rId5"/>
    <p:sldId id="300" r:id="rId6"/>
    <p:sldId id="260" r:id="rId7"/>
    <p:sldId id="266" r:id="rId8"/>
    <p:sldId id="302" r:id="rId9"/>
    <p:sldId id="270" r:id="rId10"/>
    <p:sldId id="273" r:id="rId11"/>
    <p:sldId id="274" r:id="rId12"/>
    <p:sldId id="275" r:id="rId13"/>
    <p:sldId id="277" r:id="rId14"/>
    <p:sldId id="278" r:id="rId15"/>
    <p:sldId id="280" r:id="rId16"/>
    <p:sldId id="281" r:id="rId17"/>
    <p:sldId id="282" r:id="rId18"/>
    <p:sldId id="283" r:id="rId19"/>
    <p:sldId id="284" r:id="rId20"/>
    <p:sldId id="286" r:id="rId21"/>
    <p:sldId id="287" r:id="rId22"/>
    <p:sldId id="288" r:id="rId23"/>
    <p:sldId id="290" r:id="rId24"/>
    <p:sldId id="291" r:id="rId25"/>
    <p:sldId id="293" r:id="rId26"/>
    <p:sldId id="294" r:id="rId27"/>
    <p:sldId id="295" r:id="rId28"/>
    <p:sldId id="296" r:id="rId29"/>
    <p:sldId id="297" r:id="rId30"/>
    <p:sldId id="299" r:id="rId31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34"/>
      <p:bold r:id="rId35"/>
      <p:italic r:id="rId36"/>
      <p:boldItalic r:id="rId37"/>
    </p:embeddedFont>
    <p:embeddedFont>
      <p:font typeface="Cambria Math" panose="02040503050406030204" pitchFamily="18" charset="0"/>
      <p:regular r:id="rId3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ick  Belloit" initials="" lastIdx="1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2D7D9F"/>
    <a:srgbClr val="0000FF"/>
    <a:srgbClr val="000099"/>
    <a:srgbClr val="1F497D"/>
    <a:srgbClr val="366092"/>
    <a:srgbClr val="1F49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53" autoAdjust="0"/>
    <p:restoredTop sz="94660"/>
  </p:normalViewPr>
  <p:slideViewPr>
    <p:cSldViewPr>
      <p:cViewPr varScale="1">
        <p:scale>
          <a:sx n="86" d="100"/>
          <a:sy n="86" d="100"/>
        </p:scale>
        <p:origin x="1483" y="5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3024" y="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ommentAuthors" Target="commentAuthors.xml"/><Relationship Id="rId21" Type="http://schemas.openxmlformats.org/officeDocument/2006/relationships/slide" Target="slides/slide20.xml"/><Relationship Id="rId34" Type="http://schemas.openxmlformats.org/officeDocument/2006/relationships/font" Target="fonts/font1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4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2.fntdata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38" Type="http://schemas.openxmlformats.org/officeDocument/2006/relationships/font" Target="fonts/font5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35DB0-18E5-42EE-8A41-3EE53E7DF1D8}" type="datetimeFigureOut">
              <a:rPr lang="en-US" smtClean="0"/>
              <a:pPr/>
              <a:t>11/2/2021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792EB-0FA9-4C62-9AEF-94474B71BC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0158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69A0D3-B478-40F2-A888-1E8089CEC0F3}" type="datetimeFigureOut">
              <a:rPr lang="en-US" smtClean="0"/>
              <a:pPr/>
              <a:t>11/2/2021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6DA207-A26B-4388-9112-E8BB699F62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666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A0D54E-FB3F-4E00-91DF-E7D7900CC66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71600" y="3502152"/>
            <a:ext cx="6400800" cy="1755648"/>
          </a:xfrm>
          <a:prstGeom prst="rect">
            <a:avLst/>
          </a:prstGeom>
        </p:spPr>
        <p:txBody>
          <a:bodyPr anchor="t" anchorCtr="1"/>
          <a:lstStyle>
            <a:lvl1pPr marL="0" indent="0">
              <a:buFontTx/>
              <a:buNone/>
              <a:defRPr b="1" i="1"/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01147E5-B1BD-4168-9DA2-D332C27DB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130552"/>
            <a:ext cx="7772400" cy="1472184"/>
          </a:xfrm>
          <a:prstGeom prst="rect">
            <a:avLst/>
          </a:prstGeom>
        </p:spPr>
        <p:txBody>
          <a:bodyPr anchor="ctr" anchorCtr="0"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5107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7651718-6C8C-47B1-82C8-30B07A4491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914276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/>
          <a:lstStyle>
            <a:lvl1pPr marL="0" indent="0">
              <a:buNone/>
              <a:defRPr sz="2800">
                <a:solidFill>
                  <a:srgbClr val="000000"/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485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CDC75ED-AB7E-4E7F-BC5E-A252D6044ADB}"/>
              </a:ext>
            </a:extLst>
          </p:cNvPr>
          <p:cNvSpPr/>
          <p:nvPr userDrawn="1"/>
        </p:nvSpPr>
        <p:spPr>
          <a:xfrm>
            <a:off x="457200" y="1092966"/>
            <a:ext cx="8229599" cy="4850594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5A2C83-F758-497D-9ED7-F511E4334CAF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57200" y="1092200"/>
            <a:ext cx="8229600" cy="48402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792827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46C5300E-46C0-4573-BB9D-2DC5A4375238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9876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DC7A059-BE2D-4107-9D5E-745311FEFA7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861484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 sz="2800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7087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BD3E83F-5038-477C-AF54-68062F1599E0}"/>
              </a:ext>
            </a:extLst>
          </p:cNvPr>
          <p:cNvSpPr/>
          <p:nvPr userDrawn="1"/>
        </p:nvSpPr>
        <p:spPr>
          <a:xfrm>
            <a:off x="457201" y="1092969"/>
            <a:ext cx="8229599" cy="485059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A0EA87-BE08-4809-8855-91948461D98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57200" y="1092200"/>
            <a:ext cx="8229600" cy="48625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55031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C306A871-D043-41D9-9A57-60349F9974E7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1612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997527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457200" indent="-457200">
              <a:buFont typeface="Courier New" panose="02070309020205020404" pitchFamily="49" charset="0"/>
              <a:buChar char="o"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5FF21EF-72E3-4AF0-B271-8ABDCFDC73DB}"/>
              </a:ext>
            </a:extLst>
          </p:cNvPr>
          <p:cNvSpPr txBox="1"/>
          <p:nvPr userDrawn="1"/>
        </p:nvSpPr>
        <p:spPr>
          <a:xfrm>
            <a:off x="457200" y="155448"/>
            <a:ext cx="8229600" cy="941832"/>
          </a:xfrm>
          <a:prstGeom prst="rect">
            <a:avLst/>
          </a:prstGeom>
          <a:noFill/>
        </p:spPr>
        <p:txBody>
          <a:bodyPr wrap="square" rtlCol="0" anchor="ctr" anchorCtr="1">
            <a:noAutofit/>
          </a:bodyPr>
          <a:lstStyle/>
          <a:p>
            <a:pPr algn="ctr"/>
            <a:r>
              <a:rPr lang="en-US" sz="3200" dirty="0">
                <a:latin typeface="+mj-lt"/>
              </a:rPr>
              <a:t>Objectives</a:t>
            </a:r>
          </a:p>
        </p:txBody>
      </p:sp>
    </p:spTree>
    <p:extLst>
      <p:ext uri="{BB962C8B-B14F-4D97-AF65-F5344CB8AC3E}">
        <p14:creationId xmlns:p14="http://schemas.microsoft.com/office/powerpoint/2010/main" val="3198325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EEC94A-BFCC-4A85-9B96-436ED92D72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29287"/>
            <a:ext cx="8229600" cy="49670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1659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10E547-E237-4E17-8363-3FC8F7FE0291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57200" y="1081890"/>
            <a:ext cx="8229600" cy="48505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724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2AE9D435-6335-42D3-BEA2-55D97E207BB9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638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029393"/>
            <a:ext cx="4069080" cy="52322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487DEF6-2239-4AD8-B0A9-28BD2B313F4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617722" y="1051454"/>
            <a:ext cx="4069080" cy="52322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86011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DC699DB4-7F7E-4F05-A990-D3F6EB60137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914276"/>
          </a:xfrm>
          <a:prstGeom prst="rect">
            <a:avLst/>
          </a:prstGeom>
          <a:solidFill>
            <a:schemeClr val="accent3"/>
          </a:solidFill>
          <a:ln w="28575">
            <a:solidFill>
              <a:srgbClr val="000000"/>
            </a:solidFill>
          </a:ln>
        </p:spPr>
        <p:txBody>
          <a:bodyPr/>
          <a:lstStyle>
            <a:lvl1pPr marL="0" indent="0">
              <a:buNone/>
              <a:defRPr sz="2800">
                <a:solidFill>
                  <a:srgbClr val="000000"/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837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49F836F-7518-4E43-8BE5-A4862374099F}"/>
              </a:ext>
            </a:extLst>
          </p:cNvPr>
          <p:cNvSpPr/>
          <p:nvPr userDrawn="1"/>
        </p:nvSpPr>
        <p:spPr>
          <a:xfrm>
            <a:off x="457200" y="1092966"/>
            <a:ext cx="8229599" cy="4850594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ABF354-AAD7-4AAE-8F83-04212DA95FEB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57200" y="1127482"/>
            <a:ext cx="8229600" cy="48269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17342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127B2CAE-CE9C-4DB3-8071-2D2FAD58E82C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solidFill>
            <a:schemeClr val="accent3"/>
          </a:solidFill>
          <a:ln w="28575">
            <a:solidFill>
              <a:srgbClr val="000000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775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">
            <a:extLst>
              <a:ext uri="{FF2B5EF4-FFF2-40B4-BE49-F238E27FC236}">
                <a16:creationId xmlns:a16="http://schemas.microsoft.com/office/drawing/2014/main" id="{9551E07D-D596-4BD6-9B19-8F8F8517647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5E78946-C571-42A5-BF43-11444CD22EFB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66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2" r:id="rId2"/>
    <p:sldLayoutId id="2147483650" r:id="rId3"/>
    <p:sldLayoutId id="2147483658" r:id="rId4"/>
    <p:sldLayoutId id="2147483662" r:id="rId5"/>
    <p:sldLayoutId id="2147483657" r:id="rId6"/>
    <p:sldLayoutId id="2147483654" r:id="rId7"/>
    <p:sldLayoutId id="2147483659" r:id="rId8"/>
    <p:sldLayoutId id="2147483663" r:id="rId9"/>
    <p:sldLayoutId id="2147483655" r:id="rId10"/>
    <p:sldLayoutId id="2147483660" r:id="rId11"/>
    <p:sldLayoutId id="2147483664" r:id="rId12"/>
    <p:sldLayoutId id="2147483656" r:id="rId13"/>
    <p:sldLayoutId id="2147483661" r:id="rId14"/>
    <p:sldLayoutId id="2147483665" r:id="rId15"/>
    <p:sldLayoutId id="2147483651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9.sv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t>Linear Functions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Section 3.2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2: Finding a Linear Function Given its Graph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b="1" dirty="0"/>
                  <a:t>Solution</a:t>
                </a:r>
              </a:p>
              <a:p>
                <a:pPr>
                  <a:defRPr sz="2800"/>
                </a:pPr>
                <a:r>
                  <a:rPr lang="en-US" sz="2800" dirty="0"/>
                  <a:t>The graph shows a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800" dirty="0"/>
                  <a:t>-intercept of </a:t>
                </a:r>
                <a:r>
                  <a:rPr lang="en-US" sz="2800" dirty="0">
                    <a:latin typeface="Cambria Math"/>
                  </a:rPr>
                  <a:t>4</a:t>
                </a:r>
                <a:r>
                  <a:rPr lang="en-US" sz="2800" dirty="0"/>
                  <a:t>, giving us one of the two constants necessary to define a linear function. To determine the slope, we can use the fact that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(0,4)</m:t>
                    </m:r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(2,0)</m:t>
                    </m:r>
                  </m:oMath>
                </a14:m>
                <a:r>
                  <a:rPr lang="en-US" sz="2800" dirty="0"/>
                  <a:t> both lie on the graph and hence</a:t>
                </a:r>
              </a:p>
              <a:p>
                <a:pPr algn="ctr">
                  <a:defRPr sz="2800"/>
                </a:pP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ar-AE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ar-AE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ar-AE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den>
                    </m:f>
                    <m:r>
                      <a:rPr lang="ar-AE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ar-AE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ar-AE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ar-AE">
                        <a:latin typeface="Cambria Math" panose="02040503050406030204" pitchFamily="18" charset="0"/>
                      </a:rPr>
                      <m:t>=−</m:t>
                    </m:r>
                    <m:r>
                      <a:rPr lang="ar-AE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ar-AE" sz="2800" dirty="0"/>
                  <a:t>.</a:t>
                </a:r>
              </a:p>
              <a:p>
                <a:r>
                  <a:rPr lang="en-US" sz="2800" dirty="0"/>
                  <a:t>If we name the function </a:t>
                </a:r>
                <a:r>
                  <a:rPr lang="en-US" sz="2800" i="1" dirty="0"/>
                  <a:t>f</a:t>
                </a:r>
                <a:r>
                  <a:rPr lang="en-US" sz="2800" dirty="0"/>
                  <a:t>, the formula for this function is thus</a:t>
                </a:r>
              </a:p>
              <a:p>
                <a:pPr algn="ctr">
                  <a:defRPr sz="2800"/>
                </a:pP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ar-AE"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ar-AE">
                        <a:latin typeface="Cambria Math" panose="02040503050406030204" pitchFamily="18" charset="0"/>
                      </a:rPr>
                      <m:t>=−</m:t>
                    </m:r>
                    <m:r>
                      <a:rPr lang="ar-AE">
                        <a:latin typeface="Cambria Math" panose="02040503050406030204" pitchFamily="18" charset="0"/>
                      </a:rPr>
                      <m:t>2</m:t>
                    </m:r>
                    <m:r>
                      <a:rPr lang="ar-AE">
                        <a:latin typeface="Cambria Math" panose="02040503050406030204" pitchFamily="18" charset="0"/>
                      </a:rPr>
                      <m:t>𝑥</m:t>
                    </m:r>
                    <m:r>
                      <a:rPr lang="ar-AE">
                        <a:latin typeface="Cambria Math" panose="02040503050406030204" pitchFamily="18" charset="0"/>
                      </a:rPr>
                      <m:t>+</m:t>
                    </m:r>
                    <m:r>
                      <a:rPr lang="ar-AE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ar-AE" sz="2800" dirty="0"/>
                  <a:t>.</a:t>
                </a:r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 r="-22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3: Finding the Line of Best Fit and Correlation Coefficient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lang="en-US" dirty="0"/>
                  <a:t>Given the points graphed in Figure 7,</a:t>
                </a:r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rPr dirty="0"/>
                  <a:t>​</a:t>
                </a:r>
                <a:r>
                  <a:rPr sz="2800" dirty="0"/>
                  <a:t>use linear regression to find and graph the line of best fit, and</a:t>
                </a:r>
              </a:p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rPr dirty="0"/>
                  <a:t>​</a:t>
                </a:r>
                <a:r>
                  <a:rPr sz="2800" dirty="0"/>
                  <a:t>find the Pearson correlation coefficient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sz="2800" dirty="0"/>
                  <a:t>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3: Finding the Line of Best Fit and Correlation Coefficient (cont.)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05A6895-4C36-43F7-8066-E698C116BC4B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47093" y="1082675"/>
            <a:ext cx="4406107" cy="4406107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B813445-61F0-4C80-925E-F39F498C9D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3800" y="5422327"/>
            <a:ext cx="1579001" cy="749873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3: Finding the Line of Best Fit and Correlation Coefficient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 b="1" dirty="0"/>
                  <a:t>Solution</a:t>
                </a:r>
              </a:p>
              <a:p>
                <a:r>
                  <a:rPr sz="2800" dirty="0"/>
                  <a:t>The coordinates of the five graphed points are</a:t>
                </a:r>
              </a:p>
              <a:p>
                <a:pPr algn="ctr">
                  <a:defRPr sz="2800"/>
                </a:pPr>
                <a:r>
                  <a:rPr sz="2800" dirty="0"/>
                  <a:t>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{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−1,6</m:t>
                        </m:r>
                      </m:e>
                    </m:d>
                    <m:r>
                      <a:rPr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1,5</m:t>
                        </m:r>
                      </m:e>
                    </m:d>
                    <m:r>
                      <a:rPr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2,4</m:t>
                        </m:r>
                      </m:e>
                    </m:d>
                    <m:r>
                      <a:rPr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3,2</m:t>
                        </m:r>
                      </m:e>
                    </m:d>
                    <m:r>
                      <a:rPr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5,1</m:t>
                        </m:r>
                      </m:e>
                    </m:d>
                    <m:r>
                      <a:rPr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sz="2800" dirty="0"/>
                  <a:t>.</a:t>
                </a:r>
                <a:endParaRPr lang="en-US" sz="2800" dirty="0"/>
              </a:p>
              <a:p>
                <a:pPr>
                  <a:defRPr sz="2800"/>
                </a:pPr>
                <a:r>
                  <a:rPr sz="2800" dirty="0"/>
                  <a:t>The averages of the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 dirty="0"/>
                  <a:t>-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sz="2800" dirty="0"/>
                  <a:t>-values are thus</a:t>
                </a:r>
              </a:p>
              <a:p>
                <a:pPr algn="ctr">
                  <a:defRPr sz="2800"/>
                </a:pPr>
                <a:r>
                  <a:rPr sz="2800" dirty="0"/>
                  <a:t>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ba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−1+1+2+3+5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sz="2800" dirty="0"/>
                  <a:t> </a:t>
                </a:r>
                <a:r>
                  <a:rPr lang="en-US" sz="2800" dirty="0"/>
                  <a:t> </a:t>
                </a:r>
                <a:r>
                  <a:rPr sz="2800" dirty="0"/>
                  <a:t>and</a:t>
                </a:r>
                <a:r>
                  <a:rPr lang="en-US" sz="2800" dirty="0"/>
                  <a:t> </a:t>
                </a:r>
                <a:r>
                  <a:rPr sz="2800" dirty="0"/>
                  <a:t>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ba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6+5+4+2+1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>
                        <a:latin typeface="Cambria Math" panose="02040503050406030204" pitchFamily="18" charset="0"/>
                      </a:rPr>
                      <m:t>=3.6</m:t>
                    </m:r>
                  </m:oMath>
                </a14:m>
                <a:r>
                  <a:rPr sz="2800" dirty="0"/>
                  <a:t>,</a:t>
                </a:r>
              </a:p>
              <a:p>
                <a:pPr>
                  <a:defRPr sz="2800"/>
                </a:pPr>
                <a:r>
                  <a:rPr sz="2800" dirty="0"/>
                  <a:t>which we use to construct</a:t>
                </a:r>
                <a:r>
                  <a:rPr lang="en-US" sz="2800" dirty="0"/>
                  <a:t> </a:t>
                </a:r>
                <a:r>
                  <a:rPr sz="2800" dirty="0"/>
                  <a:t>tables of the values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𝛥</m:t>
                    </m:r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 dirty="0"/>
                  <a:t>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𝛥</m:t>
                    </m:r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sz="2800" dirty="0"/>
                  <a:t>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3: Finding the Line of Best Fit and Correlation Coefficient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Placeholder 2"/>
              <p:cNvGraphicFramePr>
                <a:graphicFrameLocks noGrp="1"/>
              </p:cNvGraphicFramePr>
              <p:nvPr>
                <p:ph type="tbl" sz="quarter" idx="10"/>
                <p:extLst>
                  <p:ext uri="{D42A27DB-BD31-4B8C-83A1-F6EECF244321}">
                    <p14:modId xmlns:p14="http://schemas.microsoft.com/office/powerpoint/2010/main" val="888927967"/>
                  </p:ext>
                </p:extLst>
              </p:nvPr>
            </p:nvGraphicFramePr>
            <p:xfrm>
              <a:off x="457200" y="1105523"/>
              <a:ext cx="8229600" cy="25958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1148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1148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70840">
                    <a:tc gridSpan="2">
                      <a:txBody>
                        <a:bodyPr/>
                        <a:lstStyle/>
                        <a:p>
                          <a:pPr algn="ctr">
                            <a:defRPr sz="1800" b="1"/>
                          </a:pPr>
                          <a:r>
                            <a:t>Table 6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>
                            <a:defRPr sz="1800" b="1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1" i="1" smtClean="0">
                                    <a:latin typeface="Cambria Math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800" b="1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sz="1800" b="1" i="1">
                                    <a:latin typeface="Cambria Math"/>
                                  </a:rPr>
                                  <m:t>𝜟</m:t>
                                </m:r>
                                <m:r>
                                  <a:rPr sz="1800" b="1" i="1">
                                    <a:latin typeface="Cambria Math"/>
                                  </a:rPr>
                                  <m:t>𝒙</m:t>
                                </m:r>
                                <m:r>
                                  <a:rPr sz="1800" b="1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sz="1800" b="1" i="1">
                                    <a:latin typeface="Cambria Math"/>
                                  </a:rPr>
                                  <m:t>𝒙</m:t>
                                </m:r>
                                <m:r>
                                  <a:rPr sz="1800" b="1">
                                    <a:latin typeface="Cambria Math"/>
                                  </a:rPr>
                                  <m:t>−</m:t>
                                </m:r>
                                <m:bar>
                                  <m:barPr>
                                    <m:pos m:val="top"/>
                                    <m:ctrlPr>
                                      <a:rPr sz="18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barPr>
                                  <m:e>
                                    <m:r>
                                      <a:rPr sz="1800" b="1" i="1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</m:bar>
                              </m:oMath>
                            </m:oMathPara>
                          </a14:m>
                          <a:endParaRPr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>
                            <a:defRPr sz="1800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sz="1800">
                                    <a:latin typeface="Cambria Math"/>
                                  </a:rPr>
                                  <m:t>−1</m:t>
                                </m:r>
                              </m:oMath>
                            </m:oMathPara>
                          </a14:m>
                          <a:endParaRPr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800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sz="1800">
                                    <a:latin typeface="Cambria Math"/>
                                  </a:rPr>
                                  <m:t>−3</m:t>
                                </m:r>
                              </m:oMath>
                            </m:oMathPara>
                          </a14:m>
                          <a:endParaRPr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800" dirty="0">
                              <a:latin typeface="Cambria Math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800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sz="1800">
                                    <a:latin typeface="Cambria Math"/>
                                  </a:rPr>
                                  <m:t>−1</m:t>
                                </m:r>
                              </m:oMath>
                            </m:oMathPara>
                          </a14:m>
                          <a:endParaRPr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800">
                              <a:latin typeface="Cambria Math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800">
                              <a:latin typeface="Cambria Math"/>
                            </a:rPr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800">
                              <a:latin typeface="Cambria Math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800">
                              <a:latin typeface="Cambria Math"/>
                            </a:rPr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800">
                              <a:latin typeface="Cambria Math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800" dirty="0">
                              <a:latin typeface="Cambria Math"/>
                            </a:rPr>
                            <a:t>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Placeholder 2"/>
              <p:cNvGraphicFramePr>
                <a:graphicFrameLocks noGrp="1"/>
              </p:cNvGraphicFramePr>
              <p:nvPr>
                <p:ph type="tbl" sz="quarter" idx="10"/>
                <p:extLst>
                  <p:ext uri="{D42A27DB-BD31-4B8C-83A1-F6EECF244321}">
                    <p14:modId xmlns:p14="http://schemas.microsoft.com/office/powerpoint/2010/main" val="888927967"/>
                  </p:ext>
                </p:extLst>
              </p:nvPr>
            </p:nvGraphicFramePr>
            <p:xfrm>
              <a:off x="457200" y="1105523"/>
              <a:ext cx="8229600" cy="25958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1148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1148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70840">
                    <a:tc gridSpan="2">
                      <a:txBody>
                        <a:bodyPr/>
                        <a:lstStyle/>
                        <a:p>
                          <a:pPr algn="ctr">
                            <a:defRPr sz="1800" b="1"/>
                          </a:pPr>
                          <a:r>
                            <a:t>Table 6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96" t="-108197" r="-100741" b="-5213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296" t="-108197" r="-741" b="-52131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96" t="-208197" r="-100741" b="-4213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296" t="-208197" r="-741" b="-42131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800" dirty="0">
                              <a:latin typeface="Cambria Math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296" t="-308197" r="-741" b="-32131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800">
                              <a:latin typeface="Cambria Math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800">
                              <a:latin typeface="Cambria Math"/>
                            </a:rPr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800">
                              <a:latin typeface="Cambria Math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800">
                              <a:latin typeface="Cambria Math"/>
                            </a:rPr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800">
                              <a:latin typeface="Cambria Math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800" dirty="0">
                              <a:latin typeface="Cambria Math"/>
                            </a:rPr>
                            <a:t>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3: Finding the Line of Best Fit and Correlation Coefficient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Placeholder 2"/>
              <p:cNvGraphicFramePr>
                <a:graphicFrameLocks noGrp="1"/>
              </p:cNvGraphicFramePr>
              <p:nvPr>
                <p:ph type="tbl" sz="quarter" idx="10"/>
                <p:extLst>
                  <p:ext uri="{D42A27DB-BD31-4B8C-83A1-F6EECF244321}">
                    <p14:modId xmlns:p14="http://schemas.microsoft.com/office/powerpoint/2010/main" val="610584750"/>
                  </p:ext>
                </p:extLst>
              </p:nvPr>
            </p:nvGraphicFramePr>
            <p:xfrm>
              <a:off x="457200" y="1105523"/>
              <a:ext cx="8229600" cy="25958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1148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1148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70840">
                    <a:tc gridSpan="2">
                      <a:txBody>
                        <a:bodyPr/>
                        <a:lstStyle/>
                        <a:p>
                          <a:pPr algn="ctr">
                            <a:defRPr sz="1800" b="1"/>
                          </a:pPr>
                          <a:r>
                            <a:t>Table 7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>
                            <a:defRPr sz="1800" b="1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1" i="1" smtClean="0">
                                    <a:latin typeface="Cambria Math"/>
                                  </a:rPr>
                                  <m:t>𝒚</m:t>
                                </m:r>
                              </m:oMath>
                            </m:oMathPara>
                          </a14:m>
                          <a:endParaRPr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800" b="1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ar-AE" sz="1800" b="1" i="1" smtClean="0">
                                    <a:latin typeface="Cambria Math"/>
                                  </a:rPr>
                                  <m:t>𝜟</m:t>
                                </m:r>
                                <m:r>
                                  <a:rPr lang="ar-AE" sz="1800" b="1" i="1" smtClean="0"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  <m:r>
                                  <a:rPr lang="ar-AE" sz="1800" b="1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ar-AE" sz="1800" b="1" i="1">
                                    <a:latin typeface="Cambria Math"/>
                                  </a:rPr>
                                  <m:t>𝒚</m:t>
                                </m:r>
                                <m:r>
                                  <a:rPr lang="ar-AE" sz="1800" b="1">
                                    <a:latin typeface="Cambria Math"/>
                                  </a:rPr>
                                  <m:t>−</m:t>
                                </m:r>
                                <m:bar>
                                  <m:barPr>
                                    <m:pos m:val="top"/>
                                    <m:ctrlPr>
                                      <a:rPr lang="ar-AE" sz="18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barPr>
                                  <m:e>
                                    <m:r>
                                      <a:rPr lang="ar-AE" sz="1800" b="1" i="1">
                                        <a:latin typeface="Cambria Math"/>
                                      </a:rPr>
                                      <m:t>𝒚</m:t>
                                    </m:r>
                                  </m:e>
                                </m:bar>
                              </m:oMath>
                            </m:oMathPara>
                          </a14:m>
                          <a:endParaRPr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800">
                              <a:latin typeface="Cambria Math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800">
                              <a:latin typeface="Cambria Math"/>
                            </a:rPr>
                            <a:t>2.4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800">
                              <a:latin typeface="Cambria Math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800">
                              <a:latin typeface="Cambria Math"/>
                            </a:rPr>
                            <a:t>1.4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800">
                              <a:latin typeface="Cambria Math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800">
                              <a:latin typeface="Cambria Math"/>
                            </a:rPr>
                            <a:t>0.4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800">
                              <a:latin typeface="Cambria Math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800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sz="180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sz="1800">
                                    <a:latin typeface="Cambria Math"/>
                                  </a:rPr>
                                  <m:t>1</m:t>
                                </m:r>
                                <m:r>
                                  <a:rPr sz="1800">
                                    <a:latin typeface="Cambria Math"/>
                                  </a:rPr>
                                  <m:t>.</m:t>
                                </m:r>
                                <m:r>
                                  <a:rPr sz="1800">
                                    <a:latin typeface="Cambria Math"/>
                                  </a:rPr>
                                  <m:t>6</m:t>
                                </m:r>
                              </m:oMath>
                            </m:oMathPara>
                          </a14:m>
                          <a:endParaRPr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800">
                              <a:latin typeface="Cambria Math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800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sz="180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sz="1800">
                                    <a:latin typeface="Cambria Math"/>
                                  </a:rPr>
                                  <m:t>2</m:t>
                                </m:r>
                                <m:r>
                                  <a:rPr sz="1800">
                                    <a:latin typeface="Cambria Math"/>
                                  </a:rPr>
                                  <m:t>.</m:t>
                                </m:r>
                                <m:r>
                                  <a:rPr sz="1800">
                                    <a:latin typeface="Cambria Math"/>
                                  </a:rPr>
                                  <m:t>6</m:t>
                                </m:r>
                              </m:oMath>
                            </m:oMathPara>
                          </a14:m>
                          <a:endParaRPr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Placeholder 2"/>
              <p:cNvGraphicFramePr>
                <a:graphicFrameLocks noGrp="1"/>
              </p:cNvGraphicFramePr>
              <p:nvPr>
                <p:ph type="tbl" sz="quarter" idx="10"/>
                <p:extLst>
                  <p:ext uri="{D42A27DB-BD31-4B8C-83A1-F6EECF244321}">
                    <p14:modId xmlns:p14="http://schemas.microsoft.com/office/powerpoint/2010/main" val="610584750"/>
                  </p:ext>
                </p:extLst>
              </p:nvPr>
            </p:nvGraphicFramePr>
            <p:xfrm>
              <a:off x="457200" y="1105523"/>
              <a:ext cx="8229600" cy="25958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1148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1148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70840">
                    <a:tc gridSpan="2">
                      <a:txBody>
                        <a:bodyPr/>
                        <a:lstStyle/>
                        <a:p>
                          <a:pPr algn="ctr">
                            <a:defRPr sz="1800" b="1"/>
                          </a:pPr>
                          <a:r>
                            <a:t>Table 7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96" t="-108197" r="-100741" b="-5213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296" t="-108197" r="-741" b="-52131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800">
                              <a:latin typeface="Cambria Math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800">
                              <a:latin typeface="Cambria Math"/>
                            </a:rPr>
                            <a:t>2.4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800">
                              <a:latin typeface="Cambria Math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800">
                              <a:latin typeface="Cambria Math"/>
                            </a:rPr>
                            <a:t>1.4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800">
                              <a:latin typeface="Cambria Math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800">
                              <a:latin typeface="Cambria Math"/>
                            </a:rPr>
                            <a:t>0.4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800">
                              <a:latin typeface="Cambria Math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296" t="-508197" r="-741" b="-12131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800">
                              <a:latin typeface="Cambria Math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296" t="-608197" r="-741" b="-2131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3: Finding the Line of Best Fit and Correlation Coefficient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 dirty="0"/>
                  <a:t>We will need to know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∑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𝛥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sz="2800" dirty="0"/>
                  <a:t>,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∑</m:t>
                    </m:r>
                    <m:r>
                      <a:rPr>
                        <a:latin typeface="Cambria Math" panose="02040503050406030204" pitchFamily="18" charset="0"/>
                      </a:rPr>
                      <m:t>𝛥</m:t>
                    </m:r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𝛥</m:t>
                    </m:r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sz="2800" dirty="0"/>
                  <a:t>,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∑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𝛥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sz="2800" dirty="0"/>
                  <a:t>, so we make a third table leading to these sums.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 r="-19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3: Finding the Line of Best Fit and Correlation Coefficient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Placeholder 2"/>
              <p:cNvGraphicFramePr>
                <a:graphicFrameLocks noGrp="1"/>
              </p:cNvGraphicFramePr>
              <p:nvPr>
                <p:ph type="tbl" sz="quarter" idx="10"/>
                <p:extLst>
                  <p:ext uri="{D42A27DB-BD31-4B8C-83A1-F6EECF244321}">
                    <p14:modId xmlns:p14="http://schemas.microsoft.com/office/powerpoint/2010/main" val="1402951212"/>
                  </p:ext>
                </p:extLst>
              </p:nvPr>
            </p:nvGraphicFramePr>
            <p:xfrm>
              <a:off x="457200" y="1105522"/>
              <a:ext cx="8229600" cy="38474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4592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64592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64592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64592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645920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480935">
                    <a:tc gridSpan="5">
                      <a:txBody>
                        <a:bodyPr/>
                        <a:lstStyle/>
                        <a:p>
                          <a:pPr algn="ctr">
                            <a:defRPr sz="1800" b="1"/>
                          </a:pPr>
                          <a:r>
                            <a:t>Table 8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80935">
                    <a:tc>
                      <a:txBody>
                        <a:bodyPr/>
                        <a:lstStyle/>
                        <a:p>
                          <a:pPr algn="ctr">
                            <a:defRPr sz="1600" b="1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sz="1600" b="1" i="1">
                                    <a:latin typeface="Cambria Math"/>
                                  </a:rPr>
                                  <m:t>𝜟</m:t>
                                </m:r>
                                <m:r>
                                  <a:rPr sz="1600" b="1" i="1">
                                    <a:latin typeface="Cambria Math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b="1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600" b="1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sz="1600" b="1" i="1">
                                    <a:latin typeface="Cambria Math"/>
                                  </a:rPr>
                                  <m:t>𝜟</m:t>
                                </m:r>
                                <m:r>
                                  <a:rPr sz="1600" b="1" i="1">
                                    <a:latin typeface="Cambria Math"/>
                                  </a:rPr>
                                  <m:t>𝒚</m:t>
                                </m:r>
                              </m:oMath>
                            </m:oMathPara>
                          </a14:m>
                          <a:endParaRPr b="1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600" b="1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sz="16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sz="16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sz="1600" b="1" i="1">
                                            <a:latin typeface="Cambria Math"/>
                                          </a:rPr>
                                          <m:t>𝜟</m:t>
                                        </m:r>
                                        <m:r>
                                          <a:rPr sz="1600" b="1" i="1">
                                            <a:latin typeface="Cambria Math"/>
                                          </a:rPr>
                                          <m:t>𝒙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sz="1600" b="1" i="1">
                                        <a:latin typeface="Cambria Math"/>
                                      </a:rPr>
                                      <m:t>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b="1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600" b="1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sz="1600" b="1" i="1">
                                    <a:latin typeface="Cambria Math"/>
                                  </a:rPr>
                                  <m:t>𝜟</m:t>
                                </m:r>
                                <m:r>
                                  <a:rPr sz="1600" b="1" i="1">
                                    <a:latin typeface="Cambria Math"/>
                                  </a:rPr>
                                  <m:t>𝒙</m:t>
                                </m:r>
                                <m:r>
                                  <a:rPr sz="1600" b="1" i="1">
                                    <a:latin typeface="Cambria Math"/>
                                  </a:rPr>
                                  <m:t>𝜟</m:t>
                                </m:r>
                                <m:r>
                                  <a:rPr sz="1600" b="1" i="1">
                                    <a:latin typeface="Cambria Math"/>
                                  </a:rPr>
                                  <m:t>𝒚</m:t>
                                </m:r>
                              </m:oMath>
                            </m:oMathPara>
                          </a14:m>
                          <a:endParaRPr b="1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600" b="1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sz="16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sz="16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sz="1600" b="1" i="1">
                                            <a:latin typeface="Cambria Math"/>
                                          </a:rPr>
                                          <m:t>𝜟</m:t>
                                        </m:r>
                                        <m:r>
                                          <a:rPr sz="1600" b="1" i="1">
                                            <a:latin typeface="Cambria Math"/>
                                          </a:rPr>
                                          <m:t>𝒚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sz="1600" b="1" i="1">
                                        <a:latin typeface="Cambria Math"/>
                                      </a:rPr>
                                      <m:t>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80935">
                    <a:tc>
                      <a:txBody>
                        <a:bodyPr/>
                        <a:lstStyle/>
                        <a:p>
                          <a:pPr algn="ctr">
                            <a:defRPr sz="1600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sz="1600">
                                    <a:latin typeface="Cambria Math"/>
                                  </a:rPr>
                                  <m:t>−3</m:t>
                                </m:r>
                              </m:oMath>
                            </m:oMathPara>
                          </a14:m>
                          <a:endParaRPr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600">
                              <a:latin typeface="Cambria Math"/>
                            </a:rPr>
                            <a:t>2.4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600">
                              <a:latin typeface="Cambria Math"/>
                            </a:rPr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600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sz="1600">
                                    <a:latin typeface="Cambria Math"/>
                                  </a:rPr>
                                  <m:t>−7.2</m:t>
                                </m:r>
                              </m:oMath>
                            </m:oMathPara>
                          </a14:m>
                          <a:endParaRPr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600">
                              <a:latin typeface="Cambria Math"/>
                            </a:rPr>
                            <a:t>5.76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80935">
                    <a:tc>
                      <a:txBody>
                        <a:bodyPr/>
                        <a:lstStyle/>
                        <a:p>
                          <a:pPr algn="ctr">
                            <a:defRPr sz="1600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sz="1600">
                                    <a:latin typeface="Cambria Math"/>
                                  </a:rPr>
                                  <m:t>−1</m:t>
                                </m:r>
                              </m:oMath>
                            </m:oMathPara>
                          </a14:m>
                          <a:endParaRPr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600">
                              <a:latin typeface="Cambria Math"/>
                            </a:rPr>
                            <a:t>1.4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600">
                              <a:latin typeface="Cambria Math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600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sz="1600">
                                    <a:latin typeface="Cambria Math"/>
                                  </a:rPr>
                                  <m:t>−1.4</m:t>
                                </m:r>
                              </m:oMath>
                            </m:oMathPara>
                          </a14:m>
                          <a:endParaRPr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600">
                              <a:latin typeface="Cambria Math"/>
                            </a:rPr>
                            <a:t>1.96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48093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600">
                              <a:latin typeface="Cambria Math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600">
                              <a:latin typeface="Cambria Math"/>
                            </a:rPr>
                            <a:t>0.4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600">
                              <a:latin typeface="Cambria Math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600">
                              <a:latin typeface="Cambria Math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600">
                              <a:latin typeface="Cambria Math"/>
                            </a:rPr>
                            <a:t>0.16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48093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600">
                              <a:latin typeface="Cambria Math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600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sz="1600">
                                    <a:latin typeface="Cambria Math"/>
                                  </a:rPr>
                                  <m:t>−1.6</m:t>
                                </m:r>
                              </m:oMath>
                            </m:oMathPara>
                          </a14:m>
                          <a:endParaRPr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600">
                              <a:latin typeface="Cambria Math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600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sz="1600">
                                    <a:latin typeface="Cambria Math"/>
                                  </a:rPr>
                                  <m:t>−1.6</m:t>
                                </m:r>
                              </m:oMath>
                            </m:oMathPara>
                          </a14:m>
                          <a:endParaRPr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600" dirty="0">
                              <a:latin typeface="Cambria Math"/>
                            </a:rPr>
                            <a:t>2.56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48093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600">
                              <a:latin typeface="Cambria Math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600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sz="1600">
                                    <a:latin typeface="Cambria Math"/>
                                  </a:rPr>
                                  <m:t>−2.6</m:t>
                                </m:r>
                              </m:oMath>
                            </m:oMathPara>
                          </a14:m>
                          <a:endParaRPr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600">
                              <a:latin typeface="Cambria Math"/>
                            </a:rPr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600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sz="1600">
                                    <a:latin typeface="Cambria Math"/>
                                  </a:rPr>
                                  <m:t>−7.8</m:t>
                                </m:r>
                              </m:oMath>
                            </m:oMathPara>
                          </a14:m>
                          <a:endParaRPr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600">
                              <a:latin typeface="Cambria Math"/>
                            </a:rPr>
                            <a:t>6.76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480935">
                    <a:tc>
                      <a:txBody>
                        <a:bodyPr/>
                        <a:lstStyle/>
                        <a:p>
                          <a:pPr algn="ctr"/>
                          <a:endParaRPr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600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sz="1600">
                                    <a:latin typeface="Cambria Math"/>
                                  </a:rPr>
                                  <m:t>∑</m:t>
                                </m:r>
                                <m:sSup>
                                  <m:sSupPr>
                                    <m:ctrlPr>
                                      <a:rPr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sz="1600">
                                            <a:latin typeface="Cambria Math"/>
                                          </a:rPr>
                                          <m:t>𝛥</m:t>
                                        </m:r>
                                        <m:r>
                                          <a:rPr sz="1600"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sz="1600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sz="1600">
                                    <a:latin typeface="Cambria Math"/>
                                  </a:rPr>
                                  <m:t>=20</m:t>
                                </m:r>
                              </m:oMath>
                            </m:oMathPara>
                          </a14:m>
                          <a:endParaRPr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600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sz="1600">
                                    <a:latin typeface="Cambria Math"/>
                                  </a:rPr>
                                  <m:t>∑</m:t>
                                </m:r>
                                <m:r>
                                  <a:rPr sz="1600">
                                    <a:latin typeface="Cambria Math"/>
                                  </a:rPr>
                                  <m:t>𝛥</m:t>
                                </m:r>
                                <m:r>
                                  <a:rPr sz="1600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sz="1600">
                                    <a:latin typeface="Cambria Math"/>
                                  </a:rPr>
                                  <m:t>𝛥</m:t>
                                </m:r>
                                <m:r>
                                  <a:rPr sz="1600">
                                    <a:latin typeface="Cambria Math"/>
                                  </a:rPr>
                                  <m:t>𝑦</m:t>
                                </m:r>
                                <m:r>
                                  <a:rPr sz="1600">
                                    <a:latin typeface="Cambria Math"/>
                                  </a:rPr>
                                  <m:t>=−18</m:t>
                                </m:r>
                              </m:oMath>
                            </m:oMathPara>
                          </a14:m>
                          <a:endParaRPr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600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sz="1600">
                                    <a:latin typeface="Cambria Math"/>
                                  </a:rPr>
                                  <m:t>∑</m:t>
                                </m:r>
                                <m:sSup>
                                  <m:sSupPr>
                                    <m:ctrlPr>
                                      <a:rPr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sz="1600">
                                            <a:latin typeface="Cambria Math"/>
                                          </a:rPr>
                                          <m:t>𝛥</m:t>
                                        </m:r>
                                        <m:r>
                                          <a:rPr sz="1600">
                                            <a:latin typeface="Cambria Math"/>
                                          </a:rPr>
                                          <m:t>𝑦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sz="1600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sz="1600">
                                    <a:latin typeface="Cambria Math"/>
                                  </a:rPr>
                                  <m:t>=17.2</m:t>
                                </m:r>
                              </m:oMath>
                            </m:oMathPara>
                          </a14:m>
                          <a:endParaRPr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Placeholder 2"/>
              <p:cNvGraphicFramePr>
                <a:graphicFrameLocks noGrp="1"/>
              </p:cNvGraphicFramePr>
              <p:nvPr>
                <p:ph type="tbl" sz="quarter" idx="10"/>
                <p:extLst>
                  <p:ext uri="{D42A27DB-BD31-4B8C-83A1-F6EECF244321}">
                    <p14:modId xmlns:p14="http://schemas.microsoft.com/office/powerpoint/2010/main" val="1402951212"/>
                  </p:ext>
                </p:extLst>
              </p:nvPr>
            </p:nvGraphicFramePr>
            <p:xfrm>
              <a:off x="457200" y="1105522"/>
              <a:ext cx="8229600" cy="38474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4592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64592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64592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64592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645920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480935">
                    <a:tc gridSpan="5">
                      <a:txBody>
                        <a:bodyPr/>
                        <a:lstStyle/>
                        <a:p>
                          <a:pPr algn="ctr">
                            <a:defRPr sz="1800" b="1"/>
                          </a:pPr>
                          <a:r>
                            <a:t>Table 8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8093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741" t="-106329" r="-401852" b="-6025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741" t="-106329" r="-301852" b="-6025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0741" t="-106329" r="-201852" b="-6025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741" t="-106329" r="-101852" b="-6025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00741" t="-106329" r="-1852" b="-60253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8093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741" t="-206329" r="-401852" b="-5025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600">
                              <a:latin typeface="Cambria Math"/>
                            </a:rPr>
                            <a:t>2.4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600">
                              <a:latin typeface="Cambria Math"/>
                            </a:rPr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741" t="-206329" r="-101852" b="-5025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600">
                              <a:latin typeface="Cambria Math"/>
                            </a:rPr>
                            <a:t>5.76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8093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741" t="-306329" r="-401852" b="-4025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600">
                              <a:latin typeface="Cambria Math"/>
                            </a:rPr>
                            <a:t>1.4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600">
                              <a:latin typeface="Cambria Math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741" t="-306329" r="-101852" b="-4025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600">
                              <a:latin typeface="Cambria Math"/>
                            </a:rPr>
                            <a:t>1.96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48093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600">
                              <a:latin typeface="Cambria Math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600">
                              <a:latin typeface="Cambria Math"/>
                            </a:rPr>
                            <a:t>0.4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600">
                              <a:latin typeface="Cambria Math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600">
                              <a:latin typeface="Cambria Math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600">
                              <a:latin typeface="Cambria Math"/>
                            </a:rPr>
                            <a:t>0.16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48093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600">
                              <a:latin typeface="Cambria Math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741" t="-506329" r="-301852" b="-2025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600">
                              <a:latin typeface="Cambria Math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741" t="-506329" r="-101852" b="-2025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600" dirty="0">
                              <a:latin typeface="Cambria Math"/>
                            </a:rPr>
                            <a:t>2.56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48093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600">
                              <a:latin typeface="Cambria Math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741" t="-606329" r="-301852" b="-1025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600">
                              <a:latin typeface="Cambria Math"/>
                            </a:rPr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741" t="-606329" r="-101852" b="-1025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600">
                              <a:latin typeface="Cambria Math"/>
                            </a:rPr>
                            <a:t>6.76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480935">
                    <a:tc>
                      <a:txBody>
                        <a:bodyPr/>
                        <a:lstStyle/>
                        <a:p>
                          <a:pPr algn="ctr"/>
                          <a:endParaRPr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0741" t="-706329" r="-201852" b="-25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741" t="-706329" r="-101852" b="-25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00741" t="-706329" r="-1852" b="-253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3: Finding the Line of Best Fit and Correlation Coefficient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rPr dirty="0"/>
                  <a:t>​</a:t>
                </a:r>
                <a:r>
                  <a:rPr sz="2800" dirty="0"/>
                  <a:t>We have all we need now to determine that</a:t>
                </a:r>
              </a:p>
              <a:p>
                <a:pPr algn="ctr">
                  <a:defRPr sz="2800"/>
                </a:pPr>
                <a:r>
                  <a:rPr dirty="0"/>
                  <a:t>​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𝑚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∑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∑</m:t>
                        </m:r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𝛥</m:t>
                                </m:r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−18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20</m:t>
                        </m:r>
                      </m:den>
                    </m:f>
                    <m:r>
                      <a:rPr>
                        <a:latin typeface="Cambria Math" panose="02040503050406030204" pitchFamily="18" charset="0"/>
                      </a:rPr>
                      <m:t>=−0.9</m:t>
                    </m:r>
                  </m:oMath>
                </a14:m>
                <a:endParaRPr dirty="0"/>
              </a:p>
              <a:p>
                <a:r>
                  <a:rPr dirty="0"/>
                  <a:t>​</a:t>
                </a:r>
                <a:r>
                  <a:rPr sz="2800" dirty="0"/>
                  <a:t>and</a:t>
                </a:r>
              </a:p>
              <a:p>
                <a:pPr algn="ctr">
                  <a:defRPr sz="2800"/>
                </a:pPr>
                <a:r>
                  <a:rPr dirty="0"/>
                  <a:t>​</a:t>
                </a:r>
                <a:r>
                  <a:rPr sz="2800" dirty="0"/>
                  <a:t>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𝑏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bar>
                      <m:barPr>
                        <m:pos m:val="top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bar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r>
                      <a:rPr>
                        <a:latin typeface="Cambria Math" panose="02040503050406030204" pitchFamily="18" charset="0"/>
                      </a:rPr>
                      <m:t>𝑚</m:t>
                    </m:r>
                    <m:bar>
                      <m:barPr>
                        <m:pos m:val="top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bar>
                    <m:r>
                      <a:rPr>
                        <a:latin typeface="Cambria Math" panose="02040503050406030204" pitchFamily="18" charset="0"/>
                      </a:rPr>
                      <m:t>=3.6−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−0.9</m:t>
                        </m:r>
                      </m:e>
                    </m:d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>
                        <a:latin typeface="Cambria Math" panose="02040503050406030204" pitchFamily="18" charset="0"/>
                      </a:rPr>
                      <m:t>=5.4</m:t>
                    </m:r>
                  </m:oMath>
                </a14:m>
                <a:r>
                  <a:rPr sz="2800" dirty="0"/>
                  <a:t>.</a:t>
                </a:r>
                <a:endParaRPr lang="en-US" sz="2800" dirty="0"/>
              </a:p>
              <a:p>
                <a:pPr algn="ctr">
                  <a:defRPr sz="2800"/>
                </a:pPr>
                <a:endParaRPr sz="2800" dirty="0"/>
              </a:p>
              <a:p>
                <a:pPr>
                  <a:defRPr sz="2800"/>
                </a:pPr>
                <a:r>
                  <a:rPr dirty="0"/>
                  <a:t>​</a:t>
                </a:r>
                <a:r>
                  <a:rPr sz="2800" dirty="0"/>
                  <a:t>So, the line of best fit is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  <m:r>
                      <a:rPr>
                        <a:latin typeface="Cambria Math" panose="02040503050406030204" pitchFamily="18" charset="0"/>
                      </a:rPr>
                      <m:t>=−0.9</m:t>
                    </m:r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+5.4</m:t>
                    </m:r>
                  </m:oMath>
                </a14:m>
                <a:r>
                  <a:rPr sz="2800" dirty="0"/>
                  <a:t>. Figure 8 shows the graph of this line along with the given points.</a:t>
                </a:r>
              </a:p>
              <a:p>
                <a:r>
                  <a:rPr dirty="0"/>
                  <a:t>​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350" r="-12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3: Finding the Line of Best Fit and Correlation Coefficient (cont.)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7C73EDF-6A57-4926-931C-DFCDA3B458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2499" y="5422327"/>
            <a:ext cx="1579001" cy="749873"/>
          </a:xfrm>
          <a:prstGeom prst="rect">
            <a:avLst/>
          </a:prstGeo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6AB35960-6689-4450-8C78-138CF9570EC5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147093" y="1082675"/>
            <a:ext cx="4482307" cy="4482307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Linear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 algn="ctr">
                  <a:defRPr sz="2800" b="1"/>
                </a:pPr>
                <a:r>
                  <a:t>Definition</a:t>
                </a:r>
              </a:p>
              <a:p>
                <a:pPr>
                  <a:defRPr sz="2800"/>
                </a:pPr>
                <a:r>
                  <a:rPr sz="2800"/>
                  <a:t>A </a:t>
                </a:r>
                <a:r>
                  <a:rPr sz="2800" b="1"/>
                  <a:t>linear function</a:t>
                </a:r>
                <a:r>
                  <a:rPr sz="2800"/>
                  <a:t>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sz="2800"/>
                  <a:t> in the variable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/>
                  <a:t> is any function that can be written in the form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𝑚𝑥</m:t>
                    </m:r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r>
                      <a:rPr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sz="2800"/>
                  <a:t>, where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sz="2800"/>
                  <a:t>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sz="2800"/>
                  <a:t> are real numbers. If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𝑚</m:t>
                    </m:r>
                    <m:r>
                      <a:rPr>
                        <a:latin typeface="Cambria Math" panose="02040503050406030204" pitchFamily="18" charset="0"/>
                      </a:rPr>
                      <m:t>≠0</m:t>
                    </m:r>
                  </m:oMath>
                </a14:m>
                <a:r>
                  <a:rPr sz="2800"/>
                  <a:t>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𝑚𝑥</m:t>
                    </m:r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r>
                      <a:rPr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sz="2800"/>
                  <a:t> is also called a </a:t>
                </a:r>
                <a:r>
                  <a:rPr sz="2800" b="1"/>
                  <a:t>first-degree polynomial function</a:t>
                </a:r>
                <a:r>
                  <a:rPr sz="2800"/>
                  <a:t>.</a:t>
                </a:r>
              </a:p>
              <a:p>
                <a:endParaRPr sz="280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328" t="-986" r="-18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3: Finding the Line of Best Fit and Correlation Coefficient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rPr dirty="0"/>
                  <a:t>​</a:t>
                </a:r>
                <a:r>
                  <a:rPr sz="2800" dirty="0"/>
                  <a:t>We also have all we need to determine the Pearson correlation coefficient </a:t>
                </a:r>
                <a14:m>
                  <m:oMath xmlns:m="http://schemas.openxmlformats.org/officeDocument/2006/math">
                    <m:r>
                      <a:rPr lang="en-US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800" dirty="0"/>
                  <a:t>.</a:t>
                </a:r>
                <a:endParaRPr sz="28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>
                              <a:latin typeface="Cambria Math" panose="02040503050406030204" pitchFamily="18" charset="0"/>
                            </a:rPr>
                            <m:t>∑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𝛥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𝛥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∑</m:t>
                              </m:r>
                              <m:sSup>
                                <m:sSup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>
                                          <a:latin typeface="Cambria Math" panose="02040503050406030204" pitchFamily="18" charset="0"/>
                                        </a:rPr>
                                        <m:t>𝛥</m:t>
                                      </m:r>
                                      <m:r>
                                        <a:rPr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  <m:rad>
                            <m:radPr>
                              <m:degHide m:val="on"/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∑</m:t>
                              </m:r>
                              <m:sSup>
                                <m:sSup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>
                                          <a:latin typeface="Cambria Math" panose="02040503050406030204" pitchFamily="18" charset="0"/>
                                        </a:rPr>
                                        <m:t>𝛥</m:t>
                                      </m:r>
                                      <m:r>
                                        <a:rPr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  <m:oMath xmlns:m="http://schemas.openxmlformats.org/officeDocument/2006/math">
                      <m:phant>
                        <m:phantPr>
                          <m:show m:val="off"/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phant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phant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>
                              <a:latin typeface="Cambria Math" panose="02040503050406030204" pitchFamily="18" charset="0"/>
                            </a:rPr>
                            <m:t>−18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20</m:t>
                              </m:r>
                            </m:e>
                          </m:rad>
                          <m:rad>
                            <m:radPr>
                              <m:degHide m:val="on"/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17.2</m:t>
                              </m:r>
                            </m:e>
                          </m:rad>
                        </m:den>
                      </m:f>
                    </m:oMath>
                    <m:oMath xmlns:m="http://schemas.openxmlformats.org/officeDocument/2006/math">
                      <m:phant>
                        <m:phantPr>
                          <m:show m:val="off"/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phant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phant>
                      <m:r>
                        <a:rPr>
                          <a:latin typeface="Cambria Math" panose="02040503050406030204" pitchFamily="18" charset="0"/>
                        </a:rPr>
                        <m:t>≈−0.970</m:t>
                      </m:r>
                    </m:oMath>
                  </m:oMathPara>
                </a14:m>
                <a:endParaRPr sz="2800" dirty="0"/>
              </a:p>
              <a:p>
                <a:pPr>
                  <a:defRPr sz="2800"/>
                </a:pPr>
                <a:r>
                  <a:rPr dirty="0"/>
                  <a:t>​</a:t>
                </a:r>
                <a:r>
                  <a:rPr sz="2800" dirty="0"/>
                  <a:t>The fact that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sz="2800" dirty="0"/>
                  <a:t> is negative reflects the fact that the slope of the best-fitting line is negative, and the fact that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sz="2800" dirty="0"/>
                  <a:t> is relatively close to </a:t>
                </a:r>
                <a:r>
                  <a:rPr sz="2800" dirty="0">
                    <a:latin typeface="Cambria Math"/>
                  </a:rPr>
                  <a:t>1</a:t>
                </a:r>
                <a:r>
                  <a:rPr sz="2800" dirty="0"/>
                  <a:t> in magnitude means that this line of best fit is a reasonably good model of the behavior of the points.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333" t="-2086" r="-2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4: Finding the Line of Best Fit and Correlation Coefficient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/>
                  <a:t>Given the points graphed in Figure 9,</a:t>
                </a:r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t>​</a:t>
                </a:r>
                <a:r>
                  <a:rPr sz="2800"/>
                  <a:t>use linear regression to find and graph the line of best fit, and</a:t>
                </a:r>
              </a:p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t>​</a:t>
                </a:r>
                <a:r>
                  <a:rPr sz="2800"/>
                  <a:t>find the Pearson correlation coefficient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sz="2800"/>
                  <a:t>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4: Finding the Line of Best Fit and Correlation Coefficient (cont.)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5FC9A27-0F5A-435A-A48A-7BBE08EAF7C1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51748" y="1082675"/>
            <a:ext cx="4401452" cy="4409917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F0EF10F-3262-4535-B18E-5D8965B8FC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2499" y="5422327"/>
            <a:ext cx="1579001" cy="749873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4: Finding the Line of Best Fit and Correlation Coefficient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 b="1" dirty="0"/>
                  <a:t>Solution</a:t>
                </a:r>
              </a:p>
              <a:p>
                <a:r>
                  <a:rPr sz="2800" dirty="0"/>
                  <a:t>The coordinates of the four graphed points are</a:t>
                </a:r>
              </a:p>
              <a:p>
                <a:pPr algn="ctr">
                  <a:defRPr sz="2800"/>
                </a:pPr>
                <a:r>
                  <a:rPr sz="2800" dirty="0"/>
                  <a:t>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{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d>
                    <m:r>
                      <a:rPr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d>
                    <m:r>
                      <a:rPr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  <m:r>
                      <a:rPr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sz="2800" dirty="0"/>
                  <a:t>.</a:t>
                </a:r>
              </a:p>
              <a:p>
                <a:pPr>
                  <a:defRPr sz="2800"/>
                </a:pPr>
                <a:r>
                  <a:rPr sz="2800" dirty="0"/>
                  <a:t>The averages of the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 dirty="0"/>
                  <a:t>-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sz="2800" dirty="0"/>
                  <a:t>-values are thus</a:t>
                </a:r>
              </a:p>
              <a:p>
                <a:pPr algn="ctr">
                  <a:defRPr sz="2800"/>
                </a:pPr>
                <a:r>
                  <a:rPr sz="2800" dirty="0"/>
                  <a:t>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ba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2</m:t>
                    </m:r>
                    <m:r>
                      <a:rPr>
                        <a:latin typeface="Cambria Math" panose="02040503050406030204" pitchFamily="18" charset="0"/>
                      </a:rPr>
                      <m:t>.</m:t>
                    </m:r>
                    <m:r>
                      <a:rPr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sz="2800" dirty="0"/>
                  <a:t> </a:t>
                </a:r>
                <a:r>
                  <a:rPr lang="en-US" sz="2800" dirty="0"/>
                  <a:t> </a:t>
                </a:r>
                <a:r>
                  <a:rPr sz="2800" dirty="0"/>
                  <a:t>and</a:t>
                </a:r>
                <a:r>
                  <a:rPr lang="en-US" sz="2800" dirty="0"/>
                  <a:t> </a:t>
                </a:r>
                <a:r>
                  <a:rPr sz="2800" dirty="0"/>
                  <a:t>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ba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3</m:t>
                    </m:r>
                    <m:r>
                      <a:rPr>
                        <a:latin typeface="Cambria Math" panose="02040503050406030204" pitchFamily="18" charset="0"/>
                      </a:rPr>
                      <m:t>.</m:t>
                    </m:r>
                    <m:r>
                      <a:rPr>
                        <a:latin typeface="Cambria Math" panose="02040503050406030204" pitchFamily="18" charset="0"/>
                      </a:rPr>
                      <m:t>75</m:t>
                    </m:r>
                  </m:oMath>
                </a14:m>
                <a:r>
                  <a:rPr sz="2800" dirty="0"/>
                  <a:t>,</a:t>
                </a:r>
              </a:p>
              <a:p>
                <a:pPr>
                  <a:defRPr sz="2800"/>
                </a:pPr>
                <a:r>
                  <a:rPr sz="2800" dirty="0"/>
                  <a:t>which we use to construct tables of the values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𝛥</m:t>
                    </m:r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 dirty="0"/>
                  <a:t>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𝛥</m:t>
                    </m:r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sz="2800" dirty="0"/>
                  <a:t>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4: Finding the Line of Best Fit and Correlation Coefficient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Placeholder 2"/>
              <p:cNvGraphicFramePr>
                <a:graphicFrameLocks noGrp="1"/>
              </p:cNvGraphicFramePr>
              <p:nvPr>
                <p:ph type="tbl" sz="quarter" idx="10"/>
                <p:extLst>
                  <p:ext uri="{D42A27DB-BD31-4B8C-83A1-F6EECF244321}">
                    <p14:modId xmlns:p14="http://schemas.microsoft.com/office/powerpoint/2010/main" val="2194339983"/>
                  </p:ext>
                </p:extLst>
              </p:nvPr>
            </p:nvGraphicFramePr>
            <p:xfrm>
              <a:off x="457200" y="1105523"/>
              <a:ext cx="8229600" cy="22250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1148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1148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70840">
                    <a:tc gridSpan="2">
                      <a:txBody>
                        <a:bodyPr/>
                        <a:lstStyle/>
                        <a:p>
                          <a:pPr algn="ctr">
                            <a:defRPr sz="1800" b="1"/>
                          </a:pPr>
                          <a:r>
                            <a:t>Table 9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>
                            <a:defRPr sz="1800" b="1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1" i="1" smtClean="0">
                                    <a:latin typeface="Cambria Math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800" b="1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sz="1800" b="1" i="1">
                                    <a:latin typeface="Cambria Math"/>
                                  </a:rPr>
                                  <m:t>𝜟</m:t>
                                </m:r>
                                <m:r>
                                  <a:rPr sz="1800" b="1" i="1">
                                    <a:latin typeface="Cambria Math"/>
                                  </a:rPr>
                                  <m:t>𝒙</m:t>
                                </m:r>
                                <m:r>
                                  <a:rPr sz="1800" b="1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sz="1800" b="1" i="1">
                                    <a:latin typeface="Cambria Math"/>
                                  </a:rPr>
                                  <m:t>𝒙</m:t>
                                </m:r>
                                <m:r>
                                  <a:rPr sz="1800" b="1">
                                    <a:latin typeface="Cambria Math"/>
                                  </a:rPr>
                                  <m:t>−</m:t>
                                </m:r>
                                <m:bar>
                                  <m:barPr>
                                    <m:pos m:val="top"/>
                                    <m:ctrlPr>
                                      <a:rPr sz="18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barPr>
                                  <m:e>
                                    <m:r>
                                      <a:rPr sz="1800" b="1" i="1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</m:bar>
                              </m:oMath>
                            </m:oMathPara>
                          </a14:m>
                          <a:endParaRPr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800" dirty="0">
                              <a:latin typeface="Cambria Math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800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sz="1800">
                                    <a:latin typeface="Cambria Math"/>
                                  </a:rPr>
                                  <m:t>−1.5</m:t>
                                </m:r>
                              </m:oMath>
                            </m:oMathPara>
                          </a14:m>
                          <a:endParaRPr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800">
                              <a:latin typeface="Cambria Math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800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sz="1800">
                                    <a:latin typeface="Cambria Math"/>
                                  </a:rPr>
                                  <m:t>−0.5</m:t>
                                </m:r>
                              </m:oMath>
                            </m:oMathPara>
                          </a14:m>
                          <a:endParaRPr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800">
                              <a:latin typeface="Cambria Math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800">
                              <a:latin typeface="Cambria Math"/>
                            </a:rPr>
                            <a:t>0.5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800">
                              <a:latin typeface="Cambria Math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800" dirty="0">
                              <a:latin typeface="Cambria Math"/>
                            </a:rPr>
                            <a:t>1.5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Placeholder 2"/>
              <p:cNvGraphicFramePr>
                <a:graphicFrameLocks noGrp="1"/>
              </p:cNvGraphicFramePr>
              <p:nvPr>
                <p:ph type="tbl" sz="quarter" idx="10"/>
                <p:extLst>
                  <p:ext uri="{D42A27DB-BD31-4B8C-83A1-F6EECF244321}">
                    <p14:modId xmlns:p14="http://schemas.microsoft.com/office/powerpoint/2010/main" val="2194339983"/>
                  </p:ext>
                </p:extLst>
              </p:nvPr>
            </p:nvGraphicFramePr>
            <p:xfrm>
              <a:off x="457200" y="1105523"/>
              <a:ext cx="8229600" cy="22250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1148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1148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70840">
                    <a:tc gridSpan="2">
                      <a:txBody>
                        <a:bodyPr/>
                        <a:lstStyle/>
                        <a:p>
                          <a:pPr algn="ctr">
                            <a:defRPr sz="1800" b="1"/>
                          </a:pPr>
                          <a:r>
                            <a:t>Table 9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96" t="-108197" r="-100741" b="-4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296" t="-108197" r="-741" b="-4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800" dirty="0">
                              <a:latin typeface="Cambria Math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296" t="-208197" r="-741" b="-3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800">
                              <a:latin typeface="Cambria Math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296" t="-308197" r="-741" b="-2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800">
                              <a:latin typeface="Cambria Math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800">
                              <a:latin typeface="Cambria Math"/>
                            </a:rPr>
                            <a:t>0.5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800">
                              <a:latin typeface="Cambria Math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800" dirty="0">
                              <a:latin typeface="Cambria Math"/>
                            </a:rPr>
                            <a:t>1.5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4: Finding the Line of Best Fit and Correlation Coefficient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Placeholder 2"/>
              <p:cNvGraphicFramePr>
                <a:graphicFrameLocks noGrp="1"/>
              </p:cNvGraphicFramePr>
              <p:nvPr>
                <p:ph type="tbl" sz="quarter" idx="10"/>
                <p:extLst>
                  <p:ext uri="{D42A27DB-BD31-4B8C-83A1-F6EECF244321}">
                    <p14:modId xmlns:p14="http://schemas.microsoft.com/office/powerpoint/2010/main" val="189784087"/>
                  </p:ext>
                </p:extLst>
              </p:nvPr>
            </p:nvGraphicFramePr>
            <p:xfrm>
              <a:off x="457200" y="1105523"/>
              <a:ext cx="8229600" cy="22250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1148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1148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70840">
                    <a:tc gridSpan="2">
                      <a:txBody>
                        <a:bodyPr/>
                        <a:lstStyle/>
                        <a:p>
                          <a:pPr algn="ctr">
                            <a:defRPr sz="1800" b="1"/>
                          </a:pPr>
                          <a:r>
                            <a:t>Table 10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>
                            <a:defRPr sz="1800" b="1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1" i="1" smtClean="0">
                                    <a:latin typeface="Cambria Math"/>
                                  </a:rPr>
                                  <m:t>𝒚</m:t>
                                </m:r>
                              </m:oMath>
                            </m:oMathPara>
                          </a14:m>
                          <a:endParaRPr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800" b="1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sz="1800" b="1" i="1">
                                    <a:latin typeface="Cambria Math"/>
                                  </a:rPr>
                                  <m:t>𝜟</m:t>
                                </m:r>
                                <m:r>
                                  <a:rPr sz="1800" b="1" i="1">
                                    <a:latin typeface="Cambria Math"/>
                                  </a:rPr>
                                  <m:t>𝒚</m:t>
                                </m:r>
                                <m:r>
                                  <a:rPr sz="1800" b="1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sz="1800" b="1" i="1">
                                    <a:latin typeface="Cambria Math"/>
                                  </a:rPr>
                                  <m:t>𝒚</m:t>
                                </m:r>
                                <m:r>
                                  <a:rPr sz="1800" b="1">
                                    <a:latin typeface="Cambria Math"/>
                                  </a:rPr>
                                  <m:t>−</m:t>
                                </m:r>
                                <m:bar>
                                  <m:barPr>
                                    <m:pos m:val="top"/>
                                    <m:ctrlPr>
                                      <a:rPr sz="18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barPr>
                                  <m:e>
                                    <m:r>
                                      <a:rPr sz="1800" b="1" i="1">
                                        <a:latin typeface="Cambria Math"/>
                                      </a:rPr>
                                      <m:t>𝒚</m:t>
                                    </m:r>
                                  </m:e>
                                </m:bar>
                              </m:oMath>
                            </m:oMathPara>
                          </a14:m>
                          <a:endParaRPr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800" dirty="0">
                              <a:latin typeface="Cambria Math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800">
                              <a:latin typeface="Cambria Math"/>
                            </a:rPr>
                            <a:t>1.25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800">
                              <a:latin typeface="Cambria Math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800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sz="1800">
                                    <a:latin typeface="Cambria Math"/>
                                  </a:rPr>
                                  <m:t>−2.75</m:t>
                                </m:r>
                              </m:oMath>
                            </m:oMathPara>
                          </a14:m>
                          <a:endParaRPr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800">
                              <a:latin typeface="Cambria Math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800">
                              <a:latin typeface="Cambria Math"/>
                            </a:rPr>
                            <a:t>1.25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800">
                              <a:latin typeface="Cambria Math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800" dirty="0">
                              <a:latin typeface="Cambria Math"/>
                            </a:rPr>
                            <a:t>0.25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Placeholder 2"/>
              <p:cNvGraphicFramePr>
                <a:graphicFrameLocks noGrp="1"/>
              </p:cNvGraphicFramePr>
              <p:nvPr>
                <p:ph type="tbl" sz="quarter" idx="10"/>
                <p:extLst>
                  <p:ext uri="{D42A27DB-BD31-4B8C-83A1-F6EECF244321}">
                    <p14:modId xmlns:p14="http://schemas.microsoft.com/office/powerpoint/2010/main" val="189784087"/>
                  </p:ext>
                </p:extLst>
              </p:nvPr>
            </p:nvGraphicFramePr>
            <p:xfrm>
              <a:off x="457200" y="1105523"/>
              <a:ext cx="8229600" cy="22250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1148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1148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70840">
                    <a:tc gridSpan="2">
                      <a:txBody>
                        <a:bodyPr/>
                        <a:lstStyle/>
                        <a:p>
                          <a:pPr algn="ctr">
                            <a:defRPr sz="1800" b="1"/>
                          </a:pPr>
                          <a:r>
                            <a:t>Table 10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96" t="-108197" r="-100741" b="-4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296" t="-108197" r="-741" b="-4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800" dirty="0">
                              <a:latin typeface="Cambria Math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800">
                              <a:latin typeface="Cambria Math"/>
                            </a:rPr>
                            <a:t>1.25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800">
                              <a:latin typeface="Cambria Math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296" t="-308197" r="-741" b="-2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800">
                              <a:latin typeface="Cambria Math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800">
                              <a:latin typeface="Cambria Math"/>
                            </a:rPr>
                            <a:t>1.25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800">
                              <a:latin typeface="Cambria Math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800" dirty="0">
                              <a:latin typeface="Cambria Math"/>
                            </a:rPr>
                            <a:t>0.25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4: Finding the Line of Best Fit and Correlation Coefficient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 dirty="0"/>
                  <a:t>We will need to know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∑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𝛥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sz="2800" dirty="0"/>
                  <a:t>,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∑</m:t>
                    </m:r>
                    <m:r>
                      <a:rPr>
                        <a:latin typeface="Cambria Math" panose="02040503050406030204" pitchFamily="18" charset="0"/>
                      </a:rPr>
                      <m:t>𝛥</m:t>
                    </m:r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𝛥</m:t>
                    </m:r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sz="2800" dirty="0"/>
                  <a:t>,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∑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𝛥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sz="2800" dirty="0"/>
                  <a:t>, so we make a third table leading to these sums.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 r="-19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4: Finding the Line of Best Fit and Correlation Coefficient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Placeholder 2"/>
              <p:cNvGraphicFramePr>
                <a:graphicFrameLocks noGrp="1"/>
              </p:cNvGraphicFramePr>
              <p:nvPr>
                <p:ph type="tbl" sz="quarter" idx="10"/>
                <p:extLst>
                  <p:ext uri="{D42A27DB-BD31-4B8C-83A1-F6EECF244321}">
                    <p14:modId xmlns:p14="http://schemas.microsoft.com/office/powerpoint/2010/main" val="899370323"/>
                  </p:ext>
                </p:extLst>
              </p:nvPr>
            </p:nvGraphicFramePr>
            <p:xfrm>
              <a:off x="457200" y="1105523"/>
              <a:ext cx="8229600" cy="346647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4592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64592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64592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64592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645920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495211">
                    <a:tc gridSpan="5">
                      <a:txBody>
                        <a:bodyPr/>
                        <a:lstStyle/>
                        <a:p>
                          <a:pPr algn="ctr">
                            <a:defRPr sz="1800" b="1"/>
                          </a:pPr>
                          <a:r>
                            <a:t>Table 11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95211">
                    <a:tc>
                      <a:txBody>
                        <a:bodyPr/>
                        <a:lstStyle/>
                        <a:p>
                          <a:pPr algn="ctr">
                            <a:defRPr sz="1600" b="1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sz="1600" b="1" i="1">
                                    <a:latin typeface="Cambria Math"/>
                                  </a:rPr>
                                  <m:t>𝜟</m:t>
                                </m:r>
                                <m:r>
                                  <a:rPr sz="1600" b="1" i="1">
                                    <a:latin typeface="Cambria Math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600" b="1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sz="1600" b="1" i="1">
                                    <a:latin typeface="Cambria Math"/>
                                  </a:rPr>
                                  <m:t>𝜟</m:t>
                                </m:r>
                                <m:r>
                                  <a:rPr sz="1600" b="1" i="1">
                                    <a:latin typeface="Cambria Math"/>
                                  </a:rPr>
                                  <m:t>𝒚</m:t>
                                </m:r>
                              </m:oMath>
                            </m:oMathPara>
                          </a14:m>
                          <a:endParaRPr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600" b="1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sz="16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sz="16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sz="1600" b="1" i="1">
                                            <a:latin typeface="Cambria Math"/>
                                          </a:rPr>
                                          <m:t>𝜟</m:t>
                                        </m:r>
                                        <m:r>
                                          <a:rPr sz="1600" b="1" i="1">
                                            <a:latin typeface="Cambria Math"/>
                                          </a:rPr>
                                          <m:t>𝒙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sz="1600" b="1" i="1">
                                        <a:latin typeface="Cambria Math"/>
                                      </a:rPr>
                                      <m:t>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600" b="1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sz="1600" b="1" i="1">
                                    <a:latin typeface="Cambria Math"/>
                                  </a:rPr>
                                  <m:t>𝜟</m:t>
                                </m:r>
                                <m:r>
                                  <a:rPr sz="1600" b="1" i="1">
                                    <a:latin typeface="Cambria Math"/>
                                  </a:rPr>
                                  <m:t>𝒙</m:t>
                                </m:r>
                                <m:r>
                                  <a:rPr sz="1600" b="1" i="1">
                                    <a:latin typeface="Cambria Math"/>
                                  </a:rPr>
                                  <m:t>𝜟</m:t>
                                </m:r>
                                <m:r>
                                  <a:rPr sz="1600" b="1" i="1">
                                    <a:latin typeface="Cambria Math"/>
                                  </a:rPr>
                                  <m:t>𝒚</m:t>
                                </m:r>
                              </m:oMath>
                            </m:oMathPara>
                          </a14:m>
                          <a:endParaRPr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600" b="1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sz="16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sz="16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sz="1600" b="1" i="1">
                                            <a:latin typeface="Cambria Math"/>
                                          </a:rPr>
                                          <m:t>𝜟</m:t>
                                        </m:r>
                                        <m:r>
                                          <a:rPr sz="1600" b="1" i="1">
                                            <a:latin typeface="Cambria Math"/>
                                          </a:rPr>
                                          <m:t>𝒚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sz="1600" b="1" i="1">
                                        <a:latin typeface="Cambria Math"/>
                                      </a:rPr>
                                      <m:t>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95211">
                    <a:tc>
                      <a:txBody>
                        <a:bodyPr/>
                        <a:lstStyle/>
                        <a:p>
                          <a:pPr algn="ctr">
                            <a:defRPr sz="1600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sz="1600">
                                    <a:latin typeface="Cambria Math"/>
                                  </a:rPr>
                                  <m:t>−1.5</m:t>
                                </m:r>
                              </m:oMath>
                            </m:oMathPara>
                          </a14:m>
                          <a:endParaRPr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600">
                              <a:latin typeface="Cambria Math"/>
                            </a:rPr>
                            <a:t>1.25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600">
                              <a:latin typeface="Cambria Math"/>
                            </a:rPr>
                            <a:t>2.25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600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sz="1600">
                                    <a:latin typeface="Cambria Math"/>
                                  </a:rPr>
                                  <m:t>−1.875</m:t>
                                </m:r>
                              </m:oMath>
                            </m:oMathPara>
                          </a14:m>
                          <a:endParaRPr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600">
                              <a:latin typeface="Cambria Math"/>
                            </a:rPr>
                            <a:t>1.5625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95211">
                    <a:tc>
                      <a:txBody>
                        <a:bodyPr/>
                        <a:lstStyle/>
                        <a:p>
                          <a:pPr algn="ctr">
                            <a:defRPr sz="1600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sz="1600">
                                    <a:latin typeface="Cambria Math"/>
                                  </a:rPr>
                                  <m:t>−0.5</m:t>
                                </m:r>
                              </m:oMath>
                            </m:oMathPara>
                          </a14:m>
                          <a:endParaRPr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600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sz="1600">
                                    <a:latin typeface="Cambria Math"/>
                                  </a:rPr>
                                  <m:t>−2.75</m:t>
                                </m:r>
                              </m:oMath>
                            </m:oMathPara>
                          </a14:m>
                          <a:endParaRPr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600">
                              <a:latin typeface="Cambria Math"/>
                            </a:rPr>
                            <a:t>0.25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600">
                              <a:latin typeface="Cambria Math"/>
                            </a:rPr>
                            <a:t>1.375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600">
                              <a:latin typeface="Cambria Math"/>
                            </a:rPr>
                            <a:t>7.5625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49521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600">
                              <a:latin typeface="Cambria Math"/>
                            </a:rPr>
                            <a:t>0.5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600">
                              <a:latin typeface="Cambria Math"/>
                            </a:rPr>
                            <a:t>1.25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600">
                              <a:latin typeface="Cambria Math"/>
                            </a:rPr>
                            <a:t>0.25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600">
                              <a:latin typeface="Cambria Math"/>
                            </a:rPr>
                            <a:t>0.625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600">
                              <a:latin typeface="Cambria Math"/>
                            </a:rPr>
                            <a:t>1.5625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49521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600">
                              <a:latin typeface="Cambria Math"/>
                            </a:rPr>
                            <a:t>1.5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600">
                              <a:latin typeface="Cambria Math"/>
                            </a:rPr>
                            <a:t>0.25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600">
                              <a:latin typeface="Cambria Math"/>
                            </a:rPr>
                            <a:t>2.25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600">
                              <a:latin typeface="Cambria Math"/>
                            </a:rPr>
                            <a:t>0.375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600">
                              <a:latin typeface="Cambria Math"/>
                            </a:rPr>
                            <a:t>0.0625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495211">
                    <a:tc>
                      <a:txBody>
                        <a:bodyPr/>
                        <a:lstStyle/>
                        <a:p>
                          <a:pPr algn="ctr"/>
                          <a:endParaRPr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600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sz="1600">
                                    <a:latin typeface="Cambria Math"/>
                                  </a:rPr>
                                  <m:t>∑</m:t>
                                </m:r>
                                <m:sSup>
                                  <m:sSupPr>
                                    <m:ctrlPr>
                                      <a:rPr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sz="1600">
                                            <a:latin typeface="Cambria Math"/>
                                          </a:rPr>
                                          <m:t>𝛥</m:t>
                                        </m:r>
                                        <m:r>
                                          <a:rPr sz="1600"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sz="1600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sz="1600">
                                    <a:latin typeface="Cambria Math"/>
                                  </a:rPr>
                                  <m:t>=5</m:t>
                                </m:r>
                              </m:oMath>
                            </m:oMathPara>
                          </a14:m>
                          <a:endParaRPr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600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sz="1600">
                                    <a:latin typeface="Cambria Math"/>
                                  </a:rPr>
                                  <m:t>∑</m:t>
                                </m:r>
                                <m:r>
                                  <a:rPr sz="1600">
                                    <a:latin typeface="Cambria Math"/>
                                  </a:rPr>
                                  <m:t>𝛥</m:t>
                                </m:r>
                                <m:r>
                                  <a:rPr sz="1600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sz="1600">
                                    <a:latin typeface="Cambria Math"/>
                                  </a:rPr>
                                  <m:t>𝛥</m:t>
                                </m:r>
                                <m:r>
                                  <a:rPr sz="1600">
                                    <a:latin typeface="Cambria Math"/>
                                  </a:rPr>
                                  <m:t>𝑦</m:t>
                                </m:r>
                                <m:r>
                                  <a:rPr sz="1600">
                                    <a:latin typeface="Cambria Math"/>
                                  </a:rPr>
                                  <m:t>=0.5</m:t>
                                </m:r>
                              </m:oMath>
                            </m:oMathPara>
                          </a14:m>
                          <a:endParaRPr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600"/>
                          </a:pPr>
                          <a14:m>
                            <m:oMath xmlns:m="http://schemas.openxmlformats.org/officeDocument/2006/math">
                              <m:r>
                                <a:rPr sz="1600">
                                  <a:latin typeface="Cambria Math"/>
                                </a:rPr>
                                <m:t>∑</m:t>
                              </m:r>
                              <m:sSup>
                                <m:sSupPr>
                                  <m:ctrlPr>
                                    <a:rPr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1600">
                                          <a:latin typeface="Cambria Math"/>
                                        </a:rPr>
                                        <m:t>𝛥</m:t>
                                      </m:r>
                                      <m:r>
                                        <a:rPr sz="1600">
                                          <a:latin typeface="Cambria Math"/>
                                        </a:rPr>
                                        <m:t>𝑦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sz="16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sz="1600">
                                  <a:latin typeface="Cambria Math"/>
                                </a:rPr>
                                <m:t>=10.75</m:t>
                              </m:r>
                            </m:oMath>
                          </a14:m>
                          <a:r>
                            <a:rPr sz="1600" dirty="0"/>
                            <a:t> 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Placeholder 2"/>
              <p:cNvGraphicFramePr>
                <a:graphicFrameLocks noGrp="1"/>
              </p:cNvGraphicFramePr>
              <p:nvPr>
                <p:ph type="tbl" sz="quarter" idx="10"/>
                <p:extLst>
                  <p:ext uri="{D42A27DB-BD31-4B8C-83A1-F6EECF244321}">
                    <p14:modId xmlns:p14="http://schemas.microsoft.com/office/powerpoint/2010/main" val="899370323"/>
                  </p:ext>
                </p:extLst>
              </p:nvPr>
            </p:nvGraphicFramePr>
            <p:xfrm>
              <a:off x="457200" y="1105523"/>
              <a:ext cx="8229600" cy="346647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4592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64592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64592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64592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645920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495211">
                    <a:tc gridSpan="5">
                      <a:txBody>
                        <a:bodyPr/>
                        <a:lstStyle/>
                        <a:p>
                          <a:pPr algn="ctr">
                            <a:defRPr sz="1800" b="1"/>
                          </a:pPr>
                          <a:r>
                            <a:t>Table 11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9521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741" t="-104878" r="-401852" b="-49878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741" t="-104878" r="-301852" b="-49878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0741" t="-104878" r="-201852" b="-49878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741" t="-104878" r="-101852" b="-49878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00741" t="-104878" r="-1852" b="-49878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9521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741" t="-207407" r="-401852" b="-4049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600">
                              <a:latin typeface="Cambria Math"/>
                            </a:rPr>
                            <a:t>1.25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600">
                              <a:latin typeface="Cambria Math"/>
                            </a:rPr>
                            <a:t>2.25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741" t="-207407" r="-101852" b="-4049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600">
                              <a:latin typeface="Cambria Math"/>
                            </a:rPr>
                            <a:t>1.5625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9521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741" t="-307407" r="-401852" b="-3049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741" t="-307407" r="-301852" b="-3049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600">
                              <a:latin typeface="Cambria Math"/>
                            </a:rPr>
                            <a:t>0.25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600">
                              <a:latin typeface="Cambria Math"/>
                            </a:rPr>
                            <a:t>1.375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600">
                              <a:latin typeface="Cambria Math"/>
                            </a:rPr>
                            <a:t>7.5625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49521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600">
                              <a:latin typeface="Cambria Math"/>
                            </a:rPr>
                            <a:t>0.5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600">
                              <a:latin typeface="Cambria Math"/>
                            </a:rPr>
                            <a:t>1.25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600">
                              <a:latin typeface="Cambria Math"/>
                            </a:rPr>
                            <a:t>0.25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600">
                              <a:latin typeface="Cambria Math"/>
                            </a:rPr>
                            <a:t>0.625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600">
                              <a:latin typeface="Cambria Math"/>
                            </a:rPr>
                            <a:t>1.5625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49521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600">
                              <a:latin typeface="Cambria Math"/>
                            </a:rPr>
                            <a:t>1.5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600">
                              <a:latin typeface="Cambria Math"/>
                            </a:rPr>
                            <a:t>0.25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600">
                              <a:latin typeface="Cambria Math"/>
                            </a:rPr>
                            <a:t>2.25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600">
                              <a:latin typeface="Cambria Math"/>
                            </a:rPr>
                            <a:t>0.375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600">
                              <a:latin typeface="Cambria Math"/>
                            </a:rPr>
                            <a:t>0.0625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495211">
                    <a:tc>
                      <a:txBody>
                        <a:bodyPr/>
                        <a:lstStyle/>
                        <a:p>
                          <a:pPr algn="ctr"/>
                          <a:endParaRPr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0741" t="-608642" r="-201852" b="-370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741" t="-608642" r="-101852" b="-370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00741" t="-608642" r="-1852" b="-370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4: Finding the Line of Best Fit and Correlation Coefficient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rPr dirty="0"/>
                  <a:t>​</a:t>
                </a:r>
                <a:r>
                  <a:rPr sz="2800" dirty="0"/>
                  <a:t>We have all we need now to determine that</a:t>
                </a:r>
              </a:p>
              <a:p>
                <a:pPr algn="ctr">
                  <a:defRPr sz="2800"/>
                </a:pPr>
                <a:r>
                  <a:rPr dirty="0"/>
                  <a:t>​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𝑚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∑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∑</m:t>
                        </m:r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𝛥</m:t>
                                </m:r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0.5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>
                        <a:latin typeface="Cambria Math" panose="02040503050406030204" pitchFamily="18" charset="0"/>
                      </a:rPr>
                      <m:t>=0.1</m:t>
                    </m:r>
                  </m:oMath>
                </a14:m>
                <a:endParaRPr dirty="0"/>
              </a:p>
              <a:p>
                <a:r>
                  <a:rPr dirty="0"/>
                  <a:t>​</a:t>
                </a:r>
                <a:r>
                  <a:rPr sz="2800" dirty="0"/>
                  <a:t>and</a:t>
                </a:r>
              </a:p>
              <a:p>
                <a:pPr algn="ctr">
                  <a:defRPr sz="2800"/>
                </a:pPr>
                <a:r>
                  <a:rPr dirty="0"/>
                  <a:t>​</a:t>
                </a:r>
                <a:r>
                  <a:rPr sz="2800" dirty="0"/>
                  <a:t>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𝑏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bar>
                      <m:barPr>
                        <m:pos m:val="top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bar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r>
                      <a:rPr>
                        <a:latin typeface="Cambria Math" panose="02040503050406030204" pitchFamily="18" charset="0"/>
                      </a:rPr>
                      <m:t>𝑚</m:t>
                    </m:r>
                    <m:bar>
                      <m:barPr>
                        <m:pos m:val="top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bar>
                    <m:r>
                      <a:rPr>
                        <a:latin typeface="Cambria Math" panose="02040503050406030204" pitchFamily="18" charset="0"/>
                      </a:rPr>
                      <m:t>=3.75−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0.1</m:t>
                        </m:r>
                      </m:e>
                    </m:d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2.5</m:t>
                        </m:r>
                      </m:e>
                    </m:d>
                    <m:r>
                      <a:rPr>
                        <a:latin typeface="Cambria Math" panose="02040503050406030204" pitchFamily="18" charset="0"/>
                      </a:rPr>
                      <m:t>=3.5</m:t>
                    </m:r>
                  </m:oMath>
                </a14:m>
                <a:r>
                  <a:rPr sz="2800" dirty="0"/>
                  <a:t>.</a:t>
                </a:r>
              </a:p>
              <a:p>
                <a:pPr>
                  <a:defRPr sz="2800"/>
                </a:pPr>
                <a:r>
                  <a:rPr dirty="0"/>
                  <a:t>​</a:t>
                </a:r>
                <a:endParaRPr lang="en-US" dirty="0"/>
              </a:p>
              <a:p>
                <a:pPr>
                  <a:defRPr sz="2800"/>
                </a:pPr>
                <a:r>
                  <a:rPr sz="2800" dirty="0"/>
                  <a:t>So, the line of best fit is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  <m:r>
                      <a:rPr>
                        <a:latin typeface="Cambria Math" panose="02040503050406030204" pitchFamily="18" charset="0"/>
                      </a:rPr>
                      <m:t>=0.1</m:t>
                    </m:r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+3.5</m:t>
                    </m:r>
                  </m:oMath>
                </a14:m>
                <a:r>
                  <a:rPr sz="2800" dirty="0"/>
                  <a:t>. Figure 10 shows the graph of this line along with the given points.</a:t>
                </a:r>
              </a:p>
              <a:p>
                <a:r>
                  <a:rPr dirty="0"/>
                  <a:t>​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350" r="-12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4: Finding the Line of Best Fit and Correlation Coefficient (cont.)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9607A7-4D04-4A13-8479-01D8B1266F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8200" y="5486400"/>
            <a:ext cx="1755800" cy="749873"/>
          </a:xfrm>
          <a:prstGeom prst="rect">
            <a:avLst/>
          </a:prstGeo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CF0674AC-C6A7-42AF-8B85-C59A584802BC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223293" y="1156493"/>
            <a:ext cx="4406107" cy="4406107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dirty="0"/>
              <a:t>Note</a:t>
            </a:r>
            <a:r>
              <a:rPr lang="en-US" dirty="0"/>
              <a:t>: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sz="2800"/>
              <a:t>A function cannot represent a vertical line (since it fails the vertical line test). Vertical lines can represent the graphs of equations, but not functions.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4: Finding the Line of Best Fit and Correlation Coefficient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rPr lang="en-US" dirty="0"/>
                  <a:t>​</a:t>
                </a:r>
                <a:r>
                  <a:rPr lang="en-US" sz="2800" dirty="0"/>
                  <a:t>We also have all we need to determine the Pearson correlation coefficient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800" dirty="0"/>
                  <a:t>.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ar-AE">
                              <a:latin typeface="Cambria Math" panose="02040503050406030204" pitchFamily="18" charset="0"/>
                            </a:rPr>
                            <m:t>∑</m:t>
                          </m:r>
                          <m:r>
                            <a:rPr lang="ar-AE">
                              <a:latin typeface="Cambria Math" panose="02040503050406030204" pitchFamily="18" charset="0"/>
                            </a:rPr>
                            <m:t>𝛥</m:t>
                          </m:r>
                          <m:r>
                            <a:rPr lang="ar-AE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ar-AE">
                              <a:latin typeface="Cambria Math" panose="02040503050406030204" pitchFamily="18" charset="0"/>
                            </a:rPr>
                            <m:t>𝛥</m:t>
                          </m:r>
                          <m:r>
                            <a:rPr lang="ar-AE"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∑</m:t>
                              </m:r>
                              <m:sSup>
                                <m:sSupPr>
                                  <m:ctrlPr>
                                    <a:rPr lang="ar-AE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ar-A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ar-AE">
                                          <a:latin typeface="Cambria Math" panose="02040503050406030204" pitchFamily="18" charset="0"/>
                                        </a:rPr>
                                        <m:t>𝛥</m:t>
                                      </m:r>
                                      <m:r>
                                        <a:rPr lang="ar-AE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  <m:rad>
                            <m:radPr>
                              <m:degHide m:val="on"/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∑</m:t>
                              </m:r>
                              <m:sSup>
                                <m:sSupPr>
                                  <m:ctrlPr>
                                    <a:rPr lang="ar-AE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ar-A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ar-AE">
                                          <a:latin typeface="Cambria Math" panose="02040503050406030204" pitchFamily="18" charset="0"/>
                                        </a:rPr>
                                        <m:t>𝛥</m:t>
                                      </m:r>
                                      <m:r>
                                        <a:rPr lang="ar-AE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  <m:oMath xmlns:m="http://schemas.openxmlformats.org/officeDocument/2006/math">
                      <m:phant>
                        <m:phantPr>
                          <m:show m:val="off"/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phantPr>
                        <m:e>
                          <m:r>
                            <a:rPr lang="ar-AE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phant>
                      <m:r>
                        <a:rPr lang="ar-AE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ar-AE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ar-AE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ar-AE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rad>
                          <m:rad>
                            <m:radPr>
                              <m:degHide m:val="on"/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75</m:t>
                              </m:r>
                            </m:e>
                          </m:rad>
                        </m:den>
                      </m:f>
                    </m:oMath>
                    <m:oMath xmlns:m="http://schemas.openxmlformats.org/officeDocument/2006/math">
                      <m:phant>
                        <m:phantPr>
                          <m:show m:val="off"/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phantPr>
                        <m:e>
                          <m:r>
                            <a:rPr lang="ar-AE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phant>
                      <m:r>
                        <a:rPr lang="ar-AE">
                          <a:latin typeface="Cambria Math" panose="02040503050406030204" pitchFamily="18" charset="0"/>
                        </a:rPr>
                        <m:t>≈</m:t>
                      </m:r>
                      <m:r>
                        <a:rPr lang="ar-AE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ar-AE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ar-AE">
                          <a:latin typeface="Cambria Math" panose="02040503050406030204" pitchFamily="18" charset="0"/>
                        </a:rPr>
                        <m:t>068</m:t>
                      </m:r>
                    </m:oMath>
                  </m:oMathPara>
                </a14:m>
                <a:endParaRPr lang="ar-AE" sz="2800" dirty="0"/>
              </a:p>
              <a:p>
                <a:pPr>
                  <a:defRPr sz="2800"/>
                </a:pPr>
                <a:r>
                  <a:rPr lang="ar-AE" dirty="0"/>
                  <a:t>​</a:t>
                </a:r>
                <a:r>
                  <a:rPr lang="en-US" sz="2800" dirty="0"/>
                  <a:t>The fact that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800" dirty="0"/>
                  <a:t> is positive reflects the fact that the slope of the best-fitting line is positive, but the fact that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800" dirty="0"/>
                  <a:t> is relatively close to </a:t>
                </a:r>
                <a:r>
                  <a:rPr lang="en-US" sz="2800" dirty="0">
                    <a:latin typeface="Cambria Math"/>
                  </a:rPr>
                  <a:t>0</a:t>
                </a:r>
                <a:r>
                  <a:rPr lang="en-US" sz="2800" dirty="0"/>
                  <a:t> in magnitude means that this line is a poor model of the behavior of the data.</a:t>
                </a:r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2209" r="-21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1: Graphing Linear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 dirty="0"/>
                  <a:t>Graph the following linear functions.</a:t>
                </a:r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rPr dirty="0"/>
                  <a:t>​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3</m:t>
                    </m:r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r>
                      <a:rPr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dirty="0"/>
              </a:p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rPr dirty="0"/>
                  <a:t>​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𝑔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endParaRPr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lang="en-US"/>
              <a:t>Example 1: Graphing Linear Functions (cont.)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lang="en-US" sz="2800" b="1" dirty="0"/>
                  <a:t>Solution</a:t>
                </a:r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rPr lang="en-US" dirty="0"/>
                  <a:t>The function </a:t>
                </a:r>
                <a14:m>
                  <m:oMath xmlns:m="http://schemas.openxmlformats.org/officeDocument/2006/math">
                    <m:r>
                      <a:rPr lang="en-US">
                        <a:latin typeface="Cambria Math"/>
                      </a:rPr>
                      <m:t>𝑓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)=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 is a line with a slope of </a:t>
                </a:r>
                <a:r>
                  <a:rPr lang="en-US" dirty="0">
                    <a:latin typeface="Cambria Math"/>
                  </a:rPr>
                  <a:t>3</a:t>
                </a:r>
                <a:r>
                  <a:rPr lang="en-US" dirty="0"/>
                  <a:t> and a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>
                        <a:latin typeface="Cambria Math"/>
                      </a:rPr>
                      <m:t>𝑦</m:t>
                    </m:r>
                  </m:oMath>
                </a14:m>
                <a:r>
                  <a:rPr lang="en-US" dirty="0"/>
                  <a:t>-intercept of </a:t>
                </a:r>
                <a:r>
                  <a:rPr lang="en-US" dirty="0">
                    <a:latin typeface="Cambria Math"/>
                  </a:rPr>
                  <a:t>2</a:t>
                </a:r>
                <a:r>
                  <a:rPr lang="en-US" dirty="0"/>
                  <a:t>. To graph the function, plot the ordered pair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>
                            <a:latin typeface="Cambria Math"/>
                          </a:rPr>
                          <m:t>0</m:t>
                        </m:r>
                        <m:r>
                          <m:rPr>
                            <m:nor/>
                          </m:rPr>
                          <a:rPr lang="ar-AE">
                            <a:latin typeface="Cambria Math"/>
                          </a:rPr>
                          <m:t>, </m:t>
                        </m:r>
                        <m:r>
                          <a:rPr lang="ar-AE">
                            <a:latin typeface="Cambria Math"/>
                          </a:rPr>
                          <m:t>2</m:t>
                        </m:r>
                      </m:e>
                    </m:d>
                  </m:oMath>
                </a14:m>
                <a:r>
                  <a:rPr lang="ar-AE" dirty="0"/>
                  <a:t> </a:t>
                </a:r>
                <a:r>
                  <a:rPr lang="en-US" dirty="0"/>
                  <a:t>and locate another point on the line by moving up </a:t>
                </a:r>
                <a:r>
                  <a:rPr lang="en-US" dirty="0">
                    <a:latin typeface="Cambria Math"/>
                  </a:rPr>
                  <a:t>3</a:t>
                </a:r>
                <a:r>
                  <a:rPr lang="en-US" dirty="0"/>
                  <a:t> units and over to the right </a:t>
                </a:r>
                <a:r>
                  <a:rPr lang="en-US" dirty="0">
                    <a:latin typeface="Cambria Math"/>
                  </a:rPr>
                  <a:t>1</a:t>
                </a:r>
                <a:r>
                  <a:rPr lang="en-US" dirty="0"/>
                  <a:t> unit, giving the ordered pair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>
                            <a:latin typeface="Cambria Math"/>
                          </a:rPr>
                          <m:t>1</m:t>
                        </m:r>
                        <m:r>
                          <m:rPr>
                            <m:nor/>
                          </m:rPr>
                          <a:rPr lang="ar-AE">
                            <a:latin typeface="Cambria Math"/>
                          </a:rPr>
                          <m:t>, </m:t>
                        </m:r>
                        <m:r>
                          <a:rPr lang="ar-AE">
                            <a:latin typeface="Cambria Math"/>
                          </a:rPr>
                          <m:t>5</m:t>
                        </m:r>
                      </m:e>
                    </m:d>
                  </m:oMath>
                </a14:m>
                <a:r>
                  <a:rPr lang="en-US" dirty="0"/>
                  <a:t>. Once these two points have been plotted, connecting them with a straight line completes the process.</a:t>
                </a:r>
              </a:p>
              <a:p>
                <a:pPr>
                  <a:defRPr sz="2800"/>
                </a:pPr>
                <a:endParaRPr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227" r="-1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77357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1: Graphing Linear Functions (cont.)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sz="2800" b="1" dirty="0"/>
          </a:p>
          <a:p>
            <a:pPr>
              <a:defRPr sz="2800"/>
            </a:pPr>
            <a:r>
              <a:rPr dirty="0"/>
              <a:t>​</a:t>
            </a: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41EF8C7F-AE7D-4FDA-B1CC-CA6BB1AF42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62200" y="1143000"/>
            <a:ext cx="4343400" cy="43434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05C70D2-58EB-446A-80C1-8AC6955238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2499" y="5410200"/>
            <a:ext cx="1579001" cy="74987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 </a:t>
            </a:r>
            <a:r>
              <a:rPr lang="en-US" dirty="0"/>
              <a:t>Example 1: Graphing Linear Functions (cont.)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rPr lang="en-US" sz="2800" dirty="0"/>
                  <a:t>The graph of the function </a:t>
                </a:r>
                <a14:m>
                  <m:oMath xmlns:m="http://schemas.openxmlformats.org/officeDocument/2006/math">
                    <m:r>
                      <a:rPr lang="en-US" sz="2800">
                        <a:latin typeface="Cambria Math"/>
                      </a:rPr>
                      <m:t>𝑔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sz="2800" dirty="0"/>
                  <a:t> is a straight line with a slope of </a:t>
                </a:r>
                <a:r>
                  <a:rPr lang="en-US" sz="2800" dirty="0">
                    <a:latin typeface="Cambria Math"/>
                  </a:rPr>
                  <a:t>0</a:t>
                </a:r>
                <a:r>
                  <a:rPr lang="en-US" sz="2800" dirty="0"/>
                  <a:t> and a </a:t>
                </a:r>
                <a14:m>
                  <m:oMath xmlns:m="http://schemas.openxmlformats.org/officeDocument/2006/math">
                    <m:r>
                      <a:rPr lang="en-US" sz="2800">
                        <a:latin typeface="Cambria Math"/>
                      </a:rPr>
                      <m:t>𝑦</m:t>
                    </m:r>
                  </m:oMath>
                </a14:m>
                <a:r>
                  <a:rPr lang="en-US" sz="2800" dirty="0"/>
                  <a:t>-intercept of </a:t>
                </a:r>
                <a:r>
                  <a:rPr lang="en-US" sz="2800" dirty="0">
                    <a:latin typeface="Cambria Math"/>
                  </a:rPr>
                  <a:t>3</a:t>
                </a:r>
                <a:r>
                  <a:rPr lang="en-US" sz="2800" dirty="0"/>
                  <a:t>. A linear function with a slope of </a:t>
                </a:r>
                <a:r>
                  <a:rPr lang="en-US" sz="2800" dirty="0">
                    <a:latin typeface="Cambria Math"/>
                  </a:rPr>
                  <a:t>0</a:t>
                </a:r>
                <a:r>
                  <a:rPr lang="en-US" sz="2800" dirty="0"/>
                  <a:t> is also called a </a:t>
                </a:r>
                <a:r>
                  <a:rPr lang="en-US" sz="2800" b="1" dirty="0"/>
                  <a:t>constant function</a:t>
                </a:r>
                <a:r>
                  <a:rPr lang="en-US" sz="2800" dirty="0"/>
                  <a:t>, as it turns any input into one </a:t>
                </a:r>
                <a:r>
                  <a:rPr lang="en-US" sz="2800"/>
                  <a:t>fixed constant</a:t>
                </a:r>
                <a:r>
                  <a:rPr lang="en-US"/>
                  <a:t>—</a:t>
                </a:r>
                <a:r>
                  <a:rPr lang="en-US" sz="2800"/>
                  <a:t>in </a:t>
                </a:r>
                <a:r>
                  <a:rPr lang="en-US" sz="2800" dirty="0"/>
                  <a:t>this case the number </a:t>
                </a:r>
                <a:r>
                  <a:rPr lang="en-US" sz="2800" dirty="0">
                    <a:latin typeface="Cambria Math"/>
                  </a:rPr>
                  <a:t>3</a:t>
                </a:r>
                <a:r>
                  <a:rPr lang="en-US" sz="2800" dirty="0"/>
                  <a:t>. The graph of a constant function is always a horizontal line.</a:t>
                </a:r>
                <a:endParaRPr lang="en-US" dirty="0"/>
              </a:p>
              <a:p>
                <a:pPr>
                  <a:defRPr sz="2800"/>
                </a:pPr>
                <a:r>
                  <a:rPr lang="en-US" dirty="0"/>
                  <a:t>​</a:t>
                </a:r>
                <a:endParaRPr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350" r="-1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 </a:t>
            </a:r>
            <a:r>
              <a:rPr lang="en-US" dirty="0"/>
              <a:t>Example 1: Graphing Linear Functions (cont.)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>
              <a:defRPr sz="2800"/>
            </a:pPr>
            <a:endParaRPr dirty="0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7668F3C6-6A3D-4EA9-9551-914F960448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47093" y="1082675"/>
            <a:ext cx="4482307" cy="448230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3574CA4-75F5-49DE-BC96-9397732E9D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7600" y="5410200"/>
            <a:ext cx="1579001" cy="74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427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2: Finding a Linear Function Given its Graph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sz="2800" dirty="0"/>
              <a:t>Find a formula for the linear function whose graph is given.</a:t>
            </a: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09C457EA-57AB-4521-BA7F-C3549DB53B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14600" y="1638793"/>
            <a:ext cx="4038600" cy="4038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ED7E104-D72D-458B-9DD2-9E944E9557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7399" y="5486400"/>
            <a:ext cx="1579001" cy="74987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366092"/>
      </a:dk1>
      <a:lt1>
        <a:srgbClr val="FFFFFF"/>
      </a:lt1>
      <a:dk2>
        <a:srgbClr val="4F81BD"/>
      </a:dk2>
      <a:lt2>
        <a:srgbClr val="FFFFFF"/>
      </a:lt2>
      <a:accent1>
        <a:srgbClr val="1F497D"/>
      </a:accent1>
      <a:accent2>
        <a:srgbClr val="366092"/>
      </a:accent2>
      <a:accent3>
        <a:srgbClr val="FFFFCC"/>
      </a:accent3>
      <a:accent4>
        <a:srgbClr val="B8CCE4"/>
      </a:accent4>
      <a:accent5>
        <a:srgbClr val="DBE5F1"/>
      </a:accent5>
      <a:accent6>
        <a:srgbClr val="C6D9F0"/>
      </a:accent6>
      <a:hlink>
        <a:srgbClr val="92CDDC"/>
      </a:hlink>
      <a:folHlink>
        <a:srgbClr val="8DB3E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758</TotalTime>
  <Words>1402</Words>
  <Application>Microsoft Office PowerPoint</Application>
  <PresentationFormat>On-screen Show (4:3)</PresentationFormat>
  <Paragraphs>200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Arial</vt:lpstr>
      <vt:lpstr>Calibri</vt:lpstr>
      <vt:lpstr>Courier New</vt:lpstr>
      <vt:lpstr>Cambria Math</vt:lpstr>
      <vt:lpstr>Office Theme</vt:lpstr>
      <vt:lpstr>Section 3.2</vt:lpstr>
      <vt:lpstr>Linear Functions</vt:lpstr>
      <vt:lpstr>Note:</vt:lpstr>
      <vt:lpstr>Example 1: Graphing Linear Functions</vt:lpstr>
      <vt:lpstr>Example 1: Graphing Linear Functions (cont.)</vt:lpstr>
      <vt:lpstr>Example 1: Graphing Linear Functions (cont.)</vt:lpstr>
      <vt:lpstr> Example 1: Graphing Linear Functions (cont.)</vt:lpstr>
      <vt:lpstr> Example 1: Graphing Linear Functions (cont.)</vt:lpstr>
      <vt:lpstr>Example 2: Finding a Linear Function Given its Graph</vt:lpstr>
      <vt:lpstr>Example 2: Finding a Linear Function Given its Graph (cont.)</vt:lpstr>
      <vt:lpstr>Example 3: Finding the Line of Best Fit and Correlation Coefficient</vt:lpstr>
      <vt:lpstr>Example 3: Finding the Line of Best Fit and Correlation Coefficient (cont.)</vt:lpstr>
      <vt:lpstr>Example 3: Finding the Line of Best Fit and Correlation Coefficient (cont.)</vt:lpstr>
      <vt:lpstr>Example 3: Finding the Line of Best Fit and Correlation Coefficient (cont.)</vt:lpstr>
      <vt:lpstr>Example 3: Finding the Line of Best Fit and Correlation Coefficient (cont.)</vt:lpstr>
      <vt:lpstr>Example 3: Finding the Line of Best Fit and Correlation Coefficient (cont.)</vt:lpstr>
      <vt:lpstr>Example 3: Finding the Line of Best Fit and Correlation Coefficient (cont.)</vt:lpstr>
      <vt:lpstr>Example 3: Finding the Line of Best Fit and Correlation Coefficient (cont.)</vt:lpstr>
      <vt:lpstr>Example 3: Finding the Line of Best Fit and Correlation Coefficient (cont.)</vt:lpstr>
      <vt:lpstr>Example 3: Finding the Line of Best Fit and Correlation Coefficient (cont.)</vt:lpstr>
      <vt:lpstr>Example 4: Finding the Line of Best Fit and Correlation Coefficient</vt:lpstr>
      <vt:lpstr>Example 4: Finding the Line of Best Fit and Correlation Coefficient (cont.)</vt:lpstr>
      <vt:lpstr>Example 4: Finding the Line of Best Fit and Correlation Coefficient (cont.)</vt:lpstr>
      <vt:lpstr>Example 4: Finding the Line of Best Fit and Correlation Coefficient (cont.)</vt:lpstr>
      <vt:lpstr>Example 4: Finding the Line of Best Fit and Correlation Coefficient (cont.)</vt:lpstr>
      <vt:lpstr>Example 4: Finding the Line of Best Fit and Correlation Coefficient (cont.)</vt:lpstr>
      <vt:lpstr>Example 4: Finding the Line of Best Fit and Correlation Coefficient (cont.)</vt:lpstr>
      <vt:lpstr>Example 4: Finding the Line of Best Fit and Correlation Coefficient (cont.)</vt:lpstr>
      <vt:lpstr>Example 4: Finding the Line of Best Fit and Correlation Coefficient (cont.)</vt:lpstr>
      <vt:lpstr>Example 4: Finding the Line of Best Fit and Correlation Coefficient (cont.)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Precalculus 3rd Edition</dc:title>
  <dc:creator>Hawkes Learning</dc:creator>
  <cp:lastModifiedBy>Claudia Vance</cp:lastModifiedBy>
  <cp:revision>140</cp:revision>
  <dcterms:created xsi:type="dcterms:W3CDTF">2013-04-26T14:43:13Z</dcterms:created>
  <dcterms:modified xsi:type="dcterms:W3CDTF">2021-11-02T13:42:55Z</dcterms:modified>
</cp:coreProperties>
</file>