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70" r:id="rId6"/>
    <p:sldId id="260" r:id="rId7"/>
    <p:sldId id="262" r:id="rId8"/>
    <p:sldId id="264" r:id="rId9"/>
    <p:sldId id="265" r:id="rId10"/>
    <p:sldId id="271" r:id="rId11"/>
    <p:sldId id="272" r:id="rId12"/>
    <p:sldId id="281" r:id="rId13"/>
    <p:sldId id="273" r:id="rId14"/>
    <p:sldId id="275" r:id="rId15"/>
    <p:sldId id="276" r:id="rId16"/>
    <p:sldId id="278" r:id="rId17"/>
    <p:sldId id="282" r:id="rId18"/>
    <p:sldId id="283" r:id="rId19"/>
    <p:sldId id="285" r:id="rId20"/>
    <p:sldId id="313" r:id="rId21"/>
    <p:sldId id="286" r:id="rId22"/>
    <p:sldId id="287" r:id="rId23"/>
    <p:sldId id="288" r:id="rId24"/>
    <p:sldId id="291" r:id="rId25"/>
    <p:sldId id="292" r:id="rId26"/>
    <p:sldId id="295" r:id="rId27"/>
    <p:sldId id="296" r:id="rId28"/>
    <p:sldId id="298" r:id="rId29"/>
    <p:sldId id="299" r:id="rId30"/>
    <p:sldId id="303" r:id="rId31"/>
    <p:sldId id="304" r:id="rId32"/>
    <p:sldId id="305" r:id="rId33"/>
    <p:sldId id="306" r:id="rId34"/>
    <p:sldId id="307" r:id="rId35"/>
    <p:sldId id="308" r:id="rId36"/>
    <p:sldId id="309" r:id="rId37"/>
    <p:sldId id="310" r:id="rId38"/>
    <p:sldId id="311" r:id="rId39"/>
    <p:sldId id="312" r:id="rId40"/>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p:cViewPr varScale="1">
        <p:scale>
          <a:sx n="100" d="100"/>
          <a:sy n="100" d="100"/>
        </p:scale>
        <p:origin x="90" y="39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Quadratic Functions</a:t>
            </a:r>
          </a:p>
        </p:txBody>
      </p:sp>
      <p:sp>
        <p:nvSpPr>
          <p:cNvPr id="3" name="Title 2"/>
          <p:cNvSpPr>
            <a:spLocks noGrp="1"/>
          </p:cNvSpPr>
          <p:nvPr>
            <p:ph type="title"/>
          </p:nvPr>
        </p:nvSpPr>
        <p:spPr/>
        <p:txBody>
          <a:bodyPr/>
          <a:lstStyle/>
          <a:p>
            <a:r>
              <a:t>Section 3.3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Vertex of a Quadratic Function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Formula</a:t>
                </a:r>
              </a:p>
              <a:p>
                <a:pPr>
                  <a:defRPr sz="2800"/>
                </a:pPr>
                <a:r>
                  <a:rPr lang="en-US" sz="2800" dirty="0"/>
                  <a:t>Given a quadratic function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𝑏𝑥</m:t>
                    </m:r>
                    <m:r>
                      <a:rPr lang="ar-AE">
                        <a:latin typeface="Cambria Math" panose="02040503050406030204" pitchFamily="18" charset="0"/>
                      </a:rPr>
                      <m:t>+</m:t>
                    </m:r>
                    <m:r>
                      <a:rPr lang="ar-AE">
                        <a:latin typeface="Cambria Math" panose="02040503050406030204" pitchFamily="18" charset="0"/>
                      </a:rPr>
                      <m:t>𝑐</m:t>
                    </m:r>
                  </m:oMath>
                </a14:m>
                <a:r>
                  <a:rPr lang="ar-AE" sz="2800" dirty="0"/>
                  <a:t>, </a:t>
                </a:r>
                <a:r>
                  <a:rPr lang="en-US" sz="2800" dirty="0"/>
                  <a:t>the graph of </a:t>
                </a:r>
                <a14:m>
                  <m:oMath xmlns:m="http://schemas.openxmlformats.org/officeDocument/2006/math">
                    <m:r>
                      <a:rPr lang="en-US">
                        <a:latin typeface="Cambria Math" panose="02040503050406030204" pitchFamily="18" charset="0"/>
                      </a:rPr>
                      <m:t>𝑓</m:t>
                    </m:r>
                  </m:oMath>
                </a14:m>
                <a:r>
                  <a:rPr lang="en-US" sz="2800" dirty="0"/>
                  <a:t> is a parabola with a vertex given by</a:t>
                </a:r>
              </a:p>
              <a:p>
                <a:pPr algn="ctr">
                  <a:defRPr sz="2800"/>
                </a:pP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m:rPr>
                            <m:nor/>
                          </m:rPr>
                          <a:rPr lang="en-US" b="0" i="0" smtClean="0"/>
                          <m:t>,</m:t>
                        </m:r>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b="0" i="1" smtClean="0">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e>
                            </m:d>
                          </m:e>
                        </m:func>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m:rPr>
                            <m:nor/>
                          </m:rPr>
                          <a:rPr lang="en-US" b="0" i="0" smtClean="0"/>
                          <m:t>,</m:t>
                        </m:r>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𝑎𝑐</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num>
                          <m:den>
                            <m:r>
                              <a:rPr lang="ar-AE">
                                <a:latin typeface="Cambria Math" panose="02040503050406030204" pitchFamily="18" charset="0"/>
                              </a:rPr>
                              <m:t>4</m:t>
                            </m:r>
                            <m:r>
                              <a:rPr lang="ar-AE">
                                <a:latin typeface="Cambria Math" panose="02040503050406030204" pitchFamily="18" charset="0"/>
                              </a:rPr>
                              <m:t>𝑎</m:t>
                            </m:r>
                          </m:den>
                        </m:f>
                      </m:e>
                    </m:d>
                  </m:oMath>
                </a14:m>
                <a:r>
                  <a:rPr lang="en-US" sz="2800" dirty="0"/>
                  <a:t>.</a:t>
                </a:r>
                <a:endParaRPr lang="ar-AE"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Using the Vertex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vertex of the following quadratic functions using the vertex formula.</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If the </a:t>
                </a:r>
                <a14:m>
                  <m:oMath xmlns:m="http://schemas.openxmlformats.org/officeDocument/2006/math">
                    <m:r>
                      <a:rPr>
                        <a:latin typeface="Cambria Math" panose="02040503050406030204" pitchFamily="18" charset="0"/>
                      </a:rPr>
                      <m:t>𝑥</m:t>
                    </m:r>
                  </m:oMath>
                </a14:m>
                <a:r>
                  <a:rPr sz="2800" dirty="0"/>
                  <a:t>-coordinate of the vertex is simple, use substitution to find the </a:t>
                </a:r>
                <a14:m>
                  <m:oMath xmlns:m="http://schemas.openxmlformats.org/officeDocument/2006/math">
                    <m:r>
                      <a:rPr>
                        <a:latin typeface="Cambria Math" panose="02040503050406030204" pitchFamily="18" charset="0"/>
                      </a:rPr>
                      <m:t>𝑦</m:t>
                    </m:r>
                  </m:oMath>
                </a14:m>
                <a:r>
                  <a:rPr sz="2800" dirty="0"/>
                  <a:t>-coordinate.</a:t>
                </a:r>
              </a:p>
              <a:p>
                <a:pPr>
                  <a:defRPr sz="2800"/>
                </a:pPr>
                <a:r>
                  <a:rPr sz="2800" dirty="0"/>
                  <a:t>If the </a:t>
                </a:r>
                <a14:m>
                  <m:oMath xmlns:m="http://schemas.openxmlformats.org/officeDocument/2006/math">
                    <m:r>
                      <a:rPr>
                        <a:latin typeface="Cambria Math" panose="02040503050406030204" pitchFamily="18" charset="0"/>
                      </a:rPr>
                      <m:t>𝑥</m:t>
                    </m:r>
                  </m:oMath>
                </a14:m>
                <a:r>
                  <a:rPr sz="2800" dirty="0"/>
                  <a:t>-coordinate is complicated, use the explicit formula (the right</a:t>
                </a:r>
                <a:r>
                  <a:rPr lang="en-US" sz="2800" dirty="0"/>
                  <a:t>-</a:t>
                </a:r>
                <a:r>
                  <a:rPr sz="2800" dirty="0"/>
                  <a:t>hand form in the vertex formula).</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Vertex Formula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Begin by using the formula to find the </a:t>
                </a:r>
                <a14:m>
                  <m:oMath xmlns:m="http://schemas.openxmlformats.org/officeDocument/2006/math">
                    <m:r>
                      <a:rPr>
                        <a:latin typeface="Cambria Math" panose="02040503050406030204" pitchFamily="18" charset="0"/>
                      </a:rPr>
                      <m:t>𝑥</m:t>
                    </m:r>
                  </m:oMath>
                </a14:m>
                <a:r>
                  <a:rPr sz="2800" dirty="0"/>
                  <a:t>-coordinate of the vertex</a:t>
                </a:r>
                <a:r>
                  <a:rPr lang="en-US" sz="2800" dirty="0"/>
                  <a:t>.</a:t>
                </a:r>
                <a:endParaRPr sz="2800" dirty="0"/>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7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517B8EF3-BC05-49C6-BAA6-B37E550803F8}"/>
                  </a:ext>
                </a:extLst>
              </p:cNvPr>
              <p:cNvGraphicFramePr>
                <a:graphicFrameLocks/>
              </p:cNvGraphicFramePr>
              <p:nvPr>
                <p:extLst>
                  <p:ext uri="{D42A27DB-BD31-4B8C-83A1-F6EECF244321}">
                    <p14:modId xmlns:p14="http://schemas.microsoft.com/office/powerpoint/2010/main" val="501305225"/>
                  </p:ext>
                </p:extLst>
              </p:nvPr>
            </p:nvGraphicFramePr>
            <p:xfrm>
              <a:off x="1066800" y="2669416"/>
              <a:ext cx="7391400" cy="1557144"/>
            </p:xfrm>
            <a:graphic>
              <a:graphicData uri="http://schemas.openxmlformats.org/drawingml/2006/table">
                <a:tbl>
                  <a:tblPr firstRow="1" bandRow="1">
                    <a:tableStyleId>{2D5ABB26-0587-4C30-8999-92F81FD0307C}</a:tableStyleId>
                  </a:tblPr>
                  <a:tblGrid>
                    <a:gridCol w="2871089">
                      <a:extLst>
                        <a:ext uri="{9D8B030D-6E8A-4147-A177-3AD203B41FA5}">
                          <a16:colId xmlns:a16="http://schemas.microsoft.com/office/drawing/2014/main" val="20000"/>
                        </a:ext>
                      </a:extLst>
                    </a:gridCol>
                    <a:gridCol w="4520311">
                      <a:extLst>
                        <a:ext uri="{9D8B030D-6E8A-4147-A177-3AD203B41FA5}">
                          <a16:colId xmlns:a16="http://schemas.microsoft.com/office/drawing/2014/main" val="20001"/>
                        </a:ext>
                      </a:extLst>
                    </a:gridCol>
                  </a:tblGrid>
                  <a:tr h="612264">
                    <a:tc>
                      <a:txBody>
                        <a:bodyPr/>
                        <a:lstStyle/>
                        <a:p>
                          <a:pPr algn="l">
                            <a:defRPr sz="1800"/>
                          </a:pPr>
                          <a:r>
                            <a:rPr sz="2800" dirty="0"/>
                            <a:t>​</a:t>
                          </a:r>
                          <a14:m>
                            <m:oMath xmlns:m="http://schemas.openxmlformats.org/officeDocument/2006/math">
                              <m:r>
                                <a:rPr sz="2800">
                                  <a:latin typeface="Cambria Math"/>
                                </a:rPr>
                                <m:t>1</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4</m:t>
                              </m:r>
                              <m:r>
                                <a:rPr sz="2800">
                                  <a:latin typeface="Cambria Math"/>
                                </a:rPr>
                                <m:t>𝑥</m:t>
                              </m:r>
                              <m:r>
                                <a:rPr sz="2800">
                                  <a:latin typeface="Cambria Math"/>
                                </a:rPr>
                                <m:t>+</m:t>
                              </m:r>
                              <m:r>
                                <a:rPr sz="2800">
                                  <a:latin typeface="Cambria Math"/>
                                </a:rPr>
                                <m:t>8</m:t>
                              </m:r>
                            </m:oMath>
                          </a14:m>
                          <a:endParaRPr sz="2800" dirty="0"/>
                        </a:p>
                      </a:txBody>
                      <a:tcPr anchor="ctr"/>
                    </a:tc>
                    <a:tc>
                      <a:txBody>
                        <a:bodyPr/>
                        <a:lstStyle/>
                        <a:p>
                          <a:pPr algn="l">
                            <a:defRPr sz="1100" b="1"/>
                          </a:pPr>
                          <a:r>
                            <a:rPr sz="2800" b="0" dirty="0"/>
                            <a:t>Note that the value of </a:t>
                          </a:r>
                          <a14:m>
                            <m:oMath xmlns:m="http://schemas.openxmlformats.org/officeDocument/2006/math">
                              <m:r>
                                <a:rPr sz="2800" b="0" i="1">
                                  <a:latin typeface="Cambria Math"/>
                                </a:rPr>
                                <m:t>𝑎</m:t>
                              </m:r>
                            </m:oMath>
                          </a14:m>
                          <a:r>
                            <a:rPr sz="2800" b="0" dirty="0"/>
                            <a:t> is </a:t>
                          </a:r>
                          <a:r>
                            <a:rPr sz="2800" b="0" dirty="0">
                              <a:latin typeface="Cambria Math"/>
                            </a:rPr>
                            <a:t>1</a:t>
                          </a:r>
                          <a:r>
                            <a:rPr sz="2800" b="0" dirty="0"/>
                            <a:t>.</a:t>
                          </a:r>
                        </a:p>
                      </a:txBody>
                      <a:tcPr anchor="ctr"/>
                    </a:tc>
                    <a:extLst>
                      <a:ext uri="{0D108BD9-81ED-4DB2-BD59-A6C34878D82A}">
                        <a16:rowId xmlns:a16="http://schemas.microsoft.com/office/drawing/2014/main" val="10000"/>
                      </a:ext>
                    </a:extLst>
                  </a:tr>
                  <a:tr h="370840">
                    <a:tc>
                      <a:txBody>
                        <a:bodyPr/>
                        <a:lstStyle/>
                        <a:p>
                          <a:pPr algn="l">
                            <a:defRPr sz="1800"/>
                          </a:pPr>
                          <a:r>
                            <a:rPr lang="ar-AE" sz="2800" dirty="0"/>
                            <a:t>​</a:t>
                          </a:r>
                          <a14:m>
                            <m:oMath xmlns:m="http://schemas.openxmlformats.org/officeDocument/2006/math">
                              <m:r>
                                <a:rPr lang="ar-AE" sz="2800">
                                  <a:latin typeface="Cambria Math"/>
                                </a:rPr>
                                <m:t>−</m:t>
                              </m:r>
                              <m:f>
                                <m:fPr>
                                  <m:ctrlPr>
                                    <a:rPr lang="ar-AE" sz="2800" i="1">
                                      <a:latin typeface="Cambria Math" panose="02040503050406030204" pitchFamily="18" charset="0"/>
                                    </a:rPr>
                                  </m:ctrlPr>
                                </m:fPr>
                                <m:num>
                                  <m:r>
                                    <a:rPr lang="ar-AE" sz="2800">
                                      <a:latin typeface="Cambria Math"/>
                                    </a:rPr>
                                    <m:t>𝑏</m:t>
                                  </m:r>
                                </m:num>
                                <m:den>
                                  <m:r>
                                    <a:rPr lang="ar-AE" sz="2800">
                                      <a:latin typeface="Cambria Math"/>
                                    </a:rPr>
                                    <m:t>2</m:t>
                                  </m:r>
                                  <m:r>
                                    <a:rPr lang="ar-AE" sz="2800">
                                      <a:latin typeface="Cambria Math"/>
                                    </a:rPr>
                                    <m:t>𝑎</m:t>
                                  </m:r>
                                </m:den>
                              </m:f>
                              <m:r>
                                <a:rPr lang="ar-AE" sz="2800">
                                  <a:latin typeface="Cambria Math"/>
                                </a:rPr>
                                <m:t>=−</m:t>
                              </m:r>
                              <m:f>
                                <m:fPr>
                                  <m:ctrlPr>
                                    <a:rPr lang="ar-AE" sz="2800" i="1">
                                      <a:latin typeface="Cambria Math" panose="02040503050406030204" pitchFamily="18" charset="0"/>
                                    </a:rPr>
                                  </m:ctrlPr>
                                </m:fPr>
                                <m:num>
                                  <m:r>
                                    <a:rPr lang="ar-AE" sz="2800" b="0" i="1" smtClean="0">
                                      <a:latin typeface="Cambria Math" panose="02040503050406030204" pitchFamily="18" charset="0"/>
                                    </a:rPr>
                                    <m:t>−</m:t>
                                  </m:r>
                                  <m:r>
                                    <a:rPr lang="en-US" sz="2800" b="0" i="1" smtClean="0">
                                      <a:latin typeface="Cambria Math" panose="02040503050406030204" pitchFamily="18" charset="0"/>
                                    </a:rPr>
                                    <m:t>4</m:t>
                                  </m:r>
                                </m:num>
                                <m:den>
                                  <m:r>
                                    <a:rPr lang="ar-AE" sz="2800">
                                      <a:latin typeface="Cambria Math"/>
                                    </a:rPr>
                                    <m:t>2</m:t>
                                  </m:r>
                                  <m:d>
                                    <m:dPr>
                                      <m:ctrlPr>
                                        <a:rPr lang="ar-AE" sz="2800" i="1">
                                          <a:latin typeface="Cambria Math" panose="02040503050406030204" pitchFamily="18" charset="0"/>
                                        </a:rPr>
                                      </m:ctrlPr>
                                    </m:dPr>
                                    <m:e>
                                      <m:r>
                                        <a:rPr lang="ar-AE" sz="2800">
                                          <a:latin typeface="Cambria Math"/>
                                        </a:rPr>
                                        <m:t>1</m:t>
                                      </m:r>
                                    </m:e>
                                  </m:d>
                                </m:den>
                              </m:f>
                              <m:r>
                                <a:rPr lang="ar-AE" sz="2800">
                                  <a:latin typeface="Cambria Math"/>
                                </a:rPr>
                                <m:t>=</m:t>
                              </m:r>
                              <m:r>
                                <a:rPr lang="ar-AE" sz="2800">
                                  <a:latin typeface="Cambria Math"/>
                                </a:rPr>
                                <m:t>2</m:t>
                              </m:r>
                            </m:oMath>
                          </a14:m>
                          <a:endParaRPr sz="2800" dirty="0"/>
                        </a:p>
                      </a:txBody>
                      <a:tcPr anchor="ctr"/>
                    </a:tc>
                    <a:tc>
                      <a:txBody>
                        <a:bodyPr/>
                        <a:lstStyle/>
                        <a:p>
                          <a:pPr algn="l">
                            <a:defRPr sz="1100" b="1"/>
                          </a:pPr>
                          <a:r>
                            <a:rPr sz="2800" b="0" dirty="0"/>
                            <a:t>Substitute </a:t>
                          </a:r>
                          <a14:m>
                            <m:oMath xmlns:m="http://schemas.openxmlformats.org/officeDocument/2006/math">
                              <m:r>
                                <a:rPr sz="2800" b="0" i="1">
                                  <a:latin typeface="Cambria Math"/>
                                </a:rPr>
                                <m:t>𝑎</m:t>
                              </m:r>
                            </m:oMath>
                          </a14:m>
                          <a:r>
                            <a:rPr sz="2800" b="0" dirty="0"/>
                            <a:t> and </a:t>
                          </a:r>
                          <a14:m>
                            <m:oMath xmlns:m="http://schemas.openxmlformats.org/officeDocument/2006/math">
                              <m:r>
                                <a:rPr sz="2800" b="0" i="1">
                                  <a:latin typeface="Cambria Math"/>
                                </a:rPr>
                                <m:t>𝑏</m:t>
                              </m:r>
                            </m:oMath>
                          </a14:m>
                          <a:r>
                            <a:rPr sz="2800" b="0" dirty="0"/>
                            <a:t> into the formula and simplify.</a:t>
                          </a:r>
                        </a:p>
                      </a:txBody>
                      <a:tcPr anchor="ctr"/>
                    </a:tc>
                    <a:extLst>
                      <a:ext uri="{0D108BD9-81ED-4DB2-BD59-A6C34878D82A}">
                        <a16:rowId xmlns:a16="http://schemas.microsoft.com/office/drawing/2014/main" val="10001"/>
                      </a:ext>
                    </a:extLst>
                  </a:tr>
                </a:tbl>
              </a:graphicData>
            </a:graphic>
          </p:graphicFrame>
        </mc:Choice>
        <mc:Fallback>
          <p:graphicFrame>
            <p:nvGraphicFramePr>
              <p:cNvPr id="4" name="Table Placeholder 2">
                <a:extLst>
                  <a:ext uri="{FF2B5EF4-FFF2-40B4-BE49-F238E27FC236}">
                    <a16:creationId xmlns:a16="http://schemas.microsoft.com/office/drawing/2014/main" id="{517B8EF3-BC05-49C6-BAA6-B37E550803F8}"/>
                  </a:ext>
                </a:extLst>
              </p:cNvPr>
              <p:cNvGraphicFramePr>
                <a:graphicFrameLocks/>
              </p:cNvGraphicFramePr>
              <p:nvPr>
                <p:extLst>
                  <p:ext uri="{D42A27DB-BD31-4B8C-83A1-F6EECF244321}">
                    <p14:modId xmlns:p14="http://schemas.microsoft.com/office/powerpoint/2010/main" val="501305225"/>
                  </p:ext>
                </p:extLst>
              </p:nvPr>
            </p:nvGraphicFramePr>
            <p:xfrm>
              <a:off x="1066800" y="2669416"/>
              <a:ext cx="7391400" cy="1557144"/>
            </p:xfrm>
            <a:graphic>
              <a:graphicData uri="http://schemas.openxmlformats.org/drawingml/2006/table">
                <a:tbl>
                  <a:tblPr firstRow="1" bandRow="1">
                    <a:tableStyleId>{2D5ABB26-0587-4C30-8999-92F81FD0307C}</a:tableStyleId>
                  </a:tblPr>
                  <a:tblGrid>
                    <a:gridCol w="2871089">
                      <a:extLst>
                        <a:ext uri="{9D8B030D-6E8A-4147-A177-3AD203B41FA5}">
                          <a16:colId xmlns:a16="http://schemas.microsoft.com/office/drawing/2014/main" val="20000"/>
                        </a:ext>
                      </a:extLst>
                    </a:gridCol>
                    <a:gridCol w="4520311">
                      <a:extLst>
                        <a:ext uri="{9D8B030D-6E8A-4147-A177-3AD203B41FA5}">
                          <a16:colId xmlns:a16="http://schemas.microsoft.com/office/drawing/2014/main" val="20001"/>
                        </a:ext>
                      </a:extLst>
                    </a:gridCol>
                  </a:tblGrid>
                  <a:tr h="612264">
                    <a:tc>
                      <a:txBody>
                        <a:bodyPr/>
                        <a:lstStyle/>
                        <a:p>
                          <a:endParaRPr lang="en-US"/>
                        </a:p>
                      </a:txBody>
                      <a:tcPr anchor="ctr">
                        <a:blipFill>
                          <a:blip r:embed="rId3"/>
                          <a:stretch>
                            <a:fillRect t="-3960" r="-157537" b="-182178"/>
                          </a:stretch>
                        </a:blipFill>
                      </a:tcPr>
                    </a:tc>
                    <a:tc>
                      <a:txBody>
                        <a:bodyPr/>
                        <a:lstStyle/>
                        <a:p>
                          <a:endParaRPr lang="en-US"/>
                        </a:p>
                      </a:txBody>
                      <a:tcPr anchor="ctr">
                        <a:blipFill>
                          <a:blip r:embed="rId3"/>
                          <a:stretch>
                            <a:fillRect l="-63477" t="-3960" b="-182178"/>
                          </a:stretch>
                        </a:blipFill>
                      </a:tcPr>
                    </a:tc>
                    <a:extLst>
                      <a:ext uri="{0D108BD9-81ED-4DB2-BD59-A6C34878D82A}">
                        <a16:rowId xmlns:a16="http://schemas.microsoft.com/office/drawing/2014/main" val="10000"/>
                      </a:ext>
                    </a:extLst>
                  </a:tr>
                  <a:tr h="944880">
                    <a:tc>
                      <a:txBody>
                        <a:bodyPr/>
                        <a:lstStyle/>
                        <a:p>
                          <a:endParaRPr lang="en-US"/>
                        </a:p>
                      </a:txBody>
                      <a:tcPr anchor="ctr">
                        <a:blipFill>
                          <a:blip r:embed="rId3"/>
                          <a:stretch>
                            <a:fillRect t="-67308" r="-157537" b="-17949"/>
                          </a:stretch>
                        </a:blipFill>
                      </a:tcPr>
                    </a:tc>
                    <a:tc>
                      <a:txBody>
                        <a:bodyPr/>
                        <a:lstStyle/>
                        <a:p>
                          <a:endParaRPr lang="en-US"/>
                        </a:p>
                      </a:txBody>
                      <a:tcPr anchor="ctr">
                        <a:blipFill>
                          <a:blip r:embed="rId3"/>
                          <a:stretch>
                            <a:fillRect l="-63477" t="-67308" b="-17949"/>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Vertex Formula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At this point, we need to decide how to find the </a:t>
                </a:r>
                <a:br>
                  <a:rPr lang="en-US" sz="2800" dirty="0"/>
                </a:br>
                <a14:m>
                  <m:oMath xmlns:m="http://schemas.openxmlformats.org/officeDocument/2006/math">
                    <m:r>
                      <a:rPr lang="en-US">
                        <a:latin typeface="Cambria Math" panose="02040503050406030204" pitchFamily="18" charset="0"/>
                      </a:rPr>
                      <m:t>𝑦</m:t>
                    </m:r>
                  </m:oMath>
                </a14:m>
                <a:r>
                  <a:rPr lang="en-US" sz="2800" dirty="0"/>
                  <a:t>-coordinate. Since the </a:t>
                </a:r>
                <a14:m>
                  <m:oMath xmlns:m="http://schemas.openxmlformats.org/officeDocument/2006/math">
                    <m:r>
                      <a:rPr lang="en-US">
                        <a:latin typeface="Cambria Math" panose="02040503050406030204" pitchFamily="18" charset="0"/>
                      </a:rPr>
                      <m:t>𝑥</m:t>
                    </m:r>
                  </m:oMath>
                </a14:m>
                <a:r>
                  <a:rPr lang="en-US" sz="2800" dirty="0"/>
                  <a:t>-coordinate is an integer, substitute it directly into the original equation, finding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e>
                    </m:d>
                  </m:oMath>
                </a14:m>
                <a:r>
                  <a:rPr lang="ar-AE" sz="2800" dirty="0"/>
                  <a:t>.</a:t>
                </a:r>
              </a:p>
              <a:p>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2</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4</m:t>
                      </m:r>
                      <m:d>
                        <m:dPr>
                          <m:ctrlPr>
                            <a:rPr lang="ar-AE" i="1">
                              <a:latin typeface="Cambria Math" panose="02040503050406030204" pitchFamily="18" charset="0"/>
                            </a:rPr>
                          </m:ctrlPr>
                        </m:dPr>
                        <m:e>
                          <m:r>
                            <a:rPr lang="ar-AE">
                              <a:latin typeface="Cambria Math" panose="02040503050406030204" pitchFamily="18" charset="0"/>
                            </a:rPr>
                            <m:t>2</m:t>
                          </m:r>
                        </m:e>
                      </m:d>
                      <m:r>
                        <a:rPr lang="ar-AE">
                          <a:latin typeface="Cambria Math" panose="02040503050406030204" pitchFamily="18" charset="0"/>
                        </a:rPr>
                        <m:t>+</m:t>
                      </m:r>
                      <m:r>
                        <a:rPr lang="ar-AE">
                          <a:latin typeface="Cambria Math" panose="02040503050406030204" pitchFamily="18" charset="0"/>
                        </a:rPr>
                        <m:t>8</m:t>
                      </m:r>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e>
                          </m:d>
                        </m:e>
                      </m:phant>
                      <m:r>
                        <a:rPr lang="ar-AE">
                          <a:latin typeface="Cambria Math" panose="02040503050406030204" pitchFamily="18" charset="0"/>
                        </a:rPr>
                        <m:t>=</m:t>
                      </m:r>
                      <m:r>
                        <a:rPr lang="ar-AE">
                          <a:latin typeface="Cambria Math" panose="02040503050406030204" pitchFamily="18" charset="0"/>
                        </a:rPr>
                        <m:t>4</m:t>
                      </m:r>
                    </m:oMath>
                  </m:oMathPara>
                </a14:m>
                <a:endParaRPr lang="ar-AE" sz="2800" dirty="0"/>
              </a:p>
              <a:p>
                <a:pPr>
                  <a:defRPr sz="2800"/>
                </a:pPr>
                <a:r>
                  <a:rPr lang="ar-AE" dirty="0"/>
                  <a:t>​</a:t>
                </a:r>
                <a:r>
                  <a:rPr lang="en-US" sz="2800" dirty="0"/>
                  <a:t>Thus, the vertex of the graph of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is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2</m:t>
                        </m:r>
                        <m:r>
                          <m:rPr>
                            <m:nor/>
                          </m:rPr>
                          <a:rPr lang="en-US" b="0" i="0" smtClean="0"/>
                          <m:t>,</m:t>
                        </m:r>
                        <m:r>
                          <a:rPr lang="ar-AE">
                            <a:latin typeface="Cambria Math" panose="02040503050406030204" pitchFamily="18" charset="0"/>
                          </a:rPr>
                          <m:t>4</m:t>
                        </m:r>
                      </m:e>
                    </m:d>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Vertex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Again, begin by finding the </a:t>
                </a:r>
                <a14:m>
                  <m:oMath xmlns:m="http://schemas.openxmlformats.org/officeDocument/2006/math">
                    <m:r>
                      <a:rPr>
                        <a:latin typeface="Cambria Math" panose="02040503050406030204" pitchFamily="18" charset="0"/>
                      </a:rPr>
                      <m:t>𝑥</m:t>
                    </m:r>
                  </m:oMath>
                </a14:m>
                <a:r>
                  <a:rPr sz="2800"/>
                  <a:t>-coordinate of the vertex.</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1DDA72A5-C618-463E-A7B1-484ACB2A1A9E}"/>
                  </a:ext>
                </a:extLst>
              </p:cNvPr>
              <p:cNvGraphicFramePr>
                <a:graphicFrameLocks/>
              </p:cNvGraphicFramePr>
              <p:nvPr>
                <p:extLst>
                  <p:ext uri="{D42A27DB-BD31-4B8C-83A1-F6EECF244321}">
                    <p14:modId xmlns:p14="http://schemas.microsoft.com/office/powerpoint/2010/main" val="39909285"/>
                  </p:ext>
                </p:extLst>
              </p:nvPr>
            </p:nvGraphicFramePr>
            <p:xfrm>
              <a:off x="990600" y="2209800"/>
              <a:ext cx="7315200" cy="144780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2648">
                    <a:tc>
                      <a:txBody>
                        <a:bodyPr/>
                        <a:lstStyle/>
                        <a:p>
                          <a:pPr algn="l">
                            <a:defRPr sz="1800"/>
                          </a:pPr>
                          <a:r>
                            <a:rPr lang="ar-AE" sz="2800" dirty="0"/>
                            <a:t>​</a:t>
                          </a:r>
                          <a14:m>
                            <m:oMath xmlns:m="http://schemas.openxmlformats.org/officeDocument/2006/math">
                              <m:r>
                                <a:rPr lang="ar-AE" sz="2800">
                                  <a:latin typeface="Cambria Math"/>
                                </a:rPr>
                                <m:t>3</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2</m:t>
                                  </m:r>
                                </m:sup>
                              </m:sSup>
                              <m:r>
                                <a:rPr lang="ar-AE" sz="2800">
                                  <a:latin typeface="Cambria Math"/>
                                </a:rPr>
                                <m:t>+</m:t>
                              </m:r>
                              <m:r>
                                <a:rPr lang="ar-AE" sz="2800">
                                  <a:latin typeface="Cambria Math"/>
                                </a:rPr>
                                <m:t>5</m:t>
                              </m:r>
                              <m:r>
                                <a:rPr lang="ar-AE" sz="2800">
                                  <a:latin typeface="Cambria Math"/>
                                </a:rPr>
                                <m:t>𝑥</m:t>
                              </m:r>
                              <m:r>
                                <a:rPr lang="ar-AE" sz="2800">
                                  <a:latin typeface="Cambria Math"/>
                                </a:rPr>
                                <m:t>−</m:t>
                              </m:r>
                              <m:r>
                                <a:rPr lang="ar-AE" sz="2800">
                                  <a:latin typeface="Cambria Math"/>
                                </a:rPr>
                                <m:t>1</m:t>
                              </m:r>
                              <m:r>
                                <a:rPr lang="ar-AE" sz="2800" b="0" i="0" smtClean="0">
                                  <a:latin typeface="Cambria Math" panose="02040503050406030204" pitchFamily="18" charset="0"/>
                                </a:rPr>
                                <m:t>=</m:t>
                              </m:r>
                              <m:r>
                                <a:rPr lang="en-US" sz="2800" b="0" i="0" smtClean="0">
                                  <a:latin typeface="Cambria Math" panose="02040503050406030204" pitchFamily="18" charset="0"/>
                                </a:rPr>
                                <m:t>0</m:t>
                              </m:r>
                            </m:oMath>
                          </a14:m>
                          <a:endParaRPr sz="2800" dirty="0"/>
                        </a:p>
                      </a:txBody>
                      <a:tcPr/>
                    </a:tc>
                    <a:tc rowSpan="2">
                      <a:txBody>
                        <a:bodyPr/>
                        <a:lstStyle/>
                        <a:p>
                          <a:pPr algn="l">
                            <a:defRPr sz="1100" b="1"/>
                          </a:pPr>
                          <a:r>
                            <a:rPr sz="2800" b="0" dirty="0"/>
                            <a:t>Substitute </a:t>
                          </a:r>
                          <a14:m>
                            <m:oMath xmlns:m="http://schemas.openxmlformats.org/officeDocument/2006/math">
                              <m:r>
                                <a:rPr sz="2800" b="0" i="1">
                                  <a:latin typeface="Cambria Math"/>
                                </a:rPr>
                                <m:t>𝑎</m:t>
                              </m:r>
                            </m:oMath>
                          </a14:m>
                          <a:r>
                            <a:rPr sz="2800" b="0" dirty="0"/>
                            <a:t> and </a:t>
                          </a:r>
                          <a14:m>
                            <m:oMath xmlns:m="http://schemas.openxmlformats.org/officeDocument/2006/math">
                              <m:r>
                                <a:rPr sz="2800" b="0" i="1">
                                  <a:latin typeface="Cambria Math"/>
                                </a:rPr>
                                <m:t>𝑏</m:t>
                              </m:r>
                            </m:oMath>
                          </a14:m>
                          <a:r>
                            <a:rPr sz="2800" b="0" dirty="0"/>
                            <a:t> into the formula and simplify.</a:t>
                          </a:r>
                        </a:p>
                      </a:txBody>
                      <a:tcPr anchor="b"/>
                    </a:tc>
                    <a:extLst>
                      <a:ext uri="{0D108BD9-81ED-4DB2-BD59-A6C34878D82A}">
                        <a16:rowId xmlns:a16="http://schemas.microsoft.com/office/drawing/2014/main" val="10000"/>
                      </a:ext>
                    </a:extLst>
                  </a:tr>
                  <a:tr h="835152">
                    <a:tc>
                      <a:txBody>
                        <a:bodyPr/>
                        <a:lstStyle/>
                        <a:p>
                          <a:pPr algn="l">
                            <a:defRPr sz="1800"/>
                          </a:pPr>
                          <a:r>
                            <a:rPr lang="ar-AE" sz="2800" dirty="0"/>
                            <a:t>​</a:t>
                          </a:r>
                          <a14:m>
                            <m:oMath xmlns:m="http://schemas.openxmlformats.org/officeDocument/2006/math">
                              <m:r>
                                <a:rPr lang="ar-AE" sz="2800">
                                  <a:latin typeface="Cambria Math"/>
                                </a:rPr>
                                <m:t>−</m:t>
                              </m:r>
                              <m:f>
                                <m:fPr>
                                  <m:ctrlPr>
                                    <a:rPr lang="ar-AE" sz="2800" i="1">
                                      <a:latin typeface="Cambria Math" panose="02040503050406030204" pitchFamily="18" charset="0"/>
                                    </a:rPr>
                                  </m:ctrlPr>
                                </m:fPr>
                                <m:num>
                                  <m:r>
                                    <a:rPr lang="ar-AE" sz="2800">
                                      <a:latin typeface="Cambria Math"/>
                                    </a:rPr>
                                    <m:t>𝑏</m:t>
                                  </m:r>
                                </m:num>
                                <m:den>
                                  <m:r>
                                    <a:rPr lang="ar-AE" sz="2800">
                                      <a:latin typeface="Cambria Math"/>
                                    </a:rPr>
                                    <m:t>2</m:t>
                                  </m:r>
                                  <m:r>
                                    <a:rPr lang="ar-AE" sz="2800">
                                      <a:latin typeface="Cambria Math"/>
                                    </a:rPr>
                                    <m:t>𝑎</m:t>
                                  </m:r>
                                </m:den>
                              </m:f>
                              <m:r>
                                <a:rPr lang="ar-AE" sz="2800">
                                  <a:latin typeface="Cambria Math"/>
                                </a:rPr>
                                <m:t>=−</m:t>
                              </m:r>
                              <m:f>
                                <m:fPr>
                                  <m:ctrlPr>
                                    <a:rPr lang="ar-AE" sz="2800" i="1">
                                      <a:latin typeface="Cambria Math" panose="02040503050406030204" pitchFamily="18" charset="0"/>
                                    </a:rPr>
                                  </m:ctrlPr>
                                </m:fPr>
                                <m:num>
                                  <m:r>
                                    <a:rPr lang="ar-AE" sz="2800" b="0" i="1" smtClean="0">
                                      <a:latin typeface="Cambria Math" panose="02040503050406030204" pitchFamily="18" charset="0"/>
                                    </a:rPr>
                                    <m:t>5</m:t>
                                  </m:r>
                                </m:num>
                                <m:den>
                                  <m:r>
                                    <a:rPr lang="ar-AE" sz="2800">
                                      <a:latin typeface="Cambria Math"/>
                                    </a:rPr>
                                    <m:t>2</m:t>
                                  </m:r>
                                  <m:d>
                                    <m:dPr>
                                      <m:ctrlPr>
                                        <a:rPr lang="ar-AE" sz="2800" i="1">
                                          <a:latin typeface="Cambria Math" panose="02040503050406030204" pitchFamily="18" charset="0"/>
                                        </a:rPr>
                                      </m:ctrlPr>
                                    </m:dPr>
                                    <m:e>
                                      <m:r>
                                        <a:rPr lang="ar-AE" sz="2800">
                                          <a:latin typeface="Cambria Math"/>
                                        </a:rPr>
                                        <m:t>3</m:t>
                                      </m:r>
                                    </m:e>
                                  </m:d>
                                </m:den>
                              </m:f>
                              <m:r>
                                <a:rPr lang="ar-AE" sz="2800">
                                  <a:latin typeface="Cambria Math"/>
                                </a:rPr>
                                <m:t>=−</m:t>
                              </m:r>
                              <m:f>
                                <m:fPr>
                                  <m:ctrlPr>
                                    <a:rPr lang="ar-AE" sz="2800" i="1">
                                      <a:latin typeface="Cambria Math" panose="02040503050406030204" pitchFamily="18" charset="0"/>
                                    </a:rPr>
                                  </m:ctrlPr>
                                </m:fPr>
                                <m:num>
                                  <m:r>
                                    <a:rPr lang="ar-AE" sz="2800">
                                      <a:latin typeface="Cambria Math"/>
                                    </a:rPr>
                                    <m:t>5</m:t>
                                  </m:r>
                                </m:num>
                                <m:den>
                                  <m:r>
                                    <a:rPr lang="ar-AE" sz="2800">
                                      <a:latin typeface="Cambria Math"/>
                                    </a:rPr>
                                    <m:t>6</m:t>
                                  </m:r>
                                </m:den>
                              </m:f>
                            </m:oMath>
                          </a14:m>
                          <a:endParaRPr sz="2800" dirty="0"/>
                        </a:p>
                      </a:txBody>
                      <a:tcPr/>
                    </a:tc>
                    <a:tc vMerge="1">
                      <a:txBody>
                        <a:bodyPr/>
                        <a:lstStyle/>
                        <a:p>
                          <a:pPr algn="l">
                            <a:defRPr sz="1100" b="1"/>
                          </a:pPr>
                          <a:endParaRPr sz="2800" b="0" dirty="0"/>
                        </a:p>
                      </a:txBody>
                      <a:tcPr/>
                    </a:tc>
                    <a:extLst>
                      <a:ext uri="{0D108BD9-81ED-4DB2-BD59-A6C34878D82A}">
                        <a16:rowId xmlns:a16="http://schemas.microsoft.com/office/drawing/2014/main" val="10001"/>
                      </a:ext>
                    </a:extLst>
                  </a:tr>
                </a:tbl>
              </a:graphicData>
            </a:graphic>
          </p:graphicFrame>
        </mc:Choice>
        <mc:Fallback>
          <p:graphicFrame>
            <p:nvGraphicFramePr>
              <p:cNvPr id="4" name="Table Placeholder 2">
                <a:extLst>
                  <a:ext uri="{FF2B5EF4-FFF2-40B4-BE49-F238E27FC236}">
                    <a16:creationId xmlns:a16="http://schemas.microsoft.com/office/drawing/2014/main" id="{1DDA72A5-C618-463E-A7B1-484ACB2A1A9E}"/>
                  </a:ext>
                </a:extLst>
              </p:cNvPr>
              <p:cNvGraphicFramePr>
                <a:graphicFrameLocks/>
              </p:cNvGraphicFramePr>
              <p:nvPr>
                <p:extLst>
                  <p:ext uri="{D42A27DB-BD31-4B8C-83A1-F6EECF244321}">
                    <p14:modId xmlns:p14="http://schemas.microsoft.com/office/powerpoint/2010/main" val="39909285"/>
                  </p:ext>
                </p:extLst>
              </p:nvPr>
            </p:nvGraphicFramePr>
            <p:xfrm>
              <a:off x="990600" y="2209800"/>
              <a:ext cx="7315200" cy="144780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2648">
                    <a:tc>
                      <a:txBody>
                        <a:bodyPr/>
                        <a:lstStyle/>
                        <a:p>
                          <a:endParaRPr lang="en-US"/>
                        </a:p>
                      </a:txBody>
                      <a:tcPr>
                        <a:blipFill>
                          <a:blip r:embed="rId3"/>
                          <a:stretch>
                            <a:fillRect r="-128762" b="-164356"/>
                          </a:stretch>
                        </a:blipFill>
                      </a:tcPr>
                    </a:tc>
                    <a:tc rowSpan="2">
                      <a:txBody>
                        <a:bodyPr/>
                        <a:lstStyle/>
                        <a:p>
                          <a:endParaRPr lang="en-US"/>
                        </a:p>
                      </a:txBody>
                      <a:tcPr anchor="b">
                        <a:blipFill>
                          <a:blip r:embed="rId3"/>
                          <a:stretch>
                            <a:fillRect l="-77663" b="-12185"/>
                          </a:stretch>
                        </a:blipFill>
                      </a:tcPr>
                    </a:tc>
                    <a:extLst>
                      <a:ext uri="{0D108BD9-81ED-4DB2-BD59-A6C34878D82A}">
                        <a16:rowId xmlns:a16="http://schemas.microsoft.com/office/drawing/2014/main" val="10000"/>
                      </a:ext>
                    </a:extLst>
                  </a:tr>
                  <a:tr h="835152">
                    <a:tc>
                      <a:txBody>
                        <a:bodyPr/>
                        <a:lstStyle/>
                        <a:p>
                          <a:endParaRPr lang="en-US"/>
                        </a:p>
                      </a:txBody>
                      <a:tcPr>
                        <a:blipFill>
                          <a:blip r:embed="rId3"/>
                          <a:stretch>
                            <a:fillRect t="-73723" r="-128762" b="-21168"/>
                          </a:stretch>
                        </a:blipFill>
                      </a:tcPr>
                    </a:tc>
                    <a:tc vMerge="1">
                      <a:txBody>
                        <a:bodyPr/>
                        <a:lstStyle/>
                        <a:p>
                          <a:pPr algn="l">
                            <a:defRPr sz="1100" b="1"/>
                          </a:pPr>
                          <a:endParaRPr sz="28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Vertex Formula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Autofit/>
              </a:bodyPr>
              <a:lstStyle/>
              <a:p>
                <a:pPr>
                  <a:defRPr sz="2800"/>
                </a:pPr>
                <a:r>
                  <a:rPr lang="en-US" dirty="0"/>
                  <a:t>​</a:t>
                </a:r>
                <a:r>
                  <a:rPr lang="en-US" sz="2800" dirty="0"/>
                  <a:t>Here, the </a:t>
                </a:r>
                <a14:m>
                  <m:oMath xmlns:m="http://schemas.openxmlformats.org/officeDocument/2006/math">
                    <m:r>
                      <a:rPr lang="en-US">
                        <a:latin typeface="Cambria Math" panose="02040503050406030204" pitchFamily="18" charset="0"/>
                      </a:rPr>
                      <m:t>𝑥</m:t>
                    </m:r>
                  </m:oMath>
                </a14:m>
                <a:r>
                  <a:rPr lang="en-US" sz="2800" dirty="0"/>
                  <a:t>-coordinate is a fraction, so substituting it into the original equation leads to messy calculations. Instead, use the explicit formula to find the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𝑦</m:t>
                    </m:r>
                  </m:oMath>
                </a14:m>
                <a:r>
                  <a:rPr lang="en-US" sz="2800" dirty="0"/>
                  <a:t>-coordinate.</a:t>
                </a:r>
              </a:p>
              <a:p>
                <a:r>
                  <a:rPr lang="en-US" dirty="0"/>
                  <a:t>​</a:t>
                </a:r>
              </a:p>
              <a:p>
                <a:endParaRPr lang="en-US" dirty="0"/>
              </a:p>
              <a:p>
                <a:endParaRPr lang="en-US" dirty="0"/>
              </a:p>
              <a:p>
                <a:endParaRPr lang="en-US" dirty="0"/>
              </a:p>
              <a:p>
                <a:endParaRPr lang="en-US" sz="1800" dirty="0"/>
              </a:p>
              <a:p>
                <a:r>
                  <a:rPr lang="en-US" dirty="0"/>
                  <a:t>Thus, the vertex of the graph of </a:t>
                </a:r>
                <a14:m>
                  <m:oMath xmlns:m="http://schemas.openxmlformats.org/officeDocument/2006/math">
                    <m:r>
                      <a:rPr lang="en-US" smtClean="0">
                        <a:latin typeface="Cambria Math" panose="02040503050406030204" pitchFamily="18" charset="0"/>
                      </a:rPr>
                      <m:t>𝑔</m:t>
                    </m:r>
                    <m:r>
                      <a:rPr lang="en-US"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dirty="0"/>
                  <a:t> </a:t>
                </a:r>
                <a:r>
                  <a:rPr lang="en-US" dirty="0"/>
                  <a:t>is </a:t>
                </a:r>
                <a14:m>
                  <m:oMath xmlns:m="http://schemas.openxmlformats.org/officeDocument/2006/math">
                    <m:d>
                      <m:dPr>
                        <m:ctrlPr>
                          <a:rPr lang="ar-AE" i="1" smtClean="0">
                            <a:latin typeface="Cambria Math" panose="02040503050406030204" pitchFamily="18" charset="0"/>
                          </a:rPr>
                        </m:ctrlPr>
                      </m:dPr>
                      <m:e>
                        <m:r>
                          <a:rPr lang="ar-AE" i="1">
                            <a:latin typeface="Cambria Math" panose="02040503050406030204" pitchFamily="18" charset="0"/>
                          </a:rPr>
                          <m:t>−</m:t>
                        </m:r>
                        <m:f>
                          <m:fPr>
                            <m:ctrlPr>
                              <a:rPr lang="ar-AE" i="1">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6</m:t>
                            </m:r>
                          </m:den>
                        </m:f>
                        <m:r>
                          <a:rPr lang="en-US" b="0" i="1" smtClean="0">
                            <a:latin typeface="Cambria Math" panose="02040503050406030204" pitchFamily="18" charset="0"/>
                          </a:rPr>
                          <m:t>,</m:t>
                        </m:r>
                        <m:r>
                          <a:rPr lang="ar-AE" i="1">
                            <a:latin typeface="Cambria Math" panose="02040503050406030204" pitchFamily="18" charset="0"/>
                          </a:rPr>
                          <m:t>−</m:t>
                        </m:r>
                        <m:f>
                          <m:fPr>
                            <m:ctrlPr>
                              <a:rPr lang="ar-AE" i="1">
                                <a:latin typeface="Cambria Math" panose="02040503050406030204" pitchFamily="18" charset="0"/>
                              </a:rPr>
                            </m:ctrlPr>
                          </m:fPr>
                          <m:num>
                            <m:r>
                              <a:rPr lang="en-US" b="0" i="1" smtClean="0">
                                <a:latin typeface="Cambria Math" panose="02040503050406030204" pitchFamily="18" charset="0"/>
                              </a:rPr>
                              <m:t>37</m:t>
                            </m:r>
                          </m:num>
                          <m:den>
                            <m:r>
                              <a:rPr lang="en-US" b="0" i="1" smtClean="0">
                                <a:latin typeface="Cambria Math" panose="02040503050406030204" pitchFamily="18" charset="0"/>
                              </a:rPr>
                              <m:t>12</m:t>
                            </m:r>
                          </m:den>
                        </m:f>
                      </m:e>
                    </m:d>
                  </m:oMath>
                </a14:m>
                <a:r>
                  <a:rPr lang="en-US"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9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07C9ACAD-D100-4366-900E-0304F3B7AB30}"/>
                  </a:ext>
                </a:extLst>
              </p:cNvPr>
              <p:cNvGraphicFramePr>
                <a:graphicFrameLocks/>
              </p:cNvGraphicFramePr>
              <p:nvPr>
                <p:extLst>
                  <p:ext uri="{D42A27DB-BD31-4B8C-83A1-F6EECF244321}">
                    <p14:modId xmlns:p14="http://schemas.microsoft.com/office/powerpoint/2010/main" val="697051181"/>
                  </p:ext>
                </p:extLst>
              </p:nvPr>
            </p:nvGraphicFramePr>
            <p:xfrm>
              <a:off x="914400" y="2895600"/>
              <a:ext cx="7315200" cy="2314385"/>
            </p:xfrm>
            <a:graphic>
              <a:graphicData uri="http://schemas.openxmlformats.org/drawingml/2006/table">
                <a:tbl>
                  <a:tblPr firstRow="1" bandRow="1">
                    <a:tableStyleId>{2D5ABB26-0587-4C30-8999-92F81FD0307C}</a:tableStyleId>
                  </a:tblPr>
                  <a:tblGrid>
                    <a:gridCol w="3433826">
                      <a:extLst>
                        <a:ext uri="{9D8B030D-6E8A-4147-A177-3AD203B41FA5}">
                          <a16:colId xmlns:a16="http://schemas.microsoft.com/office/drawing/2014/main" val="20000"/>
                        </a:ext>
                      </a:extLst>
                    </a:gridCol>
                    <a:gridCol w="3881374">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
                                        <a:rPr sz="2800">
                                          <a:latin typeface="Cambria Math"/>
                                        </a:rPr>
                                        <m:t>3</m:t>
                                      </m:r>
                                    </m:e>
                                  </m:d>
                                  <m:d>
                                    <m:dPr>
                                      <m:ctrlPr>
                                        <a:rPr sz="2800" i="1">
                                          <a:latin typeface="Cambria Math" panose="02040503050406030204" pitchFamily="18" charset="0"/>
                                        </a:rPr>
                                      </m:ctrlPr>
                                    </m:dPr>
                                    <m:e>
                                      <m:r>
                                        <a:rPr sz="2800">
                                          <a:latin typeface="Cambria Math"/>
                                        </a:rPr>
                                        <m:t>−</m:t>
                                      </m:r>
                                      <m:r>
                                        <a:rPr sz="2800">
                                          <a:latin typeface="Cambria Math"/>
                                        </a:rPr>
                                        <m:t>1</m:t>
                                      </m:r>
                                    </m:e>
                                  </m:d>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e>
                                      </m:d>
                                    </m:e>
                                    <m:sup>
                                      <m:r>
                                        <a:rPr sz="2800">
                                          <a:latin typeface="Cambria Math"/>
                                        </a:rPr>
                                        <m:t>2</m:t>
                                      </m:r>
                                    </m:sup>
                                  </m:sSup>
                                </m:num>
                                <m:den>
                                  <m:r>
                                    <a:rPr sz="2800">
                                      <a:latin typeface="Cambria Math"/>
                                    </a:rPr>
                                    <m:t>4</m:t>
                                  </m:r>
                                  <m:d>
                                    <m:dPr>
                                      <m:ctrlPr>
                                        <a:rPr sz="2800" i="1">
                                          <a:latin typeface="Cambria Math" panose="02040503050406030204" pitchFamily="18" charset="0"/>
                                        </a:rPr>
                                      </m:ctrlPr>
                                    </m:dPr>
                                    <m:e>
                                      <m:r>
                                        <a:rPr sz="2800">
                                          <a:latin typeface="Cambria Math"/>
                                        </a:rPr>
                                        <m:t>3</m:t>
                                      </m:r>
                                    </m:e>
                                  </m:d>
                                </m:den>
                              </m:f>
                            </m:oMath>
                          </a14:m>
                          <a:endParaRPr sz="2800" dirty="0"/>
                        </a:p>
                      </a:txBody>
                      <a:tcPr/>
                    </a:tc>
                    <a:tc rowSpan="2">
                      <a:txBody>
                        <a:bodyPr/>
                        <a:lstStyle/>
                        <a:p>
                          <a:pPr algn="l">
                            <a:defRPr sz="1100" b="1"/>
                          </a:pPr>
                          <a:r>
                            <a:rPr sz="2800" b="0" dirty="0"/>
                            <a:t>Substitute </a:t>
                          </a:r>
                          <a14:m>
                            <m:oMath xmlns:m="http://schemas.openxmlformats.org/officeDocument/2006/math">
                              <m:r>
                                <a:rPr sz="2800" b="0" i="1">
                                  <a:latin typeface="Cambria Math"/>
                                </a:rPr>
                                <m:t>𝑎</m:t>
                              </m:r>
                            </m:oMath>
                          </a14:m>
                          <a:r>
                            <a:rPr sz="2800" b="0" dirty="0"/>
                            <a:t>, </a:t>
                          </a:r>
                          <a14:m>
                            <m:oMath xmlns:m="http://schemas.openxmlformats.org/officeDocument/2006/math">
                              <m:r>
                                <a:rPr sz="2800" b="0" i="1">
                                  <a:latin typeface="Cambria Math"/>
                                </a:rPr>
                                <m:t>𝑏</m:t>
                              </m:r>
                            </m:oMath>
                          </a14:m>
                          <a:r>
                            <a:rPr sz="2800" b="0" dirty="0"/>
                            <a:t> and </a:t>
                          </a:r>
                          <a14:m>
                            <m:oMath xmlns:m="http://schemas.openxmlformats.org/officeDocument/2006/math">
                              <m:r>
                                <a:rPr sz="2800" b="0" i="1" u="none">
                                  <a:latin typeface="Cambria Math"/>
                                </a:rPr>
                                <m:t>𝑐</m:t>
                              </m:r>
                            </m:oMath>
                          </a14:m>
                          <a:r>
                            <a:rPr sz="2800" b="0" i="1" u="none" dirty="0"/>
                            <a:t> </a:t>
                          </a:r>
                          <a:r>
                            <a:rPr sz="2800" b="0" dirty="0"/>
                            <a:t>into the formula and simplify.</a:t>
                          </a:r>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e>
                              </m:phant>
                              <m:r>
                                <a:rPr sz="2800">
                                  <a:latin typeface="Cambria Math"/>
                                </a:rPr>
                                <m:t>=</m:t>
                              </m:r>
                              <m:f>
                                <m:fPr>
                                  <m:ctrlPr>
                                    <a:rPr sz="2800" i="1">
                                      <a:latin typeface="Cambria Math" panose="02040503050406030204" pitchFamily="18" charset="0"/>
                                    </a:rPr>
                                  </m:ctrlPr>
                                </m:fPr>
                                <m:num>
                                  <m:r>
                                    <a:rPr sz="2800">
                                      <a:latin typeface="Cambria Math"/>
                                    </a:rPr>
                                    <m:t>−</m:t>
                                  </m:r>
                                  <m:r>
                                    <a:rPr sz="2800">
                                      <a:latin typeface="Cambria Math"/>
                                    </a:rPr>
                                    <m:t>12</m:t>
                                  </m:r>
                                  <m:r>
                                    <a:rPr sz="2800">
                                      <a:latin typeface="Cambria Math"/>
                                    </a:rPr>
                                    <m:t>−</m:t>
                                  </m:r>
                                  <m:r>
                                    <a:rPr sz="2800">
                                      <a:latin typeface="Cambria Math"/>
                                    </a:rPr>
                                    <m:t>25</m:t>
                                  </m:r>
                                </m:num>
                                <m:den>
                                  <m:r>
                                    <a:rPr sz="2800">
                                      <a:latin typeface="Cambria Math"/>
                                    </a:rPr>
                                    <m:t>12</m:t>
                                  </m:r>
                                </m:den>
                              </m:f>
                            </m:oMath>
                          </a14:m>
                          <a:endParaRPr sz="2800" dirty="0"/>
                        </a:p>
                      </a:txBody>
                      <a:tcPr/>
                    </a:tc>
                    <a:tc vMerge="1">
                      <a:txBody>
                        <a:bodyPr/>
                        <a:lstStyle/>
                        <a:p>
                          <a:pPr algn="l"/>
                          <a:endParaRPr sz="280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e>
                              </m:phant>
                              <m:r>
                                <a:rPr sz="2800">
                                  <a:latin typeface="Cambria Math"/>
                                </a:rPr>
                                <m:t>=−</m:t>
                              </m:r>
                              <m:f>
                                <m:fPr>
                                  <m:ctrlPr>
                                    <a:rPr sz="2800" i="1">
                                      <a:latin typeface="Cambria Math" panose="02040503050406030204" pitchFamily="18" charset="0"/>
                                    </a:rPr>
                                  </m:ctrlPr>
                                </m:fPr>
                                <m:num>
                                  <m:r>
                                    <a:rPr sz="2800">
                                      <a:latin typeface="Cambria Math"/>
                                    </a:rPr>
                                    <m:t>37</m:t>
                                  </m:r>
                                </m:num>
                                <m:den>
                                  <m:r>
                                    <a:rPr sz="2800">
                                      <a:latin typeface="Cambria Math"/>
                                    </a:rPr>
                                    <m:t>12</m:t>
                                  </m:r>
                                </m:den>
                              </m:f>
                            </m:oMath>
                          </a14:m>
                          <a:endParaRPr sz="2800" dirty="0"/>
                        </a:p>
                      </a:txBody>
                      <a:tcPr/>
                    </a:tc>
                    <a:tc>
                      <a:txBody>
                        <a:bodyPr/>
                        <a:lstStyle/>
                        <a:p>
                          <a:pPr algn="l"/>
                          <a:endParaRPr sz="2800" dirty="0"/>
                        </a:p>
                      </a:txBody>
                      <a:tcPr/>
                    </a:tc>
                    <a:extLst>
                      <a:ext uri="{0D108BD9-81ED-4DB2-BD59-A6C34878D82A}">
                        <a16:rowId xmlns:a16="http://schemas.microsoft.com/office/drawing/2014/main" val="10002"/>
                      </a:ext>
                    </a:extLst>
                  </a:tr>
                </a:tbl>
              </a:graphicData>
            </a:graphic>
          </p:graphicFrame>
        </mc:Choice>
        <mc:Fallback>
          <p:graphicFrame>
            <p:nvGraphicFramePr>
              <p:cNvPr id="4" name="Table Placeholder 2">
                <a:extLst>
                  <a:ext uri="{FF2B5EF4-FFF2-40B4-BE49-F238E27FC236}">
                    <a16:creationId xmlns:a16="http://schemas.microsoft.com/office/drawing/2014/main" id="{07C9ACAD-D100-4366-900E-0304F3B7AB30}"/>
                  </a:ext>
                </a:extLst>
              </p:cNvPr>
              <p:cNvGraphicFramePr>
                <a:graphicFrameLocks/>
              </p:cNvGraphicFramePr>
              <p:nvPr>
                <p:extLst>
                  <p:ext uri="{D42A27DB-BD31-4B8C-83A1-F6EECF244321}">
                    <p14:modId xmlns:p14="http://schemas.microsoft.com/office/powerpoint/2010/main" val="697051181"/>
                  </p:ext>
                </p:extLst>
              </p:nvPr>
            </p:nvGraphicFramePr>
            <p:xfrm>
              <a:off x="914400" y="2895600"/>
              <a:ext cx="7315200" cy="2314385"/>
            </p:xfrm>
            <a:graphic>
              <a:graphicData uri="http://schemas.openxmlformats.org/drawingml/2006/table">
                <a:tbl>
                  <a:tblPr firstRow="1" bandRow="1">
                    <a:tableStyleId>{2D5ABB26-0587-4C30-8999-92F81FD0307C}</a:tableStyleId>
                  </a:tblPr>
                  <a:tblGrid>
                    <a:gridCol w="3433826">
                      <a:extLst>
                        <a:ext uri="{9D8B030D-6E8A-4147-A177-3AD203B41FA5}">
                          <a16:colId xmlns:a16="http://schemas.microsoft.com/office/drawing/2014/main" val="20000"/>
                        </a:ext>
                      </a:extLst>
                    </a:gridCol>
                    <a:gridCol w="3881374">
                      <a:extLst>
                        <a:ext uri="{9D8B030D-6E8A-4147-A177-3AD203B41FA5}">
                          <a16:colId xmlns:a16="http://schemas.microsoft.com/office/drawing/2014/main" val="20001"/>
                        </a:ext>
                      </a:extLst>
                    </a:gridCol>
                  </a:tblGrid>
                  <a:tr h="800799">
                    <a:tc>
                      <a:txBody>
                        <a:bodyPr/>
                        <a:lstStyle/>
                        <a:p>
                          <a:endParaRPr lang="en-US"/>
                        </a:p>
                      </a:txBody>
                      <a:tcPr>
                        <a:blipFill>
                          <a:blip r:embed="rId3"/>
                          <a:stretch>
                            <a:fillRect t="-6870" r="-113144" b="-200763"/>
                          </a:stretch>
                        </a:blipFill>
                      </a:tcPr>
                    </a:tc>
                    <a:tc rowSpan="2">
                      <a:txBody>
                        <a:bodyPr/>
                        <a:lstStyle/>
                        <a:p>
                          <a:endParaRPr lang="en-US"/>
                        </a:p>
                      </a:txBody>
                      <a:tcPr>
                        <a:blipFill>
                          <a:blip r:embed="rId3"/>
                          <a:stretch>
                            <a:fillRect l="-88383" t="-3516" b="-53906"/>
                          </a:stretch>
                        </a:blipFill>
                      </a:tcPr>
                    </a:tc>
                    <a:extLst>
                      <a:ext uri="{0D108BD9-81ED-4DB2-BD59-A6C34878D82A}">
                        <a16:rowId xmlns:a16="http://schemas.microsoft.com/office/drawing/2014/main" val="10000"/>
                      </a:ext>
                    </a:extLst>
                  </a:tr>
                  <a:tr h="756793">
                    <a:tc>
                      <a:txBody>
                        <a:bodyPr/>
                        <a:lstStyle/>
                        <a:p>
                          <a:endParaRPr lang="en-US"/>
                        </a:p>
                      </a:txBody>
                      <a:tcPr>
                        <a:blipFill>
                          <a:blip r:embed="rId3"/>
                          <a:stretch>
                            <a:fillRect t="-112000" r="-113144" b="-110400"/>
                          </a:stretch>
                        </a:blipFill>
                      </a:tcPr>
                    </a:tc>
                    <a:tc vMerge="1">
                      <a:txBody>
                        <a:bodyPr/>
                        <a:lstStyle/>
                        <a:p>
                          <a:pPr algn="l"/>
                          <a:endParaRPr sz="2800" dirty="0"/>
                        </a:p>
                      </a:txBody>
                      <a:tcPr/>
                    </a:tc>
                    <a:extLst>
                      <a:ext uri="{0D108BD9-81ED-4DB2-BD59-A6C34878D82A}">
                        <a16:rowId xmlns:a16="http://schemas.microsoft.com/office/drawing/2014/main" val="10001"/>
                      </a:ext>
                    </a:extLst>
                  </a:tr>
                  <a:tr h="756793">
                    <a:tc>
                      <a:txBody>
                        <a:bodyPr/>
                        <a:lstStyle/>
                        <a:p>
                          <a:endParaRPr lang="en-US"/>
                        </a:p>
                      </a:txBody>
                      <a:tcPr>
                        <a:blipFill>
                          <a:blip r:embed="rId3"/>
                          <a:stretch>
                            <a:fillRect t="-213710" r="-113144" b="-11290"/>
                          </a:stretch>
                        </a:blipFill>
                      </a:tcPr>
                    </a:tc>
                    <a:tc>
                      <a:txBody>
                        <a:bodyPr/>
                        <a:lstStyle/>
                        <a:p>
                          <a:pPr algn="l"/>
                          <a:endParaRPr sz="280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Finding a Quadratic Function Given </a:t>
            </a:r>
            <a:r>
              <a:rPr lang="en-US" dirty="0"/>
              <a:t>I</a:t>
            </a:r>
            <a:r>
              <a:rPr dirty="0"/>
              <a:t>ts Graph</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Find a formula for the quadratic function whose graph is given in Figure 7.</a:t>
            </a:r>
          </a:p>
          <a:p>
            <a:pPr marL="514350" indent="-514350">
              <a:buFont typeface="+mj-lt"/>
              <a:buAutoNum type="alphaLcPeriod" startAt="2"/>
              <a:defRPr sz="2800"/>
            </a:pPr>
            <a:r>
              <a:rPr dirty="0"/>
              <a:t>​</a:t>
            </a:r>
            <a:r>
              <a:rPr sz="2800" dirty="0"/>
              <a:t>Use the formula to determine the coordinates of the parabol</a:t>
            </a:r>
            <a:r>
              <a:rPr lang="en-US" sz="2800" dirty="0"/>
              <a:t>a’s</a:t>
            </a:r>
            <a:r>
              <a:rPr sz="2800" dirty="0"/>
              <a:t> vertex.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a:t>
            </a:r>
            <a:r>
              <a:rPr lang="en-US" dirty="0"/>
              <a:t>I</a:t>
            </a:r>
            <a:r>
              <a:rPr dirty="0"/>
              <a:t>ts Graph (cont.)</a:t>
            </a:r>
          </a:p>
        </p:txBody>
      </p:sp>
      <p:pic>
        <p:nvPicPr>
          <p:cNvPr id="5" name="Content Placeholder 4">
            <a:extLst>
              <a:ext uri="{FF2B5EF4-FFF2-40B4-BE49-F238E27FC236}">
                <a16:creationId xmlns:a16="http://schemas.microsoft.com/office/drawing/2014/main" id="{7B95551D-246E-4219-8499-2DD545D17D1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3" name="TextBox 2">
            <a:extLst>
              <a:ext uri="{FF2B5EF4-FFF2-40B4-BE49-F238E27FC236}">
                <a16:creationId xmlns:a16="http://schemas.microsoft.com/office/drawing/2014/main" id="{3A17EABA-75EF-437D-A713-274878A76AB1}"/>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a:t>
            </a:r>
            <a:r>
              <a:rPr lang="en-US" dirty="0"/>
              <a:t>I</a:t>
            </a:r>
            <a:r>
              <a:rPr dirty="0"/>
              <a:t>ts Graph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graph indicates that the parabola has </a:t>
                </a:r>
                <a:br>
                  <a:rPr lang="en-US" sz="2800" dirty="0"/>
                </a:br>
                <a14:m>
                  <m:oMath xmlns:m="http://schemas.openxmlformats.org/officeDocument/2006/math">
                    <m:r>
                      <a:rPr>
                        <a:latin typeface="Cambria Math" panose="02040503050406030204" pitchFamily="18" charset="0"/>
                      </a:rPr>
                      <m:t>𝑥</m:t>
                    </m:r>
                  </m:oMath>
                </a14:m>
                <a:r>
                  <a:rPr sz="2800" dirty="0"/>
                  <a:t>-intercepts of </a:t>
                </a:r>
                <a14:m>
                  <m:oMath xmlns:m="http://schemas.openxmlformats.org/officeDocument/2006/math">
                    <m:r>
                      <a:rPr>
                        <a:latin typeface="Cambria Math" panose="02040503050406030204" pitchFamily="18" charset="0"/>
                      </a:rPr>
                      <m:t>−1</m:t>
                    </m:r>
                  </m:oMath>
                </a14:m>
                <a:r>
                  <a:rPr sz="2800" dirty="0"/>
                  <a:t> and </a:t>
                </a:r>
                <a:r>
                  <a:rPr sz="2800" dirty="0">
                    <a:latin typeface="Cambria Math"/>
                  </a:rPr>
                  <a:t>2</a:t>
                </a:r>
                <a:r>
                  <a:rPr sz="2800" dirty="0"/>
                  <a:t>, so we know that the quadratic function corresponding to this graph can be factored as</a:t>
                </a:r>
                <a:r>
                  <a:rPr lang="en-US" sz="2800" dirty="0"/>
                  <a:t> follows.</a:t>
                </a:r>
                <a:endParaRPr sz="2800" dirty="0"/>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oMath>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Quadratic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A </a:t>
                </a:r>
                <a:r>
                  <a:rPr sz="2800" b="1"/>
                  <a:t>quadratic function</a:t>
                </a:r>
                <a:r>
                  <a:rPr sz="2800"/>
                  <a:t> </a:t>
                </a:r>
                <a14:m>
                  <m:oMath xmlns:m="http://schemas.openxmlformats.org/officeDocument/2006/math">
                    <m:r>
                      <a:rPr>
                        <a:latin typeface="Cambria Math" panose="02040503050406030204" pitchFamily="18" charset="0"/>
                      </a:rPr>
                      <m:t>𝑓</m:t>
                    </m:r>
                  </m:oMath>
                </a14:m>
                <a:r>
                  <a:rPr sz="2800"/>
                  <a:t> in the variable </a:t>
                </a:r>
                <a14:m>
                  <m:oMath xmlns:m="http://schemas.openxmlformats.org/officeDocument/2006/math">
                    <m:r>
                      <a:rPr>
                        <a:latin typeface="Cambria Math" panose="02040503050406030204" pitchFamily="18" charset="0"/>
                      </a:rPr>
                      <m:t>𝑥</m:t>
                    </m:r>
                  </m:oMath>
                </a14:m>
                <a:r>
                  <a:rPr sz="2800"/>
                  <a:t>, also known as a </a:t>
                </a:r>
                <a:r>
                  <a:rPr sz="2800" b="1"/>
                  <a:t>second-degree polynomial function</a:t>
                </a:r>
                <a:r>
                  <a:rPr sz="2800"/>
                  <a:t>, is any function that can be written in the form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𝑏𝑥</m:t>
                    </m:r>
                    <m:r>
                      <a:rPr>
                        <a:latin typeface="Cambria Math" panose="02040503050406030204" pitchFamily="18" charset="0"/>
                      </a:rPr>
                      <m:t>+</m:t>
                    </m:r>
                    <m:r>
                      <a:rPr>
                        <a:latin typeface="Cambria Math" panose="02040503050406030204" pitchFamily="18" charset="0"/>
                      </a:rPr>
                      <m:t>𝑐</m:t>
                    </m:r>
                  </m:oMath>
                </a14:m>
                <a:r>
                  <a:rPr sz="2800"/>
                  <a:t>, where </a:t>
                </a:r>
                <a14:m>
                  <m:oMath xmlns:m="http://schemas.openxmlformats.org/officeDocument/2006/math">
                    <m:r>
                      <a:rPr>
                        <a:latin typeface="Cambria Math" panose="02040503050406030204" pitchFamily="18" charset="0"/>
                      </a:rPr>
                      <m:t>𝑎</m:t>
                    </m:r>
                  </m:oMath>
                </a14:m>
                <a:r>
                  <a:rPr sz="2800"/>
                  <a:t>, </a:t>
                </a:r>
                <a14:m>
                  <m:oMath xmlns:m="http://schemas.openxmlformats.org/officeDocument/2006/math">
                    <m:r>
                      <a:rPr>
                        <a:latin typeface="Cambria Math" panose="02040503050406030204" pitchFamily="18" charset="0"/>
                      </a:rPr>
                      <m:t>𝑏</m:t>
                    </m:r>
                  </m:oMath>
                </a14:m>
                <a:r>
                  <a:rPr sz="2800"/>
                  <a:t>, and </a:t>
                </a:r>
                <a14:m>
                  <m:oMath xmlns:m="http://schemas.openxmlformats.org/officeDocument/2006/math">
                    <m:r>
                      <a:rPr>
                        <a:latin typeface="Cambria Math" panose="02040503050406030204" pitchFamily="18" charset="0"/>
                      </a:rPr>
                      <m:t>𝑐</m:t>
                    </m:r>
                  </m:oMath>
                </a14:m>
                <a:r>
                  <a:rPr sz="2800"/>
                  <a:t> are real numbers and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0</m:t>
                    </m:r>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51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a:t>
            </a:r>
            <a:r>
              <a:rPr lang="en-US" dirty="0"/>
              <a:t>I</a:t>
            </a:r>
            <a:r>
              <a:rPr dirty="0"/>
              <a:t>ts Graph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defRPr sz="2800"/>
                </a:pPr>
                <a:r>
                  <a:rPr dirty="0"/>
                  <a:t>​</a:t>
                </a:r>
                <a:r>
                  <a:rPr sz="2800" dirty="0"/>
                  <a:t>The fact that the parabola opens downward tells us that </a:t>
                </a:r>
                <a14:m>
                  <m:oMath xmlns:m="http://schemas.openxmlformats.org/officeDocument/2006/math">
                    <m:r>
                      <a:rPr>
                        <a:latin typeface="Cambria Math" panose="02040503050406030204" pitchFamily="18" charset="0"/>
                      </a:rPr>
                      <m:t>𝑎</m:t>
                    </m:r>
                  </m:oMath>
                </a14:m>
                <a:r>
                  <a:rPr sz="2800" dirty="0"/>
                  <a:t> must be negative, but we can determine it exactly by noting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r>
                      <a:rPr>
                        <a:latin typeface="Cambria Math" panose="02040503050406030204" pitchFamily="18" charset="0"/>
                      </a:rPr>
                      <m:t>4</m:t>
                    </m:r>
                  </m:oMath>
                </a14:m>
                <a:r>
                  <a:rPr sz="2800" dirty="0"/>
                  <a:t>. Substituting this into the formula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𝑎</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r>
                      <a:rPr lang="ar-AE" i="1">
                        <a:latin typeface="Cambria Math" panose="02040503050406030204" pitchFamily="18" charset="0"/>
                      </a:rPr>
                      <m:t> </m:t>
                    </m:r>
                  </m:oMath>
                </a14:m>
                <a:r>
                  <a:rPr sz="2800" dirty="0"/>
                  <a:t>gives us an equation we can solve for </a:t>
                </a:r>
                <a14:m>
                  <m:oMath xmlns:m="http://schemas.openxmlformats.org/officeDocument/2006/math">
                    <m:r>
                      <a:rPr>
                        <a:latin typeface="Cambria Math" panose="02040503050406030204" pitchFamily="18" charset="0"/>
                      </a:rPr>
                      <m:t>𝑎</m:t>
                    </m:r>
                  </m:oMath>
                </a14:m>
                <a:r>
                  <a:rPr sz="2800" dirty="0"/>
                  <a:t>.</a:t>
                </a:r>
              </a:p>
              <a:p>
                <a:pPr algn="ctr"/>
                <a:r>
                  <a:rPr dirty="0"/>
                  <a:t>​</a:t>
                </a:r>
                <a:endParaRPr lang="en-US" dirty="0"/>
              </a:p>
              <a:p>
                <a:pPr algn="ctr"/>
                <a:endParaRPr lang="en-US" dirty="0"/>
              </a:p>
              <a:p>
                <a:pPr algn="ctr"/>
                <a:endParaRPr lang="en-US" dirty="0"/>
              </a:p>
              <a:p>
                <a:pPr algn="ctr"/>
                <a:endParaRPr lang="en-US" dirty="0"/>
              </a:p>
              <a:p>
                <a:pPr algn="ctr"/>
                <a:endParaRPr dirty="0"/>
              </a:p>
              <a:p>
                <a:pPr algn="l">
                  <a:defRPr sz="2800"/>
                </a:pPr>
                <a:r>
                  <a:rPr dirty="0"/>
                  <a:t>​</a:t>
                </a:r>
                <a:r>
                  <a:rPr sz="2800" dirty="0"/>
                  <a:t>Hence,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b="-7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3292061018"/>
                  </p:ext>
                </p:extLst>
              </p:nvPr>
            </p:nvGraphicFramePr>
            <p:xfrm>
              <a:off x="2824702" y="3182112"/>
              <a:ext cx="3494596" cy="1999488"/>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57200">
                    <a:tc>
                      <a:txBody>
                        <a:bodyPr/>
                        <a:lstStyle/>
                        <a:p>
                          <a:pPr algn="r">
                            <a:defRPr sz="1600"/>
                          </a:pPr>
                          <a:r>
                            <a:rPr sz="2800" dirty="0"/>
                            <a:t>​</a:t>
                          </a:r>
                          <a14:m>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0</m:t>
                                  </m:r>
                                </m:e>
                              </m:d>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4</m:t>
                              </m:r>
                            </m:oMath>
                          </a14:m>
                          <a:endParaRPr sz="28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r>
                                <a:rPr sz="2800">
                                  <a:latin typeface="Cambria Math"/>
                                </a:rPr>
                                <m:t>𝑎</m:t>
                              </m:r>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1</m:t>
                                  </m:r>
                                </m:e>
                              </m:d>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2</m:t>
                                  </m:r>
                                </m:e>
                              </m:d>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4</m:t>
                              </m:r>
                            </m:oMath>
                          </a14:m>
                          <a:endParaRPr sz="280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dirty="0"/>
                            <a:t>​</a:t>
                          </a:r>
                          <a14:m>
                            <m:oMath xmlns:m="http://schemas.openxmlformats.org/officeDocument/2006/math">
                              <m:r>
                                <a:rPr sz="2800">
                                  <a:latin typeface="Cambria Math"/>
                                </a:rPr>
                                <m:t>−</m:t>
                              </m:r>
                              <m:r>
                                <a:rPr sz="2800">
                                  <a:latin typeface="Cambria Math"/>
                                </a:rPr>
                                <m:t>2</m:t>
                              </m:r>
                              <m:r>
                                <a:rPr sz="2800">
                                  <a:latin typeface="Cambria Math"/>
                                </a:rPr>
                                <m:t>𝑎</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4</m:t>
                              </m:r>
                            </m:oMath>
                          </a14:m>
                          <a:endParaRPr sz="28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800" dirty="0"/>
                            <a:t>​</a:t>
                          </a:r>
                          <a14:m>
                            <m:oMath xmlns:m="http://schemas.openxmlformats.org/officeDocument/2006/math">
                              <m:r>
                                <a:rPr sz="2800">
                                  <a:latin typeface="Cambria Math"/>
                                </a:rPr>
                                <m:t>𝑎</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3292061018"/>
                  </p:ext>
                </p:extLst>
              </p:nvPr>
            </p:nvGraphicFramePr>
            <p:xfrm>
              <a:off x="2824702" y="3182112"/>
              <a:ext cx="3494596" cy="1999488"/>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3415" r="-38983" b="-336585"/>
                          </a:stretch>
                        </a:blipFill>
                      </a:tcPr>
                    </a:tc>
                    <a:tc>
                      <a:txBody>
                        <a:bodyPr/>
                        <a:lstStyle/>
                        <a:p>
                          <a:endParaRPr lang="en-US"/>
                        </a:p>
                      </a:txBody>
                      <a:tcPr marL="36576" marR="36576" marT="36576" marB="36576" anchor="ctr">
                        <a:blipFill>
                          <a:blip r:embed="rId3"/>
                          <a:stretch>
                            <a:fillRect l="-256522" t="-13415" b="-336585"/>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3415" r="-38983" b="-236585"/>
                          </a:stretch>
                        </a:blipFill>
                      </a:tcPr>
                    </a:tc>
                    <a:tc>
                      <a:txBody>
                        <a:bodyPr/>
                        <a:lstStyle/>
                        <a:p>
                          <a:endParaRPr lang="en-US"/>
                        </a:p>
                      </a:txBody>
                      <a:tcPr marL="36576" marR="36576" marT="36576" marB="36576" anchor="ctr">
                        <a:blipFill>
                          <a:blip r:embed="rId3"/>
                          <a:stretch>
                            <a:fillRect l="-256522" t="-113415" b="-236585"/>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13415" r="-38983" b="-136585"/>
                          </a:stretch>
                        </a:blipFill>
                      </a:tcPr>
                    </a:tc>
                    <a:tc>
                      <a:txBody>
                        <a:bodyPr/>
                        <a:lstStyle/>
                        <a:p>
                          <a:endParaRPr lang="en-US"/>
                        </a:p>
                      </a:txBody>
                      <a:tcPr marL="36576" marR="36576" marT="36576" marB="36576" anchor="ctr">
                        <a:blipFill>
                          <a:blip r:embed="rId3"/>
                          <a:stretch>
                            <a:fillRect l="-256522" t="-213415" b="-136585"/>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13415" r="-38983" b="-36585"/>
                          </a:stretch>
                        </a:blipFill>
                      </a:tcPr>
                    </a:tc>
                    <a:tc>
                      <a:txBody>
                        <a:bodyPr/>
                        <a:lstStyle/>
                        <a:p>
                          <a:endParaRPr lang="en-US"/>
                        </a:p>
                      </a:txBody>
                      <a:tcPr marL="36576" marR="36576" marT="36576" marB="36576" anchor="ctr">
                        <a:blipFill>
                          <a:blip r:embed="rId3"/>
                          <a:stretch>
                            <a:fillRect l="-256522" t="-313415" b="-36585"/>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3007815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a Quadratic Function Given its Graph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600" dirty="0"/>
                  <a:t>Given the quadratic function </a:t>
                </a:r>
                <a14:m>
                  <m:oMath xmlns:m="http://schemas.openxmlformats.org/officeDocument/2006/math">
                    <m:func>
                      <m:funcPr>
                        <m:ctrlPr>
                          <a:rPr lang="ar-AE" sz="2600" i="1">
                            <a:latin typeface="Cambria Math" panose="02040503050406030204" pitchFamily="18" charset="0"/>
                          </a:rPr>
                        </m:ctrlPr>
                      </m:funcPr>
                      <m:fName>
                        <m:r>
                          <a:rPr lang="ar-AE" sz="2600">
                            <a:latin typeface="Cambria Math" panose="02040503050406030204" pitchFamily="18" charset="0"/>
                          </a:rPr>
                          <m:t>𝑓</m:t>
                        </m:r>
                      </m:fName>
                      <m:e>
                        <m:d>
                          <m:dPr>
                            <m:ctrlPr>
                              <a:rPr lang="ar-AE" sz="2600" i="1">
                                <a:latin typeface="Cambria Math" panose="02040503050406030204" pitchFamily="18" charset="0"/>
                              </a:rPr>
                            </m:ctrlPr>
                          </m:dPr>
                          <m:e>
                            <m:r>
                              <a:rPr lang="ar-AE" sz="2600">
                                <a:latin typeface="Cambria Math" panose="02040503050406030204" pitchFamily="18" charset="0"/>
                              </a:rPr>
                              <m:t>𝑥</m:t>
                            </m:r>
                          </m:e>
                        </m:d>
                      </m:e>
                    </m:func>
                    <m:r>
                      <a:rPr lang="ar-AE" sz="2600">
                        <a:latin typeface="Cambria Math" panose="02040503050406030204" pitchFamily="18" charset="0"/>
                      </a:rPr>
                      <m:t>=−</m:t>
                    </m:r>
                    <m:r>
                      <a:rPr lang="ar-AE" sz="2600">
                        <a:latin typeface="Cambria Math" panose="02040503050406030204" pitchFamily="18" charset="0"/>
                      </a:rPr>
                      <m:t>2</m:t>
                    </m:r>
                    <m:sSup>
                      <m:sSupPr>
                        <m:ctrlPr>
                          <a:rPr lang="ar-AE" sz="2600" i="1">
                            <a:latin typeface="Cambria Math" panose="02040503050406030204" pitchFamily="18" charset="0"/>
                          </a:rPr>
                        </m:ctrlPr>
                      </m:sSupPr>
                      <m:e>
                        <m:r>
                          <a:rPr lang="ar-AE" sz="2600">
                            <a:latin typeface="Cambria Math" panose="02040503050406030204" pitchFamily="18" charset="0"/>
                          </a:rPr>
                          <m:t>𝑥</m:t>
                        </m:r>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2</m:t>
                    </m:r>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4</m:t>
                    </m:r>
                  </m:oMath>
                </a14:m>
                <a:r>
                  <a:rPr lang="en-US" sz="2600" dirty="0"/>
                  <a:t>, we know the coefficients are </a:t>
                </a:r>
                <a14:m>
                  <m:oMath xmlns:m="http://schemas.openxmlformats.org/officeDocument/2006/math">
                    <m:r>
                      <a:rPr lang="en-US" sz="2600">
                        <a:latin typeface="Cambria Math" panose="02040503050406030204" pitchFamily="18" charset="0"/>
                      </a:rPr>
                      <m:t>𝑎</m:t>
                    </m:r>
                    <m:r>
                      <a:rPr lang="en-US" sz="2600">
                        <a:latin typeface="Cambria Math" panose="02040503050406030204" pitchFamily="18" charset="0"/>
                      </a:rPr>
                      <m:t>=−</m:t>
                    </m:r>
                    <m:r>
                      <a:rPr lang="en-US" sz="2600">
                        <a:latin typeface="Cambria Math" panose="02040503050406030204" pitchFamily="18" charset="0"/>
                      </a:rPr>
                      <m:t>2</m:t>
                    </m:r>
                  </m:oMath>
                </a14:m>
                <a:r>
                  <a:rPr lang="en-US" sz="2600" dirty="0"/>
                  <a:t>, </a:t>
                </a:r>
                <a14:m>
                  <m:oMath xmlns:m="http://schemas.openxmlformats.org/officeDocument/2006/math">
                    <m:r>
                      <a:rPr lang="en-US" sz="2600">
                        <a:latin typeface="Cambria Math" panose="02040503050406030204" pitchFamily="18" charset="0"/>
                      </a:rPr>
                      <m:t>𝑏</m:t>
                    </m:r>
                    <m:r>
                      <a:rPr lang="en-US" sz="2600">
                        <a:latin typeface="Cambria Math" panose="02040503050406030204" pitchFamily="18" charset="0"/>
                      </a:rPr>
                      <m:t>=</m:t>
                    </m:r>
                    <m:r>
                      <a:rPr lang="en-US" sz="2600">
                        <a:latin typeface="Cambria Math" panose="02040503050406030204" pitchFamily="18" charset="0"/>
                      </a:rPr>
                      <m:t>2</m:t>
                    </m:r>
                  </m:oMath>
                </a14:m>
                <a:r>
                  <a:rPr lang="en-US" sz="2600" dirty="0"/>
                  <a:t>, and </a:t>
                </a:r>
                <a14:m>
                  <m:oMath xmlns:m="http://schemas.openxmlformats.org/officeDocument/2006/math">
                    <m:r>
                      <a:rPr lang="en-US" sz="2600">
                        <a:latin typeface="Cambria Math" panose="02040503050406030204" pitchFamily="18" charset="0"/>
                      </a:rPr>
                      <m:t>𝑐</m:t>
                    </m:r>
                    <m:r>
                      <a:rPr lang="en-US" sz="2600">
                        <a:latin typeface="Cambria Math" panose="02040503050406030204" pitchFamily="18" charset="0"/>
                      </a:rPr>
                      <m:t>=</m:t>
                    </m:r>
                    <m:r>
                      <a:rPr lang="en-US" sz="2600">
                        <a:latin typeface="Cambria Math" panose="02040503050406030204" pitchFamily="18" charset="0"/>
                      </a:rPr>
                      <m:t>4</m:t>
                    </m:r>
                  </m:oMath>
                </a14:m>
                <a:r>
                  <a:rPr lang="en-US" sz="2600" dirty="0"/>
                  <a:t>. We can now determine the coordinates of the vertex of the parabola as follows.</a:t>
                </a:r>
              </a:p>
              <a:p>
                <a:pPr marL="512064"/>
                <a14:m>
                  <m:oMathPara xmlns:m="http://schemas.openxmlformats.org/officeDocument/2006/math">
                    <m:oMathParaPr>
                      <m:jc m:val="centerGroup"/>
                    </m:oMathParaPr>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𝑏</m:t>
                              </m:r>
                            </m:num>
                            <m:den>
                              <m:r>
                                <a:rPr lang="ar-AE" sz="2600">
                                  <a:latin typeface="Cambria Math" panose="02040503050406030204" pitchFamily="18" charset="0"/>
                                </a:rPr>
                                <m:t>2</m:t>
                              </m:r>
                              <m:r>
                                <a:rPr lang="ar-AE" sz="2600">
                                  <a:latin typeface="Cambria Math" panose="02040503050406030204" pitchFamily="18" charset="0"/>
                                </a:rPr>
                                <m:t>𝑎</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r>
                                <a:rPr lang="ar-AE" sz="2600">
                                  <a:latin typeface="Cambria Math" panose="02040503050406030204" pitchFamily="18" charset="0"/>
                                </a:rPr>
                                <m:t>𝑎𝑐</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𝑏</m:t>
                                  </m:r>
                                </m:e>
                                <m:sup>
                                  <m:r>
                                    <a:rPr lang="ar-AE" sz="2600">
                                      <a:latin typeface="Cambria Math" panose="02040503050406030204" pitchFamily="18" charset="0"/>
                                    </a:rPr>
                                    <m:t>2</m:t>
                                  </m:r>
                                </m:sup>
                              </m:sSup>
                            </m:num>
                            <m:den>
                              <m:r>
                                <a:rPr lang="ar-AE" sz="2600">
                                  <a:latin typeface="Cambria Math" panose="02040503050406030204" pitchFamily="18" charset="0"/>
                                </a:rPr>
                                <m:t>4</m:t>
                              </m:r>
                              <m:r>
                                <a:rPr lang="ar-AE" sz="2600">
                                  <a:latin typeface="Cambria Math" panose="02040503050406030204" pitchFamily="18" charset="0"/>
                                </a:rPr>
                                <m:t>𝑎</m:t>
                              </m:r>
                            </m:den>
                          </m:f>
                        </m:e>
                      </m:d>
                      <m:r>
                        <a:rPr lang="ar-AE" sz="2600">
                          <a:latin typeface="Cambria Math" panose="02040503050406030204" pitchFamily="18" charset="0"/>
                        </a:rPr>
                        <m:t>=</m:t>
                      </m:r>
                      <m:d>
                        <m:dPr>
                          <m:ctrlPr>
                            <a:rPr lang="ar-AE" sz="2600" i="1" smtClean="0">
                              <a:latin typeface="Cambria Math" panose="02040503050406030204" pitchFamily="18" charset="0"/>
                            </a:rPr>
                          </m:ctrlPr>
                        </m:d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2</m:t>
                              </m:r>
                            </m:num>
                            <m:den>
                              <m:r>
                                <a:rPr lang="ar-AE" sz="2600">
                                  <a:latin typeface="Cambria Math" panose="02040503050406030204" pitchFamily="18" charset="0"/>
                                </a:rPr>
                                <m:t>2</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
                                <m:dPr>
                                  <m:ctrlPr>
                                    <a:rPr lang="ar-AE" sz="2600" i="1">
                                      <a:latin typeface="Cambria Math" panose="02040503050406030204" pitchFamily="18" charset="0"/>
                                    </a:rPr>
                                  </m:ctrlPr>
                                </m:dPr>
                                <m:e>
                                  <m:r>
                                    <a:rPr lang="ar-AE" sz="2600">
                                      <a:latin typeface="Cambria Math" panose="02040503050406030204" pitchFamily="18" charset="0"/>
                                    </a:rPr>
                                    <m:t>4</m:t>
                                  </m:r>
                                </m:e>
                              </m:d>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e>
                                  </m:d>
                                </m:e>
                                <m:sup>
                                  <m:r>
                                    <a:rPr lang="ar-AE" sz="2600">
                                      <a:latin typeface="Cambria Math" panose="02040503050406030204" pitchFamily="18" charset="0"/>
                                    </a:rPr>
                                    <m:t>2</m:t>
                                  </m:r>
                                </m:sup>
                              </m:sSup>
                            </m:num>
                            <m:den>
                              <m:r>
                                <a:rPr lang="ar-AE" sz="2600">
                                  <a:latin typeface="Cambria Math" panose="02040503050406030204" pitchFamily="18" charset="0"/>
                                </a:rPr>
                                <m:t>4</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2</m:t>
                                  </m:r>
                                </m:e>
                              </m:d>
                            </m:den>
                          </m:f>
                        </m:e>
                      </m:d>
                    </m:oMath>
                    <m:oMath xmlns:m="http://schemas.openxmlformats.org/officeDocument/2006/math">
                      <m:phant>
                        <m:phantPr>
                          <m:show m:val="off"/>
                          <m:ctrlPr>
                            <a:rPr lang="ar-AE" sz="2600" i="1">
                              <a:latin typeface="Cambria Math" panose="02040503050406030204" pitchFamily="18" charset="0"/>
                            </a:rPr>
                          </m:ctrlPr>
                        </m:phant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𝑏</m:t>
                              </m:r>
                            </m:num>
                            <m:den>
                              <m:r>
                                <a:rPr lang="ar-AE" sz="2600">
                                  <a:latin typeface="Cambria Math" panose="02040503050406030204" pitchFamily="18" charset="0"/>
                                </a:rPr>
                                <m:t>2</m:t>
                              </m:r>
                              <m:r>
                                <a:rPr lang="ar-AE" sz="2600">
                                  <a:latin typeface="Cambria Math" panose="02040503050406030204" pitchFamily="18" charset="0"/>
                                </a:rPr>
                                <m:t>𝑎</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r>
                                <a:rPr lang="ar-AE" sz="2600">
                                  <a:latin typeface="Cambria Math" panose="02040503050406030204" pitchFamily="18" charset="0"/>
                                </a:rPr>
                                <m:t>𝑎𝑎</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𝑏</m:t>
                                  </m:r>
                                </m:e>
                                <m:sup>
                                  <m:r>
                                    <a:rPr lang="ar-AE" sz="2600">
                                      <a:latin typeface="Cambria Math" panose="02040503050406030204" pitchFamily="18" charset="0"/>
                                    </a:rPr>
                                    <m:t>2</m:t>
                                  </m:r>
                                </m:sup>
                              </m:sSup>
                            </m:num>
                            <m:den>
                              <m:r>
                                <a:rPr lang="ar-AE" sz="2600">
                                  <a:latin typeface="Cambria Math" panose="02040503050406030204" pitchFamily="18" charset="0"/>
                                </a:rPr>
                                <m:t>4</m:t>
                              </m:r>
                              <m:r>
                                <a:rPr lang="ar-AE" sz="2600">
                                  <a:latin typeface="Cambria Math" panose="02040503050406030204" pitchFamily="18" charset="0"/>
                                </a:rPr>
                                <m:t>𝑎</m:t>
                              </m:r>
                            </m:den>
                          </m:f>
                          <m:r>
                            <a:rPr lang="ar-AE" sz="2600">
                              <a:latin typeface="Cambria Math" panose="02040503050406030204" pitchFamily="18" charset="0"/>
                            </a:rPr>
                            <m:t>)</m:t>
                          </m:r>
                        </m:e>
                      </m:phant>
                      <m:r>
                        <a:rPr lang="ar-AE" sz="2600">
                          <a:latin typeface="Cambria Math" panose="02040503050406030204" pitchFamily="18" charset="0"/>
                        </a:rPr>
                        <m:t>=</m:t>
                      </m:r>
                      <m:d>
                        <m:dPr>
                          <m:ctrlPr>
                            <a:rPr lang="ar-AE" sz="2600" i="1">
                              <a:latin typeface="Cambria Math" panose="02040503050406030204" pitchFamily="18" charset="0"/>
                            </a:rPr>
                          </m:ctrlPr>
                        </m:dPr>
                        <m:e>
                          <m:f>
                            <m:fPr>
                              <m:ctrlPr>
                                <a:rPr lang="ar-AE" sz="2600" i="1">
                                  <a:latin typeface="Cambria Math" panose="02040503050406030204" pitchFamily="18" charset="0"/>
                                </a:rPr>
                              </m:ctrlPr>
                            </m:fPr>
                            <m:num>
                              <m:r>
                                <a:rPr lang="ar-AE" sz="2600">
                                  <a:latin typeface="Cambria Math" panose="02040503050406030204" pitchFamily="18" charset="0"/>
                                </a:rPr>
                                <m:t>1</m:t>
                              </m:r>
                            </m:num>
                            <m:den>
                              <m:r>
                                <a:rPr lang="ar-AE" sz="2600">
                                  <a:latin typeface="Cambria Math" panose="02040503050406030204" pitchFamily="18" charset="0"/>
                                </a:rPr>
                                <m:t>2</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9</m:t>
                              </m:r>
                            </m:num>
                            <m:den>
                              <m:r>
                                <a:rPr lang="ar-AE" sz="2600">
                                  <a:latin typeface="Cambria Math" panose="02040503050406030204" pitchFamily="18" charset="0"/>
                                </a:rPr>
                                <m:t>2</m:t>
                              </m:r>
                            </m:den>
                          </m:f>
                        </m:e>
                      </m:d>
                    </m:oMath>
                  </m:oMathPara>
                </a14:m>
                <a:endParaRPr lang="ar-AE" sz="26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185"/>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Quadratic Regression</a:t>
            </a:r>
          </a:p>
        </p:txBody>
      </p:sp>
      <p:sp>
        <p:nvSpPr>
          <p:cNvPr id="3" name="Text Placeholder 2"/>
          <p:cNvSpPr>
            <a:spLocks noGrp="1"/>
          </p:cNvSpPr>
          <p:nvPr>
            <p:ph type="body" sz="quarter" idx="10"/>
          </p:nvPr>
        </p:nvSpPr>
        <p:spPr/>
        <p:txBody>
          <a:bodyPr>
            <a:normAutofit/>
          </a:bodyPr>
          <a:lstStyle/>
          <a:p>
            <a:r>
              <a:rPr sz="2800"/>
              <a:t>Given the points graphed in Figure 8, use quadratic regression to find and graph the quadratic function of best fit.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Quadratic Regression (cont.)</a:t>
            </a:r>
          </a:p>
        </p:txBody>
      </p:sp>
      <p:pic>
        <p:nvPicPr>
          <p:cNvPr id="5" name="Content Placeholder 4">
            <a:extLst>
              <a:ext uri="{FF2B5EF4-FFF2-40B4-BE49-F238E27FC236}">
                <a16:creationId xmlns:a16="http://schemas.microsoft.com/office/drawing/2014/main" id="{81F1F8C6-9330-47E2-80E5-287F8BA35F5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3" name="TextBox 2">
            <a:extLst>
              <a:ext uri="{FF2B5EF4-FFF2-40B4-BE49-F238E27FC236}">
                <a16:creationId xmlns:a16="http://schemas.microsoft.com/office/drawing/2014/main" id="{0A1D27D1-4043-4A1F-BF77-6F93F5DB2F58}"/>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Quadratic Regression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The coordinates of the five graphed points are</a:t>
                </a:r>
              </a:p>
              <a:p>
                <a:pPr algn="ctr">
                  <a:defRPr sz="2800"/>
                </a:pPr>
                <a14:m>
                  <m:oMath xmlns:m="http://schemas.openxmlformats.org/officeDocument/2006/math">
                    <m:d>
                      <m:dPr>
                        <m:begChr m:val="{"/>
                        <m:endChr m:val="}"/>
                        <m:ctrlPr>
                          <a:rPr lang="ar-AE">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2</m:t>
                            </m:r>
                          </m:e>
                        </m:d>
                      </m:e>
                    </m:d>
                  </m:oMath>
                </a14:m>
                <a:r>
                  <a:rPr lang="en-US" sz="2800" dirty="0"/>
                  <a:t>.</a:t>
                </a:r>
                <a:endParaRPr lang="ar-AE" sz="2800" dirty="0"/>
              </a:p>
              <a:p>
                <a:r>
                  <a:rPr lang="en-US" sz="2800" dirty="0"/>
                  <a:t>Using the least-squares method to find a quadratic function that best fits the points results in the following function.</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571</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49</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06</m:t>
                      </m:r>
                    </m:oMath>
                  </m:oMathPara>
                </a14:m>
                <a:endParaRPr lang="ar-AE" sz="2800" dirty="0"/>
              </a:p>
              <a:p>
                <a:r>
                  <a:rPr lang="en-US" sz="2800" dirty="0"/>
                  <a:t>Figure 11 shows the graph of this function along with the given five points.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Quadratic Regression (cont.)</a:t>
            </a:r>
          </a:p>
        </p:txBody>
      </p:sp>
      <p:sp>
        <p:nvSpPr>
          <p:cNvPr id="3" name="TextBox 2">
            <a:extLst>
              <a:ext uri="{FF2B5EF4-FFF2-40B4-BE49-F238E27FC236}">
                <a16:creationId xmlns:a16="http://schemas.microsoft.com/office/drawing/2014/main" id="{4B08E537-7A97-455F-84AC-B116D2A35E4F}"/>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11</a:t>
            </a:r>
          </a:p>
        </p:txBody>
      </p:sp>
      <p:pic>
        <p:nvPicPr>
          <p:cNvPr id="12" name="Content Placeholder 11">
            <a:extLst>
              <a:ext uri="{FF2B5EF4-FFF2-40B4-BE49-F238E27FC236}">
                <a16:creationId xmlns:a16="http://schemas.microsoft.com/office/drawing/2014/main" id="{EEC8BCAD-C393-4D9C-A2EC-6E85135AB0C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Quadratic Regression</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Find the quadratic function that best fits the points shown in Figure 1</a:t>
            </a:r>
            <a:r>
              <a:rPr lang="en-US" sz="2800" dirty="0"/>
              <a:t>2</a:t>
            </a:r>
            <a:r>
              <a:rPr sz="2800" dirty="0"/>
              <a:t>.</a:t>
            </a:r>
          </a:p>
          <a:p>
            <a:pPr marL="514350" indent="-514350">
              <a:buFont typeface="+mj-lt"/>
              <a:buAutoNum type="alphaLcPeriod" startAt="2"/>
              <a:defRPr sz="2800"/>
            </a:pPr>
            <a:r>
              <a:rPr dirty="0"/>
              <a:t>​</a:t>
            </a:r>
            <a:r>
              <a:rPr sz="2800" dirty="0"/>
              <a:t>Use your result to determine the coordinates of the vertex of the best-fitting parabola.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Quadratic Regression (cont.)</a:t>
            </a:r>
          </a:p>
        </p:txBody>
      </p:sp>
      <p:pic>
        <p:nvPicPr>
          <p:cNvPr id="5" name="Content Placeholder 4">
            <a:extLst>
              <a:ext uri="{FF2B5EF4-FFF2-40B4-BE49-F238E27FC236}">
                <a16:creationId xmlns:a16="http://schemas.microsoft.com/office/drawing/2014/main" id="{A68E9C1A-A40B-4EA1-AEF2-17CA21AD2D3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8" name="TextBox 7">
            <a:extLst>
              <a:ext uri="{FF2B5EF4-FFF2-40B4-BE49-F238E27FC236}">
                <a16:creationId xmlns:a16="http://schemas.microsoft.com/office/drawing/2014/main" id="{CC3078BF-6BB7-47C3-8E53-1FF4701E48F2}"/>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Quadratic Regression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The coordinates of the three graphed points are</a:t>
                </a:r>
              </a:p>
              <a:p>
                <a:pPr marL="512064" algn="ctr">
                  <a:defRPr sz="2800"/>
                </a:pPr>
                <a:r>
                  <a:rPr lang="en-US" dirty="0"/>
                  <a:t>​</a:t>
                </a:r>
                <a14:m>
                  <m:oMath xmlns:m="http://schemas.openxmlformats.org/officeDocument/2006/math">
                    <m:d>
                      <m:dPr>
                        <m:begChr m:val="{"/>
                        <m:endChr m:val="}"/>
                        <m:ctrlPr>
                          <a:rPr lang="ar-AE">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4</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8</m:t>
                            </m:r>
                          </m:e>
                        </m:d>
                      </m:e>
                    </m:d>
                  </m:oMath>
                </a14:m>
                <a:r>
                  <a:rPr lang="en-US" sz="2800" dirty="0"/>
                  <a:t>.</a:t>
                </a:r>
                <a:endParaRPr lang="ar-AE" sz="2800" dirty="0"/>
              </a:p>
              <a:p>
                <a:pPr marL="512064"/>
                <a:r>
                  <a:rPr lang="ar-AE" dirty="0"/>
                  <a:t>​</a:t>
                </a:r>
                <a:r>
                  <a:rPr lang="en-US" sz="2800" dirty="0"/>
                  <a:t>Using the least-squares method to find a quadratic function that best fits the points results in the function</a:t>
                </a:r>
              </a:p>
              <a:p>
                <a:pPr marL="512064" algn="ctr">
                  <a:defRPr sz="2800"/>
                </a:pPr>
                <a:r>
                  <a:rPr lang="en-US" dirty="0"/>
                  <a:t>​</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oMath>
                </a14:m>
                <a:r>
                  <a:rPr lang="ar-AE" sz="2800" dirty="0"/>
                  <a:t>.</a:t>
                </a:r>
              </a:p>
              <a:p>
                <a:pPr marL="512064"/>
                <a:r>
                  <a:rPr lang="ar-AE" dirty="0"/>
                  <a:t>​</a:t>
                </a:r>
                <a:r>
                  <a:rPr lang="en-US" sz="2800" dirty="0"/>
                  <a:t>Figure 15 shows the graph of this function along with the given three points.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Quadratic Regression (cont.)</a:t>
            </a:r>
          </a:p>
        </p:txBody>
      </p:sp>
      <p:sp>
        <p:nvSpPr>
          <p:cNvPr id="8" name="TextBox 7">
            <a:extLst>
              <a:ext uri="{FF2B5EF4-FFF2-40B4-BE49-F238E27FC236}">
                <a16:creationId xmlns:a16="http://schemas.microsoft.com/office/drawing/2014/main" id="{F0C45279-D8AF-40A0-A35C-360E661494E2}"/>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15</a:t>
            </a:r>
          </a:p>
        </p:txBody>
      </p:sp>
      <p:pic>
        <p:nvPicPr>
          <p:cNvPr id="12" name="Content Placeholder 11">
            <a:extLst>
              <a:ext uri="{FF2B5EF4-FFF2-40B4-BE49-F238E27FC236}">
                <a16:creationId xmlns:a16="http://schemas.microsoft.com/office/drawing/2014/main" id="{EEAF1EC6-DD49-42BC-8F45-8BA3850BE9F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Vertex Form of a Quadratic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graph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𝑘</m:t>
                    </m:r>
                  </m:oMath>
                </a14:m>
                <a:r>
                  <a:rPr sz="2800" dirty="0"/>
                  <a:t>, where </a:t>
                </a:r>
                <a14:m>
                  <m:oMath xmlns:m="http://schemas.openxmlformats.org/officeDocument/2006/math">
                    <m:r>
                      <a:rPr>
                        <a:latin typeface="Cambria Math" panose="02040503050406030204" pitchFamily="18" charset="0"/>
                      </a:rPr>
                      <m:t>𝑎</m:t>
                    </m:r>
                  </m:oMath>
                </a14:m>
                <a:r>
                  <a:rPr sz="2800" dirty="0"/>
                  <a:t>, </a:t>
                </a:r>
                <a14:m>
                  <m:oMath xmlns:m="http://schemas.openxmlformats.org/officeDocument/2006/math">
                    <m:r>
                      <a:rPr>
                        <a:latin typeface="Cambria Math" panose="02040503050406030204" pitchFamily="18" charset="0"/>
                      </a:rPr>
                      <m:t>h</m:t>
                    </m:r>
                  </m:oMath>
                </a14:m>
                <a:r>
                  <a:rPr sz="2800" dirty="0"/>
                  <a:t>, and </a:t>
                </a:r>
                <a14:m>
                  <m:oMath xmlns:m="http://schemas.openxmlformats.org/officeDocument/2006/math">
                    <m:r>
                      <a:rPr>
                        <a:latin typeface="Cambria Math" panose="02040503050406030204" pitchFamily="18" charset="0"/>
                      </a:rPr>
                      <m:t>𝑘</m:t>
                    </m:r>
                  </m:oMath>
                </a14:m>
                <a:r>
                  <a:rPr sz="2800" dirty="0"/>
                  <a:t> are real numbers and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0</m:t>
                    </m:r>
                  </m:oMath>
                </a14:m>
                <a:r>
                  <a:rPr sz="2800" dirty="0"/>
                  <a:t>, is a parabola whose vertex is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h</m:t>
                        </m:r>
                        <m:r>
                          <m:rPr>
                            <m:nor/>
                          </m:rPr>
                          <a:rPr/>
                          <m:t>, </m:t>
                        </m:r>
                        <m:r>
                          <a:rPr>
                            <a:latin typeface="Cambria Math" panose="02040503050406030204" pitchFamily="18" charset="0"/>
                          </a:rPr>
                          <m:t>𝑘</m:t>
                        </m:r>
                      </m:e>
                    </m:d>
                  </m:oMath>
                </a14:m>
                <a:r>
                  <a:rPr sz="2800" dirty="0"/>
                  <a:t>. The parabola is narrower than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if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𝑎</m:t>
                        </m:r>
                      </m:e>
                    </m:d>
                    <m:r>
                      <a:rPr>
                        <a:latin typeface="Cambria Math" panose="02040503050406030204" pitchFamily="18" charset="0"/>
                      </a:rPr>
                      <m:t>&gt;</m:t>
                    </m:r>
                    <m:r>
                      <a:rPr>
                        <a:latin typeface="Cambria Math" panose="02040503050406030204" pitchFamily="18" charset="0"/>
                      </a:rPr>
                      <m:t>1</m:t>
                    </m:r>
                  </m:oMath>
                </a14:m>
                <a:r>
                  <a:rPr sz="2800" dirty="0"/>
                  <a:t> and is broader than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if </a:t>
                </a:r>
                <a14:m>
                  <m:oMath xmlns:m="http://schemas.openxmlformats.org/officeDocument/2006/math">
                    <m:r>
                      <a:rPr>
                        <a:latin typeface="Cambria Math" panose="02040503050406030204" pitchFamily="18" charset="0"/>
                      </a:rPr>
                      <m:t>0</m:t>
                    </m:r>
                    <m:r>
                      <a:rPr>
                        <a:latin typeface="Cambria Math" panose="02040503050406030204" pitchFamily="18" charset="0"/>
                      </a:rPr>
                      <m:t>&lt;</m:t>
                    </m:r>
                    <m:d>
                      <m:dPr>
                        <m:begChr m:val="|"/>
                        <m:endChr m:val="|"/>
                        <m:ctrlPr>
                          <a:rPr i="1">
                            <a:latin typeface="Cambria Math" panose="02040503050406030204" pitchFamily="18" charset="0"/>
                          </a:rPr>
                        </m:ctrlPr>
                      </m:dPr>
                      <m:e>
                        <m:r>
                          <a:rPr>
                            <a:latin typeface="Cambria Math" panose="02040503050406030204" pitchFamily="18" charset="0"/>
                          </a:rPr>
                          <m:t>𝑎</m:t>
                        </m:r>
                      </m:e>
                    </m:d>
                    <m:r>
                      <a:rPr>
                        <a:latin typeface="Cambria Math" panose="02040503050406030204" pitchFamily="18" charset="0"/>
                      </a:rPr>
                      <m:t>&lt;</m:t>
                    </m:r>
                    <m:r>
                      <a:rPr>
                        <a:latin typeface="Cambria Math" panose="02040503050406030204" pitchFamily="18" charset="0"/>
                      </a:rPr>
                      <m:t>1</m:t>
                    </m:r>
                  </m:oMath>
                </a14:m>
                <a:r>
                  <a:rPr sz="2800" dirty="0"/>
                  <a:t>. The parabola opens upward if </a:t>
                </a:r>
                <a14:m>
                  <m:oMath xmlns:m="http://schemas.openxmlformats.org/officeDocument/2006/math">
                    <m:r>
                      <a:rPr>
                        <a:latin typeface="Cambria Math" panose="02040503050406030204" pitchFamily="18" charset="0"/>
                      </a:rPr>
                      <m:t>𝑎</m:t>
                    </m:r>
                  </m:oMath>
                </a14:m>
                <a:r>
                  <a:rPr sz="2800" dirty="0"/>
                  <a:t> is positive and downward if </a:t>
                </a:r>
                <a14:m>
                  <m:oMath xmlns:m="http://schemas.openxmlformats.org/officeDocument/2006/math">
                    <m:r>
                      <a:rPr>
                        <a:latin typeface="Cambria Math" panose="02040503050406030204" pitchFamily="18" charset="0"/>
                      </a:rPr>
                      <m:t>𝑎</m:t>
                    </m:r>
                  </m:oMath>
                </a14:m>
                <a:r>
                  <a:rPr sz="2800" dirty="0"/>
                  <a:t> is negative.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214"/>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5: Quadratic Regression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600" dirty="0"/>
                  <a:t>Given the quadratic function </a:t>
                </a:r>
                <a14:m>
                  <m:oMath xmlns:m="http://schemas.openxmlformats.org/officeDocument/2006/math">
                    <m:func>
                      <m:funcPr>
                        <m:ctrlPr>
                          <a:rPr lang="ar-AE" sz="2600" i="1">
                            <a:latin typeface="Cambria Math" panose="02040503050406030204" pitchFamily="18" charset="0"/>
                          </a:rPr>
                        </m:ctrlPr>
                      </m:funcPr>
                      <m:fName>
                        <m:r>
                          <a:rPr lang="ar-AE" sz="2600">
                            <a:latin typeface="Cambria Math" panose="02040503050406030204" pitchFamily="18" charset="0"/>
                          </a:rPr>
                          <m:t>𝑓</m:t>
                        </m:r>
                      </m:fName>
                      <m:e>
                        <m:d>
                          <m:dPr>
                            <m:ctrlPr>
                              <a:rPr lang="ar-AE" sz="2600" i="1">
                                <a:latin typeface="Cambria Math" panose="02040503050406030204" pitchFamily="18" charset="0"/>
                              </a:rPr>
                            </m:ctrlPr>
                          </m:dPr>
                          <m:e>
                            <m:r>
                              <a:rPr lang="ar-AE" sz="2600">
                                <a:latin typeface="Cambria Math" panose="02040503050406030204" pitchFamily="18" charset="0"/>
                              </a:rPr>
                              <m:t>𝑥</m:t>
                            </m:r>
                          </m:e>
                        </m:d>
                      </m:e>
                    </m:func>
                    <m:r>
                      <a:rPr lang="ar-AE" sz="2600">
                        <a:latin typeface="Cambria Math" panose="02040503050406030204" pitchFamily="18" charset="0"/>
                      </a:rPr>
                      <m:t>=</m:t>
                    </m:r>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5</m:t>
                    </m:r>
                    <m:sSup>
                      <m:sSupPr>
                        <m:ctrlPr>
                          <a:rPr lang="ar-AE" sz="2600" i="1">
                            <a:latin typeface="Cambria Math" panose="02040503050406030204" pitchFamily="18" charset="0"/>
                          </a:rPr>
                        </m:ctrlPr>
                      </m:sSupPr>
                      <m:e>
                        <m:r>
                          <a:rPr lang="ar-AE" sz="2600">
                            <a:latin typeface="Cambria Math" panose="02040503050406030204" pitchFamily="18" charset="0"/>
                          </a:rPr>
                          <m:t>𝑥</m:t>
                        </m:r>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4</m:t>
                    </m:r>
                  </m:oMath>
                </a14:m>
                <a:r>
                  <a:rPr lang="ar-AE" sz="2600" dirty="0"/>
                  <a:t>, </a:t>
                </a:r>
                <a:r>
                  <a:rPr lang="en-US" sz="2600" dirty="0"/>
                  <a:t>we know the coefficients are </a:t>
                </a:r>
                <a14:m>
                  <m:oMath xmlns:m="http://schemas.openxmlformats.org/officeDocument/2006/math">
                    <m:r>
                      <a:rPr lang="en-US" sz="2600">
                        <a:latin typeface="Cambria Math" panose="02040503050406030204" pitchFamily="18" charset="0"/>
                      </a:rPr>
                      <m:t>𝑎</m:t>
                    </m:r>
                    <m:r>
                      <a:rPr lang="en-US" sz="2600">
                        <a:latin typeface="Cambria Math" panose="02040503050406030204" pitchFamily="18" charset="0"/>
                      </a:rPr>
                      <m:t>=</m:t>
                    </m:r>
                    <m:r>
                      <a:rPr lang="en-US" sz="2600">
                        <a:latin typeface="Cambria Math" panose="02040503050406030204" pitchFamily="18" charset="0"/>
                      </a:rPr>
                      <m:t>0</m:t>
                    </m:r>
                    <m:r>
                      <a:rPr lang="en-US" sz="2600">
                        <a:latin typeface="Cambria Math" panose="02040503050406030204" pitchFamily="18" charset="0"/>
                      </a:rPr>
                      <m:t>.</m:t>
                    </m:r>
                    <m:r>
                      <a:rPr lang="en-US" sz="2600">
                        <a:latin typeface="Cambria Math" panose="02040503050406030204" pitchFamily="18" charset="0"/>
                      </a:rPr>
                      <m:t>5</m:t>
                    </m:r>
                  </m:oMath>
                </a14:m>
                <a:r>
                  <a:rPr lang="en-US" sz="2600" dirty="0"/>
                  <a:t>, </a:t>
                </a:r>
                <a14:m>
                  <m:oMath xmlns:m="http://schemas.openxmlformats.org/officeDocument/2006/math">
                    <m:r>
                      <a:rPr lang="en-US" sz="2600">
                        <a:latin typeface="Cambria Math" panose="02040503050406030204" pitchFamily="18" charset="0"/>
                      </a:rPr>
                      <m:t>𝑏</m:t>
                    </m:r>
                    <m:r>
                      <a:rPr lang="en-US" sz="2600">
                        <a:latin typeface="Cambria Math" panose="02040503050406030204" pitchFamily="18" charset="0"/>
                      </a:rPr>
                      <m:t>=−</m:t>
                    </m:r>
                    <m:r>
                      <a:rPr lang="en-US" sz="2600">
                        <a:latin typeface="Cambria Math" panose="02040503050406030204" pitchFamily="18" charset="0"/>
                      </a:rPr>
                      <m:t>1</m:t>
                    </m:r>
                  </m:oMath>
                </a14:m>
                <a:r>
                  <a:rPr lang="en-US" sz="2600" dirty="0"/>
                  <a:t>, and </a:t>
                </a:r>
                <a:br>
                  <a:rPr lang="en-US" sz="2600" dirty="0"/>
                </a:br>
                <a14:m>
                  <m:oMath xmlns:m="http://schemas.openxmlformats.org/officeDocument/2006/math">
                    <m:r>
                      <a:rPr lang="en-US" sz="2600">
                        <a:latin typeface="Cambria Math" panose="02040503050406030204" pitchFamily="18" charset="0"/>
                      </a:rPr>
                      <m:t>𝑐</m:t>
                    </m:r>
                    <m:r>
                      <a:rPr lang="en-US" sz="2600">
                        <a:latin typeface="Cambria Math" panose="02040503050406030204" pitchFamily="18" charset="0"/>
                      </a:rPr>
                      <m:t>=−</m:t>
                    </m:r>
                    <m:r>
                      <a:rPr lang="en-US" sz="2600">
                        <a:latin typeface="Cambria Math" panose="02040503050406030204" pitchFamily="18" charset="0"/>
                      </a:rPr>
                      <m:t>4</m:t>
                    </m:r>
                  </m:oMath>
                </a14:m>
                <a:r>
                  <a:rPr lang="en-US" sz="2600" dirty="0"/>
                  <a:t>. We can now determine the coordinates of the vertex of the parabola as follows.</a:t>
                </a:r>
              </a:p>
              <a:p>
                <a:pPr marL="512064"/>
                <a14:m>
                  <m:oMathPara xmlns:m="http://schemas.openxmlformats.org/officeDocument/2006/math">
                    <m:oMathParaPr>
                      <m:jc m:val="centerGroup"/>
                    </m:oMathParaPr>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𝑏</m:t>
                              </m:r>
                            </m:num>
                            <m:den>
                              <m:r>
                                <a:rPr lang="ar-AE" sz="2600">
                                  <a:latin typeface="Cambria Math" panose="02040503050406030204" pitchFamily="18" charset="0"/>
                                </a:rPr>
                                <m:t>2</m:t>
                              </m:r>
                              <m:r>
                                <a:rPr lang="ar-AE" sz="2600">
                                  <a:latin typeface="Cambria Math" panose="02040503050406030204" pitchFamily="18" charset="0"/>
                                </a:rPr>
                                <m:t>𝑎</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r>
                                <a:rPr lang="ar-AE" sz="2600">
                                  <a:latin typeface="Cambria Math" panose="02040503050406030204" pitchFamily="18" charset="0"/>
                                </a:rPr>
                                <m:t>𝑎𝑐</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𝑏</m:t>
                                  </m:r>
                                </m:e>
                                <m:sup>
                                  <m:r>
                                    <a:rPr lang="ar-AE" sz="2600">
                                      <a:latin typeface="Cambria Math" panose="02040503050406030204" pitchFamily="18" charset="0"/>
                                    </a:rPr>
                                    <m:t>2</m:t>
                                  </m:r>
                                </m:sup>
                              </m:sSup>
                            </m:num>
                            <m:den>
                              <m:r>
                                <a:rPr lang="ar-AE" sz="2600">
                                  <a:latin typeface="Cambria Math" panose="02040503050406030204" pitchFamily="18" charset="0"/>
                                </a:rPr>
                                <m:t>4</m:t>
                              </m:r>
                              <m:r>
                                <a:rPr lang="ar-AE" sz="2600">
                                  <a:latin typeface="Cambria Math" panose="02040503050406030204" pitchFamily="18" charset="0"/>
                                </a:rPr>
                                <m:t>𝑎</m:t>
                              </m:r>
                            </m:den>
                          </m:f>
                        </m:e>
                      </m:d>
                      <m:r>
                        <m:rPr>
                          <m:aln/>
                        </m:rP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m:t>
                              </m:r>
                              <m:r>
                                <a:rPr lang="ar-AE" sz="2600">
                                  <a:latin typeface="Cambria Math" panose="02040503050406030204" pitchFamily="18" charset="0"/>
                                </a:rPr>
                                <m:t>1</m:t>
                              </m:r>
                            </m:num>
                            <m:den>
                              <m:r>
                                <a:rPr lang="ar-AE" sz="2600">
                                  <a:latin typeface="Cambria Math" panose="02040503050406030204" pitchFamily="18" charset="0"/>
                                </a:rPr>
                                <m:t>2</m:t>
                              </m:r>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5</m:t>
                                  </m:r>
                                </m:e>
                              </m:d>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5</m:t>
                                  </m:r>
                                </m:e>
                              </m:d>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4</m:t>
                                  </m:r>
                                </m:e>
                              </m:d>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1</m:t>
                                      </m:r>
                                    </m:e>
                                  </m:d>
                                </m:e>
                                <m:sup>
                                  <m:r>
                                    <a:rPr lang="ar-AE" sz="2600">
                                      <a:latin typeface="Cambria Math" panose="02040503050406030204" pitchFamily="18" charset="0"/>
                                    </a:rPr>
                                    <m:t>2</m:t>
                                  </m:r>
                                </m:sup>
                              </m:sSup>
                            </m:num>
                            <m:den>
                              <m:r>
                                <a:rPr lang="ar-AE" sz="2600">
                                  <a:latin typeface="Cambria Math" panose="02040503050406030204" pitchFamily="18" charset="0"/>
                                </a:rPr>
                                <m:t>4</m:t>
                              </m:r>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5</m:t>
                                  </m:r>
                                </m:e>
                              </m:d>
                            </m:den>
                          </m:f>
                        </m:e>
                      </m:d>
                    </m:oMath>
                    <m:oMath xmlns:m="http://schemas.openxmlformats.org/officeDocument/2006/math">
                      <m:phant>
                        <m:phantPr>
                          <m:show m:val="off"/>
                          <m:ctrlPr>
                            <a:rPr lang="ar-AE" sz="2600" i="1" smtClean="0">
                              <a:latin typeface="Cambria Math" panose="02040503050406030204" pitchFamily="18" charset="0"/>
                            </a:rPr>
                          </m:ctrlPr>
                        </m:phantPr>
                        <m:e>
                          <m:r>
                            <a:rPr lang="ar-AE" sz="2600">
                              <a:latin typeface="Cambria Math" panose="02040503050406030204" pitchFamily="18" charset="0"/>
                            </a:rPr>
                            <m:t>(</m:t>
                          </m:r>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𝑏</m:t>
                              </m:r>
                            </m:num>
                            <m:den>
                              <m:r>
                                <a:rPr lang="ar-AE" sz="2600">
                                  <a:latin typeface="Cambria Math" panose="02040503050406030204" pitchFamily="18" charset="0"/>
                                </a:rPr>
                                <m:t>2</m:t>
                              </m:r>
                              <m:r>
                                <a:rPr lang="ar-AE" sz="2600">
                                  <a:latin typeface="Cambria Math" panose="02040503050406030204" pitchFamily="18" charset="0"/>
                                </a:rPr>
                                <m:t>𝑎</m:t>
                              </m:r>
                            </m:den>
                          </m:f>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4</m:t>
                              </m:r>
                              <m:r>
                                <a:rPr lang="ar-AE" sz="2600">
                                  <a:latin typeface="Cambria Math" panose="02040503050406030204" pitchFamily="18" charset="0"/>
                                </a:rPr>
                                <m:t>𝑎𝑐</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𝑏</m:t>
                                  </m:r>
                                </m:e>
                                <m:sup>
                                  <m:r>
                                    <a:rPr lang="ar-AE" sz="2600">
                                      <a:latin typeface="Cambria Math" panose="02040503050406030204" pitchFamily="18" charset="0"/>
                                    </a:rPr>
                                    <m:t>2</m:t>
                                  </m:r>
                                </m:sup>
                              </m:sSup>
                            </m:num>
                            <m:den>
                              <m:r>
                                <a:rPr lang="ar-AE" sz="2600">
                                  <a:latin typeface="Cambria Math" panose="02040503050406030204" pitchFamily="18" charset="0"/>
                                </a:rPr>
                                <m:t>4</m:t>
                              </m:r>
                              <m:r>
                                <a:rPr lang="ar-AE" sz="2600">
                                  <a:latin typeface="Cambria Math" panose="02040503050406030204" pitchFamily="18" charset="0"/>
                                </a:rPr>
                                <m:t>𝑎</m:t>
                              </m:r>
                            </m:den>
                          </m:f>
                        </m:e>
                      </m:phant>
                      <m:r>
                        <a:rPr lang="ar-AE" sz="2600" b="0" i="0" smtClean="0">
                          <a:latin typeface="Cambria Math" panose="02040503050406030204" pitchFamily="18" charset="0"/>
                        </a:rPr>
                        <m:t> </m:t>
                      </m:r>
                      <m:r>
                        <a:rPr lang="en-US" sz="2600" b="0" i="0" smtClean="0">
                          <a:latin typeface="Cambria Math" panose="02040503050406030204" pitchFamily="18" charset="0"/>
                        </a:rPr>
                        <m:t>  </m:t>
                      </m:r>
                      <m:r>
                        <m:rPr>
                          <m:aln/>
                        </m:rP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1</m:t>
                          </m:r>
                          <m:r>
                            <a:rPr lang="ar-AE" sz="2600">
                              <a:latin typeface="Cambria Math" panose="02040503050406030204" pitchFamily="18" charset="0"/>
                            </a:rPr>
                            <m:t>,−</m:t>
                          </m:r>
                          <m:f>
                            <m:fPr>
                              <m:ctrlPr>
                                <a:rPr lang="ar-AE" sz="2600" i="1">
                                  <a:latin typeface="Cambria Math" panose="02040503050406030204" pitchFamily="18" charset="0"/>
                                </a:rPr>
                              </m:ctrlPr>
                            </m:fPr>
                            <m:num>
                              <m:r>
                                <a:rPr lang="ar-AE" sz="2600">
                                  <a:latin typeface="Cambria Math" panose="02040503050406030204" pitchFamily="18" charset="0"/>
                                </a:rPr>
                                <m:t>9</m:t>
                              </m:r>
                            </m:num>
                            <m:den>
                              <m:r>
                                <a:rPr lang="ar-AE" sz="2600">
                                  <a:latin typeface="Cambria Math" panose="02040503050406030204" pitchFamily="18" charset="0"/>
                                </a:rPr>
                                <m:t>2</m:t>
                              </m:r>
                            </m:den>
                          </m:f>
                        </m:e>
                      </m:d>
                    </m:oMath>
                  </m:oMathPara>
                </a14:m>
                <a:endParaRPr sz="26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852"/>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Fencing a Garden</a:t>
            </a:r>
          </a:p>
        </p:txBody>
      </p:sp>
      <p:sp>
        <p:nvSpPr>
          <p:cNvPr id="3" name="Text Placeholder 2"/>
          <p:cNvSpPr>
            <a:spLocks noGrp="1"/>
          </p:cNvSpPr>
          <p:nvPr>
            <p:ph type="body" sz="quarter" idx="10"/>
          </p:nvPr>
        </p:nvSpPr>
        <p:spPr/>
        <p:txBody>
          <a:bodyPr>
            <a:normAutofit/>
          </a:bodyPr>
          <a:lstStyle/>
          <a:p>
            <a:r>
              <a:rPr sz="2800"/>
              <a:t>A farmer plans to use </a:t>
            </a:r>
            <a:r>
              <a:rPr sz="2800">
                <a:latin typeface="Cambria Math"/>
              </a:rPr>
              <a:t>100</a:t>
            </a:r>
            <a:r>
              <a:rPr sz="2800"/>
              <a:t> feet of spare fencing material to form a rectangular garden plot against the side of a long barn, using the barn as one side of the plot. How should he split up the fencing among the other three sides in order to maximize the area of the garden plot?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Fencing a Garden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If we let </a:t>
                </a:r>
                <a14:m>
                  <m:oMath xmlns:m="http://schemas.openxmlformats.org/officeDocument/2006/math">
                    <m:r>
                      <a:rPr lang="en-US">
                        <a:latin typeface="Cambria Math" panose="02040503050406030204" pitchFamily="18" charset="0"/>
                      </a:rPr>
                      <m:t>𝑥</m:t>
                    </m:r>
                  </m:oMath>
                </a14:m>
                <a:r>
                  <a:rPr lang="en-US" sz="2800" dirty="0"/>
                  <a:t> represent the length of one side of the plot, as shown in Figure 17, then the dimensions of the plot are </a:t>
                </a:r>
                <a14:m>
                  <m:oMath xmlns:m="http://schemas.openxmlformats.org/officeDocument/2006/math">
                    <m:r>
                      <a:rPr lang="en-US">
                        <a:latin typeface="Cambria Math" panose="02040503050406030204" pitchFamily="18" charset="0"/>
                      </a:rPr>
                      <m:t>𝑥</m:t>
                    </m:r>
                  </m:oMath>
                </a14:m>
                <a:r>
                  <a:rPr lang="en-US" sz="2800" dirty="0"/>
                  <a:t> feet by </a:t>
                </a:r>
                <a14:m>
                  <m:oMath xmlns:m="http://schemas.openxmlformats.org/officeDocument/2006/math">
                    <m:r>
                      <a:rPr lang="en-US">
                        <a:latin typeface="Cambria Math" panose="02040503050406030204" pitchFamily="18" charset="0"/>
                      </a:rPr>
                      <m:t>100</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𝑥</m:t>
                    </m:r>
                  </m:oMath>
                </a14:m>
                <a:r>
                  <a:rPr lang="en-US" sz="2800" dirty="0"/>
                  <a:t> feet. A function representing the area of the plot is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𝑥</m:t>
                    </m:r>
                    <m:d>
                      <m:dPr>
                        <m:ctrlPr>
                          <a:rPr lang="ar-AE" i="1">
                            <a:latin typeface="Cambria Math" panose="02040503050406030204" pitchFamily="18" charset="0"/>
                          </a:rPr>
                        </m:ctrlPr>
                      </m:dPr>
                      <m:e>
                        <m:r>
                          <a:rPr lang="ar-AE">
                            <a:latin typeface="Cambria Math" panose="02040503050406030204" pitchFamily="18" charset="0"/>
                          </a:rPr>
                          <m:t>100</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e>
                    </m:d>
                  </m:oMath>
                </a14:m>
                <a:r>
                  <a:rPr lang="ar-AE" sz="2800" dirty="0"/>
                  <a:t>.</a:t>
                </a:r>
              </a:p>
              <a:p>
                <a:pPr>
                  <a:defRPr sz="2800"/>
                </a:pPr>
                <a:r>
                  <a:rPr lang="en-US" sz="2800" dirty="0"/>
                  <a:t>If we multiply out the formula for </a:t>
                </a:r>
                <a14:m>
                  <m:oMath xmlns:m="http://schemas.openxmlformats.org/officeDocument/2006/math">
                    <m:r>
                      <a:rPr lang="en-US">
                        <a:latin typeface="Cambria Math" panose="02040503050406030204" pitchFamily="18" charset="0"/>
                      </a:rPr>
                      <m:t>𝐴</m:t>
                    </m:r>
                  </m:oMath>
                </a14:m>
                <a:r>
                  <a:rPr lang="en-US" sz="2800" dirty="0"/>
                  <a:t>, we recognize it as a quadratic function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2</m:t>
                    </m:r>
                    <m:sSup>
                      <m:sSupPr>
                        <m:ctrlPr>
                          <a:rPr lang="ar-AE" i="1" smtClean="0">
                            <a:latin typeface="Cambria Math" panose="02040503050406030204" pitchFamily="18" charset="0"/>
                          </a:rPr>
                        </m:ctrlPr>
                      </m:sSupPr>
                      <m:e>
                        <m:r>
                          <a:rPr lang="ar-AE" b="0" i="1" smtClean="0">
                            <a:latin typeface="Cambria Math" panose="02040503050406030204" pitchFamily="18" charset="0"/>
                          </a:rPr>
                          <m:t>𝑥</m:t>
                        </m:r>
                      </m:e>
                      <m:sup>
                        <m:r>
                          <a:rPr lang="en-US" b="0" i="1" smtClean="0">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100</m:t>
                    </m:r>
                    <m:r>
                      <a:rPr lang="ar-AE">
                        <a:latin typeface="Cambria Math" panose="02040503050406030204" pitchFamily="18" charset="0"/>
                      </a:rPr>
                      <m:t>𝑥</m:t>
                    </m:r>
                  </m:oMath>
                </a14:m>
                <a:r>
                  <a:rPr lang="en-US" sz="2800" dirty="0"/>
                  <a:t>. This is a parabola opening downward, so the vertex will be the maximum point on the graph of </a:t>
                </a:r>
                <a14:m>
                  <m:oMath xmlns:m="http://schemas.openxmlformats.org/officeDocument/2006/math">
                    <m:r>
                      <a:rPr lang="en-US">
                        <a:latin typeface="Cambria Math" panose="02040503050406030204" pitchFamily="18" charset="0"/>
                      </a:rPr>
                      <m:t>𝐴</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Fencing a Garden (cont.)</a:t>
            </a:r>
          </a:p>
        </p:txBody>
      </p:sp>
      <p:pic>
        <p:nvPicPr>
          <p:cNvPr id="8" name="Content Placeholder 7">
            <a:extLst>
              <a:ext uri="{FF2B5EF4-FFF2-40B4-BE49-F238E27FC236}">
                <a16:creationId xmlns:a16="http://schemas.microsoft.com/office/drawing/2014/main" id="{7E102C7E-70A9-4513-B001-73F44734485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90750" y="1295400"/>
            <a:ext cx="4762500" cy="3810000"/>
          </a:xfrm>
        </p:spPr>
      </p:pic>
      <p:sp>
        <p:nvSpPr>
          <p:cNvPr id="10" name="TextBox 9">
            <a:extLst>
              <a:ext uri="{FF2B5EF4-FFF2-40B4-BE49-F238E27FC236}">
                <a16:creationId xmlns:a16="http://schemas.microsoft.com/office/drawing/2014/main" id="{8E3D14CA-C1B5-4CE2-A43A-F40FF1D4EC94}"/>
              </a:ext>
            </a:extLst>
          </p:cNvPr>
          <p:cNvSpPr txBox="1"/>
          <p:nvPr/>
        </p:nvSpPr>
        <p:spPr>
          <a:xfrm>
            <a:off x="304800" y="5201305"/>
            <a:ext cx="8534400" cy="523220"/>
          </a:xfrm>
          <a:prstGeom prst="rect">
            <a:avLst/>
          </a:prstGeom>
          <a:noFill/>
        </p:spPr>
        <p:txBody>
          <a:bodyPr wrap="square" rtlCol="0">
            <a:spAutoFit/>
          </a:bodyPr>
          <a:lstStyle/>
          <a:p>
            <a:pPr algn="ctr"/>
            <a:r>
              <a:rPr lang="en-US" sz="2800" dirty="0"/>
              <a:t>Figure 17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Fencing a Garden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Using the vertex formula we know that the vertex of </a:t>
                </a:r>
                <a14:m>
                  <m:oMath xmlns:m="http://schemas.openxmlformats.org/officeDocument/2006/math">
                    <m:r>
                      <a:rPr lang="en-US">
                        <a:latin typeface="Cambria Math" panose="02040503050406030204" pitchFamily="18" charset="0"/>
                      </a:rPr>
                      <m:t>𝐴</m:t>
                    </m:r>
                  </m:oMath>
                </a14:m>
                <a:r>
                  <a:rPr lang="en-US" sz="2800" dirty="0"/>
                  <a:t> is the ordered pair </a:t>
                </a:r>
                <a14:m>
                  <m:oMath xmlns:m="http://schemas.openxmlformats.org/officeDocument/2006/math">
                    <m:d>
                      <m:dPr>
                        <m:ctrlPr>
                          <a:rPr lang="en-US">
                            <a:latin typeface="Cambria Math" panose="02040503050406030204" pitchFamily="18" charset="0"/>
                          </a:rPr>
                        </m:ctrlPr>
                      </m:dPr>
                      <m:e>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100</m:t>
                            </m:r>
                          </m:num>
                          <m:den>
                            <m:r>
                              <a:rPr lang="ar-AE">
                                <a:latin typeface="Cambria Math" panose="02040503050406030204" pitchFamily="18" charset="0"/>
                              </a:rPr>
                              <m:t>2</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den>
                        </m:f>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100</m:t>
                                    </m:r>
                                  </m:num>
                                  <m:den>
                                    <m:r>
                                      <a:rPr lang="ar-AE">
                                        <a:latin typeface="Cambria Math" panose="02040503050406030204" pitchFamily="18" charset="0"/>
                                      </a:rPr>
                                      <m:t>2</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den>
                                </m:f>
                              </m:e>
                            </m:d>
                          </m:e>
                        </m:func>
                      </m:e>
                    </m:d>
                  </m:oMath>
                </a14:m>
                <a:r>
                  <a:rPr lang="en-US" sz="2800" dirty="0"/>
                  <a:t>, or </a:t>
                </a:r>
                <a14:m>
                  <m:oMath xmlns:m="http://schemas.openxmlformats.org/officeDocument/2006/math">
                    <m:d>
                      <m:dPr>
                        <m:ctrlPr>
                          <a:rPr lang="en-US">
                            <a:latin typeface="Cambria Math" panose="02040503050406030204" pitchFamily="18" charset="0"/>
                          </a:rPr>
                        </m:ctrlPr>
                      </m:dPr>
                      <m:e>
                        <m:r>
                          <a:rPr lang="en-US">
                            <a:latin typeface="Cambria Math" panose="02040503050406030204" pitchFamily="18" charset="0"/>
                          </a:rPr>
                          <m:t>25</m:t>
                        </m:r>
                        <m:r>
                          <a:rPr lang="en-US">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25</m:t>
                                </m:r>
                              </m:e>
                            </m:d>
                          </m:e>
                        </m:func>
                      </m:e>
                    </m:d>
                  </m:oMath>
                </a14:m>
                <a:r>
                  <a:rPr lang="en-US" sz="2800" dirty="0"/>
                  <a:t>. Thus, to maximize area, we should let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b="0" i="0" smtClean="0">
                        <a:latin typeface="Cambria Math" panose="02040503050406030204" pitchFamily="18" charset="0"/>
                      </a:rPr>
                      <m:t>25</m:t>
                    </m:r>
                  </m:oMath>
                </a14:m>
                <a:r>
                  <a:rPr lang="en-US" sz="2800" dirty="0"/>
                  <a:t>, and so </a:t>
                </a:r>
                <a14:m>
                  <m:oMath xmlns:m="http://schemas.openxmlformats.org/officeDocument/2006/math">
                    <m:r>
                      <a:rPr lang="en-US">
                        <a:latin typeface="Cambria Math" panose="02040503050406030204" pitchFamily="18" charset="0"/>
                      </a:rPr>
                      <m:t>100</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𝑥</m:t>
                    </m:r>
                    <m:r>
                      <a:rPr lang="en-US">
                        <a:latin typeface="Cambria Math" panose="02040503050406030204" pitchFamily="18" charset="0"/>
                      </a:rPr>
                      <m:t>=</m:t>
                    </m:r>
                    <m:r>
                      <a:rPr lang="en-US" b="0" i="0" smtClean="0">
                        <a:latin typeface="Cambria Math" panose="02040503050406030204" pitchFamily="18" charset="0"/>
                      </a:rPr>
                      <m:t>50</m:t>
                    </m:r>
                  </m:oMath>
                </a14:m>
                <a:r>
                  <a:rPr lang="en-US" sz="2800" dirty="0"/>
                  <a:t>. The resulting maximum possible area, </a:t>
                </a:r>
                <a14:m>
                  <m:oMath xmlns:m="http://schemas.openxmlformats.org/officeDocument/2006/math">
                    <m:r>
                      <a:rPr lang="en-US">
                        <a:latin typeface="Cambria Math" panose="02040503050406030204" pitchFamily="18" charset="0"/>
                      </a:rPr>
                      <m:t>25</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50</m:t>
                    </m:r>
                  </m:oMath>
                </a14:m>
                <a:r>
                  <a:rPr lang="en-US" sz="2800" dirty="0"/>
                  <a:t>, or </a:t>
                </a:r>
                <a:r>
                  <a:rPr lang="en-US" sz="2800" dirty="0">
                    <a:latin typeface="Cambria Math"/>
                  </a:rPr>
                  <a:t>1250</a:t>
                </a:r>
                <a:r>
                  <a:rPr lang="en-US" sz="2800" dirty="0"/>
                  <a:t> square feet, is also the value </a:t>
                </a:r>
                <a14:m>
                  <m:oMath xmlns:m="http://schemas.openxmlformats.org/officeDocument/2006/math">
                    <m:func>
                      <m:funcPr>
                        <m:ctrlPr>
                          <a:rPr lang="en-US">
                            <a:latin typeface="Cambria Math" panose="02040503050406030204" pitchFamily="18" charset="0"/>
                          </a:rPr>
                        </m:ctrlPr>
                      </m:funcPr>
                      <m:fName>
                        <m:r>
                          <a:rPr lang="en-US">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25</m:t>
                            </m:r>
                          </m:e>
                        </m:d>
                      </m:e>
                    </m:func>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Quadratic Regression and Maximization</a:t>
            </a:r>
          </a:p>
        </p:txBody>
      </p:sp>
      <p:sp>
        <p:nvSpPr>
          <p:cNvPr id="3" name="Text Placeholder 2"/>
          <p:cNvSpPr>
            <a:spLocks noGrp="1"/>
          </p:cNvSpPr>
          <p:nvPr>
            <p:ph type="body" sz="quarter" idx="10"/>
          </p:nvPr>
        </p:nvSpPr>
        <p:spPr/>
        <p:txBody>
          <a:bodyPr>
            <a:normAutofit/>
          </a:bodyPr>
          <a:lstStyle/>
          <a:p>
            <a:r>
              <a:rPr sz="2800" dirty="0"/>
              <a:t>Suzanne occasionally plays guitar in a coffee shop and sells CDs of her music when she does. Sh</a:t>
            </a:r>
            <a:r>
              <a:rPr lang="en-US" sz="2800" dirty="0"/>
              <a:t>e’s</a:t>
            </a:r>
            <a:r>
              <a:rPr sz="2800" dirty="0"/>
              <a:t> been experimenting with the price to charge per CD and has noted the relationship between price and number of CDs sold shown in </a:t>
            </a:r>
            <a:r>
              <a:rPr lang="en-US" sz="2800" dirty="0"/>
              <a:t>T</a:t>
            </a:r>
            <a:r>
              <a:rPr sz="2800" dirty="0"/>
              <a:t>able</a:t>
            </a:r>
            <a:r>
              <a:rPr lang="en-US" sz="2800" dirty="0"/>
              <a:t> 1</a:t>
            </a:r>
            <a:r>
              <a:rPr sz="2800" dirty="0"/>
              <a:t>, where the corresponding revenue (the product of price and number sold) is also shown. If she assumes the dependence of revenue on number of CDs sold is quadratic in nature, what number of CDs sold will maximize her revenue? What is the corresponding price per CD?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Quadratic Regression and Maximization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713875686"/>
                  </p:ext>
                </p:extLst>
              </p:nvPr>
            </p:nvGraphicFramePr>
            <p:xfrm>
              <a:off x="457200" y="1508760"/>
              <a:ext cx="8229600" cy="20726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0840">
                    <a:tc>
                      <a:txBody>
                        <a:bodyPr/>
                        <a:lstStyle/>
                        <a:p>
                          <a:pPr algn="ctr">
                            <a:defRPr sz="1800" b="1"/>
                          </a:pPr>
                          <a:r>
                            <a:rPr lang="en-US" sz="2800" dirty="0"/>
                            <a:t>Price per CD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lang="en-US" sz="2800" dirty="0"/>
                            <a:t>Number of CDs Sold</a:t>
                          </a:r>
                        </a:p>
                      </a:txBody>
                      <a:tcPr/>
                    </a:tc>
                    <a:tc>
                      <a:txBody>
                        <a:bodyPr/>
                        <a:lstStyle/>
                        <a:p>
                          <a:pPr algn="ctr">
                            <a:defRPr sz="1800" b="1"/>
                          </a:pPr>
                          <a:r>
                            <a:rPr lang="en-US" sz="2800" dirty="0"/>
                            <a:t>Revenue</a:t>
                          </a:r>
                          <a:endParaRPr sz="2800" dirty="0"/>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a:rPr>
                                  <m:t>$16</m:t>
                                </m:r>
                              </m:oMath>
                            </m:oMathPara>
                          </a14:m>
                          <a:endParaRPr sz="2800" dirty="0"/>
                        </a:p>
                      </a:txBody>
                      <a:tcPr/>
                    </a:tc>
                    <a:tc>
                      <a:txBody>
                        <a:bodyPr/>
                        <a:lstStyle/>
                        <a:p>
                          <a:pPr algn="ctr"/>
                          <a:r>
                            <a:rPr sz="2800" dirty="0">
                              <a:latin typeface="Cambria Math"/>
                            </a:rPr>
                            <a:t>2</a:t>
                          </a:r>
                        </a:p>
                      </a:txBody>
                      <a:tcPr/>
                    </a:tc>
                    <a:tc>
                      <a:txBody>
                        <a:bodyPr/>
                        <a:lstStyle/>
                        <a:p>
                          <a:pPr algn="ctr"/>
                          <a:r>
                            <a:rPr sz="2800" dirty="0">
                              <a:latin typeface="Cambria Math"/>
                            </a:rPr>
                            <a:t>32</a:t>
                          </a: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a:rPr>
                                  <m:t>$7</m:t>
                                </m:r>
                              </m:oMath>
                            </m:oMathPara>
                          </a14:m>
                          <a:endParaRPr sz="2800"/>
                        </a:p>
                      </a:txBody>
                      <a:tcPr/>
                    </a:tc>
                    <a:tc>
                      <a:txBody>
                        <a:bodyPr/>
                        <a:lstStyle/>
                        <a:p>
                          <a:pPr algn="ctr"/>
                          <a:r>
                            <a:rPr sz="2800" dirty="0">
                              <a:latin typeface="Cambria Math"/>
                            </a:rPr>
                            <a:t>11</a:t>
                          </a:r>
                        </a:p>
                      </a:txBody>
                      <a:tcPr/>
                    </a:tc>
                    <a:tc>
                      <a:txBody>
                        <a:bodyPr/>
                        <a:lstStyle/>
                        <a:p>
                          <a:pPr algn="ctr"/>
                          <a:r>
                            <a:rPr sz="2800" dirty="0">
                              <a:latin typeface="Cambria Math"/>
                            </a:rPr>
                            <a:t>77</a:t>
                          </a: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a:rPr>
                                  <m:t>$3</m:t>
                                </m:r>
                              </m:oMath>
                            </m:oMathPara>
                          </a14:m>
                          <a:endParaRPr sz="2800"/>
                        </a:p>
                      </a:txBody>
                      <a:tcPr/>
                    </a:tc>
                    <a:tc>
                      <a:txBody>
                        <a:bodyPr/>
                        <a:lstStyle/>
                        <a:p>
                          <a:pPr algn="ctr"/>
                          <a:r>
                            <a:rPr sz="2800">
                              <a:latin typeface="Cambria Math"/>
                            </a:rPr>
                            <a:t>15</a:t>
                          </a:r>
                        </a:p>
                      </a:txBody>
                      <a:tcPr/>
                    </a:tc>
                    <a:tc>
                      <a:txBody>
                        <a:bodyPr/>
                        <a:lstStyle/>
                        <a:p>
                          <a:pPr algn="ctr"/>
                          <a:r>
                            <a:rPr sz="2800" dirty="0">
                              <a:latin typeface="Cambria Math"/>
                            </a:rPr>
                            <a:t>45</a:t>
                          </a:r>
                        </a:p>
                      </a:txBody>
                      <a:tcPr/>
                    </a:tc>
                    <a:extLst>
                      <a:ext uri="{0D108BD9-81ED-4DB2-BD59-A6C34878D82A}">
                        <a16:rowId xmlns:a16="http://schemas.microsoft.com/office/drawing/2014/main" val="10004"/>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713875686"/>
                  </p:ext>
                </p:extLst>
              </p:nvPr>
            </p:nvGraphicFramePr>
            <p:xfrm>
              <a:off x="457200" y="1508760"/>
              <a:ext cx="8229600" cy="20726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18160">
                    <a:tc>
                      <a:txBody>
                        <a:bodyPr/>
                        <a:lstStyle/>
                        <a:p>
                          <a:pPr algn="ctr">
                            <a:defRPr sz="1800" b="1"/>
                          </a:pPr>
                          <a:r>
                            <a:rPr lang="en-US" sz="2800" dirty="0"/>
                            <a:t>Price per CD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lang="en-US" sz="2800" dirty="0"/>
                            <a:t>Number of CDs Sold</a:t>
                          </a:r>
                        </a:p>
                      </a:txBody>
                      <a:tcPr/>
                    </a:tc>
                    <a:tc>
                      <a:txBody>
                        <a:bodyPr/>
                        <a:lstStyle/>
                        <a:p>
                          <a:pPr algn="ctr">
                            <a:defRPr sz="1800" b="1"/>
                          </a:pPr>
                          <a:r>
                            <a:rPr lang="en-US" sz="2800" dirty="0"/>
                            <a:t>Revenue</a:t>
                          </a:r>
                          <a:endParaRPr sz="2800" dirty="0"/>
                        </a:p>
                      </a:txBody>
                      <a:tcPr/>
                    </a:tc>
                    <a:extLst>
                      <a:ext uri="{0D108BD9-81ED-4DB2-BD59-A6C34878D82A}">
                        <a16:rowId xmlns:a16="http://schemas.microsoft.com/office/drawing/2014/main" val="10000"/>
                      </a:ext>
                    </a:extLst>
                  </a:tr>
                  <a:tr h="518160">
                    <a:tc>
                      <a:txBody>
                        <a:bodyPr/>
                        <a:lstStyle/>
                        <a:p>
                          <a:endParaRPr lang="en-US"/>
                        </a:p>
                      </a:txBody>
                      <a:tcPr>
                        <a:blipFill>
                          <a:blip r:embed="rId2"/>
                          <a:stretch>
                            <a:fillRect l="-484" t="-109302" r="-228087" b="-229070"/>
                          </a:stretch>
                        </a:blipFill>
                      </a:tcPr>
                    </a:tc>
                    <a:tc>
                      <a:txBody>
                        <a:bodyPr/>
                        <a:lstStyle/>
                        <a:p>
                          <a:pPr algn="ctr"/>
                          <a:r>
                            <a:rPr sz="2800" dirty="0">
                              <a:latin typeface="Cambria Math"/>
                            </a:rPr>
                            <a:t>2</a:t>
                          </a:r>
                        </a:p>
                      </a:txBody>
                      <a:tcPr/>
                    </a:tc>
                    <a:tc>
                      <a:txBody>
                        <a:bodyPr/>
                        <a:lstStyle/>
                        <a:p>
                          <a:pPr algn="ctr"/>
                          <a:r>
                            <a:rPr sz="2800" dirty="0">
                              <a:latin typeface="Cambria Math"/>
                            </a:rPr>
                            <a:t>32</a:t>
                          </a:r>
                        </a:p>
                      </a:txBody>
                      <a:tcPr/>
                    </a:tc>
                    <a:extLst>
                      <a:ext uri="{0D108BD9-81ED-4DB2-BD59-A6C34878D82A}">
                        <a16:rowId xmlns:a16="http://schemas.microsoft.com/office/drawing/2014/main" val="10002"/>
                      </a:ext>
                    </a:extLst>
                  </a:tr>
                  <a:tr h="518160">
                    <a:tc>
                      <a:txBody>
                        <a:bodyPr/>
                        <a:lstStyle/>
                        <a:p>
                          <a:endParaRPr lang="en-US"/>
                        </a:p>
                      </a:txBody>
                      <a:tcPr>
                        <a:blipFill>
                          <a:blip r:embed="rId2"/>
                          <a:stretch>
                            <a:fillRect l="-484" t="-211765" r="-228087" b="-131765"/>
                          </a:stretch>
                        </a:blipFill>
                      </a:tcPr>
                    </a:tc>
                    <a:tc>
                      <a:txBody>
                        <a:bodyPr/>
                        <a:lstStyle/>
                        <a:p>
                          <a:pPr algn="ctr"/>
                          <a:r>
                            <a:rPr sz="2800" dirty="0">
                              <a:latin typeface="Cambria Math"/>
                            </a:rPr>
                            <a:t>11</a:t>
                          </a:r>
                        </a:p>
                      </a:txBody>
                      <a:tcPr/>
                    </a:tc>
                    <a:tc>
                      <a:txBody>
                        <a:bodyPr/>
                        <a:lstStyle/>
                        <a:p>
                          <a:pPr algn="ctr"/>
                          <a:r>
                            <a:rPr sz="2800" dirty="0">
                              <a:latin typeface="Cambria Math"/>
                            </a:rPr>
                            <a:t>77</a:t>
                          </a:r>
                        </a:p>
                      </a:txBody>
                      <a:tcPr/>
                    </a:tc>
                    <a:extLst>
                      <a:ext uri="{0D108BD9-81ED-4DB2-BD59-A6C34878D82A}">
                        <a16:rowId xmlns:a16="http://schemas.microsoft.com/office/drawing/2014/main" val="10003"/>
                      </a:ext>
                    </a:extLst>
                  </a:tr>
                  <a:tr h="518160">
                    <a:tc>
                      <a:txBody>
                        <a:bodyPr/>
                        <a:lstStyle/>
                        <a:p>
                          <a:endParaRPr lang="en-US"/>
                        </a:p>
                      </a:txBody>
                      <a:tcPr>
                        <a:blipFill>
                          <a:blip r:embed="rId2"/>
                          <a:stretch>
                            <a:fillRect l="-484" t="-311765" r="-228087" b="-31765"/>
                          </a:stretch>
                        </a:blipFill>
                      </a:tcPr>
                    </a:tc>
                    <a:tc>
                      <a:txBody>
                        <a:bodyPr/>
                        <a:lstStyle/>
                        <a:p>
                          <a:pPr algn="ctr"/>
                          <a:r>
                            <a:rPr sz="2800">
                              <a:latin typeface="Cambria Math"/>
                            </a:rPr>
                            <a:t>15</a:t>
                          </a:r>
                        </a:p>
                      </a:txBody>
                      <a:tcPr/>
                    </a:tc>
                    <a:tc>
                      <a:txBody>
                        <a:bodyPr/>
                        <a:lstStyle/>
                        <a:p>
                          <a:pPr algn="ctr"/>
                          <a:r>
                            <a:rPr sz="2800" dirty="0">
                              <a:latin typeface="Cambria Math"/>
                            </a:rPr>
                            <a:t>45</a:t>
                          </a:r>
                        </a:p>
                      </a:txBody>
                      <a:tcPr/>
                    </a:tc>
                    <a:extLst>
                      <a:ext uri="{0D108BD9-81ED-4DB2-BD59-A6C34878D82A}">
                        <a16:rowId xmlns:a16="http://schemas.microsoft.com/office/drawing/2014/main" val="10004"/>
                      </a:ext>
                    </a:extLst>
                  </a:tr>
                </a:tbl>
              </a:graphicData>
            </a:graphic>
          </p:graphicFrame>
        </mc:Fallback>
      </mc:AlternateContent>
      <p:sp>
        <p:nvSpPr>
          <p:cNvPr id="5" name="TextBox 4">
            <a:extLst>
              <a:ext uri="{FF2B5EF4-FFF2-40B4-BE49-F238E27FC236}">
                <a16:creationId xmlns:a16="http://schemas.microsoft.com/office/drawing/2014/main" id="{901BB2C2-C9F6-46C4-AA05-BF9ACA8F8D57}"/>
              </a:ext>
            </a:extLst>
          </p:cNvPr>
          <p:cNvSpPr txBox="1"/>
          <p:nvPr/>
        </p:nvSpPr>
        <p:spPr>
          <a:xfrm>
            <a:off x="304800" y="3743980"/>
            <a:ext cx="8534400" cy="523220"/>
          </a:xfrm>
          <a:prstGeom prst="rect">
            <a:avLst/>
          </a:prstGeom>
          <a:noFill/>
        </p:spPr>
        <p:txBody>
          <a:bodyPr wrap="square" rtlCol="0">
            <a:spAutoFit/>
          </a:bodyPr>
          <a:lstStyle/>
          <a:p>
            <a:pPr algn="ctr"/>
            <a:r>
              <a:rPr lang="en-US" sz="2800" dirty="0"/>
              <a:t>Table 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Quadratic Regression and Maximization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lang="en-US" sz="2800" b="1" dirty="0"/>
                  <a:t>Solution</a:t>
                </a:r>
              </a:p>
              <a:p>
                <a:r>
                  <a:rPr lang="en-US" sz="2800" dirty="0"/>
                  <a:t>If we think of Revenue as a function of Number of CDs Sold, the coordinates of the three data points Suzanne has collected are</a:t>
                </a:r>
              </a:p>
              <a:p>
                <a:pPr algn="ctr">
                  <a:defRPr sz="2800"/>
                </a:pPr>
                <a14:m>
                  <m:oMath xmlns:m="http://schemas.openxmlformats.org/officeDocument/2006/math">
                    <m:d>
                      <m:dPr>
                        <m:begChr m:val="{"/>
                        <m:endChr m:val="}"/>
                        <m:ctrlPr>
                          <a:rPr lang="ar-AE">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32</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11</m:t>
                            </m:r>
                            <m:r>
                              <a:rPr lang="ar-AE">
                                <a:latin typeface="Cambria Math" panose="02040503050406030204" pitchFamily="18" charset="0"/>
                              </a:rPr>
                              <m:t>,</m:t>
                            </m:r>
                            <m:r>
                              <a:rPr lang="ar-AE">
                                <a:latin typeface="Cambria Math" panose="02040503050406030204" pitchFamily="18" charset="0"/>
                              </a:rPr>
                              <m:t>77</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15</m:t>
                            </m:r>
                            <m:r>
                              <a:rPr lang="ar-AE">
                                <a:latin typeface="Cambria Math" panose="02040503050406030204" pitchFamily="18" charset="0"/>
                              </a:rPr>
                              <m:t>,</m:t>
                            </m:r>
                            <m:r>
                              <a:rPr lang="ar-AE">
                                <a:latin typeface="Cambria Math" panose="02040503050406030204" pitchFamily="18" charset="0"/>
                              </a:rPr>
                              <m:t>45</m:t>
                            </m:r>
                          </m:e>
                        </m:d>
                      </m:e>
                    </m:d>
                  </m:oMath>
                </a14:m>
                <a:r>
                  <a:rPr lang="ar-AE" sz="2800" dirty="0"/>
                  <a:t>.</a:t>
                </a:r>
              </a:p>
              <a:p>
                <a:pPr>
                  <a:defRPr sz="2800"/>
                </a:pPr>
                <a:r>
                  <a:rPr lang="en-US" sz="2800" dirty="0"/>
                  <a:t>Using the least-squares method to find a quadratic function </a:t>
                </a:r>
                <a14:m>
                  <m:oMath xmlns:m="http://schemas.openxmlformats.org/officeDocument/2006/math">
                    <m:r>
                      <a:rPr lang="en-US">
                        <a:latin typeface="Cambria Math" panose="02040503050406030204" pitchFamily="18" charset="0"/>
                      </a:rPr>
                      <m:t>𝑅</m:t>
                    </m:r>
                  </m:oMath>
                </a14:m>
                <a:r>
                  <a:rPr lang="en-US" sz="2800" dirty="0"/>
                  <a:t> that best fits the points results in the function</a:t>
                </a:r>
              </a:p>
              <a:p>
                <a:pPr algn="ctr">
                  <a:defRPr sz="2800"/>
                </a:pP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𝑅</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18</m:t>
                    </m:r>
                    <m:r>
                      <a:rPr lang="ar-AE">
                        <a:latin typeface="Cambria Math" panose="02040503050406030204" pitchFamily="18" charset="0"/>
                      </a:rPr>
                      <m:t>𝑥</m:t>
                    </m:r>
                  </m:oMath>
                </a14:m>
                <a:r>
                  <a:rPr lang="ar-AE" sz="2800" dirty="0"/>
                  <a:t>.</a:t>
                </a:r>
              </a:p>
              <a:p>
                <a:r>
                  <a:rPr lang="en-US" sz="2800" dirty="0"/>
                  <a:t>Figure 18 shows the graph of this function along with the three data points.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Quadratic Regression and Maximization (cont.)</a:t>
            </a:r>
          </a:p>
        </p:txBody>
      </p:sp>
      <p:pic>
        <p:nvPicPr>
          <p:cNvPr id="5" name="Content Placeholder 4">
            <a:extLst>
              <a:ext uri="{FF2B5EF4-FFF2-40B4-BE49-F238E27FC236}">
                <a16:creationId xmlns:a16="http://schemas.microsoft.com/office/drawing/2014/main" id="{22944FBC-1155-47FA-9379-707DEFA9DA4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9974"/>
            <a:ext cx="4572000" cy="4572000"/>
          </a:xfrm>
        </p:spPr>
      </p:pic>
      <p:sp>
        <p:nvSpPr>
          <p:cNvPr id="3" name="TextBox 2">
            <a:extLst>
              <a:ext uri="{FF2B5EF4-FFF2-40B4-BE49-F238E27FC236}">
                <a16:creationId xmlns:a16="http://schemas.microsoft.com/office/drawing/2014/main" id="{E77C67BD-6B64-4AF1-BE85-35B4BD4D9EF4}"/>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Quadratic Regression and Maximization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Given the formula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𝑅</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18</m:t>
                    </m:r>
                    <m:r>
                      <a:rPr lang="ar-AE">
                        <a:latin typeface="Cambria Math" panose="02040503050406030204" pitchFamily="18" charset="0"/>
                      </a:rPr>
                      <m:t>𝑥</m:t>
                    </m:r>
                  </m:oMath>
                </a14:m>
                <a:r>
                  <a:rPr lang="ar-AE" sz="2800" dirty="0"/>
                  <a:t>, </a:t>
                </a:r>
                <a:r>
                  <a:rPr lang="en-US" sz="2800" dirty="0"/>
                  <a:t>we know that </a:t>
                </a:r>
                <a14:m>
                  <m:oMath xmlns:m="http://schemas.openxmlformats.org/officeDocument/2006/math">
                    <m:r>
                      <a:rPr lang="en-US">
                        <a:latin typeface="Cambria Math" panose="02040503050406030204" pitchFamily="18" charset="0"/>
                      </a:rPr>
                      <m:t>𝑎</m:t>
                    </m:r>
                    <m:r>
                      <a:rPr lang="en-US">
                        <a:latin typeface="Cambria Math" panose="02040503050406030204" pitchFamily="18" charset="0"/>
                      </a:rPr>
                      <m:t>=−</m:t>
                    </m:r>
                    <m:r>
                      <a:rPr lang="en-US">
                        <a:latin typeface="Cambria Math" panose="02040503050406030204" pitchFamily="18" charset="0"/>
                      </a:rPr>
                      <m:t>1</m:t>
                    </m:r>
                  </m:oMath>
                </a14:m>
                <a:r>
                  <a:rPr lang="en-US" sz="2800" dirty="0"/>
                  <a:t>, </a:t>
                </a:r>
                <a14:m>
                  <m:oMath xmlns:m="http://schemas.openxmlformats.org/officeDocument/2006/math">
                    <m:r>
                      <a:rPr lang="en-US">
                        <a:latin typeface="Cambria Math" panose="02040503050406030204" pitchFamily="18" charset="0"/>
                      </a:rPr>
                      <m:t>𝑏</m:t>
                    </m:r>
                    <m:r>
                      <a:rPr lang="en-US">
                        <a:latin typeface="Cambria Math" panose="02040503050406030204" pitchFamily="18" charset="0"/>
                      </a:rPr>
                      <m:t>=</m:t>
                    </m:r>
                    <m:r>
                      <a:rPr lang="en-US">
                        <a:latin typeface="Cambria Math" panose="02040503050406030204" pitchFamily="18" charset="0"/>
                      </a:rPr>
                      <m:t>18</m:t>
                    </m:r>
                  </m:oMath>
                </a14:m>
                <a:r>
                  <a:rPr lang="en-US" sz="2800" dirty="0"/>
                  <a:t>, and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0</m:t>
                    </m:r>
                  </m:oMath>
                </a14:m>
                <a:r>
                  <a:rPr lang="en-US" sz="2800" dirty="0"/>
                  <a:t>, so the vertex of the parabola has the following coordinates.</a:t>
                </a:r>
              </a:p>
              <a:p>
                <a:pPr/>
                <a14:m>
                  <m:oMathPara xmlns:m="http://schemas.openxmlformats.org/officeDocument/2006/math">
                    <m:oMathParaPr>
                      <m:jc m:val="centerGroup"/>
                    </m:oMathParaPr>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𝑎𝑐</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num>
                            <m:den>
                              <m:r>
                                <a:rPr lang="ar-AE">
                                  <a:latin typeface="Cambria Math" panose="02040503050406030204" pitchFamily="18" charset="0"/>
                                </a:rPr>
                                <m:t>4</m:t>
                              </m:r>
                              <m:r>
                                <a:rPr lang="ar-AE">
                                  <a:latin typeface="Cambria Math" panose="02040503050406030204" pitchFamily="18" charset="0"/>
                                </a:rPr>
                                <m:t>𝑎</m:t>
                              </m:r>
                            </m:den>
                          </m:f>
                        </m:e>
                      </m:d>
                      <m:r>
                        <m:rPr>
                          <m:aln/>
                        </m:rP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18</m:t>
                              </m:r>
                            </m:num>
                            <m:den>
                              <m:r>
                                <a:rPr lang="ar-AE">
                                  <a:latin typeface="Cambria Math" panose="02040503050406030204" pitchFamily="18" charset="0"/>
                                </a:rPr>
                                <m:t>2</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0</m:t>
                                  </m:r>
                                </m:e>
                              </m:d>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18</m:t>
                                      </m:r>
                                    </m:e>
                                  </m:d>
                                </m:e>
                                <m:sup>
                                  <m:r>
                                    <a:rPr lang="ar-AE">
                                      <a:latin typeface="Cambria Math" panose="02040503050406030204" pitchFamily="18" charset="0"/>
                                    </a:rPr>
                                    <m:t>2</m:t>
                                  </m:r>
                                </m:sup>
                              </m:sSup>
                            </m:num>
                            <m:den>
                              <m:r>
                                <a:rPr lang="ar-AE">
                                  <a:latin typeface="Cambria Math" panose="02040503050406030204" pitchFamily="18" charset="0"/>
                                </a:rPr>
                                <m:t>4</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den>
                          </m:f>
                        </m:e>
                      </m:d>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𝑏</m:t>
                              </m:r>
                            </m:num>
                            <m:den>
                              <m:r>
                                <a:rPr lang="ar-AE">
                                  <a:latin typeface="Cambria Math" panose="02040503050406030204" pitchFamily="18" charset="0"/>
                                </a:rPr>
                                <m:t>2</m:t>
                              </m:r>
                              <m:r>
                                <a:rPr lang="ar-AE">
                                  <a:latin typeface="Cambria Math" panose="02040503050406030204" pitchFamily="18" charset="0"/>
                                </a:rPr>
                                <m:t>𝑎</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𝑎𝑐</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num>
                            <m:den>
                              <m:r>
                                <a:rPr lang="ar-AE">
                                  <a:latin typeface="Cambria Math" panose="02040503050406030204" pitchFamily="18" charset="0"/>
                                </a:rPr>
                                <m:t>4</m:t>
                              </m:r>
                              <m:r>
                                <a:rPr lang="ar-AE">
                                  <a:latin typeface="Cambria Math" panose="02040503050406030204" pitchFamily="18" charset="0"/>
                                </a:rPr>
                                <m:t>𝑎</m:t>
                              </m:r>
                            </m:den>
                          </m:f>
                          <m:r>
                            <a:rPr lang="ar-AE">
                              <a:latin typeface="Cambria Math" panose="02040503050406030204" pitchFamily="18" charset="0"/>
                            </a:rPr>
                            <m:t>)</m:t>
                          </m:r>
                        </m:e>
                      </m:phant>
                      <m:r>
                        <m:rPr>
                          <m:aln/>
                        </m:rP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81</m:t>
                          </m:r>
                        </m:e>
                      </m:d>
                    </m:oMath>
                  </m:oMathPara>
                </a14:m>
                <a:endParaRPr lang="ar-AE" sz="2800" dirty="0"/>
              </a:p>
              <a:p>
                <a:pPr>
                  <a:defRPr sz="2800"/>
                </a:pPr>
                <a:r>
                  <a:rPr lang="en-US" sz="2800" dirty="0"/>
                  <a:t>So Suzanne should aim to sell </a:t>
                </a:r>
                <a:r>
                  <a:rPr lang="en-US" sz="2800" dirty="0">
                    <a:latin typeface="Cambria Math"/>
                  </a:rPr>
                  <a:t>9</a:t>
                </a:r>
                <a:r>
                  <a:rPr lang="en-US" sz="2800" dirty="0"/>
                  <a:t> CDs to maximize her revenue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81</m:t>
                    </m:r>
                  </m:oMath>
                </a14:m>
                <a:r>
                  <a:rPr lang="en-US" sz="2800" dirty="0"/>
                  <a:t>, and the corresponding price per CD will be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81</m:t>
                        </m:r>
                      </m:num>
                      <m:den>
                        <m:r>
                          <a:rPr lang="ar-AE">
                            <a:latin typeface="Cambria Math" panose="02040503050406030204" pitchFamily="18" charset="0"/>
                          </a:rPr>
                          <m:t>9</m:t>
                        </m:r>
                      </m:den>
                    </m:f>
                    <m:r>
                      <a:rPr lang="ar-AE">
                        <a:latin typeface="Cambria Math" panose="02040503050406030204" pitchFamily="18" charset="0"/>
                      </a:rPr>
                      <m:t>=$</m:t>
                    </m:r>
                    <m:r>
                      <a:rPr lang="ar-AE">
                        <a:latin typeface="Cambria Math" panose="02040503050406030204" pitchFamily="18" charset="0"/>
                      </a:rPr>
                      <m:t>9</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2000"/>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Graphing Quadratic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Sketch the graph of the function</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a:t>
                </a:r>
                <a:endParaRPr lang="en-US" sz="2800" dirty="0"/>
              </a:p>
              <a:p>
                <a:pPr>
                  <a:defRPr sz="2800"/>
                </a:pPr>
                <a:r>
                  <a:rPr sz="2800" dirty="0"/>
                  <a:t>Locate the vertex and the </a:t>
                </a:r>
                <a14:m>
                  <m:oMath xmlns:m="http://schemas.openxmlformats.org/officeDocument/2006/math">
                    <m:r>
                      <a:rPr>
                        <a:latin typeface="Cambria Math" panose="02040503050406030204" pitchFamily="18" charset="0"/>
                      </a:rPr>
                      <m:t>𝑥</m:t>
                    </m:r>
                  </m:oMath>
                </a14:m>
                <a:r>
                  <a:rPr sz="2800" dirty="0"/>
                  <a:t>-intercepts.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Finding and plotting the </a:t>
                </a:r>
                <a14:m>
                  <m:oMath xmlns:m="http://schemas.openxmlformats.org/officeDocument/2006/math">
                    <m:r>
                      <a:rPr>
                        <a:latin typeface="Cambria Math" panose="02040503050406030204" pitchFamily="18" charset="0"/>
                      </a:rPr>
                      <m:t>𝑥</m:t>
                    </m:r>
                  </m:oMath>
                </a14:m>
                <a:r>
                  <a:rPr sz="2800"/>
                  <a:t>-intercepts is a great way to see the shape of the function.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Quadratic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r>
                  <a:rPr sz="2600" b="1" dirty="0"/>
                  <a:t>Solution</a:t>
                </a:r>
              </a:p>
              <a:p>
                <a:r>
                  <a:rPr sz="2600" dirty="0"/>
                  <a:t>First, identify the vertex of the function by completing the square as </a:t>
                </a:r>
                <a:r>
                  <a:rPr lang="en-US" sz="2600" dirty="0"/>
                  <a:t>follows</a:t>
                </a:r>
                <a:r>
                  <a:rPr sz="2600" dirty="0"/>
                  <a:t>.</a:t>
                </a:r>
                <a:endParaRPr lang="en-US" sz="2600" dirty="0"/>
              </a:p>
              <a:p>
                <a:endParaRPr lang="en-US" sz="2600" dirty="0"/>
              </a:p>
              <a:p>
                <a:endParaRPr lang="en-US" sz="2600" dirty="0"/>
              </a:p>
              <a:p>
                <a:endParaRPr lang="en-US" sz="2600" dirty="0"/>
              </a:p>
              <a:p>
                <a:endParaRPr lang="en-US" sz="2600" dirty="0"/>
              </a:p>
              <a:p>
                <a:endParaRPr lang="en-US" sz="1600" dirty="0"/>
              </a:p>
              <a:p>
                <a:r>
                  <a:rPr lang="en-US" sz="2600" dirty="0"/>
                  <a:t>Completing the square places the equation in vertex form, and we rewrite the expression </a:t>
                </a:r>
                <a14:m>
                  <m:oMath xmlns:m="http://schemas.openxmlformats.org/officeDocument/2006/math">
                    <m:r>
                      <a:rPr lang="ar-AE" sz="2600" smtClean="0">
                        <a:latin typeface="Cambria Math"/>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a:rPr>
                              <m:t>𝑥</m:t>
                            </m:r>
                            <m:r>
                              <a:rPr lang="ar-AE" sz="2600">
                                <a:latin typeface="Cambria Math"/>
                              </a:rPr>
                              <m:t>+</m:t>
                            </m:r>
                            <m:r>
                              <a:rPr lang="ar-AE" sz="2600">
                                <a:latin typeface="Cambria Math"/>
                              </a:rPr>
                              <m:t>1</m:t>
                            </m:r>
                          </m:e>
                        </m:d>
                      </m:e>
                      <m:sup>
                        <m:r>
                          <a:rPr lang="ar-AE" sz="2600">
                            <a:latin typeface="Cambria Math"/>
                          </a:rPr>
                          <m:t>2</m:t>
                        </m:r>
                      </m:sup>
                    </m:sSup>
                    <m:r>
                      <a:rPr lang="ar-AE" sz="2600">
                        <a:latin typeface="Cambria Math"/>
                      </a:rPr>
                      <m:t>+</m:t>
                    </m:r>
                    <m:r>
                      <a:rPr lang="ar-AE" sz="2600">
                        <a:latin typeface="Cambria Math"/>
                      </a:rPr>
                      <m:t>4</m:t>
                    </m:r>
                  </m:oMath>
                </a14:m>
                <a:r>
                  <a:rPr lang="en-US" sz="2600" dirty="0"/>
                  <a:t> as </a:t>
                </a:r>
                <a:br>
                  <a:rPr lang="en-US" sz="2600" dirty="0"/>
                </a:br>
                <a14:m>
                  <m:oMath xmlns:m="http://schemas.openxmlformats.org/officeDocument/2006/math">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𝑥</m:t>
                            </m:r>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1</m:t>
                                </m:r>
                              </m:e>
                            </m:d>
                          </m:e>
                        </m:d>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4</m:t>
                    </m:r>
                  </m:oMath>
                </a14:m>
                <a:r>
                  <a:rPr lang="en-US" sz="2600" dirty="0"/>
                  <a:t>, so the vertex is </a:t>
                </a:r>
                <a14:m>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1</m:t>
                        </m:r>
                        <m:r>
                          <m:rPr>
                            <m:nor/>
                          </m:rPr>
                          <a:rPr lang="en-US" sz="2600" b="0" i="0" smtClean="0"/>
                          <m:t>,</m:t>
                        </m:r>
                        <m:r>
                          <a:rPr lang="ar-AE" sz="2600">
                            <a:latin typeface="Cambria Math" panose="02040503050406030204" pitchFamily="18" charset="0"/>
                          </a:rPr>
                          <m:t>4</m:t>
                        </m:r>
                      </m:e>
                    </m:d>
                  </m:oMath>
                </a14:m>
                <a:r>
                  <a:rPr lang="en-US" sz="2600" dirty="0"/>
                  <a:t>.</a:t>
                </a:r>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b="-2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C53E84C-A3D1-47AC-8CC8-B4568FF67CA3}"/>
                  </a:ext>
                </a:extLst>
              </p:cNvPr>
              <p:cNvGraphicFramePr>
                <a:graphicFrameLocks/>
              </p:cNvGraphicFramePr>
              <p:nvPr>
                <p:extLst>
                  <p:ext uri="{D42A27DB-BD31-4B8C-83A1-F6EECF244321}">
                    <p14:modId xmlns:p14="http://schemas.microsoft.com/office/powerpoint/2010/main" val="935092941"/>
                  </p:ext>
                </p:extLst>
              </p:nvPr>
            </p:nvGraphicFramePr>
            <p:xfrm>
              <a:off x="457200" y="2327563"/>
              <a:ext cx="8534400" cy="2301587"/>
            </p:xfrm>
            <a:graphic>
              <a:graphicData uri="http://schemas.openxmlformats.org/drawingml/2006/table">
                <a:tbl>
                  <a:tblPr firstRow="1" bandRow="1">
                    <a:tableStyleId>{2D5ABB26-0587-4C30-8999-92F81FD0307C}</a:tableStyleId>
                  </a:tblPr>
                  <a:tblGrid>
                    <a:gridCol w="3997008">
                      <a:extLst>
                        <a:ext uri="{9D8B030D-6E8A-4147-A177-3AD203B41FA5}">
                          <a16:colId xmlns:a16="http://schemas.microsoft.com/office/drawing/2014/main" val="20000"/>
                        </a:ext>
                      </a:extLst>
                    </a:gridCol>
                    <a:gridCol w="4537392">
                      <a:extLst>
                        <a:ext uri="{9D8B030D-6E8A-4147-A177-3AD203B41FA5}">
                          <a16:colId xmlns:a16="http://schemas.microsoft.com/office/drawing/2014/main" val="20001"/>
                        </a:ext>
                      </a:extLst>
                    </a:gridCol>
                  </a:tblGrid>
                  <a:tr h="535825">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r>
                                    <a:rPr sz="2200">
                                      <a:latin typeface="Cambria Math"/>
                                    </a:rPr>
                                    <m:t>𝑓</m:t>
                                  </m:r>
                                </m:fName>
                                <m:e>
                                  <m:d>
                                    <m:dPr>
                                      <m:ctrlPr>
                                        <a:rPr sz="2200" i="1">
                                          <a:latin typeface="Cambria Math" panose="02040503050406030204" pitchFamily="18" charset="0"/>
                                        </a:rPr>
                                      </m:ctrlPr>
                                    </m:dPr>
                                    <m:e>
                                      <m:r>
                                        <a:rPr sz="2200">
                                          <a:latin typeface="Cambria Math"/>
                                        </a:rPr>
                                        <m:t>𝑥</m:t>
                                      </m:r>
                                    </m:e>
                                  </m:d>
                                </m:e>
                              </m:func>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2</m:t>
                              </m:r>
                              <m:r>
                                <a:rPr sz="2200">
                                  <a:latin typeface="Cambria Math"/>
                                </a:rPr>
                                <m:t>𝑥</m:t>
                              </m:r>
                              <m:r>
                                <a:rPr sz="2200">
                                  <a:latin typeface="Cambria Math"/>
                                </a:rPr>
                                <m:t>+</m:t>
                              </m:r>
                              <m:r>
                                <a:rPr sz="2200">
                                  <a:latin typeface="Cambria Math"/>
                                </a:rPr>
                                <m:t>3</m:t>
                              </m:r>
                            </m:oMath>
                          </a14:m>
                          <a:endParaRPr sz="2200" dirty="0"/>
                        </a:p>
                      </a:txBody>
                      <a:tcPr anchor="ctr"/>
                    </a:tc>
                    <a:tc rowSpan="2">
                      <a:txBody>
                        <a:bodyPr/>
                        <a:lstStyle/>
                        <a:p>
                          <a:pPr algn="l">
                            <a:defRPr sz="1100" b="1"/>
                          </a:pPr>
                          <a:r>
                            <a:rPr sz="1800" b="0" dirty="0"/>
                            <a:t>First, factor out the leading coefficient of </a:t>
                          </a:r>
                          <a14:m>
                            <m:oMath xmlns:m="http://schemas.openxmlformats.org/officeDocument/2006/math">
                              <m:r>
                                <a:rPr sz="1800" b="0">
                                  <a:latin typeface="Cambria Math"/>
                                </a:rPr>
                                <m:t>−</m:t>
                              </m:r>
                              <m:r>
                                <a:rPr sz="1800" b="0">
                                  <a:latin typeface="Cambria Math"/>
                                </a:rPr>
                                <m:t>1</m:t>
                              </m:r>
                            </m:oMath>
                          </a14:m>
                          <a:r>
                            <a:rPr sz="1800" b="0" dirty="0"/>
                            <a:t> from the first two terms.</a:t>
                          </a:r>
                        </a:p>
                      </a:txBody>
                      <a:tcPr anchor="ctr"/>
                    </a:tc>
                    <a:extLst>
                      <a:ext uri="{0D108BD9-81ED-4DB2-BD59-A6C34878D82A}">
                        <a16:rowId xmlns:a16="http://schemas.microsoft.com/office/drawing/2014/main" val="10000"/>
                      </a:ext>
                    </a:extLst>
                  </a:tr>
                  <a:tr h="57704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𝑓</m:t>
                                  </m:r>
                                  <m:r>
                                    <a:rPr sz="2200">
                                      <a:latin typeface="Cambria Math"/>
                                    </a:rPr>
                                    <m:t>⁡</m:t>
                                  </m:r>
                                  <m:d>
                                    <m:dPr>
                                      <m:ctrlPr>
                                        <a:rPr sz="2200" i="1">
                                          <a:latin typeface="Cambria Math" panose="02040503050406030204" pitchFamily="18" charset="0"/>
                                        </a:rPr>
                                      </m:ctrlPr>
                                    </m:dPr>
                                    <m:e>
                                      <m:r>
                                        <a:rPr sz="2200">
                                          <a:latin typeface="Cambria Math"/>
                                        </a:rPr>
                                        <m:t>𝑥</m:t>
                                      </m:r>
                                    </m:e>
                                  </m:d>
                                </m:e>
                              </m:phant>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2</m:t>
                                  </m:r>
                                  <m:r>
                                    <a:rPr sz="2200">
                                      <a:latin typeface="Cambria Math"/>
                                    </a:rPr>
                                    <m:t>𝑥</m:t>
                                  </m:r>
                                </m:e>
                              </m:d>
                              <m:r>
                                <a:rPr sz="2200">
                                  <a:latin typeface="Cambria Math"/>
                                </a:rPr>
                                <m:t>+</m:t>
                              </m:r>
                              <m:r>
                                <a:rPr sz="2200">
                                  <a:latin typeface="Cambria Math"/>
                                </a:rPr>
                                <m:t>3</m:t>
                              </m:r>
                            </m:oMath>
                          </a14:m>
                          <a:endParaRPr sz="2200" dirty="0"/>
                        </a:p>
                      </a:txBody>
                      <a:tcPr anchor="ctr"/>
                    </a:tc>
                    <a:tc vMerge="1">
                      <a:txBody>
                        <a:bodyPr/>
                        <a:lstStyle/>
                        <a:p>
                          <a:pPr algn="l">
                            <a:defRPr sz="1100" b="1"/>
                          </a:pPr>
                          <a:endParaRPr sz="1800" b="0" dirty="0"/>
                        </a:p>
                      </a:txBody>
                      <a:tcPr anchor="ctr"/>
                    </a:tc>
                    <a:extLst>
                      <a:ext uri="{0D108BD9-81ED-4DB2-BD59-A6C34878D82A}">
                        <a16:rowId xmlns:a16="http://schemas.microsoft.com/office/drawing/2014/main" val="10001"/>
                      </a:ext>
                    </a:extLst>
                  </a:tr>
                  <a:tr h="57704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𝑓</m:t>
                                  </m:r>
                                  <m:r>
                                    <a:rPr sz="2200">
                                      <a:latin typeface="Cambria Math"/>
                                    </a:rPr>
                                    <m:t>⁡</m:t>
                                  </m:r>
                                  <m:d>
                                    <m:dPr>
                                      <m:ctrlPr>
                                        <a:rPr sz="2200" i="1">
                                          <a:latin typeface="Cambria Math" panose="02040503050406030204" pitchFamily="18" charset="0"/>
                                        </a:rPr>
                                      </m:ctrlPr>
                                    </m:dPr>
                                    <m:e>
                                      <m:r>
                                        <a:rPr sz="2200">
                                          <a:latin typeface="Cambria Math"/>
                                        </a:rPr>
                                        <m:t>𝑥</m:t>
                                      </m:r>
                                    </m:e>
                                  </m:d>
                                </m:e>
                              </m:phant>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2</m:t>
                                  </m:r>
                                  <m:r>
                                    <a:rPr sz="2200">
                                      <a:latin typeface="Cambria Math"/>
                                    </a:rPr>
                                    <m:t>𝑥</m:t>
                                  </m:r>
                                  <m:r>
                                    <a:rPr sz="2200">
                                      <a:latin typeface="Cambria Math"/>
                                    </a:rPr>
                                    <m:t>+</m:t>
                                  </m:r>
                                  <m:r>
                                    <a:rPr sz="2200">
                                      <a:latin typeface="Cambria Math"/>
                                    </a:rPr>
                                    <m:t>1</m:t>
                                  </m:r>
                                </m:e>
                              </m:d>
                              <m:r>
                                <a:rPr sz="2200">
                                  <a:latin typeface="Cambria Math"/>
                                </a:rPr>
                                <m:t>+</m:t>
                              </m:r>
                              <m:r>
                                <a:rPr sz="2200">
                                  <a:latin typeface="Cambria Math"/>
                                </a:rPr>
                                <m:t>1</m:t>
                              </m:r>
                              <m:r>
                                <a:rPr sz="2200">
                                  <a:latin typeface="Cambria Math"/>
                                </a:rPr>
                                <m:t>+</m:t>
                              </m:r>
                              <m:r>
                                <a:rPr sz="2200">
                                  <a:latin typeface="Cambria Math"/>
                                </a:rPr>
                                <m:t>3</m:t>
                              </m:r>
                            </m:oMath>
                          </a14:m>
                          <a:endParaRPr sz="2200" dirty="0"/>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b="1"/>
                          </a:pPr>
                          <a:r>
                            <a:rPr lang="en-US" sz="1800" b="0" dirty="0"/>
                            <a:t>Complete the square on the </a:t>
                          </a:r>
                          <a14:m>
                            <m:oMath xmlns:m="http://schemas.openxmlformats.org/officeDocument/2006/math">
                              <m:sSup>
                                <m:sSupPr>
                                  <m:ctrlPr>
                                    <a:rPr lang="ar-AE" sz="1800" b="0" i="1">
                                      <a:latin typeface="Cambria Math" panose="02040503050406030204" pitchFamily="18" charset="0"/>
                                    </a:rPr>
                                  </m:ctrlPr>
                                </m:sSupPr>
                                <m:e>
                                  <m:r>
                                    <a:rPr lang="ar-AE" sz="1800" b="0" i="1">
                                      <a:latin typeface="Cambria Math"/>
                                    </a:rPr>
                                    <m:t>𝑥</m:t>
                                  </m:r>
                                </m:e>
                                <m:sup>
                                  <m:r>
                                    <a:rPr lang="ar-AE" sz="1800" b="0" i="1">
                                      <a:latin typeface="Cambria Math"/>
                                    </a:rPr>
                                    <m:t>2</m:t>
                                  </m:r>
                                </m:sup>
                              </m:sSup>
                            </m:oMath>
                          </a14:m>
                          <a:r>
                            <a:rPr lang="ar-AE" sz="1800" b="0" dirty="0"/>
                            <a:t> </a:t>
                          </a:r>
                          <a:r>
                            <a:rPr lang="en-US" sz="1800" b="0" dirty="0"/>
                            <a:t>and </a:t>
                          </a:r>
                          <a14:m>
                            <m:oMath xmlns:m="http://schemas.openxmlformats.org/officeDocument/2006/math">
                              <m:r>
                                <a:rPr lang="en-US" sz="1800" b="0" i="1">
                                  <a:latin typeface="Cambria Math"/>
                                </a:rPr>
                                <m:t>2</m:t>
                              </m:r>
                              <m:r>
                                <a:rPr lang="en-US" sz="1800" b="0" i="1">
                                  <a:latin typeface="Cambria Math"/>
                                </a:rPr>
                                <m:t>𝑥</m:t>
                              </m:r>
                            </m:oMath>
                          </a14:m>
                          <a:r>
                            <a:rPr lang="en-US" sz="1800" b="0" dirty="0"/>
                            <a:t> terms. </a:t>
                          </a:r>
                        </a:p>
                        <a:p>
                          <a:pPr algn="l">
                            <a:defRPr sz="1100" b="1"/>
                          </a:pPr>
                          <a:r>
                            <a:rPr sz="1800" b="0" dirty="0"/>
                            <a:t>Because of the </a:t>
                          </a:r>
                          <a14:m>
                            <m:oMath xmlns:m="http://schemas.openxmlformats.org/officeDocument/2006/math">
                              <m:r>
                                <a:rPr sz="1800" b="0">
                                  <a:latin typeface="Cambria Math"/>
                                </a:rPr>
                                <m:t>−</m:t>
                              </m:r>
                              <m:r>
                                <a:rPr sz="1800" b="0">
                                  <a:latin typeface="Cambria Math"/>
                                </a:rPr>
                                <m:t>1</m:t>
                              </m:r>
                            </m:oMath>
                          </a14:m>
                          <a:r>
                            <a:rPr sz="1800" b="0" dirty="0"/>
                            <a:t> in front of the parentheses, this amounts to adding </a:t>
                          </a:r>
                          <a14:m>
                            <m:oMath xmlns:m="http://schemas.openxmlformats.org/officeDocument/2006/math">
                              <m:r>
                                <a:rPr sz="1800" b="0">
                                  <a:latin typeface="Cambria Math"/>
                                </a:rPr>
                                <m:t>−</m:t>
                              </m:r>
                              <m:r>
                                <a:rPr sz="1800" b="0">
                                  <a:latin typeface="Cambria Math"/>
                                </a:rPr>
                                <m:t>1</m:t>
                              </m:r>
                            </m:oMath>
                          </a14:m>
                          <a:r>
                            <a:rPr sz="1800" b="0" dirty="0"/>
                            <a:t> to the function, so we compensate by adding </a:t>
                          </a:r>
                          <a:r>
                            <a:rPr sz="1800" b="0" dirty="0">
                              <a:latin typeface="Cambria Math"/>
                            </a:rPr>
                            <a:t>1</a:t>
                          </a:r>
                          <a:r>
                            <a:rPr sz="1800" b="0" dirty="0"/>
                            <a:t> as well.</a:t>
                          </a:r>
                        </a:p>
                      </a:txBody>
                      <a:tcPr anchor="ctr"/>
                    </a:tc>
                    <a:extLst>
                      <a:ext uri="{0D108BD9-81ED-4DB2-BD59-A6C34878D82A}">
                        <a16:rowId xmlns:a16="http://schemas.microsoft.com/office/drawing/2014/main" val="10002"/>
                      </a:ext>
                    </a:extLst>
                  </a:tr>
                  <a:tr h="57704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𝑓</m:t>
                                  </m:r>
                                  <m:r>
                                    <a:rPr sz="2200">
                                      <a:latin typeface="Cambria Math"/>
                                    </a:rPr>
                                    <m:t>⁡</m:t>
                                  </m:r>
                                  <m:d>
                                    <m:dPr>
                                      <m:ctrlPr>
                                        <a:rPr sz="2200" i="1">
                                          <a:latin typeface="Cambria Math" panose="02040503050406030204" pitchFamily="18" charset="0"/>
                                        </a:rPr>
                                      </m:ctrlPr>
                                    </m:dPr>
                                    <m:e>
                                      <m:r>
                                        <a:rPr sz="2200">
                                          <a:latin typeface="Cambria Math"/>
                                        </a:rPr>
                                        <m:t>𝑥</m:t>
                                      </m:r>
                                    </m:e>
                                  </m:d>
                                </m:e>
                              </m:phant>
                              <m:r>
                                <a:rPr sz="2200">
                                  <a:latin typeface="Cambria Math"/>
                                </a:rPr>
                                <m:t>=−</m:t>
                              </m:r>
                              <m:sSup>
                                <m:sSupPr>
                                  <m:ctrlPr>
                                    <a:rPr sz="2200" i="1">
                                      <a:latin typeface="Cambria Math" panose="02040503050406030204" pitchFamily="18" charset="0"/>
                                    </a:rPr>
                                  </m:ctrlPr>
                                </m:sSupPr>
                                <m:e>
                                  <m:d>
                                    <m:dPr>
                                      <m:ctrlPr>
                                        <a:rPr sz="2200" i="1">
                                          <a:latin typeface="Cambria Math" panose="02040503050406030204" pitchFamily="18" charset="0"/>
                                        </a:rPr>
                                      </m:ctrlPr>
                                    </m:dPr>
                                    <m:e>
                                      <m:r>
                                        <a:rPr sz="2200">
                                          <a:latin typeface="Cambria Math"/>
                                        </a:rPr>
                                        <m:t>𝑥</m:t>
                                      </m:r>
                                      <m:r>
                                        <a:rPr sz="2200">
                                          <a:latin typeface="Cambria Math"/>
                                        </a:rPr>
                                        <m:t>+</m:t>
                                      </m:r>
                                      <m:r>
                                        <a:rPr sz="2200">
                                          <a:latin typeface="Cambria Math"/>
                                        </a:rPr>
                                        <m:t>1</m:t>
                                      </m:r>
                                    </m:e>
                                  </m:d>
                                </m:e>
                                <m:sup>
                                  <m:r>
                                    <a:rPr sz="2200">
                                      <a:latin typeface="Cambria Math"/>
                                    </a:rPr>
                                    <m:t>2</m:t>
                                  </m:r>
                                </m:sup>
                              </m:sSup>
                              <m:r>
                                <a:rPr sz="2200">
                                  <a:latin typeface="Cambria Math"/>
                                </a:rPr>
                                <m:t>+</m:t>
                              </m:r>
                              <m:r>
                                <a:rPr sz="2200">
                                  <a:latin typeface="Cambria Math"/>
                                </a:rPr>
                                <m:t>4</m:t>
                              </m:r>
                            </m:oMath>
                          </a14:m>
                          <a:endParaRPr sz="2200" dirty="0"/>
                        </a:p>
                      </a:txBody>
                      <a:tcPr anchor="ctr"/>
                    </a:tc>
                    <a:tc vMerge="1">
                      <a:txBody>
                        <a:bodyPr/>
                        <a:lstStyle/>
                        <a:p>
                          <a:pPr algn="l">
                            <a:defRPr sz="1100" b="1"/>
                          </a:pPr>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DC53E84C-A3D1-47AC-8CC8-B4568FF67CA3}"/>
                  </a:ext>
                </a:extLst>
              </p:cNvPr>
              <p:cNvGraphicFramePr>
                <a:graphicFrameLocks/>
              </p:cNvGraphicFramePr>
              <p:nvPr>
                <p:extLst>
                  <p:ext uri="{D42A27DB-BD31-4B8C-83A1-F6EECF244321}">
                    <p14:modId xmlns:p14="http://schemas.microsoft.com/office/powerpoint/2010/main" val="935092941"/>
                  </p:ext>
                </p:extLst>
              </p:nvPr>
            </p:nvGraphicFramePr>
            <p:xfrm>
              <a:off x="457200" y="2327563"/>
              <a:ext cx="8534400" cy="2301587"/>
            </p:xfrm>
            <a:graphic>
              <a:graphicData uri="http://schemas.openxmlformats.org/drawingml/2006/table">
                <a:tbl>
                  <a:tblPr firstRow="1" bandRow="1">
                    <a:tableStyleId>{2D5ABB26-0587-4C30-8999-92F81FD0307C}</a:tableStyleId>
                  </a:tblPr>
                  <a:tblGrid>
                    <a:gridCol w="3997008">
                      <a:extLst>
                        <a:ext uri="{9D8B030D-6E8A-4147-A177-3AD203B41FA5}">
                          <a16:colId xmlns:a16="http://schemas.microsoft.com/office/drawing/2014/main" val="20000"/>
                        </a:ext>
                      </a:extLst>
                    </a:gridCol>
                    <a:gridCol w="4537392">
                      <a:extLst>
                        <a:ext uri="{9D8B030D-6E8A-4147-A177-3AD203B41FA5}">
                          <a16:colId xmlns:a16="http://schemas.microsoft.com/office/drawing/2014/main" val="20001"/>
                        </a:ext>
                      </a:extLst>
                    </a:gridCol>
                  </a:tblGrid>
                  <a:tr h="535825">
                    <a:tc>
                      <a:txBody>
                        <a:bodyPr/>
                        <a:lstStyle/>
                        <a:p>
                          <a:endParaRPr lang="en-US"/>
                        </a:p>
                      </a:txBody>
                      <a:tcPr anchor="ctr">
                        <a:blipFill>
                          <a:blip r:embed="rId3"/>
                          <a:stretch>
                            <a:fillRect r="-113415" b="-347727"/>
                          </a:stretch>
                        </a:blipFill>
                      </a:tcPr>
                    </a:tc>
                    <a:tc rowSpan="2">
                      <a:txBody>
                        <a:bodyPr/>
                        <a:lstStyle/>
                        <a:p>
                          <a:endParaRPr lang="en-US"/>
                        </a:p>
                      </a:txBody>
                      <a:tcPr anchor="ctr">
                        <a:blipFill>
                          <a:blip r:embed="rId3"/>
                          <a:stretch>
                            <a:fillRect l="-88172" b="-115301"/>
                          </a:stretch>
                        </a:blipFill>
                      </a:tcPr>
                    </a:tc>
                    <a:extLst>
                      <a:ext uri="{0D108BD9-81ED-4DB2-BD59-A6C34878D82A}">
                        <a16:rowId xmlns:a16="http://schemas.microsoft.com/office/drawing/2014/main" val="10000"/>
                      </a:ext>
                    </a:extLst>
                  </a:tr>
                  <a:tr h="577042">
                    <a:tc>
                      <a:txBody>
                        <a:bodyPr/>
                        <a:lstStyle/>
                        <a:p>
                          <a:endParaRPr lang="en-US"/>
                        </a:p>
                      </a:txBody>
                      <a:tcPr anchor="ctr">
                        <a:blipFill>
                          <a:blip r:embed="rId3"/>
                          <a:stretch>
                            <a:fillRect t="-92632" r="-113415" b="-222105"/>
                          </a:stretch>
                        </a:blipFill>
                      </a:tcPr>
                    </a:tc>
                    <a:tc vMerge="1">
                      <a:txBody>
                        <a:bodyPr/>
                        <a:lstStyle/>
                        <a:p>
                          <a:pPr algn="l">
                            <a:defRPr sz="1100" b="1"/>
                          </a:pPr>
                          <a:endParaRPr sz="1800" b="0" dirty="0"/>
                        </a:p>
                      </a:txBody>
                      <a:tcPr anchor="ctr"/>
                    </a:tc>
                    <a:extLst>
                      <a:ext uri="{0D108BD9-81ED-4DB2-BD59-A6C34878D82A}">
                        <a16:rowId xmlns:a16="http://schemas.microsoft.com/office/drawing/2014/main" val="10001"/>
                      </a:ext>
                    </a:extLst>
                  </a:tr>
                  <a:tr h="577042">
                    <a:tc>
                      <a:txBody>
                        <a:bodyPr/>
                        <a:lstStyle/>
                        <a:p>
                          <a:endParaRPr lang="en-US"/>
                        </a:p>
                      </a:txBody>
                      <a:tcPr anchor="ctr">
                        <a:blipFill>
                          <a:blip r:embed="rId3"/>
                          <a:stretch>
                            <a:fillRect t="-192632" r="-113415" b="-122105"/>
                          </a:stretch>
                        </a:blipFill>
                      </a:tcPr>
                    </a:tc>
                    <a:tc rowSpan="2">
                      <a:txBody>
                        <a:bodyPr/>
                        <a:lstStyle/>
                        <a:p>
                          <a:endParaRPr lang="en-US"/>
                        </a:p>
                      </a:txBody>
                      <a:tcPr anchor="ctr">
                        <a:blipFill>
                          <a:blip r:embed="rId3"/>
                          <a:stretch>
                            <a:fillRect l="-88172" t="-93367" b="-7653"/>
                          </a:stretch>
                        </a:blipFill>
                      </a:tcPr>
                    </a:tc>
                    <a:extLst>
                      <a:ext uri="{0D108BD9-81ED-4DB2-BD59-A6C34878D82A}">
                        <a16:rowId xmlns:a16="http://schemas.microsoft.com/office/drawing/2014/main" val="10002"/>
                      </a:ext>
                    </a:extLst>
                  </a:tr>
                  <a:tr h="611678">
                    <a:tc>
                      <a:txBody>
                        <a:bodyPr/>
                        <a:lstStyle/>
                        <a:p>
                          <a:endParaRPr lang="en-US"/>
                        </a:p>
                      </a:txBody>
                      <a:tcPr anchor="ctr">
                        <a:blipFill>
                          <a:blip r:embed="rId3"/>
                          <a:stretch>
                            <a:fillRect t="-275248" r="-113415" b="-14851"/>
                          </a:stretch>
                        </a:blipFill>
                      </a:tcPr>
                    </a:tc>
                    <a:tc vMerge="1">
                      <a:txBody>
                        <a:bodyPr/>
                        <a:lstStyle/>
                        <a:p>
                          <a:pPr algn="l">
                            <a:defRPr sz="1100" b="1"/>
                          </a:pPr>
                          <a:endParaRPr sz="18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Quadratic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The instructions also ask us to identify the </a:t>
                </a:r>
                <a14:m>
                  <m:oMath xmlns:m="http://schemas.openxmlformats.org/officeDocument/2006/math">
                    <m:r>
                      <a:rPr>
                        <a:latin typeface="Cambria Math" panose="02040503050406030204" pitchFamily="18" charset="0"/>
                      </a:rPr>
                      <m:t>𝑥</m:t>
                    </m:r>
                  </m:oMath>
                </a14:m>
                <a:r>
                  <a:rPr sz="2800" dirty="0"/>
                  <a:t>-intercepts. An </a:t>
                </a:r>
                <a14:m>
                  <m:oMath xmlns:m="http://schemas.openxmlformats.org/officeDocument/2006/math">
                    <m:r>
                      <a:rPr>
                        <a:latin typeface="Cambria Math" panose="02040503050406030204" pitchFamily="18" charset="0"/>
                      </a:rPr>
                      <m:t>𝑥</m:t>
                    </m:r>
                  </m:oMath>
                </a14:m>
                <a:r>
                  <a:rPr sz="2800" dirty="0"/>
                  <a:t>-intercept of the function </a:t>
                </a:r>
                <a14:m>
                  <m:oMath xmlns:m="http://schemas.openxmlformats.org/officeDocument/2006/math">
                    <m:r>
                      <a:rPr>
                        <a:latin typeface="Cambria Math" panose="02040503050406030204" pitchFamily="18" charset="0"/>
                      </a:rPr>
                      <m:t>𝑓</m:t>
                    </m:r>
                  </m:oMath>
                </a14:m>
                <a:r>
                  <a:rPr sz="2800" dirty="0"/>
                  <a:t> is any point on the </a:t>
                </a:r>
                <a:br>
                  <a:rPr lang="en-US" sz="2800" dirty="0"/>
                </a:br>
                <a14:m>
                  <m:oMath xmlns:m="http://schemas.openxmlformats.org/officeDocument/2006/math">
                    <m:r>
                      <a:rPr>
                        <a:latin typeface="Cambria Math" panose="02040503050406030204" pitchFamily="18" charset="0"/>
                      </a:rPr>
                      <m:t>𝑥</m:t>
                    </m:r>
                  </m:oMath>
                </a14:m>
                <a:r>
                  <a:rPr sz="2800" dirty="0"/>
                  <a:t>-axis where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 so we need to solve the equation </a:t>
                </a:r>
                <a14:m>
                  <m:oMath xmlns:m="http://schemas.openxmlformats.org/officeDocument/2006/math">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0</m:t>
                    </m:r>
                  </m:oMath>
                </a14:m>
                <a:r>
                  <a:rPr sz="2800" dirty="0"/>
                  <a:t>. This can be done by factoring</a:t>
                </a:r>
                <a:r>
                  <a:rPr lang="en-US" sz="2800" dirty="0"/>
                  <a:t>.</a:t>
                </a:r>
              </a:p>
              <a:p>
                <a:pPr>
                  <a:defRPr sz="2800"/>
                </a:pPr>
                <a:endParaRPr lang="en-US" sz="4000" dirty="0"/>
              </a:p>
              <a:p>
                <a:pPr>
                  <a:defRPr sz="2800"/>
                </a:pPr>
                <a:endParaRPr lang="en-US" sz="2800" dirty="0"/>
              </a:p>
              <a:p>
                <a:pPr>
                  <a:defRPr sz="2800"/>
                </a:pPr>
                <a:endParaRPr lang="en-US" dirty="0"/>
              </a:p>
              <a:p>
                <a:pPr>
                  <a:defRPr sz="2800"/>
                </a:pPr>
                <a:endParaRPr lang="en-US" sz="2800" dirty="0"/>
              </a:p>
              <a:p>
                <a:pPr>
                  <a:defRPr sz="2800"/>
                </a:pPr>
                <a:r>
                  <a:rPr lang="en-US" sz="2800" dirty="0"/>
                  <a:t>Therefore, the </a:t>
                </a:r>
                <a14:m>
                  <m:oMath xmlns:m="http://schemas.openxmlformats.org/officeDocument/2006/math">
                    <m:r>
                      <a:rPr lang="en-US">
                        <a:latin typeface="Cambria Math" panose="02040503050406030204" pitchFamily="18" charset="0"/>
                      </a:rPr>
                      <m:t>𝑥</m:t>
                    </m:r>
                  </m:oMath>
                </a14:m>
                <a:r>
                  <a:rPr lang="en-US" sz="2800" dirty="0"/>
                  <a:t>-intercepts are located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r>
                          <m:rPr>
                            <m:nor/>
                          </m:rPr>
                          <a:rPr lang="en-US" b="0" i="0" smtClean="0"/>
                          <m:t>,</m:t>
                        </m:r>
                        <m:r>
                          <a:rPr lang="ar-AE">
                            <a:latin typeface="Cambria Math" panose="02040503050406030204" pitchFamily="18" charset="0"/>
                          </a:rPr>
                          <m:t>0</m:t>
                        </m:r>
                      </m:e>
                    </m:d>
                  </m:oMath>
                </a14:m>
                <a:r>
                  <a:rPr lang="ar-AE" sz="2800" dirty="0"/>
                  <a:t> </a:t>
                </a:r>
                <a:r>
                  <a:rPr lang="en-US" sz="2800" dirty="0"/>
                  <a:t>and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1</m:t>
                        </m:r>
                        <m:r>
                          <m:rPr>
                            <m:nor/>
                          </m:rPr>
                          <a:rPr lang="en-US" b="0" i="0" smtClean="0"/>
                          <m:t>,</m:t>
                        </m:r>
                        <m:r>
                          <a:rPr lang="ar-AE">
                            <a:latin typeface="Cambria Math" panose="02040503050406030204" pitchFamily="18" charset="0"/>
                          </a:rPr>
                          <m:t>0</m:t>
                        </m:r>
                      </m:e>
                    </m:d>
                  </m:oMath>
                </a14:m>
                <a:r>
                  <a:rPr lang="en-US"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778" b="-30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56B164B5-DCAE-4CB8-8D64-A53C6C4474E4}"/>
                  </a:ext>
                </a:extLst>
              </p:cNvPr>
              <p:cNvGraphicFramePr>
                <a:graphicFrameLocks/>
              </p:cNvGraphicFramePr>
              <p:nvPr>
                <p:extLst>
                  <p:ext uri="{D42A27DB-BD31-4B8C-83A1-F6EECF244321}">
                    <p14:modId xmlns:p14="http://schemas.microsoft.com/office/powerpoint/2010/main" val="4208452252"/>
                  </p:ext>
                </p:extLst>
              </p:nvPr>
            </p:nvGraphicFramePr>
            <p:xfrm>
              <a:off x="626682" y="2952750"/>
              <a:ext cx="7890637" cy="2255520"/>
            </p:xfrm>
            <a:graphic>
              <a:graphicData uri="http://schemas.openxmlformats.org/drawingml/2006/table">
                <a:tbl>
                  <a:tblPr firstRow="1" bandRow="1">
                    <a:tableStyleId>{2D5ABB26-0587-4C30-8999-92F81FD0307C}</a:tableStyleId>
                  </a:tblPr>
                  <a:tblGrid>
                    <a:gridCol w="2421318">
                      <a:extLst>
                        <a:ext uri="{9D8B030D-6E8A-4147-A177-3AD203B41FA5}">
                          <a16:colId xmlns:a16="http://schemas.microsoft.com/office/drawing/2014/main" val="20000"/>
                        </a:ext>
                      </a:extLst>
                    </a:gridCol>
                    <a:gridCol w="1376681">
                      <a:extLst>
                        <a:ext uri="{9D8B030D-6E8A-4147-A177-3AD203B41FA5}">
                          <a16:colId xmlns:a16="http://schemas.microsoft.com/office/drawing/2014/main" val="3691030100"/>
                        </a:ext>
                      </a:extLst>
                    </a:gridCol>
                    <a:gridCol w="4092638">
                      <a:extLst>
                        <a:ext uri="{9D8B030D-6E8A-4147-A177-3AD203B41FA5}">
                          <a16:colId xmlns:a16="http://schemas.microsoft.com/office/drawing/2014/main" val="20001"/>
                        </a:ext>
                      </a:extLst>
                    </a:gridCol>
                  </a:tblGrid>
                  <a:tr h="370840">
                    <a:tc>
                      <a:txBody>
                        <a:bodyPr/>
                        <a:lstStyle/>
                        <a:p>
                          <a:pPr algn="r">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2</m:t>
                              </m:r>
                              <m:r>
                                <a:rPr sz="2800">
                                  <a:latin typeface="Cambria Math"/>
                                </a:rPr>
                                <m:t>𝑥</m:t>
                              </m:r>
                              <m:r>
                                <a:rPr sz="2800">
                                  <a:latin typeface="Cambria Math"/>
                                </a:rPr>
                                <m:t>+</m:t>
                              </m:r>
                              <m:r>
                                <a:rPr sz="2800">
                                  <a:latin typeface="Cambria Math"/>
                                </a:rPr>
                                <m:t>3</m:t>
                              </m:r>
                            </m:oMath>
                          </a14:m>
                          <a:endParaRPr sz="28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sz="2800" dirty="0"/>
                        </a:p>
                      </a:txBody>
                      <a:tcPr anchor="ctr"/>
                    </a:tc>
                    <a:tc>
                      <a:txBody>
                        <a:bodyPr/>
                        <a:lstStyle/>
                        <a:p>
                          <a:pPr algn="l"/>
                          <a:r>
                            <a:rPr lang="en-US" sz="2000" b="0" dirty="0"/>
                            <a:t>First, divide each term by </a:t>
                          </a:r>
                          <a14:m>
                            <m:oMath xmlns:m="http://schemas.openxmlformats.org/officeDocument/2006/math">
                              <m:r>
                                <a:rPr lang="en-US" sz="2000" b="0">
                                  <a:latin typeface="Cambria Math"/>
                                </a:rPr>
                                <m:t>−</m:t>
                              </m:r>
                              <m:r>
                                <a:rPr lang="en-US" sz="2000" b="0">
                                  <a:latin typeface="Cambria Math"/>
                                </a:rPr>
                                <m:t>1</m:t>
                              </m:r>
                            </m:oMath>
                          </a14:m>
                          <a:r>
                            <a:rPr lang="en-US" sz="2000" b="0" dirty="0"/>
                            <a:t>.</a:t>
                          </a:r>
                          <a:endParaRPr sz="2000" b="0" dirty="0"/>
                        </a:p>
                      </a:txBody>
                      <a:tcPr anchor="ct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2</m:t>
                              </m:r>
                              <m:r>
                                <a:rPr sz="2800">
                                  <a:latin typeface="Cambria Math"/>
                                </a:rPr>
                                <m:t>𝑥</m:t>
                              </m:r>
                              <m:r>
                                <a:rPr sz="2800">
                                  <a:latin typeface="Cambria Math"/>
                                </a:rPr>
                                <m:t>−</m:t>
                              </m:r>
                              <m:r>
                                <a:rPr sz="2800">
                                  <a:latin typeface="Cambria Math"/>
                                </a:rPr>
                                <m:t>3</m:t>
                              </m:r>
                            </m:oMath>
                          </a14:m>
                          <a:endParaRPr sz="28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sz="2800" dirty="0"/>
                        </a:p>
                      </a:txBody>
                      <a:tcPr anchor="ctr"/>
                    </a:tc>
                    <a:tc>
                      <a:txBody>
                        <a:bodyPr/>
                        <a:lstStyle/>
                        <a:p>
                          <a:pPr algn="l"/>
                          <a:endParaRPr sz="2000" b="0" dirty="0"/>
                        </a:p>
                      </a:txBody>
                      <a:tcPr anchor="ct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3</m:t>
                                  </m:r>
                                </m:e>
                              </m:d>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1</m:t>
                                  </m:r>
                                </m:e>
                              </m:d>
                            </m:oMath>
                          </a14:m>
                          <a:endParaRPr sz="28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0</m:t>
                                </m:r>
                              </m:oMath>
                            </m:oMathPara>
                          </a14:m>
                          <a:endParaRPr sz="2800" dirty="0"/>
                        </a:p>
                      </a:txBody>
                      <a:tcPr anchor="ctr"/>
                    </a:tc>
                    <a:tc>
                      <a:txBody>
                        <a:bodyPr/>
                        <a:lstStyle/>
                        <a:p>
                          <a:pPr algn="l">
                            <a:defRPr b="1"/>
                          </a:pPr>
                          <a:r>
                            <a:rPr lang="en-US" sz="2000" b="0" dirty="0"/>
                            <a:t>Factor into two binomials.</a:t>
                          </a:r>
                          <a:endParaRPr sz="2000" b="0" dirty="0"/>
                        </a:p>
                      </a:txBody>
                      <a:tcPr anchor="ct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𝑥</m:t>
                              </m:r>
                            </m:oMath>
                          </a14:m>
                          <a:endParaRPr sz="2800" dirty="0"/>
                        </a:p>
                      </a:txBody>
                      <a:tcPr/>
                    </a:tc>
                    <a:tc>
                      <a:txBody>
                        <a:bodyPr/>
                        <a:lstStyle/>
                        <a:p>
                          <a:pPr algn="l">
                            <a:defRPr sz="1800"/>
                          </a:pPr>
                          <a14:m>
                            <m:oMathPara xmlns:m="http://schemas.openxmlformats.org/officeDocument/2006/math">
                              <m:oMathParaPr>
                                <m:jc m:val="left"/>
                              </m:oMathParaPr>
                              <m:oMath xmlns:m="http://schemas.openxmlformats.org/officeDocument/2006/math">
                                <m:r>
                                  <a:rPr lang="en-US" sz="2800" smtClean="0">
                                    <a:latin typeface="Cambria Math"/>
                                  </a:rPr>
                                  <m:t>=−</m:t>
                                </m:r>
                                <m:r>
                                  <a:rPr lang="en-US" sz="2800" smtClean="0">
                                    <a:latin typeface="Cambria Math"/>
                                  </a:rPr>
                                  <m:t>3</m:t>
                                </m:r>
                                <m:r>
                                  <a:rPr lang="en-US" sz="2800" smtClean="0">
                                    <a:latin typeface="Cambria Math"/>
                                  </a:rPr>
                                  <m:t>,</m:t>
                                </m:r>
                                <m:r>
                                  <a:rPr lang="en-US" sz="2800" smtClean="0">
                                    <a:latin typeface="Cambria Math"/>
                                  </a:rPr>
                                  <m:t>1</m:t>
                                </m:r>
                              </m:oMath>
                            </m:oMathPara>
                          </a14:m>
                          <a:endParaRPr sz="2800" dirty="0"/>
                        </a:p>
                      </a:txBody>
                      <a:tcPr/>
                    </a:tc>
                    <a:tc>
                      <a:txBody>
                        <a:bodyPr/>
                        <a:lstStyle/>
                        <a:p>
                          <a:pPr algn="l">
                            <a:defRPr sz="1100" b="1"/>
                          </a:pPr>
                          <a:r>
                            <a:rPr sz="2000" b="0" dirty="0"/>
                            <a:t>The Zero-Factor Property gives us the </a:t>
                          </a:r>
                          <a14:m>
                            <m:oMath xmlns:m="http://schemas.openxmlformats.org/officeDocument/2006/math">
                              <m:r>
                                <a:rPr sz="2000" b="0" i="1">
                                  <a:latin typeface="Cambria Math"/>
                                </a:rPr>
                                <m:t>𝑥</m:t>
                              </m:r>
                            </m:oMath>
                          </a14:m>
                          <a:r>
                            <a:rPr sz="2000" b="0" dirty="0"/>
                            <a:t>-intercepts.</a:t>
                          </a:r>
                        </a:p>
                      </a:txBody>
                      <a:tcPr/>
                    </a:tc>
                    <a:extLst>
                      <a:ext uri="{0D108BD9-81ED-4DB2-BD59-A6C34878D82A}">
                        <a16:rowId xmlns:a16="http://schemas.microsoft.com/office/drawing/2014/main" val="10003"/>
                      </a:ext>
                    </a:extLst>
                  </a:tr>
                </a:tbl>
              </a:graphicData>
            </a:graphic>
          </p:graphicFrame>
        </mc:Choice>
        <mc:Fallback>
          <p:graphicFrame>
            <p:nvGraphicFramePr>
              <p:cNvPr id="4" name="Table Placeholder 2">
                <a:extLst>
                  <a:ext uri="{FF2B5EF4-FFF2-40B4-BE49-F238E27FC236}">
                    <a16:creationId xmlns:a16="http://schemas.microsoft.com/office/drawing/2014/main" id="{56B164B5-DCAE-4CB8-8D64-A53C6C4474E4}"/>
                  </a:ext>
                </a:extLst>
              </p:cNvPr>
              <p:cNvGraphicFramePr>
                <a:graphicFrameLocks/>
              </p:cNvGraphicFramePr>
              <p:nvPr>
                <p:extLst>
                  <p:ext uri="{D42A27DB-BD31-4B8C-83A1-F6EECF244321}">
                    <p14:modId xmlns:p14="http://schemas.microsoft.com/office/powerpoint/2010/main" val="4208452252"/>
                  </p:ext>
                </p:extLst>
              </p:nvPr>
            </p:nvGraphicFramePr>
            <p:xfrm>
              <a:off x="626682" y="2952750"/>
              <a:ext cx="7890637" cy="2255520"/>
            </p:xfrm>
            <a:graphic>
              <a:graphicData uri="http://schemas.openxmlformats.org/drawingml/2006/table">
                <a:tbl>
                  <a:tblPr firstRow="1" bandRow="1">
                    <a:tableStyleId>{2D5ABB26-0587-4C30-8999-92F81FD0307C}</a:tableStyleId>
                  </a:tblPr>
                  <a:tblGrid>
                    <a:gridCol w="2421318">
                      <a:extLst>
                        <a:ext uri="{9D8B030D-6E8A-4147-A177-3AD203B41FA5}">
                          <a16:colId xmlns:a16="http://schemas.microsoft.com/office/drawing/2014/main" val="20000"/>
                        </a:ext>
                      </a:extLst>
                    </a:gridCol>
                    <a:gridCol w="1376681">
                      <a:extLst>
                        <a:ext uri="{9D8B030D-6E8A-4147-A177-3AD203B41FA5}">
                          <a16:colId xmlns:a16="http://schemas.microsoft.com/office/drawing/2014/main" val="3691030100"/>
                        </a:ext>
                      </a:extLst>
                    </a:gridCol>
                    <a:gridCol w="4092638">
                      <a:extLst>
                        <a:ext uri="{9D8B030D-6E8A-4147-A177-3AD203B41FA5}">
                          <a16:colId xmlns:a16="http://schemas.microsoft.com/office/drawing/2014/main" val="20001"/>
                        </a:ext>
                      </a:extLst>
                    </a:gridCol>
                  </a:tblGrid>
                  <a:tr h="518160">
                    <a:tc>
                      <a:txBody>
                        <a:bodyPr/>
                        <a:lstStyle/>
                        <a:p>
                          <a:endParaRPr lang="en-US"/>
                        </a:p>
                      </a:txBody>
                      <a:tcPr anchor="ctr">
                        <a:blipFill>
                          <a:blip r:embed="rId3"/>
                          <a:stretch>
                            <a:fillRect t="-10588" r="-225628" b="-356471"/>
                          </a:stretch>
                        </a:blipFill>
                      </a:tcPr>
                    </a:tc>
                    <a:tc>
                      <a:txBody>
                        <a:bodyPr/>
                        <a:lstStyle/>
                        <a:p>
                          <a:endParaRPr lang="en-US"/>
                        </a:p>
                      </a:txBody>
                      <a:tcPr anchor="ctr">
                        <a:blipFill>
                          <a:blip r:embed="rId3"/>
                          <a:stretch>
                            <a:fillRect l="-176106" t="-10588" r="-297345" b="-356471"/>
                          </a:stretch>
                        </a:blipFill>
                      </a:tcPr>
                    </a:tc>
                    <a:tc>
                      <a:txBody>
                        <a:bodyPr/>
                        <a:lstStyle/>
                        <a:p>
                          <a:endParaRPr lang="en-US"/>
                        </a:p>
                      </a:txBody>
                      <a:tcPr anchor="ctr">
                        <a:blipFill>
                          <a:blip r:embed="rId3"/>
                          <a:stretch>
                            <a:fillRect l="-92857" t="-10588" b="-356471"/>
                          </a:stretch>
                        </a:blipFill>
                      </a:tcPr>
                    </a:tc>
                    <a:extLst>
                      <a:ext uri="{0D108BD9-81ED-4DB2-BD59-A6C34878D82A}">
                        <a16:rowId xmlns:a16="http://schemas.microsoft.com/office/drawing/2014/main" val="10000"/>
                      </a:ext>
                    </a:extLst>
                  </a:tr>
                  <a:tr h="518160">
                    <a:tc>
                      <a:txBody>
                        <a:bodyPr/>
                        <a:lstStyle/>
                        <a:p>
                          <a:endParaRPr lang="en-US"/>
                        </a:p>
                      </a:txBody>
                      <a:tcPr anchor="ctr">
                        <a:blipFill>
                          <a:blip r:embed="rId3"/>
                          <a:stretch>
                            <a:fillRect t="-110588" r="-225628" b="-256471"/>
                          </a:stretch>
                        </a:blipFill>
                      </a:tcPr>
                    </a:tc>
                    <a:tc>
                      <a:txBody>
                        <a:bodyPr/>
                        <a:lstStyle/>
                        <a:p>
                          <a:endParaRPr lang="en-US"/>
                        </a:p>
                      </a:txBody>
                      <a:tcPr anchor="ctr">
                        <a:blipFill>
                          <a:blip r:embed="rId3"/>
                          <a:stretch>
                            <a:fillRect l="-176106" t="-110588" r="-297345" b="-256471"/>
                          </a:stretch>
                        </a:blipFill>
                      </a:tcPr>
                    </a:tc>
                    <a:tc>
                      <a:txBody>
                        <a:bodyPr/>
                        <a:lstStyle/>
                        <a:p>
                          <a:pPr algn="l"/>
                          <a:endParaRPr sz="2000" b="0" dirty="0"/>
                        </a:p>
                      </a:txBody>
                      <a:tcPr anchor="ctr"/>
                    </a:tc>
                    <a:extLst>
                      <a:ext uri="{0D108BD9-81ED-4DB2-BD59-A6C34878D82A}">
                        <a16:rowId xmlns:a16="http://schemas.microsoft.com/office/drawing/2014/main" val="10001"/>
                      </a:ext>
                    </a:extLst>
                  </a:tr>
                  <a:tr h="518160">
                    <a:tc>
                      <a:txBody>
                        <a:bodyPr/>
                        <a:lstStyle/>
                        <a:p>
                          <a:endParaRPr lang="en-US"/>
                        </a:p>
                      </a:txBody>
                      <a:tcPr anchor="ctr">
                        <a:blipFill>
                          <a:blip r:embed="rId3"/>
                          <a:stretch>
                            <a:fillRect t="-208140" r="-225628" b="-153488"/>
                          </a:stretch>
                        </a:blipFill>
                      </a:tcPr>
                    </a:tc>
                    <a:tc>
                      <a:txBody>
                        <a:bodyPr/>
                        <a:lstStyle/>
                        <a:p>
                          <a:endParaRPr lang="en-US"/>
                        </a:p>
                      </a:txBody>
                      <a:tcPr anchor="ctr">
                        <a:blipFill>
                          <a:blip r:embed="rId3"/>
                          <a:stretch>
                            <a:fillRect l="-176106" t="-208140" r="-297345" b="-153488"/>
                          </a:stretch>
                        </a:blipFill>
                      </a:tcPr>
                    </a:tc>
                    <a:tc>
                      <a:txBody>
                        <a:bodyPr/>
                        <a:lstStyle/>
                        <a:p>
                          <a:pPr algn="l">
                            <a:defRPr b="1"/>
                          </a:pPr>
                          <a:r>
                            <a:rPr lang="en-US" sz="2000" b="0" dirty="0"/>
                            <a:t>Factor into two binomials.</a:t>
                          </a:r>
                          <a:endParaRPr sz="2000" b="0" dirty="0"/>
                        </a:p>
                      </a:txBody>
                      <a:tcPr anchor="ctr"/>
                    </a:tc>
                    <a:extLst>
                      <a:ext uri="{0D108BD9-81ED-4DB2-BD59-A6C34878D82A}">
                        <a16:rowId xmlns:a16="http://schemas.microsoft.com/office/drawing/2014/main" val="10002"/>
                      </a:ext>
                    </a:extLst>
                  </a:tr>
                  <a:tr h="701040">
                    <a:tc>
                      <a:txBody>
                        <a:bodyPr/>
                        <a:lstStyle/>
                        <a:p>
                          <a:endParaRPr lang="en-US"/>
                        </a:p>
                      </a:txBody>
                      <a:tcPr>
                        <a:blipFill>
                          <a:blip r:embed="rId3"/>
                          <a:stretch>
                            <a:fillRect t="-230435" r="-225628" b="-14783"/>
                          </a:stretch>
                        </a:blipFill>
                      </a:tcPr>
                    </a:tc>
                    <a:tc>
                      <a:txBody>
                        <a:bodyPr/>
                        <a:lstStyle/>
                        <a:p>
                          <a:endParaRPr lang="en-US"/>
                        </a:p>
                      </a:txBody>
                      <a:tcPr>
                        <a:blipFill>
                          <a:blip r:embed="rId3"/>
                          <a:stretch>
                            <a:fillRect l="-176106" t="-230435" r="-297345" b="-14783"/>
                          </a:stretch>
                        </a:blipFill>
                      </a:tcPr>
                    </a:tc>
                    <a:tc>
                      <a:txBody>
                        <a:bodyPr/>
                        <a:lstStyle/>
                        <a:p>
                          <a:endParaRPr lang="en-US"/>
                        </a:p>
                      </a:txBody>
                      <a:tcPr>
                        <a:blipFill>
                          <a:blip r:embed="rId3"/>
                          <a:stretch>
                            <a:fillRect l="-92857" t="-230435" b="-1478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Quadratic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vertex form of the function,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2</m:t>
                        </m:r>
                      </m:sup>
                    </m:sSup>
                    <m:r>
                      <a:rPr>
                        <a:latin typeface="Cambria Math" panose="02040503050406030204" pitchFamily="18" charset="0"/>
                      </a:rPr>
                      <m:t>+4</m:t>
                    </m:r>
                  </m:oMath>
                </a14:m>
                <a:r>
                  <a:rPr sz="2800" dirty="0"/>
                  <a:t>, tells us that this quadratic opens downward, has its vertex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4</m:t>
                        </m:r>
                      </m:e>
                    </m:d>
                  </m:oMath>
                </a14:m>
                <a:r>
                  <a:rPr sz="2800" dirty="0"/>
                  <a:t>, and is neither skinnier nor broader than the basic parabola. We now also know that it crosses the </a:t>
                </a:r>
                <a14:m>
                  <m:oMath xmlns:m="http://schemas.openxmlformats.org/officeDocument/2006/math">
                    <m:r>
                      <a:rPr>
                        <a:latin typeface="Cambria Math" panose="02040503050406030204" pitchFamily="18" charset="0"/>
                      </a:rPr>
                      <m:t>𝑥</m:t>
                    </m:r>
                  </m:oMath>
                </a14:m>
                <a:r>
                  <a:rPr sz="2800" dirty="0"/>
                  <a:t>-axis at </a:t>
                </a:r>
                <a14:m>
                  <m:oMath xmlns:m="http://schemas.openxmlformats.org/officeDocument/2006/math">
                    <m:r>
                      <a:rPr>
                        <a:latin typeface="Cambria Math" panose="02040503050406030204" pitchFamily="18" charset="0"/>
                      </a:rPr>
                      <m:t>−3</m:t>
                    </m:r>
                  </m:oMath>
                </a14:m>
                <a:r>
                  <a:rPr sz="2800" dirty="0"/>
                  <a:t> and </a:t>
                </a:r>
                <a:r>
                  <a:rPr sz="2800" dirty="0">
                    <a:latin typeface="Cambria Math"/>
                  </a:rPr>
                  <a:t>1</a:t>
                </a:r>
                <a:r>
                  <a:rPr sz="2800" dirty="0"/>
                  <a:t>. Putting this all together, we obtain the following graph.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Quadratic Functions (cont.)</a:t>
            </a:r>
          </a:p>
        </p:txBody>
      </p:sp>
      <p:pic>
        <p:nvPicPr>
          <p:cNvPr id="5" name="Content Placeholder 4">
            <a:extLst>
              <a:ext uri="{FF2B5EF4-FFF2-40B4-BE49-F238E27FC236}">
                <a16:creationId xmlns:a16="http://schemas.microsoft.com/office/drawing/2014/main" id="{4C0E8F63-84D8-4A30-B0EB-0225AA12076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099"/>
            <a:ext cx="4572000" cy="4572000"/>
          </a:xfr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61E95E4-F049-4EF7-B4B9-AC159BA2FA8F}"/>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6: </a:t>
                </a:r>
                <a14:m>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+3</m:t>
                    </m:r>
                  </m:oMath>
                </a14:m>
                <a:endParaRPr lang="en-US" sz="2800" dirty="0"/>
              </a:p>
            </p:txBody>
          </p:sp>
        </mc:Choice>
        <mc:Fallback>
          <p:sp>
            <p:nvSpPr>
              <p:cNvPr id="3" name="TextBox 2">
                <a:extLst>
                  <a:ext uri="{FF2B5EF4-FFF2-40B4-BE49-F238E27FC236}">
                    <a16:creationId xmlns:a16="http://schemas.microsoft.com/office/drawing/2014/main" id="{561E95E4-F049-4EF7-B4B9-AC159BA2FA8F}"/>
                  </a:ext>
                </a:extLst>
              </p:cNvPr>
              <p:cNvSpPr txBox="1">
                <a:spLocks noRot="1" noChangeAspect="1" noMove="1" noResize="1" noEditPoints="1" noAdjustHandles="1" noChangeArrowheads="1" noChangeShapeType="1" noTextEdit="1"/>
              </p:cNvSpPr>
              <p:nvPr/>
            </p:nvSpPr>
            <p:spPr>
              <a:xfrm>
                <a:off x="304800" y="5506105"/>
                <a:ext cx="8534400" cy="523220"/>
              </a:xfrm>
              <a:prstGeom prst="rect">
                <a:avLst/>
              </a:prstGeom>
              <a:blipFill>
                <a:blip r:embed="rId4"/>
                <a:stretch>
                  <a:fillRect t="-10465" b="-32558"/>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2124</Words>
  <Application>Microsoft Office PowerPoint</Application>
  <PresentationFormat>On-screen Show (4:3)</PresentationFormat>
  <Paragraphs>190</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Cambria Math</vt:lpstr>
      <vt:lpstr>Courier New</vt:lpstr>
      <vt:lpstr>Calibri</vt:lpstr>
      <vt:lpstr>Arial</vt:lpstr>
      <vt:lpstr>Office Theme</vt:lpstr>
      <vt:lpstr>Section 3.3</vt:lpstr>
      <vt:lpstr>Quadratic Functions</vt:lpstr>
      <vt:lpstr>Vertex Form of a Quadratic Function</vt:lpstr>
      <vt:lpstr>Example 1: Graphing Quadratic Functions</vt:lpstr>
      <vt:lpstr>Note:</vt:lpstr>
      <vt:lpstr>Example 1: Graphing Quadratic Functions (cont.)</vt:lpstr>
      <vt:lpstr>Example 1: Graphing Quadratic Functions (cont.)</vt:lpstr>
      <vt:lpstr>Example 1: Graphing Quadratic Functions (cont.)</vt:lpstr>
      <vt:lpstr>Example 1: Graphing Quadratic Functions (cont.)</vt:lpstr>
      <vt:lpstr>Vertex of a Quadratic Function</vt:lpstr>
      <vt:lpstr>Example 2: Using the Vertex Formula</vt:lpstr>
      <vt:lpstr>Note:</vt:lpstr>
      <vt:lpstr>Example 2: Using the Vertex Formula (cont.)</vt:lpstr>
      <vt:lpstr>Example 2: Using the Vertex Formula (cont.)</vt:lpstr>
      <vt:lpstr>Example 2: Using the Vertex Formula (cont.)</vt:lpstr>
      <vt:lpstr>Example 2: Using the Vertex Formula (cont.)</vt:lpstr>
      <vt:lpstr>Example 3: Finding a Quadratic Function Given Its Graph</vt:lpstr>
      <vt:lpstr>Example 3: Finding a Quadratic Function Given Its Graph (cont.)</vt:lpstr>
      <vt:lpstr>Example 3: Finding a Quadratic Function Given Its Graph (cont.)</vt:lpstr>
      <vt:lpstr>Example 3: Finding a Quadratic Function Given Its Graph (cont.)</vt:lpstr>
      <vt:lpstr>Example 3: Finding a Quadratic Function Given its Graph (cont.)</vt:lpstr>
      <vt:lpstr>Example 4: Quadratic Regression</vt:lpstr>
      <vt:lpstr>Example 4: Quadratic Regression (cont.)</vt:lpstr>
      <vt:lpstr>Example 4: Quadratic Regression (cont.)</vt:lpstr>
      <vt:lpstr>Example 4: Quadratic Regression (cont.)</vt:lpstr>
      <vt:lpstr>Example 5: Quadratic Regression</vt:lpstr>
      <vt:lpstr>Example 5: Quadratic Regression (cont.)</vt:lpstr>
      <vt:lpstr>Example 5: Quadratic Regression (cont.)</vt:lpstr>
      <vt:lpstr>Example 5: Quadratic Regression (cont.)</vt:lpstr>
      <vt:lpstr>Example 5: Quadratic Regression (cont.)</vt:lpstr>
      <vt:lpstr>Example 6: Fencing a Garden</vt:lpstr>
      <vt:lpstr>Example 6: Fencing a Garden (cont.)</vt:lpstr>
      <vt:lpstr>Example 6: Fencing a Garden (cont.)</vt:lpstr>
      <vt:lpstr>Example 6: Fencing a Garden (cont.)</vt:lpstr>
      <vt:lpstr>Example 7: Quadratic Regression and Maximization</vt:lpstr>
      <vt:lpstr>Example 7: Quadratic Regression and Maximization (cont.)</vt:lpstr>
      <vt:lpstr>Example 7: Quadratic Regression and Maximization (cont.)</vt:lpstr>
      <vt:lpstr>Example 7: Quadratic Regression and Maximization (cont.)</vt:lpstr>
      <vt:lpstr>Example 7: Quadratic Regression and Maximization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159</cp:revision>
  <dcterms:created xsi:type="dcterms:W3CDTF">2013-04-26T14:43:13Z</dcterms:created>
  <dcterms:modified xsi:type="dcterms:W3CDTF">2020-07-28T18:09:04Z</dcterms:modified>
</cp:coreProperties>
</file>