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3" r:id="rId12"/>
    <p:sldId id="274" r:id="rId13"/>
    <p:sldId id="275" r:id="rId14"/>
    <p:sldId id="279" r:id="rId15"/>
    <p:sldId id="280" r:id="rId16"/>
    <p:sldId id="281" r:id="rId17"/>
    <p:sldId id="285" r:id="rId18"/>
    <p:sldId id="282" r:id="rId19"/>
    <p:sldId id="283" r:id="rId20"/>
    <p:sldId id="284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Other Common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3.4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7: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  <a:blipFill>
                <a:blip r:embed="rId5"/>
                <a:stretch>
                  <a:fillRect t="-722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EE035C-992B-4773-8C71-7CF25CF03F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3937" y="1029287"/>
            <a:ext cx="4556125" cy="4556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The Absolute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The Absolute Value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will be a vertically stretched version of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reflected over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-axis. As always, we can plot a few points to verify that our reasoning is correct. In Figure 11, we have plotted the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The Absolute Value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5FE5F-DC7F-4B2B-8DC5-6D9D53B4FC1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 sz="2800"/>
                </a:pPr>
                <a:r>
                  <a:rPr lang="en-US" sz="2800" dirty="0"/>
                  <a:t>Figure 11: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  <a:blipFill>
                <a:blip r:embed="rId4"/>
                <a:stretch>
                  <a:fillRect l="-2560" t="-95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Greatest Integer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greatest integer function,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is a function commonly encountered in computer science applications. It is defined as follows: the </a:t>
                </a:r>
                <a:r>
                  <a:rPr b="1"/>
                  <a:t>greatest integer of</a:t>
                </a:r>
                <a:r>
                  <a:rPr sz="2800" b="1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the largest integer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For instance,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(note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is the largest integer to the left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/>
                  <a:t> on the real number line).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piecewise-defined function</a:t>
                </a:r>
                <a:r>
                  <a:rPr sz="2800"/>
                  <a:t> is a function defined in terms of two or more formulas, each valid for its own unique portion of the real number line. In evaluating a piecewise-defined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at a certain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it is important to correctly identify which formula is valid for that particular value.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Sketch the graph of the function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pay close attention to the boundary points of each interval. Remember that only one rule applies at each point.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piecewise-defined function with different formula</a:t>
                </a:r>
                <a:r>
                  <a:rPr lang="en-US" sz="2800" dirty="0"/>
                  <a:t>s</a:t>
                </a:r>
                <a:r>
                  <a:rPr sz="2800" dirty="0"/>
                  <a:t> for two </a:t>
                </a:r>
                <a:r>
                  <a:rPr lang="en-US" sz="2800" dirty="0"/>
                  <a:t>separate </a:t>
                </a:r>
                <a:r>
                  <a:rPr sz="2800" dirty="0"/>
                  <a:t>intervals. To graph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graph each portion separately, making sure that each formula is applied only on the appropriate interval.</a:t>
                </a:r>
              </a:p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linear function on the interval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a quadratic function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complete graph appears </a:t>
                </a:r>
                <a:r>
                  <a:rPr lang="en-US" sz="2800" dirty="0"/>
                  <a:t>in Figure 13</a:t>
                </a:r>
                <a:r>
                  <a:rPr sz="2800" dirty="0"/>
                  <a:t>, with the points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noted in particular.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7B890-767E-464F-9F58-3D60E362FD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009900" y="5536734"/>
                <a:ext cx="3124200" cy="570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 sz="2800"/>
                </a:pPr>
                <a:r>
                  <a:rPr lang="en-US" sz="2800" dirty="0"/>
                  <a:t>Figure 13: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5536734"/>
                <a:ext cx="3124200" cy="570913"/>
              </a:xfrm>
              <a:prstGeom prst="rect">
                <a:avLst/>
              </a:prstGeom>
              <a:blipFill>
                <a:blip r:embed="rId4"/>
                <a:stretch>
                  <a:fillRect l="-3125" t="-95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Power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power function</a:t>
                </a:r>
                <a:r>
                  <a:rPr sz="2800"/>
                  <a:t> is a function of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are real numbers.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the use of a closed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to emphasize that this point is part of the graph and the use of an open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to indicate that this point is not part of the graph. That is,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not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Example 1: Power Functions of the Form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will have the same basic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, but compressed vertically because of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To make the sketch more accurate, calculate the coordinates of a few points on the graph. </a:t>
                </a:r>
                <a:r>
                  <a:rPr lang="en-US" sz="2800" dirty="0"/>
                  <a:t>Figure 3 </a:t>
                </a:r>
                <a:r>
                  <a:rPr sz="2800" dirty="0"/>
                  <a:t>illustrates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3006D-0B7B-4F1C-A25C-541AB74BBE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300" y="1049119"/>
            <a:ext cx="4343400" cy="4343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3: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  <a:blipFill>
                <a:blip r:embed="rId5"/>
                <a:stretch>
                  <a:fillRect l="-615" t="-188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We know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will have the same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, but reflected over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because of the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The graph </a:t>
                </a:r>
                <a:r>
                  <a:rPr lang="en-US" sz="2800" dirty="0"/>
                  <a:t>in Figure 4</a:t>
                </a:r>
                <a:r>
                  <a:rPr sz="2800" dirty="0"/>
                  <a:t> illustrates this.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We also plot a few points on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namely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as a check.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DDD2C-22F2-4326-B8A9-C304C321E8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895600" y="5609934"/>
                <a:ext cx="3352800" cy="494713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5100" dirty="0"/>
                  <a:t>Figure 4: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5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51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sz="5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51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510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ar-AE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51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51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ar-AE" sz="51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609934"/>
                <a:ext cx="3352800" cy="494713"/>
              </a:xfrm>
              <a:prstGeom prst="rect">
                <a:avLst/>
              </a:prstGeom>
              <a:blipFill>
                <a:blip r:embed="rId5"/>
                <a:stretch>
                  <a:fillRect l="-3455" t="-27160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similar to that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, with two differences. We obtain the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multiplying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a negative number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So one difference is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reflection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 The other difference is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compressed vertically.</a:t>
                </a:r>
              </a:p>
              <a:p>
                <a:pPr>
                  <a:defRPr sz="2800"/>
                </a:pPr>
                <a:r>
                  <a:rPr sz="2800" dirty="0"/>
                  <a:t>With the above in mind, we can calculate the coordinates of a few points (such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) and 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as shown </a:t>
                </a:r>
                <a:r>
                  <a:rPr lang="en-US" sz="2800" dirty="0"/>
                  <a:t>in Figure 7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33" t="-982" r="-207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740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Courier New</vt:lpstr>
      <vt:lpstr>Cambria Math</vt:lpstr>
      <vt:lpstr>Office Theme</vt:lpstr>
      <vt:lpstr>Section 3.4</vt:lpstr>
      <vt:lpstr>Power Functions</vt:lpstr>
      <vt:lpstr>Example 1: Power Functions of the Form ax^n</vt:lpstr>
      <vt:lpstr>Example 1: Power Functions of the Form ax^n (cont.)</vt:lpstr>
      <vt:lpstr>Example 1: Power Functions of the Form ax^n (cont.)</vt:lpstr>
      <vt:lpstr>Example 1: Power Functions of the Form ax^n (cont.)</vt:lpstr>
      <vt:lpstr>Example 1: Power Functions of the Form ax^n (cont.)</vt:lpstr>
      <vt:lpstr>Example 2: Power Functions of the Form ax^(-n)</vt:lpstr>
      <vt:lpstr>Example 2: Power Functions of the Form ax^(-n) (cont.)</vt:lpstr>
      <vt:lpstr>Example 2: Power Functions of the Form ax^(-n) (cont.)</vt:lpstr>
      <vt:lpstr>Example 3: The Absolute Value Function</vt:lpstr>
      <vt:lpstr>Example 3: The Absolute Value Function (cont.)</vt:lpstr>
      <vt:lpstr>Example 3: The Absolute Value Function (cont.)</vt:lpstr>
      <vt:lpstr>The Greatest Integer Function</vt:lpstr>
      <vt:lpstr>Piecewise-Defined Function</vt:lpstr>
      <vt:lpstr>Example 4: Piecewise-Defined Function</vt:lpstr>
      <vt:lpstr>Note:</vt:lpstr>
      <vt:lpstr>Example 4: Piecewise-Defined Function (cont.)</vt:lpstr>
      <vt:lpstr>Example 4: Piecewise-Defined Function (cont.)</vt:lpstr>
      <vt:lpstr>Example 4: Piecewise-Defined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Kenneth Hanson</cp:lastModifiedBy>
  <cp:revision>125</cp:revision>
  <dcterms:created xsi:type="dcterms:W3CDTF">2013-04-26T14:43:13Z</dcterms:created>
  <dcterms:modified xsi:type="dcterms:W3CDTF">2020-07-06T19:12:36Z</dcterms:modified>
</cp:coreProperties>
</file>