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7" r:id="rId4"/>
    <p:sldId id="258" r:id="rId5"/>
    <p:sldId id="298" r:id="rId6"/>
    <p:sldId id="259" r:id="rId7"/>
    <p:sldId id="260" r:id="rId8"/>
    <p:sldId id="270" r:id="rId9"/>
    <p:sldId id="261" r:id="rId10"/>
    <p:sldId id="262" r:id="rId11"/>
    <p:sldId id="264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285" r:id="rId27"/>
    <p:sldId id="286" r:id="rId28"/>
    <p:sldId id="287" r:id="rId29"/>
    <p:sldId id="289" r:id="rId30"/>
    <p:sldId id="290" r:id="rId31"/>
    <p:sldId id="299" r:id="rId32"/>
    <p:sldId id="291" r:id="rId33"/>
    <p:sldId id="293" r:id="rId34"/>
    <p:sldId id="294" r:id="rId35"/>
    <p:sldId id="296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Properties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4.2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91A59-B653-4138-8994-50287890EF7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A00A9-F30E-4F66-8410-B9B85C18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we do not yet have the tools to graph general polynomial functions, we can obtain a good sketch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odd: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(verify this).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If we calculate a few values,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sz="2800" dirty="0"/>
                  <a:t>, and then reflect these through the origin, we get a good idea of the shape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BAE37-6448-4D5D-A807-C56FB9FBE7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5BED4-1FC1-4898-B5C8-A4FAB9A9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is not a function, but it is a relation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that has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symmetry. 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and simplify the result, we obtain the original equation.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upper half of the graph is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so drawing this and its reflection gives us the complete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FD6CB-5E08-4A99-90A6-A762E6184F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C0854-637A-452C-B118-50AE0E5B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Increasing, Decreasing, and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We say that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increasing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it is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decreasing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it is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;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constant on an interval</a:t>
                </a:r>
                <a:r>
                  <a:rPr sz="2800" dirty="0"/>
                  <a:t>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interval, it is the case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Determining Intervals of Monotonicity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the open intervals of monotonicity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know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</a:t>
                </a:r>
                <a:r>
                  <a:rPr lang="en-US" sz="2800" dirty="0"/>
                  <a:t>basic</a:t>
                </a:r>
                <a:r>
                  <a:rPr sz="2800" dirty="0"/>
                  <a:t> parabola shifted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units to the right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</a:t>
                </a:r>
                <a:r>
                  <a:rPr lang="en-US" dirty="0"/>
                  <a:t> down</a:t>
                </a:r>
                <a:r>
                  <a:rPr sz="2800" dirty="0"/>
                  <a:t>, as shown </a:t>
                </a:r>
                <a:r>
                  <a:rPr lang="en-US" sz="2800" dirty="0"/>
                  <a:t>in Figure 6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449E4-AB14-444B-B582-7FBC678D7BA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D8B59-B1EB-4DA8-96F9-E305D65A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Determining Intervals of Monotonicity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From the graph, we can see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decreasing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and increasing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 Remember that these are intervals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are any two points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falling on this interval as we scan the graph from left to right. On the other hand,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rising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 as we scan the graph from left to right.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𝑦</m:t>
                    </m:r>
                  </m:oMath>
                </a14:m>
                <a:r>
                  <a:rPr dirty="0"/>
                  <a:t>-</a:t>
                </a:r>
                <a:r>
                  <a:rPr lang="en-US" dirty="0"/>
                  <a:t>A</a:t>
                </a:r>
                <a:r>
                  <a:rPr dirty="0"/>
                  <a:t>xis Symmetry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 symmetry</a:t>
                </a:r>
                <a:r>
                  <a:rPr sz="2800" dirty="0"/>
                  <a:t>, or is </a:t>
                </a:r>
                <a:r>
                  <a:rPr b="1" dirty="0"/>
                  <a:t>symmetric with respect to 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Such functions are called </a:t>
                </a:r>
                <a:r>
                  <a:rPr sz="2800" b="1" dirty="0"/>
                  <a:t>even functions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Modeling the Water Level of a River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water level of a certain river varied over the course of a year as follows. In January, the level was </a:t>
            </a:r>
            <a:r>
              <a:rPr sz="2800">
                <a:latin typeface="Cambria Math"/>
              </a:rPr>
              <a:t>13</a:t>
            </a:r>
            <a:r>
              <a:rPr sz="2800"/>
              <a:t> feet. From that level, the water increased linearly to a level of </a:t>
            </a:r>
            <a:r>
              <a:rPr sz="2800">
                <a:latin typeface="Cambria Math"/>
              </a:rPr>
              <a:t>18</a:t>
            </a:r>
            <a:r>
              <a:rPr sz="2800"/>
              <a:t> feet in May. The water remained constant at that level until July, at which point it began to decrease linearly to a final level of </a:t>
            </a:r>
            <a:r>
              <a:rPr sz="2800">
                <a:latin typeface="Cambria Math"/>
              </a:rPr>
              <a:t>11</a:t>
            </a:r>
            <a:r>
              <a:rPr sz="2800"/>
              <a:t> feet in December. Graph the water level as a function of time and determine the open intervals of monotonicity.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Modeling the Water Level of a River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to </a:t>
                </a:r>
                <a:r>
                  <a:rPr sz="2800" dirty="0">
                    <a:latin typeface="Cambria Math"/>
                  </a:rPr>
                  <a:t>12</a:t>
                </a:r>
                <a:r>
                  <a:rPr sz="2800" dirty="0"/>
                  <a:t> represent January through December, the intervals of monotonicity are as follows: increasing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, constant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sz="2800" dirty="0"/>
                  <a:t>, and decreasing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sz="2800" dirty="0"/>
                  <a:t>. The graph of the water level as a function of the month is shown </a:t>
                </a:r>
                <a:r>
                  <a:rPr lang="en-US" sz="2800" dirty="0"/>
                  <a:t>in Figure 7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Modeling the Water Level of a River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8AF48D-AABE-480A-912E-8149CD11905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750" y="1126331"/>
            <a:ext cx="4362450" cy="43624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09D5E-9835-477A-AF53-AF3E8E17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</a:t>
                </a:r>
                <a:r>
                  <a:rPr sz="2800" b="1" dirty="0"/>
                  <a:t>local maximum at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b="1" dirty="0"/>
                  <a:t> </a:t>
                </a:r>
                <a:r>
                  <a:rPr sz="2800" dirty="0"/>
                  <a:t>if there is an open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In this case 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local maximum value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Similarly,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</a:t>
                </a:r>
                <a:r>
                  <a:rPr sz="2800" b="1" dirty="0"/>
                  <a:t>local minimum at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2800" dirty="0"/>
                  <a:t> if there is an open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and in this case 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local minimum value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The local maxima and minima of a function are collectively referred to as </a:t>
                </a:r>
                <a:r>
                  <a:rPr sz="2800" b="1" dirty="0"/>
                  <a:t>local extrema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Determining 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Figure 10 </a:t>
                </a:r>
                <a:r>
                  <a:rPr sz="2800" dirty="0"/>
                  <a:t>shows 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the locations and type of the local extrema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the values of the local extrema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Determining Local Extrema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7215A-EE87-483C-9541-DCBDD4F8E4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C1783-F4D2-4EEC-BCFC-B6EF88F9A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Determining Local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local minima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at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, since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(for instance, within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and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(say, within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local maximum at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Based on the graph, the value of the local minimum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and the value of the local minimum at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The value of the local maximum at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a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defined on an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average rate of change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then any of the following expressions may be used to represent the average rate of change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change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where the Greek letter </a:t>
                </a:r>
                <a:r>
                  <a:rPr lang="el-GR" sz="2800" dirty="0"/>
                  <a:t>Δ </a:t>
                </a:r>
                <a:r>
                  <a:rPr lang="en-US" sz="2800" dirty="0"/>
                  <a:t>is used in this context to denote a change in the variable that follows it. The average rate of change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represents the slope of the </a:t>
                </a:r>
                <a:r>
                  <a:rPr lang="en-US" sz="2800" b="1" dirty="0"/>
                  <a:t>secant line</a:t>
                </a:r>
                <a:r>
                  <a:rPr lang="en-US" sz="2800" dirty="0"/>
                  <a:t> drawn between the points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on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as shown in Figure 15.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026DA-D809-4825-92FD-DFB5247FCB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219199"/>
            <a:ext cx="4394994" cy="430291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18A3E-E5B7-442A-9176-DCEB4745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3461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Determining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/>
                  <a:t>, determine the average rate of change over each of the following intervals.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[1,3]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[−2,2]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1: A Function with </a:t>
            </a:r>
            <a:r>
              <a:rPr lang="en-US" i="1" dirty="0"/>
              <a:t>y</a:t>
            </a:r>
            <a:r>
              <a:rPr lang="en-US" dirty="0"/>
              <a:t>-Axis Symmetry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E15382-2990-4260-8899-778D7B1C215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423375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sz="3000" dirty="0"/>
                  <a:t>​Using one of the equivalent choices of notation for average rate of change, we find</a:t>
                </a:r>
                <a:r>
                  <a:rPr lang="en-US" sz="3000" dirty="0"/>
                  <a:t> the following.</a:t>
                </a:r>
              </a:p>
              <a:p>
                <a:pPr>
                  <a:defRPr sz="2800"/>
                </a:pPr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300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sz="3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3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sz="3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sz="3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00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sz="30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​Over this interval, we calculate the average rate of change as follows.</a:t>
                </a:r>
              </a:p>
              <a:p>
                <a:pPr>
                  <a:defRPr sz="2800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86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Determining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neither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nor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are given as fixed numbers, we can find the average rate of change over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using the same process.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−5⋅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−5⋅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>
                          <a:latin typeface="Cambria Math" panose="02040503050406030204" pitchFamily="18" charset="0"/>
                        </a:rPr>
                        <m:t>h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Determining Intervals of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given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and the marked locations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as endpoints to determine intervals over which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positive,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negative,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zero.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Determining Intervals of 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42F336-1667-4860-8F64-C4A247C2F3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BF9B1-1D18-40FB-A958-AB2937E6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Determining Intervals of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positive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 but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negative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That is,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zero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527" t="-1227" r="-2327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Origin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82000" cy="4914276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graph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has </a:t>
                </a:r>
                <a:r>
                  <a:rPr sz="2800" b="1"/>
                  <a:t>origin symmetry</a:t>
                </a:r>
                <a:r>
                  <a:rPr sz="2800"/>
                  <a:t>, or is </a:t>
                </a:r>
                <a:r>
                  <a:rPr sz="2800" b="1"/>
                  <a:t>symmetric with respect to the origin</a:t>
                </a:r>
                <a:r>
                  <a:rPr sz="280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 Such functions are called </a:t>
                </a:r>
                <a:r>
                  <a:rPr sz="2800" b="1"/>
                  <a:t>odd functions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82000" cy="4914276"/>
              </a:xfrm>
              <a:blipFill>
                <a:blip r:embed="rId2"/>
                <a:stretch>
                  <a:fillRect l="-1304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A Function with Origin Symmetry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BC7D79-FCBE-400C-8C0C-2277C2EDB6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9607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Symmetry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We say that an equation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symmetric with respect to</a:t>
                </a:r>
                <a:endParaRPr sz="2800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;</a:t>
                </a:r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b="1" dirty="0"/>
                  <a:t>-axis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;</a:t>
                </a:r>
                <a:endParaRPr sz="2800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:r>
                  <a:rPr sz="2800" b="1" dirty="0"/>
                  <a:t>origin</a:t>
                </a:r>
                <a:r>
                  <a:rPr sz="2800" dirty="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results in an equivalent equation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Symmetry to Graph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relations, making use of symmetry.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If you don't know where to begin when sketching a graph, plotting points often helps you understand the basic shape.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Symmetry to Graph Relations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This relation is a function. Note that it is indeed an even function and exhibits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-axis symmetry.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1815</Words>
  <Application>Microsoft Office PowerPoint</Application>
  <PresentationFormat>On-screen Show (4:3)</PresentationFormat>
  <Paragraphs>109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Courier New</vt:lpstr>
      <vt:lpstr>Arial</vt:lpstr>
      <vt:lpstr>Cambria Math</vt:lpstr>
      <vt:lpstr>Office Theme</vt:lpstr>
      <vt:lpstr>Section 4.2</vt:lpstr>
      <vt:lpstr>y-Axis Symmetry</vt:lpstr>
      <vt:lpstr>Figure 1: A Function with y-Axis Symmetry</vt:lpstr>
      <vt:lpstr>Origin Symmetry</vt:lpstr>
      <vt:lpstr>Figure 2: A Function with Origin Symmetry</vt:lpstr>
      <vt:lpstr>Symmetry of Equations</vt:lpstr>
      <vt:lpstr>Example 1: Using Symmetry to Graph Relations</vt:lpstr>
      <vt:lpstr>Note: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Example 1: Using Symmetry to Graph Relations (cont.)</vt:lpstr>
      <vt:lpstr>Increasing, Decreasing, and Constant</vt:lpstr>
      <vt:lpstr>Example 2: Determining Intervals of Monotonicity</vt:lpstr>
      <vt:lpstr>Example 2: Determining Intervals of Monotonicity (cont.)</vt:lpstr>
      <vt:lpstr>Example 2: Determining Intervals of Monotonicity (cont.)</vt:lpstr>
      <vt:lpstr>Example 2: Determining Intervals of Monotonicity (cont.)</vt:lpstr>
      <vt:lpstr>Example 3: Modeling the Water Level of a River</vt:lpstr>
      <vt:lpstr>Example 3: Modeling the Water Level of a River (cont.)</vt:lpstr>
      <vt:lpstr>Example 3: Modeling the Water Level of a River (cont.)</vt:lpstr>
      <vt:lpstr>Local Extrema</vt:lpstr>
      <vt:lpstr>Example 4: Determining Local Extrema</vt:lpstr>
      <vt:lpstr>Example 4: Determining Local Extrema (cont.)</vt:lpstr>
      <vt:lpstr>Example 4: Determining Local Extrema (cont.)</vt:lpstr>
      <vt:lpstr>Average Rate of Change</vt:lpstr>
      <vt:lpstr>Average Rate of Change (cont.)</vt:lpstr>
      <vt:lpstr>Example 5: Determining Average Rate of Change</vt:lpstr>
      <vt:lpstr>Example 5: Determining Average Rate of Change (cont.)</vt:lpstr>
      <vt:lpstr>Example 5: Determining Average Rate of Change (cont.)</vt:lpstr>
      <vt:lpstr>Example 5: Determining Average Rate of Change (cont.)</vt:lpstr>
      <vt:lpstr>Example 6: Determining Intervals of Average Rate of Change</vt:lpstr>
      <vt:lpstr>Example 6: Determining Intervals of Average Rate of Change (cont.)</vt:lpstr>
      <vt:lpstr>Example 6: Determining Intervals of Average Rate of Change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124</cp:revision>
  <dcterms:created xsi:type="dcterms:W3CDTF">2013-04-26T14:43:13Z</dcterms:created>
  <dcterms:modified xsi:type="dcterms:W3CDTF">2020-07-03T19:18:05Z</dcterms:modified>
</cp:coreProperties>
</file>