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303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2" r:id="rId31"/>
    <p:sldId id="302" r:id="rId32"/>
    <p:sldId id="294" r:id="rId33"/>
    <p:sldId id="297" r:id="rId34"/>
    <p:sldId id="296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>
      <p:cViewPr varScale="1">
        <p:scale>
          <a:sx n="86" d="100"/>
          <a:sy n="86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Inverses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are faced with another example of the reuse of notation.</a:t>
                </a:r>
                <a:r>
                  <a:rPr lang="en-US" sz="2800" dirty="0"/>
                  <a:t> Note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does </a:t>
                </a:r>
                <a:r>
                  <a:rPr sz="2800" i="1" dirty="0"/>
                  <a:t>not</a:t>
                </a:r>
                <a:r>
                  <a:rPr sz="2800" dirty="0"/>
                  <a:t> stand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function! We use an exponent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to indicate the reciprocal of a number or an algebraic expression, but when applied to a function or a relation it stands for the inverse relation.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Horizontal Line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function. We say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</a:t>
                </a:r>
                <a:r>
                  <a:rPr sz="2800" b="1" dirty="0"/>
                  <a:t>horizontal line test</a:t>
                </a:r>
                <a:r>
                  <a:rPr sz="2800" dirty="0"/>
                  <a:t> if every horizontal line in the plane intersects the graph no more than once.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horizontal line test,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also a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One-to-One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one-to-one</a:t>
                </a:r>
                <a:r>
                  <a:rPr sz="2800" dirty="0"/>
                  <a:t> if</a:t>
                </a:r>
                <a:r>
                  <a:rPr lang="en-US" sz="2800" dirty="0"/>
                  <a:t>,</a:t>
                </a:r>
                <a:r>
                  <a:rPr sz="2800" dirty="0"/>
                  <a:t> for every pair of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This means that every element of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paired with exactly one element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if the following functions have inverse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Even when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</a:t>
                </a:r>
                <a:r>
                  <a:rPr sz="2800" i="1" dirty="0"/>
                  <a:t>function</a:t>
                </a:r>
                <a:r>
                  <a:rPr sz="2800" dirty="0"/>
                  <a:t>, it always has an inverse </a:t>
                </a:r>
                <a:r>
                  <a:rPr sz="2800" i="1" dirty="0"/>
                  <a:t>relation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function, a fact demonstrated by showing that its graph does not pass the horizontal line test. We can also prove this algebraically: although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we have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Note that it only takes two ordered pairs 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56C5C-DEC3-4D5C-9118-F198003BCC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19600" cy="441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71B5B-E855-448D-8E68-1B8EF7B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2327"/>
            <a:ext cx="317629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is the standard cubic shape shifted horizontally two units to the left. We can see this graph passes the horizontal line test,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has an inverse function.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2A895-9619-4903-9C8D-14904F7511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343400" cy="4343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0082C-00A2-4383-A0AF-6EE43A1F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410200"/>
            <a:ext cx="4048095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Algebraically, any two distinct elements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lead to different values when </a:t>
                </a:r>
                <a:r>
                  <a:rPr lang="en-US" dirty="0"/>
                  <a:t>substituted</a:t>
                </a:r>
                <a:r>
                  <a:rPr sz="2800" dirty="0"/>
                  <a:t>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one-to-one and hence has an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be a relation. The </a:t>
                </a:r>
                <a:r>
                  <a:rPr b="1" dirty="0"/>
                  <a:t>inverse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,</a:t>
                </a:r>
                <a:r>
                  <a:rPr sz="2800" dirty="0"/>
                  <a:t>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is the relation defined by switching the first and second coordinates of each ordered pair that is an element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 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Finding </a:t>
            </a:r>
            <a:r>
              <a:rPr dirty="0"/>
              <a:t>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one-to-one function, and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defined by a formula. To find a 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perform the following steps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Replace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 the definition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the variable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The result is an equation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that is solved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at this point.</a:t>
                </a:r>
              </a:p>
              <a:p>
                <a:pPr>
                  <a:defRPr sz="2800"/>
                </a:pPr>
                <a:r>
                  <a:rPr lang="en-US" sz="2800" b="1" dirty="0"/>
                  <a:t>Step 2:</a:t>
                </a:r>
                <a:r>
                  <a:rPr lang="en-US" sz="2800" dirty="0"/>
                  <a:t> Solve the equation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/>
                  <a:t>Step 3: </a:t>
                </a:r>
                <a:r>
                  <a:rPr lang="en-US" sz="2800" dirty="0"/>
                  <a:t>Replace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the resulting equation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ar-AE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replace each occurrence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 </a:t>
                </a:r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  <a:blipFill>
                <a:blip r:embed="rId2"/>
                <a:stretch>
                  <a:fillRect l="-1181" t="-172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inverse of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6875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9333" r="-13600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36875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109333" r="-13600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09333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36875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09333" r="-13600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3636" r="-3687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63636" r="-136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3636" r="-36875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363636" r="-136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3704" r="-36875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503704" r="-13600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03704" b="-28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Collect all terms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the left.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T="91440" marB="182880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Proceed to isolate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00" r="-389734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7000" r="-173333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41" r="-389734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105941" r="-173333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105941" b="-5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7333" r="-389734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277333" r="-173333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277333" b="-5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38973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377333" r="-173333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389734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7333" r="-173333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7333" b="-3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333" r="-389734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577333" r="-17333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577333" b="-2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182880">
                        <a:blipFill>
                          <a:blip r:embed="rId2"/>
                          <a:stretch>
                            <a:fillRect t="-474766" r="-389734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4766" r="-173333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4766" b="-1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5000" r="-389734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615000" r="-17333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615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Inverse of a Restricted-Domain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two suitable restrictions of the domain so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/>
                  <a:t> has an inverse function, then find a formula for the inverse for each restricted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an upward-opening parabola with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(−1,−3)</m:t>
                    </m:r>
                  </m:oMath>
                </a14:m>
                <a:r>
                  <a:rPr sz="2800" dirty="0"/>
                  <a:t>, as shown in Figure 5. We can restrict its domain so that the resulting function is </a:t>
                </a:r>
                <a:br>
                  <a:rPr lang="en-US" sz="2800" dirty="0"/>
                </a:br>
                <a:r>
                  <a:rPr sz="2800" dirty="0"/>
                  <a:t>one-to-one by requiring either that </a:t>
                </a:r>
                <a14:m>
                  <m:oMath xmlns:m="http://schemas.openxmlformats.org/officeDocument/2006/math">
                    <m:r>
                      <a:rPr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</m:oMath>
                </a14:m>
                <a:r>
                  <a:rPr sz="2800" dirty="0"/>
                  <a:t> or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C1812-F5ED-437C-B1EB-01AF6A1326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479925" cy="44799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F95AB-B7E0-4B14-AB34-4F2F1610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22327"/>
            <a:ext cx="4663844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1:</a:t>
                </a:r>
                <a:r>
                  <a:rPr sz="2800" dirty="0"/>
                  <a:t> If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guaranteed to be nonnegative. We will use this fact as we work through the procedure to find a formula for the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99707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0667" r="-138228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99707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10667" r="-138228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99707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07895" r="-138228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9970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22857" r="-138228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99707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385227" r="-13822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99707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533750" r="-138228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6 shows 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the domain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[−1,∞)</m:t>
                    </m:r>
                  </m:oMath>
                </a14:m>
                <a:r>
                  <a:rPr sz="2800" dirty="0"/>
                  <a:t> along with a graph of the function's inverse.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inverse of each of the following relations. Then graph each relation and its inverse, and determine the domain and range of both.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4,−1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−3,2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14C25-A05E-4090-8386-3F80F28C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DC87B7-98D9-4DC4-A6A2-82FF2307F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6"/>
            <a:ext cx="44958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2:</a:t>
                </a:r>
                <a:r>
                  <a:rPr sz="2800" dirty="0"/>
                  <a:t> If instead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(−∞,−1]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is guaranteed to be nonpositive. This fact will lead us to choose the other possible root when we take the square root in the following procedure.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0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, use the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3131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0667" r="-14400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33131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10667" r="-14400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33131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07895" r="-14400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33131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22857" r="-14400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33131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385227" r="-14400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33131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533750" r="-14400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7 shows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this domain, along with the corresponding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A9655-B115-4A15-943D-AE6C65F8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39E893-42DE-4CB3-89DA-0AB9C28A96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1082676"/>
            <a:ext cx="4495800" cy="449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the following statements are true</a:t>
                </a:r>
                <a:r>
                  <a:rPr lang="en-US" sz="2800" dirty="0"/>
                  <a:t>:</a:t>
                </a:r>
                <a:endParaRPr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of Example 3 to demonstrate that the composition of a function and its inverse leaves any input unchanged.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lang="en-US" dirty="0"/>
                  <a:t> 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sz="280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A similar calculation shows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 you should verify.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 indent="-512064">
                  <a:lnSpc>
                    <a:spcPct val="120000"/>
                  </a:lnSpc>
                  <a:buFont typeface="+mj-lt"/>
                  <a:buAutoNum type="alphaLcPeriod" startAt="2"/>
                  <a:defRPr sz="2800"/>
                </a:pPr>
                <a:r>
                  <a:rPr sz="16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2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+3−6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−6−2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6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600" dirty="0"/>
              </a:p>
              <a:p>
                <a:pPr>
                  <a:defRPr sz="2800"/>
                </a:pPr>
                <a:r>
                  <a:rPr sz="1600" dirty="0"/>
                  <a:t>​</a:t>
                </a:r>
                <a:endParaRPr lang="en-US" sz="1600" dirty="0"/>
              </a:p>
              <a:p>
                <a:pPr marL="512064">
                  <a:defRPr sz="2800"/>
                </a:pPr>
                <a:r>
                  <a:rPr sz="1600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6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r>
                      <a:rPr sz="16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600" dirty="0"/>
                  <a:t>, as you should verify.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dirty="0"/>
                  <a:t>a. For each ordered pair, switch the first and second coordinates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-coordinates).</a:t>
                </a:r>
              </a:p>
              <a:p>
                <a:pPr/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={(4,−1),(−3,2),(0,5)}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={(−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ar-AE" sz="2800" b="1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Recall that the domain is the set of first coordinates, and the range is the set of second coordinates.</a:t>
                </a:r>
              </a:p>
              <a:p>
                <a:r>
                  <a:rPr lang="en-US" dirty="0"/>
                  <a:t>​</a:t>
                </a:r>
              </a:p>
              <a:p>
                <a:pPr algn="l"/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793233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r="-83798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b="-12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781" r="-793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t="-82781" r="-83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t="-82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​​The relation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consists of three ordered pairs, and its inverse is simply these three ordered pairs with the coordinates exchanged. Note that the domain of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dirty="0"/>
                  <a:t> and vice versa.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9389E-78AF-4EF1-BA44-6B1BA2E9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3461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766BD-307F-4F95-98AB-D9929AB3C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1875" y="1082675"/>
            <a:ext cx="4327525" cy="4327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lphaLcPeriod" startAt="2"/>
                </a:pPr>
                <a:r>
                  <a:rPr lang="en-US" dirty="0">
                    <a:latin typeface="Cambria Math" panose="02040503050406030204" pitchFamily="18" charset="0"/>
                  </a:rPr>
                  <a:t>In this problem,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is described by the given equation 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 The inverse relation is the set of ordered pairs in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with the coordinates exchanged, so we can describe the inverse relation by just exchanging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in the equation.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/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mr>
                      </m:m>
                    </m:oMath>
                  </m:oMathPara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59" t="-196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A915E-2742-4486-AD82-3E7FAC3AE2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4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34181-FF9F-43BE-9C65-B5BC3B4A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</a:t>
            </a:r>
            <a:r>
              <a:rPr lang="en-US" dirty="0"/>
              <a:t>Note that the shapes of the graph of the relation and the graph of its inverse are essentially the same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1901</Words>
  <Application>Microsoft Office PowerPoint</Application>
  <PresentationFormat>On-screen Show (4:3)</PresentationFormat>
  <Paragraphs>188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Calibri</vt:lpstr>
      <vt:lpstr>Courier New</vt:lpstr>
      <vt:lpstr>Office Theme</vt:lpstr>
      <vt:lpstr>Section 4.4</vt:lpstr>
      <vt:lpstr>Inverse of a Relation</vt:lpstr>
      <vt:lpstr>Example 1: Finding the Inverse of a Relation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CAUTION!</vt:lpstr>
      <vt:lpstr>The Horizontal Line Test</vt:lpstr>
      <vt:lpstr>One-to-One Function</vt:lpstr>
      <vt:lpstr>Example 2: Inverse Functions</vt:lpstr>
      <vt:lpstr>Note: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Finding Formulas of Inverse Functions</vt:lpstr>
      <vt:lpstr>Example 3: Finding Formulas of Inverse Functions</vt:lpstr>
      <vt:lpstr>Example 3: Finding Formulas of Inverse Functions (cont.)</vt:lpstr>
      <vt:lpstr>Example 3: Finding Formulas of Inverse Functions (cont.)</vt:lpstr>
      <vt:lpstr>Example 4: Finding the Inverse of a Restricted-Domain Function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Composition of Functions and Inverses</vt:lpstr>
      <vt:lpstr>Example 5: Composition of Functions and Inverses</vt:lpstr>
      <vt:lpstr>Example 5: Composition of Functions and Inverses (cont.)</vt:lpstr>
      <vt:lpstr>Example 5: Composition of Functions and Inverses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152</cp:revision>
  <dcterms:created xsi:type="dcterms:W3CDTF">2013-04-26T14:43:13Z</dcterms:created>
  <dcterms:modified xsi:type="dcterms:W3CDTF">2020-07-08T20:41:44Z</dcterms:modified>
</cp:coreProperties>
</file>