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5" r:id="rId9"/>
    <p:sldId id="268" r:id="rId10"/>
    <p:sldId id="308" r:id="rId11"/>
    <p:sldId id="309" r:id="rId12"/>
    <p:sldId id="275" r:id="rId13"/>
    <p:sldId id="279" r:id="rId14"/>
    <p:sldId id="276" r:id="rId15"/>
    <p:sldId id="311" r:id="rId16"/>
    <p:sldId id="315" r:id="rId17"/>
    <p:sldId id="310" r:id="rId18"/>
    <p:sldId id="312" r:id="rId19"/>
    <p:sldId id="277" r:id="rId20"/>
    <p:sldId id="313" r:id="rId21"/>
    <p:sldId id="314" r:id="rId22"/>
    <p:sldId id="316" r:id="rId23"/>
    <p:sldId id="280" r:id="rId24"/>
    <p:sldId id="283" r:id="rId25"/>
    <p:sldId id="317" r:id="rId26"/>
    <p:sldId id="284" r:id="rId27"/>
    <p:sldId id="285" r:id="rId28"/>
    <p:sldId id="286" r:id="rId29"/>
    <p:sldId id="288" r:id="rId30"/>
    <p:sldId id="289" r:id="rId31"/>
    <p:sldId id="291" r:id="rId32"/>
    <p:sldId id="293" r:id="rId33"/>
    <p:sldId id="300" r:id="rId34"/>
    <p:sldId id="294" r:id="rId35"/>
    <p:sldId id="295" r:id="rId36"/>
    <p:sldId id="318" r:id="rId37"/>
    <p:sldId id="299" r:id="rId38"/>
    <p:sldId id="301" r:id="rId39"/>
    <p:sldId id="302" r:id="rId40"/>
    <p:sldId id="304" r:id="rId41"/>
    <p:sldId id="306" r:id="rId42"/>
    <p:sldId id="319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2" d="100"/>
          <a:sy n="82" d="100"/>
        </p:scale>
        <p:origin x="1603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Polynomial Functions and Polynomial Inequalities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5.1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Behavior of Polynomials as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→±</m:t>
                    </m:r>
                    <m:r>
                      <a:rPr sz="3200"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 (cont.)</a:t>
                </a:r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4679458"/>
                  </p:ext>
                </p:extLst>
              </p:nvPr>
            </p:nvGraphicFramePr>
            <p:xfrm>
              <a:off x="457200" y="1086771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positive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4679458"/>
                  </p:ext>
                </p:extLst>
              </p:nvPr>
            </p:nvGraphicFramePr>
            <p:xfrm>
              <a:off x="457200" y="1086771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065" r="-100571" b="-1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065" r="-571" b="-12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9005" r="-351000" b="-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9005" r="-100571" b="-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9005" r="-571" b="-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DFFFB-429A-4116-A5E6-B82FEE087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6835" y="2741814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D7FA7C6-519C-41AF-8E1E-CB4D4E44C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9706" y="2741814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Behavior of Polynomials as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→±</m:t>
                    </m:r>
                    <m:r>
                      <a:rPr sz="3200"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 (cont.)</a:t>
                </a:r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4275224"/>
                  </p:ext>
                </p:extLst>
              </p:nvPr>
            </p:nvGraphicFramePr>
            <p:xfrm>
              <a:off x="457200" y="1086771"/>
              <a:ext cx="8229600" cy="49062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negative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ar-AE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4275224"/>
                  </p:ext>
                </p:extLst>
              </p:nvPr>
            </p:nvGraphicFramePr>
            <p:xfrm>
              <a:off x="457200" y="1086771"/>
              <a:ext cx="8229600" cy="49062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197" r="-100571" b="-1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197" r="-571" b="-1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8859" r="-351000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859" r="-100571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859" r="-571" b="-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25D93-664B-4C03-9C0F-BE8715BC3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5452" y="2743200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5CA362-53C1-4856-9AC6-82F15CE21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6244" y="27432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Graphing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graphs of the following polynomial functions, paying particular attention to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-intercept(s),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-intercept, and the behavior as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always, plotting additional points will help in sketching an accurate graph.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Begin with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-intercepts</a:t>
                </a:r>
                <a:r>
                  <a:rPr lang="en-US" sz="2800" dirty="0"/>
                  <a:t>. </a:t>
                </a:r>
                <a:r>
                  <a:rPr lang="en-US" dirty="0"/>
                  <a:t>Using the Zero-Factor Property,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ar-AE" dirty="0"/>
                  <a:t>​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Thus,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41026"/>
                  </p:ext>
                </p:extLst>
              </p:nvPr>
            </p:nvGraphicFramePr>
            <p:xfrm>
              <a:off x="2193957" y="2863088"/>
              <a:ext cx="4756086" cy="1175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53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66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49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41026"/>
                  </p:ext>
                </p:extLst>
              </p:nvPr>
            </p:nvGraphicFramePr>
            <p:xfrm>
              <a:off x="2193957" y="2863088"/>
              <a:ext cx="4756086" cy="1175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53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6088" b="-1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8292" t="-12195" b="-15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82143" r="-5608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8292" t="-82143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05800" cy="49670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W</a:t>
                </a:r>
                <a:r>
                  <a:rPr lang="en-US" dirty="0"/>
                  <a:t>e could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to find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-intercept, but we already found it when calculating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-intercepts</a:t>
                </a:r>
                <a:r>
                  <a:rPr lang="en-US" sz="2800" dirty="0"/>
                  <a:t>! </a:t>
                </a:r>
                <a:r>
                  <a:rPr lang="en-US" dirty="0"/>
                  <a:t>The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 is the origin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sz="2800" dirty="0"/>
              </a:p>
              <a:p>
                <a:r>
                  <a:rPr lang="en-US" sz="2800" dirty="0"/>
                  <a:t>All that remains is to determine the end behavior. Find the highest-degree term by multiplying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The leading coefficient is negative, and the degree is odd,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dirty="0"/>
                  <a:t> </a:t>
                </a: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dirty="0"/>
                  <a:t>Putting all this together, we obtain the graph in Figure 8.</a:t>
                </a:r>
                <a:r>
                  <a:rPr lang="en-US" sz="2800" dirty="0"/>
                  <a:t> </a:t>
                </a:r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05800" cy="4967067"/>
              </a:xfrm>
              <a:blipFill>
                <a:blip r:embed="rId2"/>
                <a:stretch>
                  <a:fillRect l="-1467" t="-2086" r="-2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9144000" y="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>
                                  <a:latin typeface="Cambria Math"/>
                                </a:rPr>
                                <m:t>+</m:t>
                              </m:r>
                              <m:r>
                                <a:rPr sz="1600">
                                  <a:latin typeface="Cambria Math"/>
                                </a:rPr>
                                <m:t>2</m:t>
                              </m:r>
                              <m:r>
                                <a:rPr sz="1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/>
                                </a:rPr>
                                <m:t>−</m:t>
                              </m:r>
                              <m:r>
                                <a:rPr sz="16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r>
                                <a:rPr sz="16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r>
                                <a:rPr sz="16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sz="16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9144000" y="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670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1752600" y="5562600"/>
                <a:ext cx="56388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8: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562600"/>
                <a:ext cx="5638800" cy="494713"/>
              </a:xfrm>
              <a:prstGeom prst="rect">
                <a:avLst/>
              </a:prstGeom>
              <a:blipFill>
                <a:blip r:embed="rId2"/>
                <a:stretch>
                  <a:fillRect l="-1622"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F98533-AFCA-4F74-8FF8-AA52FA8A837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91316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145193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polynomial is not in factored form. Before factoring, we can collect information about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and behavior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sz="2800" dirty="0"/>
                  <a:t> and the leading term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 This means that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(0,−3)</m:t>
                    </m:r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66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Now, to 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-intercepts, we factor the polynomial.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>
                  <a:defRPr sz="2800"/>
                </a:pPr>
                <a:r>
                  <a:rPr dirty="0"/>
                  <a:t>​</a:t>
                </a:r>
                <a:r>
                  <a:rPr sz="2800" dirty="0"/>
                  <a:t>Thus,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(−3,0)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376838"/>
                  </p:ext>
                </p:extLst>
              </p:nvPr>
            </p:nvGraphicFramePr>
            <p:xfrm>
              <a:off x="2716308" y="1776984"/>
              <a:ext cx="3711384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837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76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m:rPr>
                                      <m:nor/>
                                    </m:rPr>
                                    <a:rPr sz="2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376838"/>
                  </p:ext>
                </p:extLst>
              </p:nvPr>
            </p:nvGraphicFramePr>
            <p:xfrm>
              <a:off x="2716308" y="1776984"/>
              <a:ext cx="3711384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837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76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5612" b="-2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12195" b="-2378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55612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11084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55612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75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171700" y="5562600"/>
                <a:ext cx="48006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9: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5562600"/>
                <a:ext cx="4800600" cy="494713"/>
              </a:xfrm>
              <a:prstGeom prst="rect">
                <a:avLst/>
              </a:prstGeom>
              <a:blipFill>
                <a:blip r:embed="rId4"/>
                <a:stretch>
                  <a:fillRect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076ACC-5C37-4448-81C0-2A1F3065F67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2037" y="1055981"/>
            <a:ext cx="4479925" cy="44799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Zeros of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The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may be a complex number) is a </a:t>
                </a:r>
                <a:r>
                  <a:rPr lang="en-US" sz="2800" b="1" dirty="0"/>
                  <a:t>zero</a:t>
                </a:r>
                <a:r>
                  <a:rPr lang="en-US" sz="2800" dirty="0"/>
                  <a:t> of the polynomial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This is also expressed by saying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b="1" dirty="0"/>
                  <a:t>root</a:t>
                </a:r>
                <a:r>
                  <a:rPr lang="en-US" sz="2800" dirty="0"/>
                  <a:t> of the polynomial or a </a:t>
                </a:r>
                <a:r>
                  <a:rPr lang="en-US" sz="2800" b="1" dirty="0"/>
                  <a:t>solution</a:t>
                </a:r>
                <a:r>
                  <a:rPr lang="en-US" sz="2800" dirty="0"/>
                  <a:t> of 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As with the previous example, we determine</a:t>
                </a:r>
                <a:r>
                  <a:rPr lang="en-US" sz="2800" dirty="0"/>
                  <a:t>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 and behavior before factoring.</a:t>
                </a:r>
              </a:p>
              <a:p>
                <a:pPr marL="512064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leading term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This tells us that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5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Once again, we factor the polynomial to calculate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-intercepts.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​</a:t>
                </a:r>
              </a:p>
              <a:p>
                <a:pPr algn="l">
                  <a:defRPr sz="2800"/>
                </a:pPr>
                <a:r>
                  <a:rPr lang="en-US" sz="2800" dirty="0"/>
                  <a:t>Here,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-intercepts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498057"/>
                  </p:ext>
                </p:extLst>
              </p:nvPr>
            </p:nvGraphicFramePr>
            <p:xfrm>
              <a:off x="457200" y="2234184"/>
              <a:ext cx="82296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8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ar-AE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Only the real solutions</a:t>
                          </a:r>
                          <a:r>
                            <a:rPr lang="en-US" sz="2000" baseline="0" dirty="0"/>
                            <a:t> lead to </a:t>
                          </a:r>
                          <a:br>
                            <a:rPr lang="en-US" sz="2000" baseline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baseline="0" dirty="0"/>
                            <a:t>-intercepts.</a:t>
                          </a: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ar-AE" sz="2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498057"/>
                  </p:ext>
                </p:extLst>
              </p:nvPr>
            </p:nvGraphicFramePr>
            <p:xfrm>
              <a:off x="457200" y="2234184"/>
              <a:ext cx="82296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125000" b="-3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12195" r="-233333" b="-3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 smtClean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125000" b="-23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110843" r="-233333" b="-23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 smtClean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12500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213415" r="-233333" b="-13658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b">
                        <a:blipFill>
                          <a:blip r:embed="rId3"/>
                          <a:stretch>
                            <a:fillRect l="-157143" t="-106707" b="-182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12500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313415" r="-233333" b="-365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246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628900" y="5519870"/>
                <a:ext cx="3886200" cy="5334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10: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5519870"/>
                <a:ext cx="3886200" cy="533400"/>
              </a:xfrm>
              <a:prstGeom prst="rect">
                <a:avLst/>
              </a:prstGeom>
              <a:blipFill>
                <a:blip r:embed="rId2"/>
                <a:stretch>
                  <a:fillRect l="-2665"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4D8E9C-88A0-4C31-9118-A87D274E218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39945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188804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Constructing a Polynomial Function from a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polynomial of lowest possible degree that corresponds to the graph in Figure 1</a:t>
            </a:r>
            <a:r>
              <a:rPr lang="en-US" sz="2800" dirty="0"/>
              <a:t>1</a:t>
            </a:r>
            <a:r>
              <a:rPr sz="2800" dirty="0"/>
              <a:t>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0288324-C3D1-4E19-9EA3-1091D350E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0" y="1929939"/>
            <a:ext cx="3749040" cy="374904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a Polynomial Function from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represent the polynomial to be found. The graph indicates that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and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must have factors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 In addition,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may have a constant factor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—</a:t>
                </a:r>
                <a:r>
                  <a:rPr sz="2800" dirty="0"/>
                  <a:t>in fact, we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must be a negative number because the graph has the appearance of a cubic polynomial with a negative leading coefficient. So we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still to be determined.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a Polynomial Function from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We can solve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by noting that the graph has 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so</a:t>
                </a:r>
              </a:p>
              <a:p>
                <a:pPr algn="ctr"/>
                <a:r>
                  <a:rPr dirty="0"/>
                  <a:t>​</a:t>
                </a:r>
                <a:endParaRPr lang="en-US" dirty="0"/>
              </a:p>
              <a:p>
                <a:pPr algn="ctr"/>
                <a:endParaRPr lang="en-US" sz="2800" dirty="0"/>
              </a:p>
              <a:p>
                <a:pPr algn="ctr"/>
                <a:endParaRPr lang="en-US" dirty="0"/>
              </a:p>
              <a:p>
                <a:pPr algn="ctr"/>
                <a:endParaRPr lang="en-US" sz="2800" dirty="0"/>
              </a:p>
              <a:p>
                <a:pPr algn="ctr"/>
                <a:endParaRPr sz="2800" dirty="0"/>
              </a:p>
              <a:p>
                <a:pPr algn="l">
                  <a:defRPr sz="2800"/>
                </a:pPr>
                <a:r>
                  <a:rPr sz="2800" dirty="0"/>
                  <a:t>Hence,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is the desired polynomial.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785760"/>
                  </p:ext>
                </p:extLst>
              </p:nvPr>
            </p:nvGraphicFramePr>
            <p:xfrm>
              <a:off x="2181606" y="2209800"/>
              <a:ext cx="4780788" cy="21752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970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4636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/>
                            <a:t>.</a:t>
                          </a:r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785760"/>
                  </p:ext>
                </p:extLst>
              </p:nvPr>
            </p:nvGraphicFramePr>
            <p:xfrm>
              <a:off x="2181606" y="2209800"/>
              <a:ext cx="4780788" cy="21752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970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29276" b="-3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12195" b="-35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29276" b="-251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110843" b="-2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29276" b="-15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213415" b="-15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31532" r="-29276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231532" b="-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8268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Polynomial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r>
                  <a:rPr sz="2800" dirty="0"/>
                  <a:t>A </a:t>
                </a:r>
                <a:r>
                  <a:rPr sz="2800" b="1" dirty="0"/>
                  <a:t>polynomial inequality</a:t>
                </a:r>
                <a:r>
                  <a:rPr sz="2800" dirty="0"/>
                  <a:t> is any inequality that can be written in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or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a polynomial function.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Solving Polynomial Inequalities Using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polynomial inequalities, given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in Figure 12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Solving Polynomial Inequalities Using a Graph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9A11B-1755-4405-AEF8-E1AF751DB6A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7037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1447800" y="5562600"/>
                <a:ext cx="62484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12: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562600"/>
                <a:ext cx="6248400" cy="494713"/>
              </a:xfrm>
              <a:prstGeom prst="rect">
                <a:avLst/>
              </a:prstGeom>
              <a:blipFill>
                <a:blip r:embed="rId4"/>
                <a:stretch>
                  <a:fillRect l="-1659"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Solving Polynomial Inequalities Using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From the graph, we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on the intervals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Since the inequality is strict, we do not include the endpoints. Thus, the solution to this inequality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Similarly, the graph reveals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on the intervals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This inequality is not strict, so we include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Therefore, the solution to this inequality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polynomial equation in one variable</a:t>
                </a:r>
                <a:r>
                  <a:rPr sz="2800" dirty="0"/>
                  <a:t>, say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is an equation that can be written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 nonnegative integer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are constants.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we say such an equation is of </a:t>
                </a:r>
                <a:r>
                  <a:rPr sz="2800" b="1" dirty="0"/>
                  <a:t>degree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and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the </a:t>
                </a:r>
                <a:r>
                  <a:rPr sz="2800" b="1" dirty="0"/>
                  <a:t>leading coefficient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Solving Polynomial Inequalities Using the </a:t>
            </a:r>
            <a:br>
              <a:rPr lang="en-US" dirty="0"/>
            </a:br>
            <a:r>
              <a:rPr dirty="0"/>
              <a:t>Sign-Test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Procedure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To solve a polynomial inequality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perform the following steps.</a:t>
                </a:r>
                <a:br>
                  <a:rPr lang="en-US" dirty="0"/>
                </a:br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Step 1:</a:t>
                </a:r>
                <a:r>
                  <a:rPr lang="en-US" dirty="0"/>
                  <a:t> Find the real zeros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 </a:t>
                </a:r>
                <a:r>
                  <a:rPr sz="2800" dirty="0"/>
                  <a:t>Equivalently, find the real solutions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Step 2:</a:t>
                </a:r>
                <a:r>
                  <a:rPr lang="en-US" dirty="0"/>
                  <a:t> Place the zeros on a number line, splitting it into intervals.</a:t>
                </a:r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Solving Polynomial Inequalities Using the </a:t>
            </a:r>
            <a:br>
              <a:rPr lang="en-US" dirty="0"/>
            </a:br>
            <a:r>
              <a:rPr dirty="0"/>
              <a:t>Sign-Test Method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b="1" dirty="0"/>
                  <a:t>Step 3:</a:t>
                </a:r>
                <a:r>
                  <a:rPr lang="en-US" sz="2800" dirty="0"/>
                  <a:t> Within each interval, select a </a:t>
                </a:r>
                <a:r>
                  <a:rPr lang="en-US" sz="2800" b="1" dirty="0"/>
                  <a:t>test point</a:t>
                </a:r>
                <a:r>
                  <a:rPr lang="en-US" sz="2800" dirty="0"/>
                  <a:t> and evaluate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at that number. </a:t>
                </a:r>
                <a:r>
                  <a:rPr sz="2800" dirty="0"/>
                  <a:t>If the result is positive,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interval. If the result is negative,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interval.</a:t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Step 4:</a:t>
                </a:r>
                <a:r>
                  <a:rPr lang="en-US" dirty="0"/>
                  <a:t> Write the solution set, consisting of all of the intervals that satisfy the given inequality. If the inequality is not strict (uses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), then the zeros are included in the solution set as well.</a:t>
                </a:r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Solving Polynomial Inequalities</a:t>
            </a:r>
            <a:r>
              <a:rPr lang="en-US" dirty="0"/>
              <a:t> Using the</a:t>
            </a:r>
            <a:r>
              <a:rPr dirty="0"/>
              <a:t> Sign-Test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polynomial inequality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 choosing test points, integers (especially </a:t>
            </a:r>
            <a:r>
              <a:rPr sz="2800">
                <a:latin typeface="Cambria Math"/>
              </a:rPr>
              <a:t>0</a:t>
            </a:r>
            <a:r>
              <a:rPr sz="2800"/>
              <a:t>) are usually easiest to work with.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Follow the steps in the procedure for the Sign-Test Method.</a:t>
                </a:r>
              </a:p>
              <a:p>
                <a:r>
                  <a:rPr lang="en-US" b="1" dirty="0"/>
                  <a:t>Step 1:</a:t>
                </a:r>
                <a:r>
                  <a:rPr lang="en-US" dirty="0"/>
                  <a:t> Find the zeros of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r>
                  <a:rPr lang="en-US" sz="2800" dirty="0"/>
                  <a:t>By the Zero-Factor Property, we can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Step 2:</a:t>
                </a:r>
                <a:r>
                  <a:rPr lang="en-US" dirty="0"/>
                  <a:t> Place the zeros on a number line.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:r>
                  <a:rPr lang="en-US" dirty="0"/>
                  <a:t>Figure 15</a:t>
                </a:r>
              </a:p>
              <a:p>
                <a:endParaRPr lang="en-US" dirty="0"/>
              </a:p>
              <a:p>
                <a:r>
                  <a:rPr lang="en-US" dirty="0"/>
                  <a:t>This splits the number line into the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∞,−5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DFDA9988-B167-40C8-BE18-D4B41F09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504" y="1752600"/>
            <a:ext cx="7500992" cy="83344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Step 3:</a:t>
                </a:r>
                <a:r>
                  <a:rPr lang="en-US" dirty="0"/>
                  <a:t>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a test point in each interval.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882218"/>
                  </p:ext>
                </p:extLst>
              </p:nvPr>
            </p:nvGraphicFramePr>
            <p:xfrm>
              <a:off x="267811" y="1548939"/>
              <a:ext cx="8608378" cy="4028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1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7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476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∞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&lt;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∞</m:t>
                              </m:r>
                              <m:r>
                                <a:rPr sz="1800">
                                  <a:latin typeface="Cambria Math"/>
                                </a:rPr>
                                <m:t>,−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Negative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Positive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&lt;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Negative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∞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Positive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882218"/>
                  </p:ext>
                </p:extLst>
              </p:nvPr>
            </p:nvGraphicFramePr>
            <p:xfrm>
              <a:off x="267811" y="1548939"/>
              <a:ext cx="8608378" cy="4028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1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7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476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44000" r="-633679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44000" r="-543684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44000" r="-64229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44000" r="-498" b="-3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144000" r="-63367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144000" r="-543684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144000" r="-6422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144000" r="-498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244000" r="-63367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244000" r="-543684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244000" r="-6422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244000" r="-498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344000" r="-63367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344000" r="-543684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344000" r="-6422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344000" r="-498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Table 1</a:t>
            </a:r>
          </a:p>
        </p:txBody>
      </p:sp>
    </p:spTree>
    <p:extLst>
      <p:ext uri="{BB962C8B-B14F-4D97-AF65-F5344CB8AC3E}">
        <p14:creationId xmlns:p14="http://schemas.microsoft.com/office/powerpoint/2010/main" val="114808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 </a:t>
            </a:r>
            <a:r>
              <a:rPr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Step 4:</a:t>
                </a:r>
                <a:r>
                  <a:rPr lang="en-US" dirty="0"/>
                  <a:t> Write the solution set to the original inequality,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&gt;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F</a:t>
                </a:r>
                <a:r>
                  <a:rPr sz="2800" dirty="0"/>
                  <a:t>rom </a:t>
                </a:r>
                <a:r>
                  <a:rPr lang="en-US" sz="2800" dirty="0"/>
                  <a:t>T</a:t>
                </a:r>
                <a:r>
                  <a:rPr sz="2800" dirty="0"/>
                  <a:t>able</a:t>
                </a:r>
                <a:r>
                  <a:rPr lang="en-US" sz="2800" dirty="0"/>
                  <a:t> 1</a:t>
                </a:r>
                <a:r>
                  <a:rPr sz="2800" dirty="0"/>
                  <a:t>, we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on the intervals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Since the inequality is strict, we do not include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in our solution set. Thus, the solution to the inequality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Solving Polynomial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polynomial inequality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will use a slight variation on our solution method </a:t>
                </a:r>
                <a:r>
                  <a:rPr lang="en-US" sz="2800" dirty="0"/>
                  <a:t>that</a:t>
                </a:r>
                <a:r>
                  <a:rPr sz="2800" dirty="0"/>
                  <a:t> saves some computation time. The first two steps are the same, and since the zeros of the polynomial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and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, we divide the real number line at these points as shown</a:t>
                </a:r>
                <a:r>
                  <a:rPr lang="en-US" sz="2800" dirty="0"/>
                  <a:t> in Figure 16.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r>
                  <a:rPr lang="en-US" dirty="0"/>
                  <a:t>Figure 16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F40494F-90C8-4D36-B382-192F276B3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704" y="4381500"/>
            <a:ext cx="8670592" cy="10038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Solutions of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Verify that the given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solve the corresponding polynomial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also again select a test point within each of the four intervals defined by the zeros, but instead of computing the exact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at each test point, we simply determine its sign. For instance, using the test point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in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 is positive because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the product of a negative factor, a positive factor, and a negative factor is positive.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Figure 17, a representative test point for each interval is shown, followed by a string of “+” and “−” signs indicating the sign of each factor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at the test point. Finally, the sign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overall on the interval is shown.</a:t>
                </a:r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:r>
                  <a:rPr sz="2800" dirty="0"/>
                  <a:t>Figure 17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717D00-36BC-8C7D-EAE8-A39154E1C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8" y="3276600"/>
            <a:ext cx="7757552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last step of the method is to use the sign chart to identify the interval(s) on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Since the inequality is not strict and the two intervals on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</a:t>
                </a:r>
                <a:r>
                  <a:rPr sz="2800" dirty="0" err="1"/>
                  <a:t>nonpositive</a:t>
                </a:r>
                <a:r>
                  <a:rPr sz="2800" dirty="0"/>
                  <a:t> overlap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 solution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12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 verifying a zero, there is no need to rewrite the equation in the form of the definition.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Solutions of Polynomial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6209906"/>
                  </p:ext>
                </p:extLst>
              </p:nvPr>
            </p:nvGraphicFramePr>
            <p:xfrm>
              <a:off x="457200" y="1548939"/>
              <a:ext cx="8229600" cy="2255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=12+5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r>
                            <a:rPr sz="2000" b="0" dirty="0"/>
                            <a:t> throughout the equation.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≟12+5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96−64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≟12+20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=32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6209906"/>
                  </p:ext>
                </p:extLst>
              </p:nvPr>
            </p:nvGraphicFramePr>
            <p:xfrm>
              <a:off x="457200" y="1548939"/>
              <a:ext cx="8229600" cy="2255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88" r="-217647" b="-3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10588" r="-174481" b="-3564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129592" t="-5294" b="-12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0588" r="-217647" b="-2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110588" r="-174481" b="-2564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8140" r="-217647" b="-15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208140" r="-174481" b="-15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230435" r="-174481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Solutions of Polynomial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2326198"/>
                  </p:ext>
                </p:extLst>
              </p:nvPr>
            </p:nvGraphicFramePr>
            <p:xfrm>
              <a:off x="457200" y="1015539"/>
              <a:ext cx="8229600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1+2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</a:t>
                          </a:r>
                          <a:r>
                            <a:rPr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=1+2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000" dirty="0"/>
                            <a:t> </a:t>
                          </a:r>
                          <a:r>
                            <a:rPr sz="2000" b="0" dirty="0"/>
                            <a:t>in the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Expand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Simplify, using the fact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−3+4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=−3+4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This is a true statement, so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1+2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000" b="0" dirty="0"/>
                            <a:t> is a solution.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2326198"/>
                  </p:ext>
                </p:extLst>
              </p:nvPr>
            </p:nvGraphicFramePr>
            <p:xfrm>
              <a:off x="457200" y="1015539"/>
              <a:ext cx="8229600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88" r="-237500" b="-5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10588" r="-116895" b="-5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1739" r="-237500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81739" r="-116895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672" t="-81739" b="-29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3023" r="-237500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243023" r="-116895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Expand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6522" r="-237500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256522" r="-116895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672" t="-256522" b="-1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56522" r="-237500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356522" r="-116895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672" t="-356522" b="-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Solutions of Polynomial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5487"/>
            <a:ext cx="8229600" cy="4761913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0676622"/>
                  </p:ext>
                </p:extLst>
              </p:nvPr>
            </p:nvGraphicFramePr>
            <p:xfrm>
              <a:off x="457200" y="1063688"/>
              <a:ext cx="8229600" cy="2060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in the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After simplifying, we arrive at a true statement. Thus,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is a solution to the polynomial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0676622"/>
                  </p:ext>
                </p:extLst>
              </p:nvPr>
            </p:nvGraphicFramePr>
            <p:xfrm>
              <a:off x="457200" y="1063688"/>
              <a:ext cx="8229600" cy="2060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62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467227" b="-226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00" r="-344800" b="-226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71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94783" r="-467227" b="-1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00" t="-94783" r="-344800" b="-1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613" t="-94783" b="-1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00" t="-194783" r="-344800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After simplifying, we arrive at a true statement. Thus,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is a solution to the polynomial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Behavior of Polynomials as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→±∞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polynomial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with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the behavior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sz="2800" dirty="0"/>
                  <a:t> can be determined from the leading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2621</Words>
  <Application>Microsoft Office PowerPoint</Application>
  <PresentationFormat>On-screen Show (4:3)</PresentationFormat>
  <Paragraphs>256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Courier New</vt:lpstr>
      <vt:lpstr>Calibri</vt:lpstr>
      <vt:lpstr>Cambria Math</vt:lpstr>
      <vt:lpstr>Office Theme</vt:lpstr>
      <vt:lpstr>Section 5.1</vt:lpstr>
      <vt:lpstr>Zeros of a Polynomial</vt:lpstr>
      <vt:lpstr>Polynomial Equations</vt:lpstr>
      <vt:lpstr>Example 1: Solutions of Polynomial Equations</vt:lpstr>
      <vt:lpstr>Note:</vt:lpstr>
      <vt:lpstr>Example 1: Solutions of Polynomial Equations (cont.)</vt:lpstr>
      <vt:lpstr>Example 1: Solutions of Polynomial Equations (cont.)</vt:lpstr>
      <vt:lpstr>Example 1: Solutions of Polynomial Equations (cont.)</vt:lpstr>
      <vt:lpstr>Behavior of Polynomials as x→±∞</vt:lpstr>
      <vt:lpstr>Behavior of Polynomials as x→±∞ (cont.)</vt:lpstr>
      <vt:lpstr>Behavior of Polynomials as x→±∞ (cont.)</vt:lpstr>
      <vt:lpstr>Example 2: Graphing Polynomial Functions</vt:lpstr>
      <vt:lpstr>Note: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3: Constructing a Polynomial Function from a Graph</vt:lpstr>
      <vt:lpstr>Example 3: Constructing a Polynomial Function from a Graph (cont.)</vt:lpstr>
      <vt:lpstr>Example 3: Constructing a Polynomial Function from a Graph (cont.)</vt:lpstr>
      <vt:lpstr>Polynomial Inequalities</vt:lpstr>
      <vt:lpstr>Example 4: Solving Polynomial Inequalities Using a Graph</vt:lpstr>
      <vt:lpstr>Example 4: Solving Polynomial Inequalities Using a Graph (cont.)</vt:lpstr>
      <vt:lpstr>Example 4: Solving Polynomial Inequalities Using a Graph (cont.)</vt:lpstr>
      <vt:lpstr>Solving Polynomial Inequalities Using the  Sign-Test Method</vt:lpstr>
      <vt:lpstr>Solving Polynomial Inequalities Using the  Sign-Test Method (cont.)</vt:lpstr>
      <vt:lpstr>Example 5: Solving Polynomial Inequalities Using the Sign-Test Method</vt:lpstr>
      <vt:lpstr>Note:</vt:lpstr>
      <vt:lpstr>Example 5: Solving Polynomial Inequalities Using the Sign-Test Method (cont.)</vt:lpstr>
      <vt:lpstr>Example 5: Solving Polynomial Inequalities Using the Sign-Test Method (cont.)</vt:lpstr>
      <vt:lpstr>Example 5: Solving Polynomial Inequalities Using the Sign-Test Method (cont.)</vt:lpstr>
      <vt:lpstr>Example 5: Solving Polynomial Inequalities Using the Sign-Test Method (cont.)</vt:lpstr>
      <vt:lpstr>Example 6: Solving Polynomial Inequalities</vt:lpstr>
      <vt:lpstr>Example 6: Solving Polynomial Inequalities (cont.)</vt:lpstr>
      <vt:lpstr>Example 6: Solving Polynomial Inequalities (cont.)</vt:lpstr>
      <vt:lpstr>Example 6: Solving Polynomial Inequalities (cont.)</vt:lpstr>
      <vt:lpstr>Example 6: Solving Polynomial Inequalities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Trudy Tronco</cp:lastModifiedBy>
  <cp:revision>154</cp:revision>
  <dcterms:created xsi:type="dcterms:W3CDTF">2013-04-26T14:43:13Z</dcterms:created>
  <dcterms:modified xsi:type="dcterms:W3CDTF">2022-11-14T14:31:14Z</dcterms:modified>
</cp:coreProperties>
</file>