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5" r:id="rId15"/>
    <p:sldId id="279" r:id="rId16"/>
    <p:sldId id="271" r:id="rId17"/>
    <p:sldId id="272" r:id="rId18"/>
    <p:sldId id="278" r:id="rId19"/>
    <p:sldId id="280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4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66" autoAdjust="0"/>
    <p:restoredTop sz="94660"/>
  </p:normalViewPr>
  <p:slideViewPr>
    <p:cSldViewPr>
      <p:cViewPr varScale="1">
        <p:scale>
          <a:sx n="97" d="100"/>
          <a:sy n="97" d="100"/>
        </p:scale>
        <p:origin x="21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The Fundamental Theorem of Algebra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5.4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Graphing Polynomial Functions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41D47B-17F1-43AB-836B-9C7C8C45259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1066800"/>
            <a:ext cx="4572000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047DBB-7189-45FE-A242-4BA6D8442A70}"/>
              </a:ext>
            </a:extLst>
          </p:cNvPr>
          <p:cNvSpPr txBox="1"/>
          <p:nvPr/>
        </p:nvSpPr>
        <p:spPr>
          <a:xfrm>
            <a:off x="534558" y="5523978"/>
            <a:ext cx="3960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CEA7AA98-3D03-4C2C-85D9-C1BF4196F6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76800" y="1320452"/>
                <a:ext cx="4191000" cy="4191000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Note the extreme difference in the scales of the two axes.</a:t>
                </a:r>
              </a:p>
              <a:p>
                <a:pPr marL="0" indent="0">
                  <a:buNone/>
                  <a:defRPr sz="2800"/>
                </a:pPr>
                <a:r>
                  <a:rPr lang="en-US" sz="2800" dirty="0"/>
                  <a:t>To fill in portions of the graph between zeros accurately, we must still compute a few values of the function. For instance,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96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US" sz="2800" dirty="0"/>
                  <a:t>. This also gives us a way to double-check our analysis of the behavior on either side of a zero.</a:t>
                </a: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CEA7AA98-3D03-4C2C-85D9-C1BF4196F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320452"/>
                <a:ext cx="4191000" cy="4191000"/>
              </a:xfrm>
              <a:prstGeom prst="rect">
                <a:avLst/>
              </a:prstGeom>
              <a:blipFill>
                <a:blip r:embed="rId4"/>
                <a:stretch>
                  <a:fillRect l="-2616" t="-2329" r="-2907" b="-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Conjugate Roots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sz="2800" dirty="0"/>
                  <a:t> be a polynomial with only real coefficients. If the complex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sz="2800" dirty="0"/>
                  <a:t> is a zero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, then so is the complex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sz="2800" dirty="0"/>
                  <a:t>. In terms of the linear factors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, this means that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𝑏𝑖</m:t>
                        </m:r>
                      </m:e>
                    </m:d>
                  </m:oMath>
                </a14:m>
                <a:r>
                  <a:rPr sz="2800" dirty="0"/>
                  <a:t> is a factor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, then so is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𝑏𝑖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Factoring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Given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4−3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is a zero of the polynomial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+200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−625</m:t>
                    </m:r>
                  </m:oMath>
                </a14:m>
                <a:r>
                  <a:rPr sz="2800" dirty="0"/>
                  <a:t>, factor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completely.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Factoring Polynomials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By the Conjugate Roots Theorem, 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4−3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is a zero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, we know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4+3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is a zero as well.</a:t>
                </a:r>
              </a:p>
              <a:p>
                <a:r>
                  <a:rPr sz="2800" dirty="0"/>
                  <a:t>This gives us two ways to proceed: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We could divide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4−3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sz="2800" dirty="0"/>
                  <a:t> and then divide the result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4+3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sz="2800" dirty="0"/>
                  <a:t> (most efficiently done with synthetic division).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Or, we could multiply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4−3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4+3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sz="2800" dirty="0"/>
                  <a:t> and divide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by their product (using polynomial long division).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Factoring Polynomials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In either case, we will be left with a quadratic polynomial that we know we can factor.</a:t>
            </a:r>
          </a:p>
          <a:p>
            <a:r>
              <a:rPr sz="2800" dirty="0"/>
              <a:t>If we take the second approach, the first step is as follows:</a:t>
            </a:r>
            <a:endParaRPr lang="en-US" sz="2800" dirty="0"/>
          </a:p>
          <a:p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2384CB89-EBF3-41D0-9FD8-75524816C2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6489210"/>
                  </p:ext>
                </p:extLst>
              </p:nvPr>
            </p:nvGraphicFramePr>
            <p:xfrm>
              <a:off x="204089" y="3048000"/>
              <a:ext cx="8735822" cy="1371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14700">
                      <a:extLst>
                        <a:ext uri="{9D8B030D-6E8A-4147-A177-3AD203B41FA5}">
                          <a16:colId xmlns:a16="http://schemas.microsoft.com/office/drawing/2014/main" val="21528252"/>
                        </a:ext>
                      </a:extLst>
                    </a:gridCol>
                    <a:gridCol w="5421122">
                      <a:extLst>
                        <a:ext uri="{9D8B030D-6E8A-4147-A177-3AD203B41FA5}">
                          <a16:colId xmlns:a16="http://schemas.microsoft.com/office/drawing/2014/main" val="153283376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ar-AE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ar-A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0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ar-AE" sz="20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0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ar-AE" sz="200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e>
                                </m:d>
                                <m:d>
                                  <m:dPr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ar-A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0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ar-AE" sz="20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0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ar-AE" sz="200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2924557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ar-AE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borderBox>
                                  <m:borderBoxPr>
                                    <m:hideTop m:val="on"/>
                                    <m:hideBot m:val="on"/>
                                    <m:hideLeft m:val="on"/>
                                    <m:hideRight m:val="on"/>
                                    <m:strikeBLTR m:val="on"/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𝑖𝑥</m:t>
                                    </m:r>
                                  </m:e>
                                </m:borderBox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  <m:borderBox>
                                  <m:borderBoxPr>
                                    <m:hideTop m:val="on"/>
                                    <m:hideBot m:val="on"/>
                                    <m:hideLeft m:val="on"/>
                                    <m:hideRight m:val="on"/>
                                    <m:strikeBLTR m:val="on"/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borderBox>
                                <m:borderBox>
                                  <m:borderBoxPr>
                                    <m:hideTop m:val="on"/>
                                    <m:hideBot m:val="on"/>
                                    <m:hideLeft m:val="on"/>
                                    <m:hideRight m:val="on"/>
                                    <m:strikeBLTR m:val="on"/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𝑖𝑥</m:t>
                                    </m:r>
                                  </m:e>
                                </m:borderBox>
                                <m:borderBox>
                                  <m:borderBoxPr>
                                    <m:hideTop m:val="on"/>
                                    <m:hideBot m:val="on"/>
                                    <m:hideLeft m:val="on"/>
                                    <m:hideRight m:val="on"/>
                                    <m:strikeBLTR m:val="on"/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borderBox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0315255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ar-AE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99764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2384CB89-EBF3-41D0-9FD8-75524816C2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6489210"/>
                  </p:ext>
                </p:extLst>
              </p:nvPr>
            </p:nvGraphicFramePr>
            <p:xfrm>
              <a:off x="204089" y="3048000"/>
              <a:ext cx="8735822" cy="1371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14700">
                      <a:extLst>
                        <a:ext uri="{9D8B030D-6E8A-4147-A177-3AD203B41FA5}">
                          <a16:colId xmlns:a16="http://schemas.microsoft.com/office/drawing/2014/main" val="21528252"/>
                        </a:ext>
                      </a:extLst>
                    </a:gridCol>
                    <a:gridCol w="5421122">
                      <a:extLst>
                        <a:ext uri="{9D8B030D-6E8A-4147-A177-3AD203B41FA5}">
                          <a16:colId xmlns:a16="http://schemas.microsoft.com/office/drawing/2014/main" val="153283376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r="-16360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1124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24557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1124" t="-1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315255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1124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9764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47278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052921-2A6A-44E7-A3E3-D90D9442A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371600"/>
            <a:ext cx="5861475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Factoring Polynomials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defRPr sz="2800"/>
                </a:pPr>
                <a:r>
                  <a:rPr sz="2800" dirty="0"/>
                  <a:t>Now we divide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by this product:</a:t>
                </a: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sz="2800" dirty="0"/>
              </a:p>
              <a:p>
                <a:pPr>
                  <a:defRPr sz="2800"/>
                </a:pPr>
                <a:r>
                  <a:rPr sz="2800" dirty="0"/>
                  <a:t>The quotient,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sz="2800" dirty="0"/>
                  <a:t>, is a difference of two squares and is easily factored, giving us our final result: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4"/>
                <a:stretch>
                  <a:fillRect l="-1333" t="-1840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B5D7E78-8F7A-4552-A8E7-1BCD26F3E2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0450" y="2663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B5D7E78-8F7A-4552-A8E7-1BCD26F3E2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0450" y="26638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02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Constructing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Construct a fourth-degree real-coefficient polynomial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with zeros of </a:t>
                </a:r>
                <a:r>
                  <a:rPr sz="2800">
                    <a:latin typeface="Cambria Math"/>
                  </a:rPr>
                  <a:t>2</a:t>
                </a:r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Constructing Polynomials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is one of the zeros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to have only real coefficients,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must be a zero as well by the Conjugate Roots Theorem. Based on this,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must be of the form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dirty="0"/>
              </a:p>
              <a:p>
                <a:pPr>
                  <a:defRPr sz="2800"/>
                </a:pPr>
                <a:r>
                  <a:rPr sz="2800" dirty="0"/>
                  <a:t>for some real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 t="-1227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Constructing Polynomials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</a:t>
                </a:r>
                <a:r>
                  <a:rPr sz="2800" dirty="0"/>
                  <a:t>e must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sz="2800" dirty="0"/>
                  <a:t> so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sz="2800" dirty="0"/>
                  <a:t>. In order to do this, we begin by multiplying out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r>
                  <a:rPr sz="2800" dirty="0"/>
                  <a:t>:</a:t>
                </a:r>
                <a:endParaRPr lang="en-US" sz="2800" dirty="0"/>
              </a:p>
              <a:p>
                <a:endParaRPr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  <a:blipFill>
                <a:blip r:embed="rId2"/>
                <a:stretch>
                  <a:fillRect l="-1455" t="-1227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831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Constructing Polynomials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600" dirty="0"/>
                  <a:t>We then plug in </a:t>
                </a:r>
                <a14:m>
                  <m:oMath xmlns:m="http://schemas.openxmlformats.org/officeDocument/2006/math">
                    <m:r>
                      <a:rPr sz="2600">
                        <a:latin typeface="Cambria Math" panose="02040503050406030204" pitchFamily="18" charset="0"/>
                      </a:rPr>
                      <m:t>𝑥</m:t>
                    </m:r>
                    <m:r>
                      <a:rPr sz="2600">
                        <a:latin typeface="Cambria Math" panose="02040503050406030204" pitchFamily="18" charset="0"/>
                      </a:rPr>
                      <m:t>=</m:t>
                    </m:r>
                    <m:r>
                      <a:rPr sz="26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6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sz="26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sz="26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sz="2600">
                        <a:latin typeface="Cambria Math" panose="02040503050406030204" pitchFamily="18" charset="0"/>
                      </a:rPr>
                      <m:t>=</m:t>
                    </m:r>
                    <m:r>
                      <a:rPr sz="260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sz="2600" dirty="0"/>
                  <a:t>, then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6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sz="26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sz="2600" dirty="0"/>
                  <a:t>.</a:t>
                </a:r>
                <a:endParaRPr lang="en-US" sz="2600" dirty="0"/>
              </a:p>
              <a:p>
                <a:pPr>
                  <a:defRPr sz="2800"/>
                </a:pPr>
                <a:endParaRPr lang="en-US" sz="2600" dirty="0"/>
              </a:p>
              <a:p>
                <a:pPr>
                  <a:defRPr sz="2800"/>
                </a:pPr>
                <a:endParaRPr lang="en-US" sz="2600" dirty="0"/>
              </a:p>
              <a:p>
                <a:pPr>
                  <a:defRPr sz="2800"/>
                </a:pPr>
                <a:endParaRPr lang="en-US" sz="2600" dirty="0"/>
              </a:p>
              <a:p>
                <a:pPr>
                  <a:defRPr sz="2800"/>
                </a:pPr>
                <a:endParaRPr lang="en-US" sz="2600" dirty="0"/>
              </a:p>
              <a:p>
                <a:pPr>
                  <a:defRPr sz="2800"/>
                </a:pPr>
                <a:endParaRPr lang="en-US" sz="2600" dirty="0"/>
              </a:p>
              <a:p>
                <a:pPr>
                  <a:defRPr sz="2800"/>
                </a:pPr>
                <a:r>
                  <a:rPr lang="en-US" sz="2600" dirty="0"/>
                  <a:t>In factored form, the polynomial is 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6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60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600" dirty="0"/>
                  <a:t>,</a:t>
                </a:r>
              </a:p>
              <a:p>
                <a:pPr>
                  <a:defRPr sz="2800"/>
                </a:pPr>
                <a:r>
                  <a:rPr lang="en-US" sz="2600" dirty="0"/>
                  <a:t>which, if multiplied out, is 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6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6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26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ar-AE" sz="260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sz="26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26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 sz="2600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2600">
                        <a:latin typeface="Cambria Math" panose="02040503050406030204" pitchFamily="18" charset="0"/>
                      </a:rPr>
                      <m:t>28</m:t>
                    </m:r>
                    <m:sSup>
                      <m:sSup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2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260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sz="2600">
                        <a:latin typeface="Cambria Math" panose="02040503050406030204" pitchFamily="18" charset="0"/>
                      </a:rPr>
                      <m:t>52</m:t>
                    </m:r>
                    <m:r>
                      <a:rPr lang="ar-AE" sz="26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sz="2600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260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6B10A49-D0AF-45E5-BDC3-BA86C164B22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34902588"/>
                  </p:ext>
                </p:extLst>
              </p:nvPr>
            </p:nvGraphicFramePr>
            <p:xfrm>
              <a:off x="448437" y="1752600"/>
              <a:ext cx="8314563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00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519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sz="2400">
                                    <a:latin typeface="Cambria Math"/>
                                  </a:rPr>
                                  <m:t>⁡</m:t>
                                </m:r>
                                <m:d>
                                  <m:dPr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sz="240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200" b="0" dirty="0"/>
                            <a:t>Substitute </a:t>
                          </a:r>
                          <a14:m>
                            <m:oMath xmlns:m="http://schemas.openxmlformats.org/officeDocument/2006/math">
                              <m:r>
                                <a:rPr sz="22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2200" b="0">
                                  <a:latin typeface="Cambria Math"/>
                                </a:rPr>
                                <m:t>=</m:t>
                              </m:r>
                              <m:r>
                                <a:rPr sz="2200" b="0" i="1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sz="22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200" b="0" dirty="0"/>
                            <a:t>Substitute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200" b="0" i="1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2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 b="0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200" b="0">
                                  <a:latin typeface="Cambria Math"/>
                                </a:rPr>
                                <m:t>=</m:t>
                              </m:r>
                              <m:r>
                                <a:rPr sz="2200" b="0" i="1">
                                  <a:latin typeface="Cambria Math"/>
                                </a:rPr>
                                <m:t>12</m:t>
                              </m:r>
                            </m:oMath>
                          </a14:m>
                          <a:r>
                            <a:rPr sz="22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6</m:t>
                              </m:r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0" dirty="0"/>
                            <a:t>Solve for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200" b="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ar-AE" sz="2200" b="0" i="1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200" b="0" dirty="0"/>
                            <a:t>.</a:t>
                          </a:r>
                          <a:endParaRPr lang="ar-AE"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6B10A49-D0AF-45E5-BDC3-BA86C164B22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34902588"/>
                  </p:ext>
                </p:extLst>
              </p:nvPr>
            </p:nvGraphicFramePr>
            <p:xfrm>
              <a:off x="448437" y="1752600"/>
              <a:ext cx="8314563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00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519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9333" r="-992000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863" t="-9333" r="-57360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991" t="-9333" b="-3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863" t="-107895" r="-57360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991" t="-107895" b="-2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863" t="-210667" r="-57360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0667" r="-99200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863" t="-310667" r="-5736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991" t="-310667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9200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Fundamental Theorem of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is a polynomial of degree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,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has </a:t>
                </a:r>
                <a:r>
                  <a:rPr sz="2800" b="1" dirty="0"/>
                  <a:t>at least one zero</a:t>
                </a:r>
                <a:r>
                  <a:rPr sz="2800" dirty="0"/>
                  <a:t>. That is, the equation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has at least one solution. It is important to note that the zero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, and consequently the solution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may be a nonreal complex number.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Linear Factors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Given the polynomial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sz="2800" dirty="0"/>
                  <a:t>, 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can be factored as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sz="2800" dirty="0"/>
                  <a:t>, 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</a:t>
                </a:r>
                <a:r>
                  <a:rPr sz="2800" dirty="0"/>
                  <a:t>…</a:t>
                </a:r>
                <a:r>
                  <a:rPr lang="en-US" sz="2800" dirty="0"/>
                  <a:t>,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 are constants (possibly nonreal complex constants and not necessarily distinct). In other words, </a:t>
                </a:r>
                <a:r>
                  <a:rPr sz="2800" b="1" dirty="0"/>
                  <a:t>an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sz="2800" b="1" baseline="30000" dirty="0"/>
                  <a:t>th</a:t>
                </a:r>
                <a:r>
                  <a:rPr lang="en-US" sz="2800" b="1" dirty="0"/>
                  <a:t>-</a:t>
                </a:r>
                <a:r>
                  <a:rPr sz="2800" b="1" dirty="0"/>
                  <a:t>degree polynomial can be factored as a product of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sz="2800" b="1" dirty="0"/>
                  <a:t> linear factors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CAUTION</a:t>
            </a:r>
            <a:r>
              <a:rPr lang="en-US" dirty="0"/>
              <a:t>!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sz="2800" dirty="0"/>
                  <a:t>The linear factors theorem </a:t>
                </a:r>
                <a:r>
                  <a:rPr sz="2800" i="1" dirty="0"/>
                  <a:t>does not </a:t>
                </a:r>
                <a:r>
                  <a:rPr sz="2800" dirty="0"/>
                  <a:t>tell us the following things: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theorem does not tell us that a polynomial has all real zeros. Some, or all, of the constants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</a:t>
                </a:r>
                <a:r>
                  <a:rPr sz="2800" dirty="0"/>
                  <a:t>…</a:t>
                </a:r>
                <a:r>
                  <a:rPr lang="en-US" sz="2800" dirty="0"/>
                  <a:t>,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 may be nonreal complex numbers.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theorem does not tell us that a polynomial has </a:t>
                </a:r>
                <a:r>
                  <a:rPr sz="2800" i="1" dirty="0"/>
                  <a:t>n distinct </a:t>
                </a:r>
                <a:r>
                  <a:rPr sz="2800" dirty="0"/>
                  <a:t>zeros. Some, or all, of the constants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</a:t>
                </a:r>
                <a:r>
                  <a:rPr sz="2800" dirty="0"/>
                  <a:t>…</a:t>
                </a:r>
                <a:r>
                  <a:rPr lang="en-US" sz="2800" dirty="0"/>
                  <a:t>,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 may be identical.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theorem does tell us that any polynomial can be written as a product of linear factors; it does not tell us </a:t>
                </a:r>
                <a:r>
                  <a:rPr sz="2800" i="1" dirty="0"/>
                  <a:t>how to determine </a:t>
                </a:r>
                <a:r>
                  <a:rPr sz="2800" dirty="0"/>
                  <a:t>the linear factors.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1870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Interpreting the Linear Factors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The graph of an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sz="2800" b="1" baseline="30000" dirty="0"/>
                  <a:t>th</a:t>
                </a:r>
                <a:r>
                  <a:rPr lang="en-US" sz="2800" b="1" dirty="0"/>
                  <a:t>-</a:t>
                </a:r>
                <a:r>
                  <a:rPr sz="2800" b="1" dirty="0"/>
                  <a:t>degree polynomial function has at most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sz="2800" b="1" dirty="0"/>
                  <a:t>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sz="2800" b="1" dirty="0"/>
                  <a:t>-intercepts and at most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b="1">
                        <a:latin typeface="Cambria Math" panose="02040503050406030204" pitchFamily="18" charset="0"/>
                      </a:rPr>
                      <m:t>−</m:t>
                    </m:r>
                    <m:r>
                      <a:rPr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sz="2800" b="1" dirty="0"/>
                  <a:t> turning points</a:t>
                </a:r>
                <a:r>
                  <a:rPr sz="2800" dirty="0"/>
                  <a:t>. This also means that 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baseline="30000" dirty="0"/>
                  <a:t>th</a:t>
                </a:r>
                <a:r>
                  <a:rPr lang="en-US" sz="2800" dirty="0"/>
                  <a:t>-</a:t>
                </a:r>
                <a:r>
                  <a:rPr sz="2800" dirty="0"/>
                  <a:t>degree polynomial function has at most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zeros.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Multiplicity of Zeros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If the linear factor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sz="2800" dirty="0"/>
                  <a:t> appears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times in the factorization of a polynomial (or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sz="2800" dirty="0"/>
                  <a:t>), we say the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is a </a:t>
                </a:r>
                <a:r>
                  <a:rPr sz="2800" b="1" dirty="0"/>
                  <a:t>zero of multiplicity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Geometric Meaning of Multiplicity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Properties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is a real zero of multiplicity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 of a polynomial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(alternatively,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sz="2800" dirty="0"/>
                  <a:t> is a factor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),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will touch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sz="2800" dirty="0"/>
                  <a:t> and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:r>
                  <a:rPr sz="2800" dirty="0"/>
                  <a:t>cross through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 is odd, or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:r>
                  <a:rPr sz="2800" dirty="0"/>
                  <a:t>stay on the same side of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 is even</a:t>
                </a:r>
              </a:p>
              <a:p>
                <a:pPr>
                  <a:defRPr sz="2800"/>
                </a:pPr>
                <a:r>
                  <a:rPr sz="2800" dirty="0"/>
                  <a:t>Further,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sz="2800" dirty="0"/>
                  <a:t>,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will </a:t>
                </a:r>
                <a:r>
                  <a:rPr lang="en-US" sz="2800" dirty="0"/>
                  <a:t>“</a:t>
                </a:r>
                <a:r>
                  <a:rPr sz="2800" dirty="0"/>
                  <a:t>flatten out</a:t>
                </a:r>
                <a:r>
                  <a:rPr lang="en-US" dirty="0"/>
                  <a:t>”</a:t>
                </a:r>
                <a:r>
                  <a:rPr sz="2800" dirty="0"/>
                  <a:t> near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Graphing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Sketch the graph of the polynomial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 begin with the steps from before. 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has even degree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sz="2800" dirty="0"/>
                  <a:t> and a positive leading coefficient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, we know the end behavior: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→±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Then plug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to find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-intercept.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r>
                  <a:rPr sz="2800" dirty="0"/>
                  <a:t>Using our knowledge of multiplicity, we can determine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crosses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 and </a:t>
                </a:r>
                <a:r>
                  <a:rPr sz="2800" dirty="0">
                    <a:latin typeface="Cambria Math"/>
                  </a:rPr>
                  <a:t>3</a:t>
                </a:r>
                <a:r>
                  <a:rPr sz="2800" dirty="0"/>
                  <a:t>, but not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and that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flattens out near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and </a:t>
                </a:r>
                <a:r>
                  <a:rPr sz="2800" dirty="0">
                    <a:latin typeface="Cambria Math"/>
                  </a:rPr>
                  <a:t>3</a:t>
                </a:r>
                <a:r>
                  <a:rPr sz="2800" dirty="0"/>
                  <a:t>. Putting all of this together, we obtain the sketch </a:t>
                </a:r>
                <a:r>
                  <a:rPr lang="en-US" sz="2800" dirty="0"/>
                  <a:t>in Figure 4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1840" r="-1333" b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BD16626-74CD-44D6-A362-2B3BA2F91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2324628"/>
                  </p:ext>
                </p:extLst>
              </p:nvPr>
            </p:nvGraphicFramePr>
            <p:xfrm>
              <a:off x="457200" y="3196590"/>
              <a:ext cx="8512465" cy="975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05775">
                      <a:extLst>
                        <a:ext uri="{9D8B030D-6E8A-4147-A177-3AD203B41FA5}">
                          <a16:colId xmlns:a16="http://schemas.microsoft.com/office/drawing/2014/main" val="4152128662"/>
                        </a:ext>
                      </a:extLst>
                    </a:gridCol>
                    <a:gridCol w="3942425">
                      <a:extLst>
                        <a:ext uri="{9D8B030D-6E8A-4147-A177-3AD203B41FA5}">
                          <a16:colId xmlns:a16="http://schemas.microsoft.com/office/drawing/2014/main" val="907592276"/>
                        </a:ext>
                      </a:extLst>
                    </a:gridCol>
                    <a:gridCol w="3864265">
                      <a:extLst>
                        <a:ext uri="{9D8B030D-6E8A-4147-A177-3AD203B41FA5}">
                          <a16:colId xmlns:a16="http://schemas.microsoft.com/office/drawing/2014/main" val="33582668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2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260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6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ar-AE" sz="26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ar-AE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6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ar-AE" sz="26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 sz="2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ar-AE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2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ar-AE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26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600" dirty="0"/>
                            <a:t> 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dirty="0"/>
                            <a:t>Thus, </a:t>
                          </a:r>
                          <a14:m>
                            <m:oMath xmlns:m="http://schemas.openxmlformats.org/officeDocument/2006/math"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600" dirty="0"/>
                            <a:t> has its </a:t>
                          </a:r>
                          <a14:m>
                            <m:oMath xmlns:m="http://schemas.openxmlformats.org/officeDocument/2006/math"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600" dirty="0"/>
                            <a:t>-intercept at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ar-AE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6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ar-AE" sz="2600">
                                      <a:latin typeface="Cambria Math" panose="02040503050406030204" pitchFamily="18" charset="0"/>
                                    </a:rPr>
                                    <m:t>,−</m:t>
                                  </m:r>
                                  <m:r>
                                    <a:rPr lang="ar-AE" sz="2600">
                                      <a:latin typeface="Cambria Math" panose="02040503050406030204" pitchFamily="18" charset="0"/>
                                    </a:rPr>
                                    <m:t>54</m:t>
                                  </m:r>
                                </m:e>
                              </m:d>
                            </m:oMath>
                          </a14:m>
                          <a:r>
                            <a:rPr lang="ar-AE" sz="260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537767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endParaRPr lang="en-US"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600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600" smtClean="0">
                                  <a:latin typeface="Cambria Math" panose="02040503050406030204" pitchFamily="18" charset="0"/>
                                </a:rPr>
                                <m:t>54</m:t>
                              </m:r>
                            </m:oMath>
                          </a14:m>
                          <a:r>
                            <a:rPr lang="en-US" sz="2600" dirty="0"/>
                            <a:t> 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44324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BD16626-74CD-44D6-A362-2B3BA2F91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2324628"/>
                  </p:ext>
                </p:extLst>
              </p:nvPr>
            </p:nvGraphicFramePr>
            <p:xfrm>
              <a:off x="457200" y="3196590"/>
              <a:ext cx="8512465" cy="975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05775">
                      <a:extLst>
                        <a:ext uri="{9D8B030D-6E8A-4147-A177-3AD203B41FA5}">
                          <a16:colId xmlns:a16="http://schemas.microsoft.com/office/drawing/2014/main" val="4152128662"/>
                        </a:ext>
                      </a:extLst>
                    </a:gridCol>
                    <a:gridCol w="3942425">
                      <a:extLst>
                        <a:ext uri="{9D8B030D-6E8A-4147-A177-3AD203B41FA5}">
                          <a16:colId xmlns:a16="http://schemas.microsoft.com/office/drawing/2014/main" val="907592276"/>
                        </a:ext>
                      </a:extLst>
                    </a:gridCol>
                    <a:gridCol w="3864265">
                      <a:extLst>
                        <a:ext uri="{9D8B030D-6E8A-4147-A177-3AD203B41FA5}">
                          <a16:colId xmlns:a16="http://schemas.microsoft.com/office/drawing/2014/main" val="3358266878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r="-1104310" b="-1209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929" r="-97991" b="-12098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0347" b="-111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5377675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l"/>
                          <a:endParaRPr lang="en-US"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929" t="-101250" r="-97991" b="-225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443245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1261</Words>
  <Application>Microsoft Office PowerPoint</Application>
  <PresentationFormat>On-screen Show (4:3)</PresentationFormat>
  <Paragraphs>110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Cambria Math</vt:lpstr>
      <vt:lpstr>Courier New</vt:lpstr>
      <vt:lpstr>Calibri</vt:lpstr>
      <vt:lpstr>Arial</vt:lpstr>
      <vt:lpstr>Office Theme</vt:lpstr>
      <vt:lpstr>Equation</vt:lpstr>
      <vt:lpstr>Section 5.4</vt:lpstr>
      <vt:lpstr>The Fundamental Theorem of Algebra</vt:lpstr>
      <vt:lpstr>The Linear Factors Theorem</vt:lpstr>
      <vt:lpstr>CAUTION!</vt:lpstr>
      <vt:lpstr>Interpreting the Linear Factors Theorem</vt:lpstr>
      <vt:lpstr>Multiplicity of Zeros</vt:lpstr>
      <vt:lpstr>Geometric Meaning of Multiplicity</vt:lpstr>
      <vt:lpstr>Example 1: Graphing Polynomial Functions</vt:lpstr>
      <vt:lpstr>Example 1: Graphing Polynomial Functions (cont.)</vt:lpstr>
      <vt:lpstr>Example 1: Graphing Polynomial Functions (cont.)</vt:lpstr>
      <vt:lpstr>The Conjugate Roots Theorem</vt:lpstr>
      <vt:lpstr>Example 2: Factoring Polynomials</vt:lpstr>
      <vt:lpstr>Example 2: Factoring Polynomials (cont.)</vt:lpstr>
      <vt:lpstr>Example 2: Factoring Polynomials (cont.)</vt:lpstr>
      <vt:lpstr>Example 2: Factoring Polynomials (cont.)</vt:lpstr>
      <vt:lpstr>Example 3: Constructing Polynomials</vt:lpstr>
      <vt:lpstr>Example 3: Constructing Polynomials (cont.)</vt:lpstr>
      <vt:lpstr>Example 3: Constructing Polynomials (cont.)</vt:lpstr>
      <vt:lpstr>Example 3: Constructing Polynomials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Danielle Bess</cp:lastModifiedBy>
  <cp:revision>143</cp:revision>
  <dcterms:created xsi:type="dcterms:W3CDTF">2013-04-26T14:43:13Z</dcterms:created>
  <dcterms:modified xsi:type="dcterms:W3CDTF">2020-07-29T16:45:11Z</dcterms:modified>
</cp:coreProperties>
</file>