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257" r:id="rId3"/>
    <p:sldId id="318" r:id="rId4"/>
    <p:sldId id="258" r:id="rId5"/>
    <p:sldId id="319" r:id="rId6"/>
    <p:sldId id="259" r:id="rId7"/>
    <p:sldId id="320" r:id="rId8"/>
    <p:sldId id="260" r:id="rId9"/>
    <p:sldId id="321" r:id="rId10"/>
    <p:sldId id="261" r:id="rId11"/>
    <p:sldId id="322" r:id="rId12"/>
    <p:sldId id="262" r:id="rId13"/>
    <p:sldId id="263" r:id="rId14"/>
    <p:sldId id="267" r:id="rId15"/>
    <p:sldId id="264" r:id="rId16"/>
    <p:sldId id="265" r:id="rId17"/>
    <p:sldId id="308" r:id="rId18"/>
    <p:sldId id="266" r:id="rId19"/>
    <p:sldId id="268" r:id="rId20"/>
    <p:sldId id="309" r:id="rId21"/>
    <p:sldId id="269" r:id="rId22"/>
    <p:sldId id="273" r:id="rId23"/>
    <p:sldId id="270" r:id="rId24"/>
    <p:sldId id="271" r:id="rId25"/>
    <p:sldId id="310" r:id="rId26"/>
    <p:sldId id="272" r:id="rId27"/>
    <p:sldId id="274" r:id="rId28"/>
    <p:sldId id="276" r:id="rId29"/>
    <p:sldId id="277" r:id="rId30"/>
    <p:sldId id="278" r:id="rId31"/>
    <p:sldId id="311" r:id="rId32"/>
    <p:sldId id="279" r:id="rId33"/>
    <p:sldId id="280" r:id="rId34"/>
    <p:sldId id="281" r:id="rId35"/>
    <p:sldId id="282" r:id="rId36"/>
    <p:sldId id="283" r:id="rId37"/>
    <p:sldId id="284" r:id="rId38"/>
    <p:sldId id="290" r:id="rId39"/>
    <p:sldId id="285" r:id="rId40"/>
    <p:sldId id="287" r:id="rId41"/>
    <p:sldId id="288" r:id="rId42"/>
    <p:sldId id="312" r:id="rId43"/>
    <p:sldId id="323" r:id="rId44"/>
    <p:sldId id="291" r:id="rId45"/>
    <p:sldId id="292" r:id="rId46"/>
    <p:sldId id="294" r:id="rId47"/>
    <p:sldId id="313" r:id="rId48"/>
    <p:sldId id="295" r:id="rId49"/>
    <p:sldId id="296" r:id="rId50"/>
    <p:sldId id="314" r:id="rId51"/>
    <p:sldId id="298" r:id="rId52"/>
    <p:sldId id="305" r:id="rId53"/>
    <p:sldId id="304" r:id="rId54"/>
    <p:sldId id="299" r:id="rId55"/>
    <p:sldId id="315" r:id="rId56"/>
    <p:sldId id="300" r:id="rId57"/>
    <p:sldId id="301" r:id="rId58"/>
    <p:sldId id="316" r:id="rId59"/>
    <p:sldId id="317" r:id="rId60"/>
    <p:sldId id="307" r:id="rId61"/>
    <p:sldId id="306" r:id="rId62"/>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0.png"/><Relationship Id="rId1" Type="http://schemas.openxmlformats.org/officeDocument/2006/relationships/slideLayout" Target="../slideLayouts/slideLayout3.xml"/><Relationship Id="rId4" Type="http://schemas.openxmlformats.org/officeDocument/2006/relationships/image" Target="../media/image71.svg"/></Relationships>
</file>

<file path=ppt/slides/_rels/slide5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Functions and Rational Inequalities</a:t>
            </a:r>
          </a:p>
        </p:txBody>
      </p:sp>
      <p:sp>
        <p:nvSpPr>
          <p:cNvPr id="3" name="Title 2"/>
          <p:cNvSpPr>
            <a:spLocks noGrp="1"/>
          </p:cNvSpPr>
          <p:nvPr>
            <p:ph type="title"/>
          </p:nvPr>
        </p:nvSpPr>
        <p:spPr/>
        <p:txBody>
          <a:bodyPr/>
          <a:lstStyle/>
          <a:p>
            <a:r>
              <a:t>Section 5.5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Asymptote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the behavior of a graph as </a:t>
                </a:r>
                <a14:m>
                  <m:oMath xmlns:m="http://schemas.openxmlformats.org/officeDocument/2006/math">
                    <m:r>
                      <a:rPr>
                        <a:latin typeface="Cambria Math" panose="02040503050406030204" pitchFamily="18" charset="0"/>
                      </a:rPr>
                      <m:t>𝑥</m:t>
                    </m:r>
                  </m:oMath>
                </a14:m>
                <a:r>
                  <a:rPr sz="2800" dirty="0"/>
                  <a:t> approaches the value </a:t>
                </a:r>
                <a14:m>
                  <m:oMath xmlns:m="http://schemas.openxmlformats.org/officeDocument/2006/math">
                    <m:r>
                      <a:rPr>
                        <a:latin typeface="Cambria Math" panose="02040503050406030204" pitchFamily="18" charset="0"/>
                      </a:rPr>
                      <m:t>𝑐</m:t>
                    </m:r>
                  </m:oMath>
                </a14:m>
                <a:r>
                  <a:rPr sz="2800" dirty="0"/>
                  <a:t> from the left (the negative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behavior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from the right (the positive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used when describing behavior that is the same on both sides of </a:t>
                </a:r>
                <a14:m>
                  <m:oMath xmlns:m="http://schemas.openxmlformats.org/officeDocument/2006/math">
                    <m:r>
                      <a:rPr>
                        <a:latin typeface="Cambria Math" panose="02040503050406030204" pitchFamily="18" charset="0"/>
                      </a:rPr>
                      <m:t>𝑐</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A19-ED16-444C-84CB-05B952F382C7}"/>
              </a:ext>
            </a:extLst>
          </p:cNvPr>
          <p:cNvSpPr>
            <a:spLocks noGrp="1"/>
          </p:cNvSpPr>
          <p:nvPr>
            <p:ph type="title"/>
          </p:nvPr>
        </p:nvSpPr>
        <p:spPr/>
        <p:txBody>
          <a:bodyPr/>
          <a:lstStyle/>
          <a:p>
            <a:r>
              <a:rPr lang="en-US" dirty="0"/>
              <a:t>Asymptote Notation (cont.)</a:t>
            </a:r>
          </a:p>
        </p:txBody>
      </p:sp>
      <p:sp>
        <p:nvSpPr>
          <p:cNvPr id="3" name="Text Placeholder 2">
            <a:extLst>
              <a:ext uri="{FF2B5EF4-FFF2-40B4-BE49-F238E27FC236}">
                <a16:creationId xmlns:a16="http://schemas.microsoft.com/office/drawing/2014/main" id="{E096B1B1-F75C-47A7-9561-473E9F81906E}"/>
              </a:ext>
            </a:extLst>
          </p:cNvPr>
          <p:cNvSpPr>
            <a:spLocks noGrp="1"/>
          </p:cNvSpPr>
          <p:nvPr>
            <p:ph type="body" sz="quarter" idx="10"/>
          </p:nvPr>
        </p:nvSpPr>
        <p:spPr/>
        <p:txBody>
          <a:bodyPr anchor="b"/>
          <a:lstStyle/>
          <a:p>
            <a:pPr algn="ctr"/>
            <a:r>
              <a:rPr lang="en-US" dirty="0"/>
              <a:t>Figure 5: Asymptote Notation </a:t>
            </a:r>
            <a:br>
              <a:rPr lang="en-US" dirty="0"/>
            </a:br>
            <a:endParaRPr lang="en-US" dirty="0"/>
          </a:p>
        </p:txBody>
      </p:sp>
      <p:pic>
        <p:nvPicPr>
          <p:cNvPr id="5" name="Graphic 4">
            <a:extLst>
              <a:ext uri="{FF2B5EF4-FFF2-40B4-BE49-F238E27FC236}">
                <a16:creationId xmlns:a16="http://schemas.microsoft.com/office/drawing/2014/main" id="{FC64424B-F1B2-41E1-953B-B8D5DA692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700" y="1524000"/>
            <a:ext cx="2476500" cy="2476500"/>
          </a:xfrm>
          <a:prstGeom prst="rect">
            <a:avLst/>
          </a:prstGeom>
        </p:spPr>
      </p:pic>
      <p:pic>
        <p:nvPicPr>
          <p:cNvPr id="7" name="Graphic 6">
            <a:extLst>
              <a:ext uri="{FF2B5EF4-FFF2-40B4-BE49-F238E27FC236}">
                <a16:creationId xmlns:a16="http://schemas.microsoft.com/office/drawing/2014/main" id="{69C774E7-6357-4827-9EB1-599843B8D0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524000"/>
            <a:ext cx="2476500" cy="2476500"/>
          </a:xfrm>
          <a:prstGeom prst="rect">
            <a:avLst/>
          </a:prstGeom>
        </p:spPr>
      </p:pic>
      <p:pic>
        <p:nvPicPr>
          <p:cNvPr id="9" name="Graphic 8">
            <a:extLst>
              <a:ext uri="{FF2B5EF4-FFF2-40B4-BE49-F238E27FC236}">
                <a16:creationId xmlns:a16="http://schemas.microsoft.com/office/drawing/2014/main" id="{E069DED3-3E9C-48C1-A10D-EE0AC7F8A7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9800" y="1524000"/>
            <a:ext cx="2476500" cy="2476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9EAA4E-7928-446D-BCF7-56F0D6850104}"/>
                  </a:ext>
                </a:extLst>
              </p:cNvPr>
              <p:cNvSpPr txBox="1"/>
              <p:nvPr/>
            </p:nvSpPr>
            <p:spPr>
              <a:xfrm>
                <a:off x="5905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m:oMathPara>
                </a14:m>
                <a:br>
                  <a:rPr lang="en-US" sz="2000" dirty="0"/>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a14:m>
                <a:r>
                  <a:rPr lang="ar-AE" sz="2000" dirty="0"/>
                  <a:t> </a:t>
                </a:r>
                <a:endParaRPr lang="en-US" dirty="0"/>
              </a:p>
            </p:txBody>
          </p:sp>
        </mc:Choice>
        <mc:Fallback xmlns="">
          <p:sp>
            <p:nvSpPr>
              <p:cNvPr id="10" name="TextBox 9">
                <a:extLst>
                  <a:ext uri="{FF2B5EF4-FFF2-40B4-BE49-F238E27FC236}">
                    <a16:creationId xmlns:a16="http://schemas.microsoft.com/office/drawing/2014/main" id="{2D9EAA4E-7928-446D-BCF7-56F0D6850104}"/>
                  </a:ext>
                </a:extLst>
              </p:cNvPr>
              <p:cNvSpPr txBox="1">
                <a:spLocks noRot="1" noChangeAspect="1" noMove="1" noResize="1" noEditPoints="1" noAdjustHandles="1" noChangeArrowheads="1" noChangeShapeType="1" noTextEdit="1"/>
              </p:cNvSpPr>
              <p:nvPr/>
            </p:nvSpPr>
            <p:spPr>
              <a:xfrm>
                <a:off x="590550" y="4195227"/>
                <a:ext cx="2590800" cy="707886"/>
              </a:xfrm>
              <a:prstGeom prst="rect">
                <a:avLst/>
              </a:prstGeom>
              <a:blipFill>
                <a:blip r:embed="rId8"/>
                <a:stretch>
                  <a:fillRect l="-1647"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8BCC4-B1A5-4DF6-A2CD-3F0560906C45}"/>
                  </a:ext>
                </a:extLst>
              </p:cNvPr>
              <p:cNvSpPr txBox="1"/>
              <p:nvPr/>
            </p:nvSpPr>
            <p:spPr>
              <a:xfrm>
                <a:off x="3276600" y="4195227"/>
                <a:ext cx="2590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8" name="TextBox 7">
                <a:extLst>
                  <a:ext uri="{FF2B5EF4-FFF2-40B4-BE49-F238E27FC236}">
                    <a16:creationId xmlns:a16="http://schemas.microsoft.com/office/drawing/2014/main" id="{65D8BCC4-B1A5-4DF6-A2CD-3F0560906C45}"/>
                  </a:ext>
                </a:extLst>
              </p:cNvPr>
              <p:cNvSpPr txBox="1">
                <a:spLocks noRot="1" noChangeAspect="1" noMove="1" noResize="1" noEditPoints="1" noAdjustHandles="1" noChangeArrowheads="1" noChangeShapeType="1" noTextEdit="1"/>
              </p:cNvSpPr>
              <p:nvPr/>
            </p:nvSpPr>
            <p:spPr>
              <a:xfrm>
                <a:off x="3276600" y="4195227"/>
                <a:ext cx="2590800" cy="400110"/>
              </a:xfrm>
              <a:prstGeom prst="rect">
                <a:avLst/>
              </a:prstGeom>
              <a:blipFill>
                <a:blip r:embed="rId9"/>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B2720F-E3F2-4596-B53E-C11775FDA823}"/>
                  </a:ext>
                </a:extLst>
              </p:cNvPr>
              <p:cNvSpPr txBox="1"/>
              <p:nvPr/>
            </p:nvSpPr>
            <p:spPr>
              <a:xfrm>
                <a:off x="59626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oMath>
                  </m:oMathPara>
                </a14:m>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1" name="TextBox 10">
                <a:extLst>
                  <a:ext uri="{FF2B5EF4-FFF2-40B4-BE49-F238E27FC236}">
                    <a16:creationId xmlns:a16="http://schemas.microsoft.com/office/drawing/2014/main" id="{63B2720F-E3F2-4596-B53E-C11775FDA823}"/>
                  </a:ext>
                </a:extLst>
              </p:cNvPr>
              <p:cNvSpPr txBox="1">
                <a:spLocks noRot="1" noChangeAspect="1" noMove="1" noResize="1" noEditPoints="1" noAdjustHandles="1" noChangeArrowheads="1" noChangeShapeType="1" noTextEdit="1"/>
              </p:cNvSpPr>
              <p:nvPr/>
            </p:nvSpPr>
            <p:spPr>
              <a:xfrm>
                <a:off x="5962650" y="4195227"/>
                <a:ext cx="2590800"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19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has been written in reduced form (so that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𝑞</m:t>
                    </m:r>
                  </m:oMath>
                </a14:m>
                <a:r>
                  <a:rPr sz="2800" dirty="0"/>
                  <a:t> have no common factors),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t>
                </a:r>
                <a14:m>
                  <m:oMath xmlns:m="http://schemas.openxmlformats.org/officeDocument/2006/math">
                    <m:r>
                      <a:rPr>
                        <a:latin typeface="Cambria Math" panose="02040503050406030204" pitchFamily="18" charset="0"/>
                      </a:rPr>
                      <m:t>𝑓</m:t>
                    </m:r>
                  </m:oMath>
                </a14:m>
                <a:r>
                  <a:rPr sz="2800" dirty="0"/>
                  <a:t> if and only if </a:t>
                </a:r>
                <a14:m>
                  <m:oMath xmlns:m="http://schemas.openxmlformats.org/officeDocument/2006/math">
                    <m:r>
                      <a:rPr>
                        <a:latin typeface="Cambria Math" panose="02040503050406030204" pitchFamily="18" charset="0"/>
                      </a:rPr>
                      <m:t>𝑐</m:t>
                    </m:r>
                  </m:oMath>
                </a14:m>
                <a:r>
                  <a:rPr sz="2800" dirty="0"/>
                  <a:t> is a zero of the polynomial </a:t>
                </a:r>
                <a14:m>
                  <m:oMath xmlns:m="http://schemas.openxmlformats.org/officeDocument/2006/math">
                    <m:r>
                      <a:rPr>
                        <a:latin typeface="Cambria Math" panose="02040503050406030204" pitchFamily="18" charset="0"/>
                      </a:rPr>
                      <m:t>𝑞</m:t>
                    </m:r>
                  </m:oMath>
                </a14:m>
                <a:r>
                  <a:rPr sz="2800" dirty="0"/>
                  <a:t>. In other words, </a:t>
                </a:r>
                <a14:m>
                  <m:oMath xmlns:m="http://schemas.openxmlformats.org/officeDocument/2006/math">
                    <m:r>
                      <a:rPr>
                        <a:latin typeface="Cambria Math" panose="02040503050406030204" pitchFamily="18" charset="0"/>
                      </a:rPr>
                      <m:t>𝑓</m:t>
                    </m:r>
                  </m:oMath>
                </a14:m>
                <a:r>
                  <a:rPr sz="2800" dirty="0"/>
                  <a:t> has vertical asymptotes at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𝑞</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36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domains and the equations for the vertical asymptotes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𝑥</m:t>
                        </m:r>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We must always find the domain before canceling common factors. Even if a zero is removed from the denominator when finding the reduced form, that value is not part of the domain.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To answer both questions, we need to calculate the zeros of the denominator (which is already in factored form).</a:t>
                </a:r>
                <a:endParaRPr lang="en-US" dirty="0"/>
              </a:p>
              <a:p>
                <a:pPr algn="ctr"/>
                <a:endParaRPr lang="en-US" dirty="0"/>
              </a:p>
              <a:p>
                <a:pPr algn="ctr"/>
                <a:r>
                  <a:rPr dirty="0"/>
                  <a:t>​</a:t>
                </a:r>
              </a:p>
              <a:p>
                <a:pPr marL="512064" algn="l">
                  <a:defRPr sz="2800"/>
                </a:pPr>
                <a:r>
                  <a:rPr dirty="0"/>
                  <a:t>​</a:t>
                </a:r>
                <a:r>
                  <a:rPr sz="2800" dirty="0"/>
                  <a:t>Since the function </a:t>
                </a:r>
                <a14:m>
                  <m:oMath xmlns:m="http://schemas.openxmlformats.org/officeDocument/2006/math">
                    <m:r>
                      <a:rPr>
                        <a:latin typeface="Cambria Math" panose="02040503050406030204" pitchFamily="18" charset="0"/>
                      </a:rPr>
                      <m:t>𝑓</m:t>
                    </m:r>
                  </m:oMath>
                </a14:m>
                <a:r>
                  <a:rPr sz="2800" dirty="0"/>
                  <a:t> is in reduced form, this zero is the only point excluded from the domain. This means the domain of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2064">
                  <a:defRPr sz="2800"/>
                </a:pPr>
                <a:r>
                  <a:rPr dirty="0"/>
                  <a:t>​</a:t>
                </a:r>
                <a:r>
                  <a:rPr sz="2800" dirty="0"/>
                  <a:t>Further, we know that </a:t>
                </a:r>
                <a14:m>
                  <m:oMath xmlns:m="http://schemas.openxmlformats.org/officeDocument/2006/math">
                    <m:r>
                      <a:rPr>
                        <a:latin typeface="Cambria Math" panose="02040503050406030204" pitchFamily="18" charset="0"/>
                      </a:rPr>
                      <m:t>𝑓</m:t>
                    </m:r>
                  </m:oMath>
                </a14:m>
                <a:r>
                  <a:rPr sz="2800" dirty="0"/>
                  <a:t> has a vertical asymptote of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𝑥</m:t>
                              </m:r>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101250" b="-134940"/>
                          </a:stretch>
                        </a:blipFill>
                      </a:tcPr>
                    </a:tc>
                    <a:tc>
                      <a:txBody>
                        <a:bodyPr/>
                        <a:lstStyle/>
                        <a:p>
                          <a:endParaRPr lang="en-US"/>
                        </a:p>
                      </a:txBody>
                      <a:tcPr marL="36576" marR="36576" marT="36576" marB="36576" anchor="ctr">
                        <a:blipFill>
                          <a:blip r:embed="rId3"/>
                          <a:stretch>
                            <a:fillRect l="-98765"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01250" b="-36585"/>
                          </a:stretch>
                        </a:blipFill>
                      </a:tcPr>
                    </a:tc>
                    <a:tc>
                      <a:txBody>
                        <a:bodyPr/>
                        <a:lstStyle/>
                        <a:p>
                          <a:endParaRPr lang="en-US"/>
                        </a:p>
                      </a:txBody>
                      <a:tcPr marL="36576" marR="36576" marT="36576" marB="36576" anchor="ctr">
                        <a:blipFill>
                          <a:blip r:embed="rId3"/>
                          <a:stretch>
                            <a:fillRect l="-98765" t="-113415" b="-3658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In order to determine the domain of the rational function we have to factor the denominator. After making note of the domain, we will look for common factors to cancel, so we may as well factor the numerator, if possible.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88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Since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both make the denominator zero,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e>
                    </m:d>
                  </m:oMath>
                </a14:m>
                <a:r>
                  <a:rPr sz="2800" dirty="0"/>
                  <a:t>.</a:t>
                </a:r>
              </a:p>
              <a:p>
                <a:pPr>
                  <a:defRPr sz="2800"/>
                </a:pPr>
                <a:r>
                  <a:rPr dirty="0"/>
                  <a:t>​</a:t>
                </a:r>
                <a:r>
                  <a:rPr sz="2800" dirty="0"/>
                  <a:t>The numerator is a sum of two squares and cannot be factored, so the rational function is already in reduced form. This means that the equations of the two vertical asymptotes are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259"/>
                </a:stretch>
              </a:blipFill>
            </p:spPr>
            <p:txBody>
              <a:bodyPr/>
              <a:lstStyle/>
              <a:p>
                <a:r>
                  <a:rPr lang="en-US">
                    <a:noFill/>
                  </a:rPr>
                  <a:t> </a:t>
                </a:r>
              </a:p>
            </p:txBody>
          </p:sp>
        </mc:Fallback>
      </mc:AlternateContent>
    </p:spTree>
    <p:extLst>
      <p:ext uri="{BB962C8B-B14F-4D97-AF65-F5344CB8AC3E}">
        <p14:creationId xmlns:p14="http://schemas.microsoft.com/office/powerpoint/2010/main" val="23580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3"/>
                  <a:defRPr sz="2800"/>
                </a:pPr>
                <a:r>
                  <a:rPr dirty="0"/>
                  <a:t>​</a:t>
                </a:r>
                <a:r>
                  <a:rPr sz="2800" dirty="0"/>
                  <a:t>The denominator is already in factored form, so we can see that its only zero is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Thus, the domain of </a:t>
                </a:r>
                <a14:m>
                  <m:oMath xmlns:m="http://schemas.openxmlformats.org/officeDocument/2006/math">
                    <m:r>
                      <a:rPr>
                        <a:latin typeface="Cambria Math" panose="02040503050406030204" pitchFamily="18" charset="0"/>
                      </a:rPr>
                      <m:t>h</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a:t>
                </a:r>
              </a:p>
              <a:p>
                <a:pPr marL="512064"/>
                <a:r>
                  <a:rPr dirty="0"/>
                  <a:t>​</a:t>
                </a:r>
                <a:r>
                  <a:rPr sz="2800" dirty="0"/>
                  <a:t>Now that we have found the domain, we can look for common factors to cancel.</a:t>
                </a:r>
              </a:p>
              <a:p>
                <a:pPr marL="512064"/>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num>
                        <m:den>
                          <m:r>
                            <a:rPr>
                              <a:latin typeface="Cambria Math" panose="02040503050406030204" pitchFamily="18" charset="0"/>
                            </a:rPr>
                            <m:t>𝑥</m:t>
                          </m:r>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𝑥</m:t>
                      </m:r>
                    </m:oMath>
                  </m:oMathPara>
                </a14:m>
                <a:endParaRPr sz="2800" dirty="0"/>
              </a:p>
              <a:p>
                <a:pPr marL="512064">
                  <a:defRPr sz="2800"/>
                </a:pPr>
                <a:r>
                  <a:rPr dirty="0"/>
                  <a:t>​</a:t>
                </a:r>
                <a:r>
                  <a:rPr sz="2800" dirty="0"/>
                  <a:t>By canceling the common factor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r>
                  <a:rPr sz="2800" dirty="0"/>
                  <a:t>, we have the reduced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which applies only for values in the domain of </a:t>
                </a:r>
                <a14:m>
                  <m:oMath xmlns:m="http://schemas.openxmlformats.org/officeDocument/2006/math">
                    <m:r>
                      <a:rPr>
                        <a:latin typeface="Cambria Math" panose="02040503050406030204" pitchFamily="18" charset="0"/>
                      </a:rPr>
                      <m:t>h</m:t>
                    </m:r>
                  </m:oMath>
                </a14:m>
                <a:r>
                  <a:rPr sz="2800" dirty="0"/>
                  <a:t> (all real numbers except for </a:t>
                </a:r>
                <a:r>
                  <a:rPr sz="2800" dirty="0">
                    <a:latin typeface="Cambria Math"/>
                  </a:rPr>
                  <a:t>1</a:t>
                </a:r>
                <a:r>
                  <a:rPr sz="2800" dirty="0"/>
                  <a:t>). Since the reduced form of </a:t>
                </a:r>
                <a14:m>
                  <m:oMath xmlns:m="http://schemas.openxmlformats.org/officeDocument/2006/math">
                    <m:r>
                      <a:rPr>
                        <a:latin typeface="Cambria Math" panose="02040503050406030204" pitchFamily="18" charset="0"/>
                      </a:rPr>
                      <m:t>h</m:t>
                    </m:r>
                  </m:oMath>
                </a14:m>
                <a:r>
                  <a:rPr sz="2800" dirty="0"/>
                  <a:t> has no denominator, </a:t>
                </a:r>
                <a14:m>
                  <m:oMath xmlns:m="http://schemas.openxmlformats.org/officeDocument/2006/math">
                    <m:r>
                      <a:rPr>
                        <a:latin typeface="Cambria Math" panose="02040503050406030204" pitchFamily="18" charset="0"/>
                      </a:rPr>
                      <m:t>h</m:t>
                    </m:r>
                  </m:oMath>
                </a14:m>
                <a:r>
                  <a:rPr sz="2800" dirty="0"/>
                  <a:t> has no vertical asymptotes.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44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Horizontal and Oblique Asymptotes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Let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𝑞</m:t>
                            </m:r>
                          </m:fName>
                          <m:e>
                            <m:d>
                              <m:dPr>
                                <m:ctrlPr>
                                  <a:rPr lang="ar-AE" i="1">
                                    <a:latin typeface="Cambria Math" panose="02040503050406030204" pitchFamily="18" charset="0"/>
                                  </a:rPr>
                                </m:ctrlPr>
                              </m:dPr>
                              <m:e>
                                <m:r>
                                  <a:rPr lang="ar-AE">
                                    <a:latin typeface="Cambria Math" panose="02040503050406030204" pitchFamily="18" charset="0"/>
                                  </a:rPr>
                                  <m:t>𝑥</m:t>
                                </m:r>
                              </m:e>
                            </m:d>
                          </m:e>
                        </m:func>
                      </m:den>
                    </m:f>
                  </m:oMath>
                </a14:m>
                <a:r>
                  <a:rPr lang="ar-AE" sz="2800" dirty="0"/>
                  <a:t> </a:t>
                </a:r>
                <a:r>
                  <a:rPr lang="en-US" sz="2800" dirty="0"/>
                  <a:t>be a rational function, where </a:t>
                </a:r>
                <a14:m>
                  <m:oMath xmlns:m="http://schemas.openxmlformats.org/officeDocument/2006/math">
                    <m:r>
                      <a:rPr lang="en-US">
                        <a:latin typeface="Cambria Math" panose="02040503050406030204" pitchFamily="18" charset="0"/>
                      </a:rPr>
                      <m:t>𝑝</m:t>
                    </m:r>
                  </m:oMath>
                </a14:m>
                <a:r>
                  <a:rPr lang="en-US" sz="2800" dirty="0"/>
                  <a:t> is an </a:t>
                </a:r>
                <a14:m>
                  <m:oMath xmlns:m="http://schemas.openxmlformats.org/officeDocument/2006/math">
                    <m:r>
                      <a:rPr lang="en-US" sz="2800" i="1" dirty="0" smtClean="0">
                        <a:latin typeface="Cambria Math" panose="02040503050406030204" pitchFamily="18" charset="0"/>
                      </a:rPr>
                      <m:t>𝑛</m:t>
                    </m:r>
                  </m:oMath>
                </a14:m>
                <a:r>
                  <a:rPr lang="en-US" sz="2800" baseline="30000" dirty="0"/>
                  <a:t>th</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en-US" sz="2800" dirty="0"/>
                  <a:t>, </a:t>
                </a:r>
                <a14:m>
                  <m:oMath xmlns:m="http://schemas.openxmlformats.org/officeDocument/2006/math">
                    <m:r>
                      <a:rPr lang="ar-AE">
                        <a:latin typeface="Cambria Math" panose="02040503050406030204" pitchFamily="18" charset="0"/>
                      </a:rPr>
                      <m:t>𝑞</m:t>
                    </m:r>
                  </m:oMath>
                </a14:m>
                <a:r>
                  <a:rPr lang="ar-AE" sz="2800" dirty="0"/>
                  <a:t> </a:t>
                </a:r>
                <a:r>
                  <a:rPr lang="en-US" sz="2800" dirty="0"/>
                  <a:t>is an </a:t>
                </a:r>
                <a14:m>
                  <m:oMath xmlns:m="http://schemas.openxmlformats.org/officeDocument/2006/math">
                    <m:r>
                      <a:rPr lang="en-US" b="0" i="1" dirty="0" smtClean="0">
                        <a:latin typeface="Cambria Math" panose="02040503050406030204" pitchFamily="18" charset="0"/>
                      </a:rPr>
                      <m:t>𝑚</m:t>
                    </m:r>
                  </m:oMath>
                </a14:m>
                <a:r>
                  <a:rPr lang="en-US" baseline="30000" dirty="0"/>
                  <a:t>th</a:t>
                </a:r>
                <a:r>
                  <a:rPr lang="en-US" dirty="0"/>
                  <a:t>-</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𝑚</m:t>
                        </m:r>
                      </m:sub>
                    </m:sSub>
                  </m:oMath>
                </a14:m>
                <a:r>
                  <a:rPr lang="en-US" sz="2800" dirty="0"/>
                  <a:t>, and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have no common factors other than constants. Then the asymptotes of </a:t>
                </a:r>
                <a14:m>
                  <m:oMath xmlns:m="http://schemas.openxmlformats.org/officeDocument/2006/math">
                    <m:r>
                      <a:rPr lang="en-US">
                        <a:latin typeface="Cambria Math" panose="02040503050406030204" pitchFamily="18" charset="0"/>
                      </a:rPr>
                      <m:t>𝑓</m:t>
                    </m:r>
                  </m:oMath>
                </a14:m>
                <a:r>
                  <a:rPr lang="en-US" sz="2800" dirty="0"/>
                  <a:t> are found as follows.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r>
                  <a:rPr sz="2800" dirty="0"/>
                  <a:t>A </a:t>
                </a:r>
                <a:r>
                  <a:rPr sz="2800" b="1" dirty="0"/>
                  <a:t>rational function</a:t>
                </a:r>
                <a:r>
                  <a:rPr sz="2800" dirty="0"/>
                  <a:t> is a function that can be written in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pPr>
                  <a:defRPr sz="2800"/>
                </a:pPr>
                <a:r>
                  <a:rPr sz="2800" dirty="0"/>
                  <a:t>where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polynomial functions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Even though </a:t>
                </a:r>
                <a14:m>
                  <m:oMath xmlns:m="http://schemas.openxmlformats.org/officeDocument/2006/math">
                    <m:r>
                      <a:rPr>
                        <a:latin typeface="Cambria Math" panose="02040503050406030204" pitchFamily="18" charset="0"/>
                      </a:rPr>
                      <m:t>𝑞</m:t>
                    </m:r>
                  </m:oMath>
                </a14:m>
                <a:r>
                  <a:rPr sz="2800" dirty="0"/>
                  <a:t> is not allowed to be identically zero, there will often be values of </a:t>
                </a:r>
                <a14:m>
                  <m:oMath xmlns:m="http://schemas.openxmlformats.org/officeDocument/2006/math">
                    <m:r>
                      <a:rPr>
                        <a:latin typeface="Cambria Math" panose="02040503050406030204" pitchFamily="18" charset="0"/>
                      </a:rPr>
                      <m:t>𝑥</m:t>
                    </m:r>
                  </m:oMath>
                </a14:m>
                <a:r>
                  <a:rPr sz="2800" dirty="0"/>
                  <a:t> for which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zero, and at these values the function is undefined. Consequently, the </a:t>
                </a:r>
                <a:r>
                  <a:rPr dirty="0"/>
                  <a:t>domain of</a:t>
                </a:r>
                <a:r>
                  <a:rPr sz="2800" dirty="0"/>
                  <a:t> </a:t>
                </a:r>
                <a14:m>
                  <m:oMath xmlns:m="http://schemas.openxmlformats.org/officeDocument/2006/math">
                    <m:r>
                      <a:rPr>
                        <a:latin typeface="Cambria Math" panose="02040503050406030204" pitchFamily="18" charset="0"/>
                      </a:rPr>
                      <m:t>𝑓</m:t>
                    </m:r>
                  </m:oMath>
                </a14:m>
                <a:r>
                  <a:rPr sz="2800" dirty="0"/>
                  <a:t> consists of all real numbers except those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Equations for Horizontal and Oblique Asymptotes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&lt;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=0</m:t>
                    </m:r>
                  </m:oMath>
                </a14:m>
                <a:r>
                  <a:rPr sz="2800" dirty="0"/>
                  <a:t> (the </a:t>
                </a:r>
                <a14:m>
                  <m:oMath xmlns:m="http://schemas.openxmlformats.org/officeDocument/2006/math">
                    <m:r>
                      <a:rPr>
                        <a:latin typeface="Cambria Math" panose="02040503050406030204" pitchFamily="18" charset="0"/>
                      </a:rPr>
                      <m:t>𝑥</m:t>
                    </m:r>
                  </m:oMath>
                </a14:m>
                <a:r>
                  <a:rPr sz="2800" dirty="0"/>
                  <a:t>-axis)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𝑚</m:t>
                            </m:r>
                          </m:sub>
                        </m:sSub>
                      </m:den>
                    </m:f>
                  </m:oMath>
                </a14:m>
                <a:r>
                  <a:rPr sz="2800" dirty="0"/>
                  <a:t>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3"/>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r>
                      <a:rPr>
                        <a:latin typeface="Cambria Math" panose="02040503050406030204" pitchFamily="18" charset="0"/>
                      </a:rPr>
                      <m:t>+1</m:t>
                    </m:r>
                  </m:oMath>
                </a14:m>
                <a:r>
                  <a:rPr sz="2800" dirty="0"/>
                  <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is an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 where </a:t>
                </a:r>
                <a14:m>
                  <m:oMath xmlns:m="http://schemas.openxmlformats.org/officeDocument/2006/math">
                    <m:r>
                      <a:rPr>
                        <a:latin typeface="Cambria Math" panose="02040503050406030204" pitchFamily="18" charset="0"/>
                      </a:rPr>
                      <m:t>𝑔</m:t>
                    </m:r>
                  </m:oMath>
                </a14:m>
                <a:r>
                  <a:rPr sz="2800" dirty="0"/>
                  <a:t> is the quotient polynomial obtained by dividing </a:t>
                </a:r>
                <a14:m>
                  <m:oMath xmlns:m="http://schemas.openxmlformats.org/officeDocument/2006/math">
                    <m:r>
                      <a:rPr>
                        <a:latin typeface="Cambria Math" panose="02040503050406030204" pitchFamily="18" charset="0"/>
                      </a:rPr>
                      <m:t>𝑝</m:t>
                    </m:r>
                  </m:oMath>
                </a14:m>
                <a:r>
                  <a:rPr sz="2800" dirty="0"/>
                  <a:t> by </a:t>
                </a:r>
                <a14:m>
                  <m:oMath xmlns:m="http://schemas.openxmlformats.org/officeDocument/2006/math">
                    <m:r>
                      <a:rPr>
                        <a:latin typeface="Cambria Math" panose="02040503050406030204" pitchFamily="18" charset="0"/>
                      </a:rPr>
                      <m:t>𝑞</m:t>
                    </m:r>
                  </m:oMath>
                </a14:m>
                <a:r>
                  <a:rPr sz="2800" dirty="0"/>
                  <a:t>. (The remainder polynomial is irrelevant.)</a:t>
                </a:r>
              </a:p>
              <a:p>
                <a:pPr marL="514350" indent="-514350">
                  <a:buFont typeface="+mj-lt"/>
                  <a:buAutoNum type="arabicPeriod" startAt="4"/>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&gt;</m:t>
                    </m:r>
                    <m:r>
                      <a:rPr>
                        <a:latin typeface="Cambria Math" panose="02040503050406030204" pitchFamily="18" charset="0"/>
                      </a:rPr>
                      <m:t>𝑚</m:t>
                    </m:r>
                    <m:r>
                      <a:rPr>
                        <a:latin typeface="Cambria Math" panose="02040503050406030204" pitchFamily="18" charset="0"/>
                      </a:rPr>
                      <m:t>+1</m:t>
                    </m:r>
                  </m:oMath>
                </a14:m>
                <a:r>
                  <a:rPr sz="2800" dirty="0"/>
                  <a:t>, there is </a:t>
                </a:r>
                <a:r>
                  <a:rPr sz="2800" b="1" dirty="0"/>
                  <a:t>no</a:t>
                </a:r>
                <a:r>
                  <a:rPr sz="2800" dirty="0"/>
                  <a:t> straight line </a:t>
                </a:r>
                <a:r>
                  <a:rPr sz="2800" b="1" dirty="0"/>
                  <a:t>horizontal</a:t>
                </a:r>
                <a:r>
                  <a:rPr sz="2800" dirty="0"/>
                  <a:t> or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110" b="-1973"/>
                </a:stretch>
              </a:blipFill>
            </p:spPr>
            <p:txBody>
              <a:bodyPr/>
              <a:lstStyle/>
              <a:p>
                <a:r>
                  <a:rPr lang="en-US">
                    <a:noFill/>
                  </a:rPr>
                  <a:t> </a:t>
                </a:r>
              </a:p>
            </p:txBody>
          </p:sp>
        </mc:Fallback>
      </mc:AlternateContent>
    </p:spTree>
    <p:extLst>
      <p:ext uri="{BB962C8B-B14F-4D97-AF65-F5344CB8AC3E}">
        <p14:creationId xmlns:p14="http://schemas.microsoft.com/office/powerpoint/2010/main" val="7985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Horizontal and 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equation for the horizontal or oblique asymptote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den>
                    </m:f>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−25</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Always begin by comparing the degrees of the numerator and the denominator.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note that the degree</a:t>
                </a:r>
                <a:r>
                  <a:rPr lang="en-US" sz="2800" dirty="0"/>
                  <a:t>s</a:t>
                </a:r>
                <a:r>
                  <a:rPr sz="2800" dirty="0"/>
                  <a:t> of the numerator and denominator of </a:t>
                </a:r>
                <a14:m>
                  <m:oMath xmlns:m="http://schemas.openxmlformats.org/officeDocument/2006/math">
                    <m:r>
                      <a:rPr>
                        <a:latin typeface="Cambria Math" panose="02040503050406030204" pitchFamily="18" charset="0"/>
                      </a:rPr>
                      <m:t>𝑓</m:t>
                    </m:r>
                  </m:oMath>
                </a14:m>
                <a:r>
                  <a:rPr sz="2800" dirty="0"/>
                  <a:t> are both equal to two.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den>
                    </m:f>
                    <m:r>
                      <a:rPr>
                        <a:latin typeface="Cambria Math" panose="02040503050406030204" pitchFamily="18" charset="0"/>
                      </a:rPr>
                      <m:t>=1</m:t>
                    </m:r>
                  </m:oMath>
                </a14:m>
                <a:r>
                  <a:rPr sz="2800" dirty="0"/>
                  <a:t> is the horizontal asymptote of </a:t>
                </a:r>
                <a14:m>
                  <m:oMath xmlns:m="http://schemas.openxmlformats.org/officeDocument/2006/math">
                    <m:r>
                      <a:rPr>
                        <a:latin typeface="Cambria Math" panose="02040503050406030204" pitchFamily="18" charset="0"/>
                      </a:rPr>
                      <m:t>𝑓</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Here, the numerator and denominator have no common factors and the degree of the numerator is one more than the degree of the denominator. So we know </a:t>
                </a:r>
                <a14:m>
                  <m:oMath xmlns:m="http://schemas.openxmlformats.org/officeDocument/2006/math">
                    <m:r>
                      <a:rPr>
                        <a:latin typeface="Cambria Math" panose="02040503050406030204" pitchFamily="18" charset="0"/>
                      </a:rPr>
                      <m:t>𝑔</m:t>
                    </m:r>
                  </m:oMath>
                </a14:m>
                <a:r>
                  <a:rPr sz="2800" dirty="0"/>
                  <a:t> has an oblique asymptote, equal to the quotient polynomial of the numerator and denominator. To find it, we need to perform polynomial division</a:t>
                </a:r>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dirty="0"/>
                  <a:t>​</a:t>
                </a:r>
                <a:r>
                  <a:rPr sz="2800" dirty="0"/>
                  <a:t>This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r>
                  <a:rPr sz="2800" dirty="0"/>
                  <a:t>, but we only need the quotient,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to find that the equation for</a:t>
                </a:r>
                <a:r>
                  <a:rPr lang="en-US" sz="2800" dirty="0"/>
                  <a:t> </a:t>
                </a:r>
                <a:r>
                  <a:rPr sz="2800" dirty="0"/>
                  <a:t>the oblique asymptote is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EC0A2FD-44AB-405A-8A4B-2E3158FDF989}"/>
              </a:ext>
            </a:extLst>
          </p:cNvPr>
          <p:cNvPicPr>
            <a:picLocks noChangeAspect="1"/>
          </p:cNvPicPr>
          <p:nvPr/>
        </p:nvPicPr>
        <p:blipFill rotWithShape="1">
          <a:blip r:embed="rId3"/>
          <a:srcRect l="2424" r="5442"/>
          <a:stretch/>
        </p:blipFill>
        <p:spPr>
          <a:xfrm>
            <a:off x="3124200" y="1029287"/>
            <a:ext cx="2895600" cy="3114286"/>
          </a:xfrm>
          <a:prstGeom prst="rect">
            <a:avLst/>
          </a:prstGeom>
        </p:spPr>
      </p:pic>
    </p:spTree>
    <p:extLst>
      <p:ext uri="{BB962C8B-B14F-4D97-AF65-F5344CB8AC3E}">
        <p14:creationId xmlns:p14="http://schemas.microsoft.com/office/powerpoint/2010/main" val="301926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In this case, the degree of the numerator of </a:t>
                </a:r>
                <a14:m>
                  <m:oMath xmlns:m="http://schemas.openxmlformats.org/officeDocument/2006/math">
                    <m:r>
                      <a:rPr>
                        <a:latin typeface="Cambria Math" panose="02040503050406030204" pitchFamily="18" charset="0"/>
                      </a:rPr>
                      <m:t>h</m:t>
                    </m:r>
                  </m:oMath>
                </a14:m>
                <a:r>
                  <a:rPr sz="2800" dirty="0"/>
                  <a:t> is two </a:t>
                </a:r>
                <a:r>
                  <a:rPr sz="2800" i="1" dirty="0"/>
                  <a:t>less</a:t>
                </a:r>
                <a:r>
                  <a:rPr sz="2800" dirty="0"/>
                  <a:t> than the degree of the denominator.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is the horizontal asymptote of </a:t>
                </a:r>
                <a14:m>
                  <m:oMath xmlns:m="http://schemas.openxmlformats.org/officeDocument/2006/math">
                    <m:r>
                      <a:rPr>
                        <a:latin typeface="Cambria Math" panose="02040503050406030204" pitchFamily="18" charset="0"/>
                      </a:rPr>
                      <m:t>h</m:t>
                    </m:r>
                  </m:oMath>
                </a14:m>
                <a:r>
                  <a:rPr sz="2800" dirty="0"/>
                  <a:t>.</a:t>
                </a:r>
              </a:p>
              <a:p>
                <a:pPr marL="514350" indent="-514350">
                  <a:buFont typeface="+mj-lt"/>
                  <a:buAutoNum type="alphaLcPeriod" startAt="4"/>
                  <a:defRPr sz="2800"/>
                </a:pPr>
                <a:r>
                  <a:rPr dirty="0"/>
                  <a:t>​</a:t>
                </a:r>
                <a:r>
                  <a:rPr sz="2800" dirty="0"/>
                  <a:t>For </a:t>
                </a:r>
                <a14:m>
                  <m:oMath xmlns:m="http://schemas.openxmlformats.org/officeDocument/2006/math">
                    <m:r>
                      <a:rPr>
                        <a:latin typeface="Cambria Math" panose="02040503050406030204" pitchFamily="18" charset="0"/>
                      </a:rPr>
                      <m:t>𝑗</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degree of the numerator is two </a:t>
                </a:r>
                <a:r>
                  <a:rPr sz="2800" i="1" dirty="0"/>
                  <a:t>more</a:t>
                </a:r>
                <a:r>
                  <a:rPr sz="2800" dirty="0"/>
                  <a:t> than the degree of the denominator. Thus, </a:t>
                </a:r>
                <a14:m>
                  <m:oMath xmlns:m="http://schemas.openxmlformats.org/officeDocument/2006/math">
                    <m:r>
                      <a:rPr>
                        <a:latin typeface="Cambria Math" panose="02040503050406030204" pitchFamily="18" charset="0"/>
                      </a:rPr>
                      <m:t>𝑗</m:t>
                    </m:r>
                  </m:oMath>
                </a14:m>
                <a:r>
                  <a:rPr sz="2800" dirty="0"/>
                  <a:t> has no horizontal or oblique asymptotes.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sz="2400" dirty="0"/>
                  <a:t>Procedure</a:t>
                </a:r>
                <a:endParaRPr sz="2400" dirty="0"/>
              </a:p>
              <a:p>
                <a:pPr>
                  <a:defRPr sz="2800"/>
                </a:pPr>
                <a:r>
                  <a:rPr sz="2400" dirty="0"/>
                  <a:t>Given a rational function </a:t>
                </a:r>
                <a14:m>
                  <m:oMath xmlns:m="http://schemas.openxmlformats.org/officeDocument/2006/math">
                    <m:r>
                      <a:rPr sz="2400">
                        <a:latin typeface="Cambria Math" panose="02040503050406030204" pitchFamily="18" charset="0"/>
                      </a:rPr>
                      <m:t>𝑓</m:t>
                    </m:r>
                  </m:oMath>
                </a14:m>
                <a:r>
                  <a:rPr sz="24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227637">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Factor the denominator in order to determine the domain of </a:t>
                          </a:r>
                          <a14:m>
                            <m:oMath xmlns:m="http://schemas.openxmlformats.org/officeDocument/2006/math">
                              <m:r>
                                <a:rPr lang="en-US" sz="2200">
                                  <a:solidFill>
                                    <a:srgbClr val="000000"/>
                                  </a:solidFill>
                                  <a:latin typeface="Cambria Math" panose="02040503050406030204" pitchFamily="18" charset="0"/>
                                </a:rPr>
                                <m:t>𝑓</m:t>
                              </m:r>
                            </m:oMath>
                          </a14:m>
                          <a:r>
                            <a:rPr lang="en-US" sz="2200" dirty="0">
                              <a:solidFill>
                                <a:srgbClr val="000000"/>
                              </a:solidFill>
                            </a:rPr>
                            <a:t>. Any points excluded from the domain correspond to holes (undefined points) or vertical asymptotes in the eventual graph.</a:t>
                          </a:r>
                        </a:p>
                      </a:txBody>
                      <a:tcPr/>
                    </a:tc>
                    <a:extLst>
                      <a:ext uri="{0D108BD9-81ED-4DB2-BD59-A6C34878D82A}">
                        <a16:rowId xmlns:a16="http://schemas.microsoft.com/office/drawing/2014/main" val="10000"/>
                      </a:ext>
                    </a:extLst>
                  </a:tr>
                  <a:tr h="1227637">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Factor the numerator as well and cancel any common factors. Zeros of the numerator and denominator arising from common linear factors are the </a:t>
                          </a:r>
                          <a14:m>
                            <m:oMath xmlns:m="http://schemas.openxmlformats.org/officeDocument/2006/math">
                              <m:r>
                                <a:rPr lang="en-US" sz="2200">
                                  <a:solidFill>
                                    <a:srgbClr val="000000"/>
                                  </a:solidFill>
                                  <a:latin typeface="Cambria Math" panose="02040503050406030204" pitchFamily="18" charset="0"/>
                                </a:rPr>
                                <m:t>𝑥</m:t>
                              </m:r>
                            </m:oMath>
                          </a14:m>
                          <a:r>
                            <a:rPr lang="en-US" sz="2200" dirty="0">
                              <a:solidFill>
                                <a:srgbClr val="000000"/>
                              </a:solidFill>
                            </a:rPr>
                            <a:t>-coordinates of holes in the eventual graph.</a:t>
                          </a:r>
                        </a:p>
                      </a:txBody>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432560">
                    <a:tc>
                      <a:txBody>
                        <a:bodyPr/>
                        <a:lstStyle/>
                        <a:p>
                          <a:pPr algn="ctr"/>
                          <a:r>
                            <a:rPr sz="2200" b="1" dirty="0">
                              <a:solidFill>
                                <a:srgbClr val="000000"/>
                              </a:solidFill>
                            </a:rPr>
                            <a:t>Step 1:</a:t>
                          </a:r>
                        </a:p>
                      </a:txBody>
                      <a:tcPr/>
                    </a:tc>
                    <a:tc>
                      <a:txBody>
                        <a:bodyPr/>
                        <a:lstStyle/>
                        <a:p>
                          <a:endParaRPr lang="en-US"/>
                        </a:p>
                      </a:txBody>
                      <a:tcPr>
                        <a:blipFill>
                          <a:blip r:embed="rId3"/>
                          <a:stretch>
                            <a:fillRect l="-14894" t="-2553" b="-162979"/>
                          </a:stretch>
                        </a:blipFill>
                      </a:tcPr>
                    </a:tc>
                    <a:extLst>
                      <a:ext uri="{0D108BD9-81ED-4DB2-BD59-A6C34878D82A}">
                        <a16:rowId xmlns:a16="http://schemas.microsoft.com/office/drawing/2014/main" val="10000"/>
                      </a:ext>
                    </a:extLst>
                  </a:tr>
                  <a:tr h="1432560">
                    <a:tc>
                      <a:txBody>
                        <a:bodyPr/>
                        <a:lstStyle/>
                        <a:p>
                          <a:pPr algn="ctr"/>
                          <a:r>
                            <a:rPr sz="2200" b="1" dirty="0">
                              <a:solidFill>
                                <a:srgbClr val="000000"/>
                              </a:solidFill>
                            </a:rPr>
                            <a:t>Step 2:</a:t>
                          </a:r>
                        </a:p>
                      </a:txBody>
                      <a:tcPr/>
                    </a:tc>
                    <a:tc>
                      <a:txBody>
                        <a:bodyPr/>
                        <a:lstStyle/>
                        <a:p>
                          <a:endParaRPr lang="en-US"/>
                        </a:p>
                      </a:txBody>
                      <a:tcPr>
                        <a:blipFill>
                          <a:blip r:embed="rId3"/>
                          <a:stretch>
                            <a:fillRect l="-14894" t="-102119" b="-62288"/>
                          </a:stretch>
                        </a:blipFill>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027545">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395210">
                    <a:tc>
                      <a:txBody>
                        <a:bodyPr/>
                        <a:lstStyle/>
                        <a:p>
                          <a:pPr algn="ctr"/>
                          <a:r>
                            <a:rPr sz="2400" b="1">
                              <a:solidFill>
                                <a:srgbClr val="000000"/>
                              </a:solidFill>
                            </a:rPr>
                            <a:t>Step 5:</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𝑦</m:t>
                              </m:r>
                            </m:oMath>
                          </a14:m>
                          <a:r>
                            <a:rPr lang="en-US" sz="2400" dirty="0">
                              <a:solidFill>
                                <a:srgbClr val="000000"/>
                              </a:solidFill>
                            </a:rPr>
                            <a:t>-intercept, if 0 is in the domain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a:t>
                          </a:r>
                        </a:p>
                      </a:txBody>
                      <a:tcPr/>
                    </a:tc>
                    <a:extLst>
                      <a:ext uri="{0D108BD9-81ED-4DB2-BD59-A6C34878D82A}">
                        <a16:rowId xmlns:a16="http://schemas.microsoft.com/office/drawing/2014/main" val="10004"/>
                      </a:ext>
                    </a:extLst>
                  </a:tr>
                  <a:tr h="711377">
                    <a:tc>
                      <a:txBody>
                        <a:bodyPr/>
                        <a:lstStyle/>
                        <a:p>
                          <a:pPr algn="ctr"/>
                          <a:r>
                            <a:rPr sz="2400" b="1" dirty="0">
                              <a:solidFill>
                                <a:srgbClr val="000000"/>
                              </a:solidFill>
                            </a:rPr>
                            <a:t>Step 6:</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if there are any, by setting the numerator of the reduced fraction equal to 0.</a:t>
                          </a:r>
                        </a:p>
                      </a:txBody>
                      <a:tcPr/>
                    </a:tc>
                    <a:extLst>
                      <a:ext uri="{0D108BD9-81ED-4DB2-BD59-A6C34878D82A}">
                        <a16:rowId xmlns:a16="http://schemas.microsoft.com/office/drawing/2014/main" val="10005"/>
                      </a:ext>
                    </a:extLst>
                  </a:tr>
                  <a:tr h="1027545">
                    <a:tc>
                      <a:txBody>
                        <a:bodyPr/>
                        <a:lstStyle/>
                        <a:p>
                          <a:pPr algn="ctr"/>
                          <a:r>
                            <a:rPr sz="2400" b="1" dirty="0">
                              <a:solidFill>
                                <a:srgbClr val="000000"/>
                              </a:solidFill>
                            </a:rPr>
                            <a:t>Step 7:</a:t>
                          </a:r>
                        </a:p>
                      </a:txBody>
                      <a:tcPr/>
                    </a:tc>
                    <a:tc>
                      <a:txBody>
                        <a:bodyPr/>
                        <a:lstStyle/>
                        <a:p>
                          <a:pPr algn="l">
                            <a:defRPr sz="1800"/>
                          </a:pPr>
                          <a:r>
                            <a:rPr lang="en-US" sz="2400" dirty="0">
                              <a:solidFill>
                                <a:srgbClr val="000000"/>
                              </a:solidFill>
                            </a:rPr>
                            <a:t>Plot enough points to determine the behavior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 between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and between vertical asymptotes.</a:t>
                          </a:r>
                        </a:p>
                      </a:txBody>
                      <a:tcPr/>
                    </a:tc>
                    <a:extLst>
                      <a:ext uri="{0D108BD9-81ED-4DB2-BD59-A6C34878D82A}">
                        <a16:rowId xmlns:a16="http://schemas.microsoft.com/office/drawing/2014/main" val="10006"/>
                      </a:ext>
                    </a:extLst>
                  </a:tr>
                </a:tbl>
              </a:graphicData>
            </a:graphic>
          </p:graphicFrame>
        </mc:Choice>
        <mc:Fallback>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188720">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457200">
                    <a:tc>
                      <a:txBody>
                        <a:bodyPr/>
                        <a:lstStyle/>
                        <a:p>
                          <a:pPr algn="ctr"/>
                          <a:r>
                            <a:rPr sz="2400" b="1">
                              <a:solidFill>
                                <a:srgbClr val="000000"/>
                              </a:solidFill>
                            </a:rPr>
                            <a:t>Step 5:</a:t>
                          </a:r>
                        </a:p>
                      </a:txBody>
                      <a:tcPr/>
                    </a:tc>
                    <a:tc>
                      <a:txBody>
                        <a:bodyPr/>
                        <a:lstStyle/>
                        <a:p>
                          <a:endParaRPr lang="en-US"/>
                        </a:p>
                      </a:txBody>
                      <a:tcPr>
                        <a:blipFill>
                          <a:blip r:embed="rId2"/>
                          <a:stretch>
                            <a:fillRect l="-16179" t="-270667" b="-470667"/>
                          </a:stretch>
                        </a:blipFill>
                      </a:tcPr>
                    </a:tc>
                    <a:extLst>
                      <a:ext uri="{0D108BD9-81ED-4DB2-BD59-A6C34878D82A}">
                        <a16:rowId xmlns:a16="http://schemas.microsoft.com/office/drawing/2014/main" val="10004"/>
                      </a:ext>
                    </a:extLst>
                  </a:tr>
                  <a:tr h="822960">
                    <a:tc>
                      <a:txBody>
                        <a:bodyPr/>
                        <a:lstStyle/>
                        <a:p>
                          <a:pPr algn="ctr"/>
                          <a:r>
                            <a:rPr sz="2400" b="1" dirty="0">
                              <a:solidFill>
                                <a:srgbClr val="000000"/>
                              </a:solidFill>
                            </a:rPr>
                            <a:t>Step 6:</a:t>
                          </a:r>
                        </a:p>
                      </a:txBody>
                      <a:tcPr/>
                    </a:tc>
                    <a:tc>
                      <a:txBody>
                        <a:bodyPr/>
                        <a:lstStyle/>
                        <a:p>
                          <a:endParaRPr lang="en-US"/>
                        </a:p>
                      </a:txBody>
                      <a:tcPr>
                        <a:blipFill>
                          <a:blip r:embed="rId2"/>
                          <a:stretch>
                            <a:fillRect l="-16179" t="-204412" b="-159559"/>
                          </a:stretch>
                        </a:blipFill>
                      </a:tcPr>
                    </a:tc>
                    <a:extLst>
                      <a:ext uri="{0D108BD9-81ED-4DB2-BD59-A6C34878D82A}">
                        <a16:rowId xmlns:a16="http://schemas.microsoft.com/office/drawing/2014/main" val="10005"/>
                      </a:ext>
                    </a:extLst>
                  </a:tr>
                  <a:tr h="1188720">
                    <a:tc>
                      <a:txBody>
                        <a:bodyPr/>
                        <a:lstStyle/>
                        <a:p>
                          <a:pPr algn="ctr"/>
                          <a:r>
                            <a:rPr sz="2400" b="1" dirty="0">
                              <a:solidFill>
                                <a:srgbClr val="000000"/>
                              </a:solidFill>
                            </a:rPr>
                            <a:t>Step 7:</a:t>
                          </a:r>
                        </a:p>
                      </a:txBody>
                      <a:tcPr/>
                    </a:tc>
                    <a:tc>
                      <a:txBody>
                        <a:bodyPr/>
                        <a:lstStyle/>
                        <a:p>
                          <a:endParaRPr lang="en-US"/>
                        </a:p>
                      </a:txBody>
                      <a:tcPr>
                        <a:blipFill>
                          <a:blip r:embed="rId2"/>
                          <a:stretch>
                            <a:fillRect l="-16179" t="-212308" b="-11282"/>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Sketch the graphs of the following rational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89E-CC8C-42B3-8458-30C8A915559A}"/>
              </a:ext>
            </a:extLst>
          </p:cNvPr>
          <p:cNvSpPr>
            <a:spLocks noGrp="1"/>
          </p:cNvSpPr>
          <p:nvPr>
            <p:ph type="title"/>
          </p:nvPr>
        </p:nvSpPr>
        <p:spPr/>
        <p:txBody>
          <a:bodyPr/>
          <a:lstStyle/>
          <a:p>
            <a:r>
              <a:rPr lang="en-US" dirty="0"/>
              <a:t>Rational Functions (cont.)</a:t>
            </a:r>
          </a:p>
        </p:txBody>
      </p:sp>
      <p:sp>
        <p:nvSpPr>
          <p:cNvPr id="3" name="Text Placeholder 2">
            <a:extLst>
              <a:ext uri="{FF2B5EF4-FFF2-40B4-BE49-F238E27FC236}">
                <a16:creationId xmlns:a16="http://schemas.microsoft.com/office/drawing/2014/main" id="{1C3B7190-8531-4FA6-9DF3-457BEDAC18EF}"/>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620C07F-F961-4182-B405-09D5D01D9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162" y="1736598"/>
            <a:ext cx="2476500" cy="2476500"/>
          </a:xfrm>
          <a:prstGeom prst="rect">
            <a:avLst/>
          </a:prstGeom>
        </p:spPr>
      </p:pic>
      <p:pic>
        <p:nvPicPr>
          <p:cNvPr id="7" name="Graphic 6">
            <a:extLst>
              <a:ext uri="{FF2B5EF4-FFF2-40B4-BE49-F238E27FC236}">
                <a16:creationId xmlns:a16="http://schemas.microsoft.com/office/drawing/2014/main" id="{38B0CBF8-F1FF-490D-9565-46B3628B2B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40877"/>
            <a:ext cx="2476500" cy="2476500"/>
          </a:xfrm>
          <a:prstGeom prst="rect">
            <a:avLst/>
          </a:prstGeom>
        </p:spPr>
      </p:pic>
      <p:pic>
        <p:nvPicPr>
          <p:cNvPr id="9" name="Graphic 8">
            <a:extLst>
              <a:ext uri="{FF2B5EF4-FFF2-40B4-BE49-F238E27FC236}">
                <a16:creationId xmlns:a16="http://schemas.microsoft.com/office/drawing/2014/main" id="{1DDB18ED-5D8E-4470-AB98-F633B63DA0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8" y="1736598"/>
            <a:ext cx="2476500" cy="2476500"/>
          </a:xfrm>
          <a:prstGeom prst="rect">
            <a:avLst/>
          </a:prstGeom>
        </p:spPr>
      </p:pic>
      <p:sp>
        <p:nvSpPr>
          <p:cNvPr id="8" name="TextBox 7">
            <a:extLst>
              <a:ext uri="{FF2B5EF4-FFF2-40B4-BE49-F238E27FC236}">
                <a16:creationId xmlns:a16="http://schemas.microsoft.com/office/drawing/2014/main" id="{29393511-B00F-4D71-8E57-5F66BDAB2BE8}"/>
              </a:ext>
            </a:extLst>
          </p:cNvPr>
          <p:cNvSpPr txBox="1"/>
          <p:nvPr/>
        </p:nvSpPr>
        <p:spPr>
          <a:xfrm>
            <a:off x="457200" y="4598182"/>
            <a:ext cx="8229600" cy="523220"/>
          </a:xfrm>
          <a:prstGeom prst="rect">
            <a:avLst/>
          </a:prstGeom>
          <a:noFill/>
        </p:spPr>
        <p:txBody>
          <a:bodyPr wrap="square" rtlCol="0">
            <a:spAutoFit/>
          </a:bodyPr>
          <a:lstStyle/>
          <a:p>
            <a:pPr algn="ctr"/>
            <a:r>
              <a:rPr lang="en-US" sz="2800" dirty="0">
                <a:solidFill>
                  <a:srgbClr val="000000"/>
                </a:solidFill>
              </a:rPr>
              <a:t>Figure 1: Graphs of Three Rational Functions</a:t>
            </a:r>
          </a:p>
        </p:txBody>
      </p:sp>
    </p:spTree>
    <p:extLst>
      <p:ext uri="{BB962C8B-B14F-4D97-AF65-F5344CB8AC3E}">
        <p14:creationId xmlns:p14="http://schemas.microsoft.com/office/powerpoint/2010/main" val="252623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denominator of </a:t>
                </a:r>
                <a14:m>
                  <m:oMath xmlns:m="http://schemas.openxmlformats.org/officeDocument/2006/math">
                    <m:r>
                      <a:rPr lang="en-US">
                        <a:latin typeface="Cambria Math" panose="02040503050406030204" pitchFamily="18" charset="0"/>
                      </a:rPr>
                      <m:t>𝑓</m:t>
                    </m:r>
                  </m:oMath>
                </a14:m>
                <a:r>
                  <a:rPr lang="en-US" sz="2800" dirty="0"/>
                  <a:t> is already factored, so we know that the domain of </a:t>
                </a:r>
                <a14:m>
                  <m:oMath xmlns:m="http://schemas.openxmlformats.org/officeDocument/2006/math">
                    <m:r>
                      <a:rPr lang="en-US">
                        <a:latin typeface="Cambria Math" panose="02040503050406030204" pitchFamily="18" charset="0"/>
                      </a:rPr>
                      <m:t>𝑓</m:t>
                    </m:r>
                  </m:oMath>
                </a14:m>
                <a:r>
                  <a:rPr lang="en-US" sz="2800" dirty="0"/>
                  <a:t> consists of all real numbers except for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=1</m:t>
                    </m:r>
                  </m:oMath>
                </a14:m>
                <a:r>
                  <a:rPr lang="en-US" sz="2800" dirty="0"/>
                  <a:t>.</a:t>
                </a:r>
              </a:p>
              <a:p>
                <a:pPr marL="512064"/>
                <a:r>
                  <a:rPr lang="en-US" dirty="0"/>
                  <a:t>​</a:t>
                </a:r>
                <a:r>
                  <a:rPr lang="en-US" sz="2800" dirty="0"/>
                  <a:t>As in Example 1c, we factor the numerator to see if there are any common factors.</a:t>
                </a:r>
              </a:p>
              <a:p>
                <a:pPr marL="512064"/>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𝑥</m:t>
                              </m:r>
                            </m:e>
                          </m:d>
                        </m:e>
                      </m:func>
                      <m:r>
                        <m:rPr>
                          <m:aln/>
                        </m:rP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en-US" b="0" i="1" smtClean="0">
                                  <a:latin typeface="Cambria Math" panose="02040503050406030204" pitchFamily="18" charset="0"/>
                                </a:rPr>
                                <m:t>𝑥</m:t>
                              </m:r>
                            </m:e>
                          </m:d>
                        </m:e>
                      </m:phant>
                      <m:r>
                        <m:rPr>
                          <m:aln/>
                        </m:rPr>
                        <a:rPr lang="ar-AE">
                          <a:latin typeface="Cambria Math" panose="02040503050406030204" pitchFamily="18" charset="0"/>
                        </a:rPr>
                        <m:t>=</m:t>
                      </m:r>
                      <m:r>
                        <a:rPr lang="ar-AE">
                          <a:latin typeface="Cambria Math" panose="02040503050406030204" pitchFamily="18" charset="0"/>
                        </a:rPr>
                        <m:t>𝑥</m:t>
                      </m:r>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This means that, except for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where </a:t>
                </a:r>
                <a14:m>
                  <m:oMath xmlns:m="http://schemas.openxmlformats.org/officeDocument/2006/math">
                    <m:r>
                      <a:rPr>
                        <a:latin typeface="Cambria Math" panose="02040503050406030204" pitchFamily="18" charset="0"/>
                      </a:rPr>
                      <m:t>𝑓</m:t>
                    </m:r>
                  </m:oMath>
                </a14:m>
                <a:r>
                  <a:rPr sz="2800" dirty="0"/>
                  <a:t> is undefined, we have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We already know how to graph this function, so the remaining steps are unnecessary. The graph of </a:t>
                </a:r>
                <a14:m>
                  <m:oMath xmlns:m="http://schemas.openxmlformats.org/officeDocument/2006/math">
                    <m:r>
                      <a:rPr>
                        <a:latin typeface="Cambria Math" panose="02040503050406030204" pitchFamily="18" charset="0"/>
                      </a:rPr>
                      <m:t>𝑓</m:t>
                    </m:r>
                  </m:oMath>
                </a14:m>
                <a:r>
                  <a:rPr sz="2800" dirty="0"/>
                  <a:t> is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dirty="0"/>
                  <a:t>, excluding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1,1</m:t>
                        </m:r>
                      </m:e>
                    </m:d>
                  </m:oMath>
                </a14:m>
                <a:r>
                  <a:rPr sz="2800" dirty="0"/>
                  <a:t>, since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is not in the domain of </a:t>
                </a:r>
                <a14:m>
                  <m:oMath xmlns:m="http://schemas.openxmlformats.org/officeDocument/2006/math">
                    <m:r>
                      <a:rPr>
                        <a:latin typeface="Cambria Math" panose="02040503050406030204" pitchFamily="18" charset="0"/>
                      </a:rPr>
                      <m:t>𝑓</m:t>
                    </m:r>
                  </m:oMath>
                </a14:m>
                <a:r>
                  <a:rPr sz="2800" dirty="0"/>
                  <a:t>. The result is that a </a:t>
                </a:r>
                <a:r>
                  <a:rPr lang="en-US" sz="2800" dirty="0"/>
                  <a:t>“</a:t>
                </a:r>
                <a:r>
                  <a:rPr sz="2800" dirty="0"/>
                  <a:t>hole</a:t>
                </a:r>
                <a:r>
                  <a:rPr lang="en-US" dirty="0"/>
                  <a:t>”</a:t>
                </a:r>
                <a:r>
                  <a:rPr sz="2800" dirty="0"/>
                  <a:t> appears in the graph </a:t>
                </a:r>
                <a14:m>
                  <m:oMath xmlns:m="http://schemas.openxmlformats.org/officeDocument/2006/math">
                    <m:r>
                      <a:rPr>
                        <a:latin typeface="Cambria Math" panose="02040503050406030204" pitchFamily="18" charset="0"/>
                      </a:rPr>
                      <m:t>𝑓</m:t>
                    </m:r>
                  </m:oMath>
                </a14:m>
                <a:r>
                  <a:rPr sz="2800" dirty="0"/>
                  <a:t> 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a:t>
                </a: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extLst>
      <p:ext uri="{BB962C8B-B14F-4D97-AF65-F5344CB8AC3E}">
        <p14:creationId xmlns:p14="http://schemas.microsoft.com/office/powerpoint/2010/main" val="209213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pic>
        <p:nvPicPr>
          <p:cNvPr id="5" name="Content Placeholder 4">
            <a:extLst>
              <a:ext uri="{FF2B5EF4-FFF2-40B4-BE49-F238E27FC236}">
                <a16:creationId xmlns:a16="http://schemas.microsoft.com/office/drawing/2014/main" id="{5999B7F8-44FD-4057-BF31-A7617C7392E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E996886C-ABBC-4B99-9D00-51629878E84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In Example 1b, we factored the denominator as follows.</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a:p>
                <a:pPr marL="512064">
                  <a:defRPr sz="2800"/>
                </a:pPr>
                <a:r>
                  <a:rPr dirty="0"/>
                  <a:t>​</a:t>
                </a:r>
                <a:r>
                  <a:rPr sz="2800" dirty="0"/>
                  <a:t>This means the domain of </a:t>
                </a:r>
                <a14:m>
                  <m:oMath xmlns:m="http://schemas.openxmlformats.org/officeDocument/2006/math">
                    <m:r>
                      <a:rPr>
                        <a:latin typeface="Cambria Math" panose="02040503050406030204" pitchFamily="18" charset="0"/>
                      </a:rPr>
                      <m:t>𝑔</m:t>
                    </m:r>
                  </m:oMath>
                </a14:m>
                <a:r>
                  <a:rPr sz="2800" dirty="0"/>
                  <a:t> excludes the values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the numerator cannot be factored, we also know that the lines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are vertical asymptotes of </a:t>
                </a:r>
                <a14:m>
                  <m:oMath xmlns:m="http://schemas.openxmlformats.org/officeDocument/2006/math">
                    <m:r>
                      <a:rPr>
                        <a:latin typeface="Cambria Math" panose="02040503050406030204" pitchFamily="18" charset="0"/>
                      </a:rPr>
                      <m:t>𝑔</m:t>
                    </m:r>
                  </m:oMath>
                </a14:m>
                <a:r>
                  <a:rPr sz="2800" dirty="0"/>
                  <a:t>.</a:t>
                </a:r>
              </a:p>
              <a:p>
                <a:pPr marL="512064">
                  <a:defRPr sz="2800"/>
                </a:pPr>
                <a:r>
                  <a:rPr dirty="0"/>
                  <a:t>​</a:t>
                </a:r>
                <a:r>
                  <a:rPr sz="2800" dirty="0"/>
                  <a:t>Next, we look at the degrees of the numerator and denominator. As we saw in Example 2a, the degrees are the same, so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=1</m:t>
                    </m:r>
                  </m:oMath>
                </a14:m>
                <a:r>
                  <a:rPr sz="2800" dirty="0"/>
                  <a:t> is the horizontal asymptote. Plotting the asymptotes provides us a framework for graphing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3A1AF393-961E-481A-9BFA-D666142F6FF1}"/>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7</a:t>
            </a:r>
          </a:p>
        </p:txBody>
      </p:sp>
      <p:pic>
        <p:nvPicPr>
          <p:cNvPr id="14" name="Content Placeholder 13">
            <a:extLst>
              <a:ext uri="{FF2B5EF4-FFF2-40B4-BE49-F238E27FC236}">
                <a16:creationId xmlns:a16="http://schemas.microsoft.com/office/drawing/2014/main" id="{2EB113AF-167B-484E-83E7-5013721BD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Setting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=0</m:t>
                    </m:r>
                  </m:oMath>
                </a14:m>
                <a:r>
                  <a:rPr lang="en-US" sz="2800" dirty="0"/>
                  <a:t>, we find that the </a:t>
                </a:r>
                <a14:m>
                  <m:oMath xmlns:m="http://schemas.openxmlformats.org/officeDocument/2006/math">
                    <m:r>
                      <a:rPr lang="en-US">
                        <a:latin typeface="Cambria Math" panose="02040503050406030204" pitchFamily="18" charset="0"/>
                      </a:rPr>
                      <m:t>𝑦</m:t>
                    </m:r>
                  </m:oMath>
                </a14:m>
                <a:r>
                  <a:rPr lang="en-US" sz="2800" dirty="0"/>
                  <a:t>-intercept lies at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15</m:t>
                            </m:r>
                          </m:den>
                        </m:f>
                      </m:e>
                    </m:d>
                  </m:oMath>
                </a14:m>
                <a:r>
                  <a:rPr lang="en-US" sz="2800" dirty="0"/>
                  <a:t>. Since there is no real solution to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a:t>
                </a:r>
                <a14:m>
                  <m:oMath xmlns:m="http://schemas.openxmlformats.org/officeDocument/2006/math">
                    <m:r>
                      <a:rPr lang="ar-AE">
                        <a:latin typeface="Cambria Math" panose="02040503050406030204" pitchFamily="18" charset="0"/>
                      </a:rPr>
                      <m:t>𝑔</m:t>
                    </m:r>
                  </m:oMath>
                </a14:m>
                <a:r>
                  <a:rPr lang="ar-AE" sz="2800" dirty="0"/>
                  <a:t> </a:t>
                </a:r>
                <a:r>
                  <a:rPr lang="en-US" sz="2800" dirty="0"/>
                  <a:t>has no </a:t>
                </a:r>
                <a14:m>
                  <m:oMath xmlns:m="http://schemas.openxmlformats.org/officeDocument/2006/math">
                    <m:r>
                      <a:rPr lang="en-US">
                        <a:latin typeface="Cambria Math" panose="02040503050406030204" pitchFamily="18" charset="0"/>
                      </a:rPr>
                      <m:t>𝑥</m:t>
                    </m:r>
                  </m:oMath>
                </a14:m>
                <a:r>
                  <a:rPr lang="en-US" sz="2800" dirty="0"/>
                  <a:t>-intercepts.</a:t>
                </a:r>
              </a:p>
              <a:p>
                <a:r>
                  <a:rPr lang="en-US" dirty="0"/>
                  <a:t>​</a:t>
                </a:r>
                <a:r>
                  <a:rPr lang="en-US" sz="2800" dirty="0"/>
                  <a:t>Plotting a few points in each region between asymptotes gives us an idea of the general shape of the graph, shown in Figure 8.</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BCC13200-E831-42D7-BBFB-DB144169A4E0}"/>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8</a:t>
            </a:r>
          </a:p>
        </p:txBody>
      </p:sp>
      <p:pic>
        <p:nvPicPr>
          <p:cNvPr id="10" name="Content Placeholder 9">
            <a:extLst>
              <a:ext uri="{FF2B5EF4-FFF2-40B4-BE49-F238E27FC236}">
                <a16:creationId xmlns:a16="http://schemas.microsoft.com/office/drawing/2014/main" id="{E71FD371-9626-4B63-96E6-C0904C5D238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Incidentally, while the range of some rational functions, such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r>
                  <a:rPr sz="2800"/>
                  <a:t>, is easy to determine (you should verify that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a:t> is the range of </a:t>
                </a:r>
                <a14:m>
                  <m:oMath xmlns:m="http://schemas.openxmlformats.org/officeDocument/2006/math">
                    <m:r>
                      <a:rPr>
                        <a:latin typeface="Cambria Math" panose="02040503050406030204" pitchFamily="18" charset="0"/>
                      </a:rPr>
                      <m:t>𝑓</m:t>
                    </m:r>
                  </m:oMath>
                </a14:m>
                <a:r>
                  <a:rPr sz="2800"/>
                  <a:t>), the range of </a:t>
                </a:r>
                <a14:m>
                  <m:oMath xmlns:m="http://schemas.openxmlformats.org/officeDocument/2006/math">
                    <m:r>
                      <a:rPr>
                        <a:latin typeface="Cambria Math" panose="02040503050406030204" pitchFamily="18" charset="0"/>
                      </a:rPr>
                      <m:t>𝑔</m:t>
                    </m:r>
                  </m:oMath>
                </a14:m>
                <a:r>
                  <a:rPr sz="2800"/>
                  <a:t> is deceptively difficult to determine without the tools of calculus. Although it's not apparent from the graph that we have just sketched, the range of </a:t>
                </a:r>
                <a14:m>
                  <m:oMath xmlns:m="http://schemas.openxmlformats.org/officeDocument/2006/math">
                    <m:r>
                      <a:rPr>
                        <a:latin typeface="Cambria Math" panose="02040503050406030204" pitchFamily="18" charset="0"/>
                      </a:rPr>
                      <m:t>𝑔</m:t>
                    </m:r>
                  </m:oMath>
                </a14:m>
                <a:r>
                  <a:rPr sz="280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r>
                          <a:rPr>
                            <a:latin typeface="Cambria Math" panose="02040503050406030204" pitchFamily="18" charset="0"/>
                          </a:rPr>
                          <m:t>,∞</m:t>
                        </m:r>
                      </m:e>
                    </m:d>
                  </m:oMath>
                </a14:m>
                <a:r>
                  <a:rPr sz="2800"/>
                  <a:t>, or approximately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−∞,−0.066</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0.941,∞</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There really is</a:t>
            </a:r>
            <a:r>
              <a:rPr lang="en-US" sz="2800" dirty="0"/>
              <a:t>n’t</a:t>
            </a:r>
            <a:r>
              <a:rPr sz="2800" dirty="0"/>
              <a:t> much we can say with honesty about the range of rational functions without the tools of calculus. For instance, even the range of the deceptively simple rational function in Example 3b is</a:t>
            </a:r>
            <a:r>
              <a:rPr lang="en-US" sz="2800" dirty="0"/>
              <a:t>n’t</a:t>
            </a:r>
            <a:r>
              <a:rPr sz="2800" dirty="0"/>
              <a:t> possible to determine without differentiation to find the critical points. The graphs </a:t>
            </a:r>
            <a:r>
              <a:rPr lang="en-US" sz="2800" dirty="0"/>
              <a:t>in Figures 9 and 10</a:t>
            </a:r>
            <a:r>
              <a:rPr sz="2800" dirty="0"/>
              <a:t> indicate subtle behavior near </a:t>
            </a:r>
            <a:r>
              <a:rPr sz="2800" dirty="0">
                <a:latin typeface="Cambria Math"/>
              </a:rPr>
              <a:t>0</a:t>
            </a:r>
            <a:r>
              <a:rPr sz="2800" dirty="0"/>
              <a:t> and </a:t>
            </a:r>
            <a:r>
              <a:rPr sz="2800" dirty="0">
                <a:latin typeface="Cambria Math"/>
              </a:rPr>
              <a:t>16</a:t>
            </a:r>
            <a:r>
              <a:rPr lang="en-US" sz="2800" dirty="0"/>
              <a:t>.</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7EFA8BF5-1A79-4F57-9598-F1F4B56677B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9</a:t>
            </a:r>
          </a:p>
        </p:txBody>
      </p:sp>
      <p:pic>
        <p:nvPicPr>
          <p:cNvPr id="10" name="Content Placeholder 9">
            <a:extLst>
              <a:ext uri="{FF2B5EF4-FFF2-40B4-BE49-F238E27FC236}">
                <a16:creationId xmlns:a16="http://schemas.microsoft.com/office/drawing/2014/main" id="{5C92BE58-70BA-4A81-A87B-B45744D752D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3856"/>
            <a:ext cx="5827395" cy="437959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increases in magnitude without bound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Examples of vertical asymptotes appear in Figure 2. The graph of a rational function cannot intersect a vertical asymptote.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A5DA8F1D-E0E9-4E0E-9570-CF5093B55A2E}"/>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10</a:t>
            </a:r>
          </a:p>
        </p:txBody>
      </p:sp>
      <p:pic>
        <p:nvPicPr>
          <p:cNvPr id="10" name="Content Placeholder 9">
            <a:extLst>
              <a:ext uri="{FF2B5EF4-FFF2-40B4-BE49-F238E27FC236}">
                <a16:creationId xmlns:a16="http://schemas.microsoft.com/office/drawing/2014/main" id="{3CA5979D-6A6C-499E-8E80-FCA2A316A6C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0968"/>
            <a:ext cx="5827395" cy="437959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denominator of this function cannot be factored, so there are no restrictions on the domain of </a:t>
                </a:r>
                <a14:m>
                  <m:oMath xmlns:m="http://schemas.openxmlformats.org/officeDocument/2006/math">
                    <m:r>
                      <a:rPr>
                        <a:latin typeface="Cambria Math" panose="02040503050406030204" pitchFamily="18" charset="0"/>
                      </a:rPr>
                      <m:t>h</m:t>
                    </m:r>
                  </m:oMath>
                </a14:m>
                <a:r>
                  <a:rPr sz="2800" dirty="0"/>
                  <a:t>. Further, we saw in Example 2b that this function has an oblique asymptote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a:p>
                <a:pPr marL="512064">
                  <a:defRPr sz="2800"/>
                </a:pPr>
                <a:r>
                  <a:rPr dirty="0"/>
                  <a:t>​</a:t>
                </a:r>
                <a:r>
                  <a:rPr sz="2800" dirty="0"/>
                  <a:t>As usual, we calculate the </a:t>
                </a:r>
                <a14:m>
                  <m:oMath xmlns:m="http://schemas.openxmlformats.org/officeDocument/2006/math">
                    <m:r>
                      <a:rPr>
                        <a:latin typeface="Cambria Math" panose="02040503050406030204" pitchFamily="18" charset="0"/>
                      </a:rPr>
                      <m:t>𝑦</m:t>
                    </m:r>
                  </m:oMath>
                </a14:m>
                <a:r>
                  <a:rPr sz="2800" dirty="0"/>
                  <a:t>-intercept by substituting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9</m:t>
                        </m:r>
                      </m:den>
                    </m:f>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630"/>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There are different approaches to finding the </a:t>
                </a:r>
                <a:br>
                  <a:rPr lang="en-US" sz="2800" dirty="0"/>
                </a:br>
                <a14:m>
                  <m:oMath xmlns:m="http://schemas.openxmlformats.org/officeDocument/2006/math">
                    <m:r>
                      <a:rPr>
                        <a:latin typeface="Cambria Math" panose="02040503050406030204" pitchFamily="18" charset="0"/>
                      </a:rPr>
                      <m:t>𝑥</m:t>
                    </m:r>
                  </m:oMath>
                </a14:m>
                <a:r>
                  <a:rPr sz="2800" dirty="0"/>
                  <a:t>-intercepts. Looking at the numerator, we might guess that </a:t>
                </a:r>
                <a14:m>
                  <m:oMath xmlns:m="http://schemas.openxmlformats.org/officeDocument/2006/math">
                    <m:r>
                      <a:rPr>
                        <a:latin typeface="Cambria Math" panose="02040503050406030204" pitchFamily="18" charset="0"/>
                      </a:rPr>
                      <m:t>−1</m:t>
                    </m:r>
                  </m:oMath>
                </a14:m>
                <a:r>
                  <a:rPr sz="2800" dirty="0"/>
                  <a:t> is a zero of the numerator. A quick calculation confirms this: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+2=0</m:t>
                    </m:r>
                  </m:oMath>
                </a14:m>
                <a:r>
                  <a:rPr sz="2800" dirty="0"/>
                  <a:t>. This means we can factor the numerator. Using synthetic or long division,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e>
                    </m:d>
                  </m:oMath>
                </a14:m>
                <a:r>
                  <a:rPr sz="2800" dirty="0"/>
                  <a:t>. Thus, </a:t>
                </a:r>
                <a14:m>
                  <m:oMath xmlns:m="http://schemas.openxmlformats.org/officeDocument/2006/math">
                    <m:r>
                      <a:rPr>
                        <a:latin typeface="Cambria Math" panose="02040503050406030204" pitchFamily="18" charset="0"/>
                      </a:rPr>
                      <m:t>(−1,0)</m:t>
                    </m:r>
                  </m:oMath>
                </a14:m>
                <a:r>
                  <a:rPr sz="2800" dirty="0"/>
                  <a:t> is the only </a:t>
                </a:r>
                <a14:m>
                  <m:oMath xmlns:m="http://schemas.openxmlformats.org/officeDocument/2006/math">
                    <m:r>
                      <a:rPr>
                        <a:latin typeface="Cambria Math" panose="02040503050406030204" pitchFamily="18" charset="0"/>
                      </a:rPr>
                      <m:t>𝑥</m:t>
                    </m:r>
                  </m:oMath>
                </a14:m>
                <a:r>
                  <a:rPr sz="2800" dirty="0"/>
                  <a:t>-intercept.</a:t>
                </a:r>
              </a:p>
              <a:p>
                <a:pPr>
                  <a:defRPr sz="2800"/>
                </a:pPr>
                <a:r>
                  <a:rPr dirty="0"/>
                  <a:t>​</a:t>
                </a:r>
                <a:r>
                  <a:rPr sz="2800" dirty="0"/>
                  <a:t>With the intercepts and a few other plotted points, we obtain the graph of </a:t>
                </a:r>
                <a14:m>
                  <m:oMath xmlns:m="http://schemas.openxmlformats.org/officeDocument/2006/math">
                    <m:r>
                      <a:rPr>
                        <a:latin typeface="Cambria Math" panose="02040503050406030204" pitchFamily="18" charset="0"/>
                      </a:rPr>
                      <m:t>h</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07553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8B68B4B6-65E8-47EC-9FDD-5E79A3E6DC4C}"/>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11</a:t>
            </a:r>
          </a:p>
        </p:txBody>
      </p:sp>
      <p:pic>
        <p:nvPicPr>
          <p:cNvPr id="8" name="Content Placeholder 7">
            <a:extLst>
              <a:ext uri="{FF2B5EF4-FFF2-40B4-BE49-F238E27FC236}">
                <a16:creationId xmlns:a16="http://schemas.microsoft.com/office/drawing/2014/main" id="{8D80C39F-A95C-428C-9EA9-EE7FCD174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extLst>
      <p:ext uri="{BB962C8B-B14F-4D97-AF65-F5344CB8AC3E}">
        <p14:creationId xmlns:p14="http://schemas.microsoft.com/office/powerpoint/2010/main" val="396625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Inequalities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rational inequality</a:t>
                </a:r>
                <a:r>
                  <a:rPr sz="2800" dirty="0"/>
                  <a:t> is any inequality that can be written in the form</a:t>
                </a:r>
                <a:endParaRPr lang="en-US" sz="2800" dirty="0"/>
              </a:p>
              <a:p>
                <a:endParaRPr lang="en-US" sz="1200" dirty="0"/>
              </a:p>
              <a:p>
                <a:pPr algn="ctr"/>
                <a14:m>
                  <m:oMath xmlns:m="http://schemas.openxmlformats.org/officeDocument/2006/math">
                    <m:r>
                      <a:rPr lang="ar-AE" smtClean="0">
                        <a:latin typeface="Cambria Math" panose="02040503050406030204" pitchFamily="18" charset="0"/>
                      </a:rPr>
                      <m:t>𝑓</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&lt;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&gt;</m:t>
                    </m:r>
                    <m:r>
                      <a:rPr lang="ar-AE">
                        <a:latin typeface="Cambria Math" panose="02040503050406030204" pitchFamily="18" charset="0"/>
                      </a:rPr>
                      <m:t>0</m:t>
                    </m:r>
                  </m:oMath>
                </a14:m>
                <a:r>
                  <a:rPr lang="en-US" dirty="0">
                    <a:solidFill>
                      <a:srgbClr val="191E3F"/>
                    </a:solidFill>
                  </a:rPr>
                  <a:t>, or 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a:t>
                </a:r>
                <a:endParaRPr sz="2800" dirty="0"/>
              </a:p>
              <a:p>
                <a:pPr>
                  <a:defRPr sz="2800"/>
                </a:pPr>
                <a:endParaRPr lang="en-US" sz="1200" dirty="0"/>
              </a:p>
              <a:p>
                <a:pPr>
                  <a:defRPr sz="2800"/>
                </a:pPr>
                <a:r>
                  <a:rPr sz="2800" dirty="0"/>
                  <a:t>where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 rational function.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a:defRPr sz="2800"/>
                </a:pPr>
                <a:r>
                  <a:rPr sz="2800" dirty="0"/>
                  <a:t>To solve a rational inequality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where the rational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is in reduced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pPr algn="l">
                            <a:defRPr sz="1800"/>
                          </a:pPr>
                          <a:r>
                            <a:rPr lang="en-US" sz="2800" dirty="0">
                              <a:solidFill>
                                <a:srgbClr val="000000"/>
                              </a:solidFill>
                            </a:rPr>
                            <a:t>Find the real zeros of the numerator </a:t>
                          </a:r>
                          <a14:m>
                            <m:oMath xmlns:m="http://schemas.openxmlformats.org/officeDocument/2006/math">
                              <m:r>
                                <a:rPr lang="en-US" sz="2800">
                                  <a:solidFill>
                                    <a:srgbClr val="000000"/>
                                  </a:solidFill>
                                  <a:latin typeface="Cambria Math" panose="02040503050406030204" pitchFamily="18" charset="0"/>
                                </a:rPr>
                                <m:t>𝑝</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a:t>
                          </a:r>
                          <a:r>
                            <a:rPr lang="en-US" sz="2800" b="1" i="0" dirty="0">
                              <a:solidFill>
                                <a:srgbClr val="000000"/>
                              </a:solidFill>
                            </a:rPr>
                            <a:t>zeros</a:t>
                          </a:r>
                          <a:r>
                            <a:rPr lang="en-US" sz="2800" dirty="0">
                              <a:solidFill>
                                <a:srgbClr val="000000"/>
                              </a:solidFill>
                            </a:rPr>
                            <a:t>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0"/>
                      </a:ext>
                    </a:extLst>
                  </a:tr>
                  <a:tr h="1238577">
                    <a:tc>
                      <a:txBody>
                        <a:bodyPr/>
                        <a:lstStyle/>
                        <a:p>
                          <a:pPr algn="l"/>
                          <a:r>
                            <a:rPr sz="2800" b="1" dirty="0">
                              <a:solidFill>
                                <a:srgbClr val="000000"/>
                              </a:solidFill>
                            </a:rPr>
                            <a:t>Step 2:</a:t>
                          </a:r>
                        </a:p>
                      </a:txBody>
                      <a:tcPr/>
                    </a:tc>
                    <a:tc>
                      <a:txBody>
                        <a:bodyPr/>
                        <a:lstStyle/>
                        <a:p>
                          <a:pPr algn="l">
                            <a:defRPr sz="1800"/>
                          </a:pPr>
                          <a:r>
                            <a:rPr lang="en-US" sz="2800" dirty="0">
                              <a:solidFill>
                                <a:srgbClr val="000000"/>
                              </a:solidFill>
                            </a:rPr>
                            <a:t>Find the real zeros of the denominator </a:t>
                          </a:r>
                          <a14:m>
                            <m:oMath xmlns:m="http://schemas.openxmlformats.org/officeDocument/2006/math">
                              <m:r>
                                <a:rPr lang="en-US" sz="2800">
                                  <a:solidFill>
                                    <a:srgbClr val="000000"/>
                                  </a:solidFill>
                                  <a:latin typeface="Cambria Math" panose="02040503050406030204" pitchFamily="18" charset="0"/>
                                </a:rPr>
                                <m:t>𝑞</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locations of the </a:t>
                          </a:r>
                          <a:r>
                            <a:rPr lang="en-US" sz="2800" b="1" dirty="0">
                              <a:solidFill>
                                <a:srgbClr val="000000"/>
                              </a:solidFill>
                            </a:rPr>
                            <a:t>vertical asymptotes </a:t>
                          </a:r>
                          <a:r>
                            <a:rPr lang="en-US" sz="2800" dirty="0">
                              <a:solidFill>
                                <a:srgbClr val="000000"/>
                              </a:solidFill>
                            </a:rPr>
                            <a:t>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endParaRPr lang="en-US"/>
                        </a:p>
                      </a:txBody>
                      <a:tcPr>
                        <a:blipFill>
                          <a:blip r:embed="rId3"/>
                          <a:stretch>
                            <a:fillRect l="-19432" t="-6383" b="-135106"/>
                          </a:stretch>
                        </a:blipFill>
                      </a:tcPr>
                    </a:tc>
                    <a:extLst>
                      <a:ext uri="{0D108BD9-81ED-4DB2-BD59-A6C34878D82A}">
                        <a16:rowId xmlns:a16="http://schemas.microsoft.com/office/drawing/2014/main" val="10000"/>
                      </a:ext>
                    </a:extLst>
                  </a:tr>
                  <a:tr h="1371600">
                    <a:tc>
                      <a:txBody>
                        <a:bodyPr/>
                        <a:lstStyle/>
                        <a:p>
                          <a:pPr algn="l"/>
                          <a:r>
                            <a:rPr sz="2800" b="1" dirty="0">
                              <a:solidFill>
                                <a:srgbClr val="000000"/>
                              </a:solidFill>
                            </a:rPr>
                            <a:t>Step 2:</a:t>
                          </a:r>
                        </a:p>
                      </a:txBody>
                      <a:tcPr/>
                    </a:tc>
                    <a:tc>
                      <a:txBody>
                        <a:bodyPr/>
                        <a:lstStyle/>
                        <a:p>
                          <a:endParaRPr lang="en-US"/>
                        </a:p>
                      </a:txBody>
                      <a:tcPr>
                        <a:blipFill>
                          <a:blip r:embed="rId3"/>
                          <a:stretch>
                            <a:fillRect l="-19432" t="-88496" b="-123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pPr algn="l">
                            <a:defRPr sz="1800"/>
                          </a:pP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 at that number. If the result is positive, then </a:t>
                          </a: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&gt;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 If the result is negative, then </a:t>
                          </a:r>
                          <a:br>
                            <a:rPr lang="en-US" sz="2800" dirty="0">
                              <a:solidFill>
                                <a:srgbClr val="000000"/>
                              </a:solidFill>
                            </a:rPr>
                          </a:b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&lt;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endParaRPr lang="en-US"/>
                        </a:p>
                      </a:txBody>
                      <a:tcPr>
                        <a:blipFill>
                          <a:blip r:embed="rId2"/>
                          <a:stretch>
                            <a:fillRect l="-21403" t="-4712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pPr algn="l">
                            <a:defRPr sz="1800"/>
                          </a:pP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or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then the zeros of </a:t>
                          </a:r>
                          <a14:m>
                            <m:oMath xmlns:m="http://schemas.openxmlformats.org/officeDocument/2006/math">
                              <m:r>
                                <a:rPr lang="en-US" sz="2800">
                                  <a:solidFill>
                                    <a:srgbClr val="000000"/>
                                  </a:solidFill>
                                  <a:latin typeface="Cambria Math" panose="02040503050406030204" pitchFamily="18" charset="0"/>
                                </a:rPr>
                                <m:t>𝑝</m:t>
                              </m:r>
                            </m:oMath>
                          </a14:m>
                          <a:r>
                            <a:rPr lang="en-US" sz="2800" dirty="0">
                              <a:solidFill>
                                <a:srgbClr val="000000"/>
                              </a:solidFill>
                            </a:rPr>
                            <a:t> are included in the solution set as well. The zeros of </a:t>
                          </a:r>
                          <a14:m>
                            <m:oMath xmlns:m="http://schemas.openxmlformats.org/officeDocument/2006/math">
                              <m:r>
                                <a:rPr lang="en-US" sz="2800">
                                  <a:solidFill>
                                    <a:srgbClr val="000000"/>
                                  </a:solidFill>
                                  <a:latin typeface="Cambria Math" panose="02040503050406030204" pitchFamily="18" charset="0"/>
                                </a:rPr>
                                <m:t>𝑞</m:t>
                              </m:r>
                            </m:oMath>
                          </a14:m>
                          <a:r>
                            <a:rPr lang="en-US" sz="2800" dirty="0">
                              <a:solidFill>
                                <a:srgbClr val="000000"/>
                              </a:solidFill>
                            </a:rPr>
                            <a:t> are never included in the solution set (as they are not in the domain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endParaRPr lang="en-US"/>
                        </a:p>
                      </a:txBody>
                      <a:tcPr>
                        <a:blipFill>
                          <a:blip r:embed="rId2"/>
                          <a:stretch>
                            <a:fillRect l="-18734" t="-1515"/>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811078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rational inequality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As w</a:t>
                </a:r>
                <a:r>
                  <a:rPr lang="en-US" sz="2800" dirty="0"/>
                  <a:t>e’ve</a:t>
                </a:r>
                <a:r>
                  <a:rPr sz="2800" dirty="0"/>
                  <a:t> seen in previous examples, the rational expression can be factored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01-63A9-4F71-8B2D-D1ABC70EEC2D}"/>
              </a:ext>
            </a:extLst>
          </p:cNvPr>
          <p:cNvSpPr>
            <a:spLocks noGrp="1"/>
          </p:cNvSpPr>
          <p:nvPr>
            <p:ph type="title"/>
          </p:nvPr>
        </p:nvSpPr>
        <p:spPr/>
        <p:txBody>
          <a:bodyPr/>
          <a:lstStyle/>
          <a:p>
            <a:r>
              <a:rPr lang="en-US" dirty="0"/>
              <a:t>Vertical Asymptotes (cont.)</a:t>
            </a:r>
          </a:p>
        </p:txBody>
      </p:sp>
      <p:sp>
        <p:nvSpPr>
          <p:cNvPr id="3" name="Text Placeholder 2">
            <a:extLst>
              <a:ext uri="{FF2B5EF4-FFF2-40B4-BE49-F238E27FC236}">
                <a16:creationId xmlns:a16="http://schemas.microsoft.com/office/drawing/2014/main" id="{8A20810B-0AC2-496F-BE0D-21F6EA5379EB}"/>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28ED52CA-C43D-462F-A0FA-9C4567EDD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205"/>
            <a:ext cx="2476500" cy="2476500"/>
          </a:xfrm>
          <a:prstGeom prst="rect">
            <a:avLst/>
          </a:prstGeom>
        </p:spPr>
      </p:pic>
      <p:pic>
        <p:nvPicPr>
          <p:cNvPr id="7" name="Graphic 6">
            <a:extLst>
              <a:ext uri="{FF2B5EF4-FFF2-40B4-BE49-F238E27FC236}">
                <a16:creationId xmlns:a16="http://schemas.microsoft.com/office/drawing/2014/main" id="{130ABA84-D6DC-4E10-A7DD-92F87EDC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205"/>
            <a:ext cx="2476500" cy="2476500"/>
          </a:xfrm>
          <a:prstGeom prst="rect">
            <a:avLst/>
          </a:prstGeom>
        </p:spPr>
      </p:pic>
      <p:pic>
        <p:nvPicPr>
          <p:cNvPr id="9" name="Graphic 8">
            <a:extLst>
              <a:ext uri="{FF2B5EF4-FFF2-40B4-BE49-F238E27FC236}">
                <a16:creationId xmlns:a16="http://schemas.microsoft.com/office/drawing/2014/main" id="{FA0B74E4-1E78-4E99-B1E0-AF20DAAB4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976"/>
            <a:ext cx="2476500" cy="2476500"/>
          </a:xfrm>
          <a:prstGeom prst="rect">
            <a:avLst/>
          </a:prstGeom>
        </p:spPr>
      </p:pic>
      <p:sp>
        <p:nvSpPr>
          <p:cNvPr id="8" name="TextBox 7">
            <a:extLst>
              <a:ext uri="{FF2B5EF4-FFF2-40B4-BE49-F238E27FC236}">
                <a16:creationId xmlns:a16="http://schemas.microsoft.com/office/drawing/2014/main" id="{C00DC4E0-5F67-431B-B030-1E446C43C8A4}"/>
              </a:ext>
            </a:extLst>
          </p:cNvPr>
          <p:cNvSpPr txBox="1"/>
          <p:nvPr/>
        </p:nvSpPr>
        <p:spPr>
          <a:xfrm>
            <a:off x="457200" y="4615576"/>
            <a:ext cx="8229600" cy="523220"/>
          </a:xfrm>
          <a:prstGeom prst="rect">
            <a:avLst/>
          </a:prstGeom>
          <a:noFill/>
        </p:spPr>
        <p:txBody>
          <a:bodyPr wrap="square" rtlCol="0">
            <a:spAutoFit/>
          </a:bodyPr>
          <a:lstStyle/>
          <a:p>
            <a:pPr algn="ctr"/>
            <a:r>
              <a:rPr lang="en-US" sz="2800" dirty="0">
                <a:solidFill>
                  <a:srgbClr val="000000"/>
                </a:solidFill>
              </a:rPr>
              <a:t>Figure 2: Vertical Asymptotes</a:t>
            </a:r>
          </a:p>
        </p:txBody>
      </p:sp>
    </p:spTree>
    <p:extLst>
      <p:ext uri="{BB962C8B-B14F-4D97-AF65-F5344CB8AC3E}">
        <p14:creationId xmlns:p14="http://schemas.microsoft.com/office/powerpoint/2010/main" val="355912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we can see that the numerator has no zeros, while the denominator has zeros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sz="2800" dirty="0"/>
                  <a:t>Therefore, we place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D6F3874-43A6-4BDC-894A-64D020227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3352800"/>
            <a:ext cx="7917656" cy="833438"/>
          </a:xfrm>
          <a:prstGeom prst="rect">
            <a:avLst/>
          </a:prstGeom>
        </p:spPr>
      </p:pic>
      <p:sp>
        <p:nvSpPr>
          <p:cNvPr id="5" name="TextBox 4">
            <a:extLst>
              <a:ext uri="{FF2B5EF4-FFF2-40B4-BE49-F238E27FC236}">
                <a16:creationId xmlns:a16="http://schemas.microsoft.com/office/drawing/2014/main" id="{42FC5D0D-ADB0-4654-ADF8-458BBE974179}"/>
              </a:ext>
            </a:extLst>
          </p:cNvPr>
          <p:cNvSpPr txBox="1"/>
          <p:nvPr/>
        </p:nvSpPr>
        <p:spPr>
          <a:xfrm>
            <a:off x="266700" y="3962400"/>
            <a:ext cx="8610600" cy="523220"/>
          </a:xfrm>
          <a:prstGeom prst="rect">
            <a:avLst/>
          </a:prstGeom>
          <a:noFill/>
        </p:spPr>
        <p:txBody>
          <a:bodyPr wrap="square" rtlCol="0">
            <a:spAutoFit/>
          </a:bodyPr>
          <a:lstStyle/>
          <a:p>
            <a:pPr algn="ctr"/>
            <a:r>
              <a:rPr lang="en-US" sz="2800" dirty="0"/>
              <a:t>Figure 12</a:t>
            </a:r>
          </a:p>
        </p:txBody>
      </p:sp>
    </p:spTree>
    <p:extLst>
      <p:ext uri="{BB962C8B-B14F-4D97-AF65-F5344CB8AC3E}">
        <p14:creationId xmlns:p14="http://schemas.microsoft.com/office/powerpoint/2010/main" val="3130474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(−5,3)</m:t>
                    </m:r>
                  </m:oMath>
                </a14:m>
                <a:r>
                  <a:rPr sz="2800" dirty="0"/>
                  <a:t>, </a:t>
                </a:r>
                <a14:m>
                  <m:oMath xmlns:m="http://schemas.openxmlformats.org/officeDocument/2006/math">
                    <m:r>
                      <a:rPr>
                        <a:latin typeface="Cambria Math" panose="02040503050406030204" pitchFamily="18" charset="0"/>
                      </a:rPr>
                      <m:t>(3,∞)</m:t>
                    </m:r>
                  </m:oMath>
                </a14:m>
                <a:r>
                  <a:rPr sz="2800" dirty="0"/>
                  <a:t>. We then evaluate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for a test point in each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258"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32258"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32258"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32258"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32870"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32870"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132870"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132870"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31797"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231797"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231797"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231797" r="-800" b="-922"/>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3E7F1807-1F93-43E7-8568-8AA0B26FA2C6}"/>
              </a:ext>
            </a:extLst>
          </p:cNvPr>
          <p:cNvSpPr txBox="1"/>
          <p:nvPr/>
        </p:nvSpPr>
        <p:spPr>
          <a:xfrm>
            <a:off x="190500" y="5496580"/>
            <a:ext cx="8763000" cy="523220"/>
          </a:xfrm>
          <a:prstGeom prst="rect">
            <a:avLst/>
          </a:prstGeom>
          <a:noFill/>
        </p:spPr>
        <p:txBody>
          <a:bodyPr wrap="square" rtlCol="0">
            <a:spAutoFit/>
          </a:bodyPr>
          <a:lstStyle/>
          <a:p>
            <a:pPr algn="ctr"/>
            <a:r>
              <a:rPr lang="en-US" sz="2800" dirty="0"/>
              <a:t>Table 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dirty="0"/>
                  <a:t>, which is the set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427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It is very important to write rational inequalities in their proper form before solving them. Attempting to simplify them may cause us to neglect asymptotes. Suppose, for example, we tried to solve the inequality</a:t>
                </a:r>
                <a:endParaRPr lang="en-US" sz="2800" dirty="0"/>
              </a:p>
              <a:p>
                <a:pP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m:oMathPara>
                </a14:m>
                <a:endParaRPr sz="2800" dirty="0"/>
              </a:p>
              <a:p>
                <a:pPr>
                  <a:defRPr sz="2800"/>
                </a:pPr>
                <a:r>
                  <a:rPr sz="2800" dirty="0"/>
                  <a:t>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thus clearing the inequality of fractions. The result would be</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dirty="0"/>
                  <a:t>,</a:t>
                </a:r>
              </a:p>
              <a:p>
                <a:pPr>
                  <a:defRPr sz="2800"/>
                </a:pPr>
                <a:r>
                  <a:rPr sz="2800" dirty="0"/>
                  <a:t>a simple linear inequality. We can solve this to obtain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3</m:t>
                    </m:r>
                  </m:oMath>
                </a14:m>
                <a:r>
                  <a:rPr sz="2800" dirty="0"/>
                  <a:t>, or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But does this really work?</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73"/>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number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is in this interval,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+2</m:t>
                        </m:r>
                      </m:den>
                    </m:f>
                    <m:r>
                      <a:rPr>
                        <a:latin typeface="Cambria Math" panose="02040503050406030204" pitchFamily="18" charset="0"/>
                      </a:rPr>
                      <m:t>=5</m:t>
                    </m:r>
                  </m:oMath>
                </a14:m>
                <a:r>
                  <a:rPr sz="2800" dirty="0"/>
                  <a:t>,</a:t>
                </a:r>
              </a:p>
              <a:p>
                <a:pPr>
                  <a:defRPr sz="2800"/>
                </a:pPr>
                <a:r>
                  <a:rPr sz="2800" dirty="0"/>
                  <a:t>which is not less than </a:t>
                </a:r>
                <a:r>
                  <a:rPr sz="2800" dirty="0">
                    <a:latin typeface="Cambria Math"/>
                  </a:rPr>
                  <a:t>3</a:t>
                </a:r>
                <a:r>
                  <a:rPr sz="2800" dirty="0"/>
                  <a:t>. Also, note that </a:t>
                </a:r>
                <a14:m>
                  <m:oMath xmlns:m="http://schemas.openxmlformats.org/officeDocument/2006/math">
                    <m:r>
                      <a:rPr>
                        <a:latin typeface="Cambria Math" panose="02040503050406030204" pitchFamily="18" charset="0"/>
                      </a:rPr>
                      <m:t>−4</m:t>
                    </m:r>
                  </m:oMath>
                </a14:m>
                <a:r>
                  <a:rPr sz="2800" dirty="0"/>
                  <a:t> solves the inequality, but </a:t>
                </a:r>
                <a14:m>
                  <m:oMath xmlns:m="http://schemas.openxmlformats.org/officeDocument/2006/math">
                    <m:r>
                      <a:rPr>
                        <a:latin typeface="Cambria Math" panose="02040503050406030204" pitchFamily="18" charset="0"/>
                      </a:rPr>
                      <m:t>−4</m:t>
                    </m:r>
                  </m:oMath>
                </a14:m>
                <a:r>
                  <a:rPr sz="2800" dirty="0"/>
                  <a:t> is not in the interval </a:t>
                </a:r>
                <a14:m>
                  <m:oMath xmlns:m="http://schemas.openxmlformats.org/officeDocument/2006/math">
                    <m:r>
                      <a:rPr>
                        <a:latin typeface="Cambria Math" panose="02040503050406030204" pitchFamily="18" charset="0"/>
                      </a:rPr>
                      <m:t>(−3,∞)</m:t>
                    </m:r>
                  </m:oMath>
                </a14:m>
                <a:r>
                  <a:rPr sz="2800" dirty="0"/>
                  <a:t>.</a:t>
                </a:r>
              </a:p>
              <a:p>
                <a:pPr>
                  <a:defRPr sz="2800"/>
                </a:pPr>
                <a:r>
                  <a:rPr sz="2800" dirty="0"/>
                  <a:t>What went wrong? 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we made the assumption that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was positive, since we did not worry about possibly reversing the inequality symbol. But we don't know beforehand if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positive or not, since we are trying to solve for the variable </a:t>
                </a:r>
                <a14:m>
                  <m:oMath xmlns:m="http://schemas.openxmlformats.org/officeDocument/2006/math">
                    <m:r>
                      <a:rPr>
                        <a:latin typeface="Cambria Math" panose="02040503050406030204" pitchFamily="18" charset="0"/>
                      </a:rPr>
                      <m:t>𝑥</m:t>
                    </m:r>
                  </m:oMath>
                </a14:m>
                <a:r>
                  <a:rPr sz="2800" dirty="0"/>
                  <a:t>.</a:t>
                </a:r>
              </a:p>
              <a:p>
                <a:r>
                  <a:rPr sz="2800" dirty="0"/>
                  <a:t>To solve this inequality correctly, we have to write it in the standard form of a rational inequality, as shown in Example 5.</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r="-369"/>
                </a:stretch>
              </a:blipFill>
            </p:spPr>
            <p:txBody>
              <a:bodyPr/>
              <a:lstStyle/>
              <a:p>
                <a:r>
                  <a:rPr lang="en-US">
                    <a:noFill/>
                  </a:rPr>
                  <a:t> </a:t>
                </a:r>
              </a:p>
            </p:txBody>
          </p:sp>
        </mc:Fallback>
      </mc:AlternateContent>
    </p:spTree>
    <p:extLst>
      <p:ext uri="{BB962C8B-B14F-4D97-AF65-F5344CB8AC3E}">
        <p14:creationId xmlns:p14="http://schemas.microsoft.com/office/powerpoint/2010/main" val="157564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a:t>
            </a:r>
            <a:r>
              <a:rPr lang="en-US" dirty="0"/>
              <a:t>Solving </a:t>
            </a:r>
            <a:r>
              <a:rPr dirty="0"/>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rational inequalities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44081">
                    <a:tc>
                      <a:txBody>
                        <a:bodyPr/>
                        <a:lstStyle/>
                        <a:p>
                          <a:endParaRPr lang="en-US"/>
                        </a:p>
                      </a:txBody>
                      <a:tcPr marL="36576" marR="36576" marT="36576" marB="36576" anchor="ctr">
                        <a:blipFill>
                          <a:blip r:embed="rId2"/>
                          <a:stretch>
                            <a:fillRect t="-943" r="-95313" b="-230189"/>
                          </a:stretch>
                        </a:blipFill>
                      </a:tcPr>
                    </a:tc>
                    <a:tc>
                      <a:txBody>
                        <a:bodyPr/>
                        <a:lstStyle/>
                        <a:p>
                          <a:endParaRPr lang="en-US"/>
                        </a:p>
                      </a:txBody>
                      <a:tcPr marL="36576" marR="36576" marT="36576" marB="36576" anchor="ctr">
                        <a:blipFill>
                          <a:blip r:embed="rId2"/>
                          <a:stretch>
                            <a:fillRect l="-273504" t="-943" r="-160684" b="-230189"/>
                          </a:stretch>
                        </a:blipFill>
                      </a:tcP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2"/>
                          <a:stretch>
                            <a:fillRect t="-91453" r="-95313" b="-108547"/>
                          </a:stretch>
                        </a:blipFill>
                      </a:tcPr>
                    </a:tc>
                    <a:tc>
                      <a:txBody>
                        <a:bodyPr/>
                        <a:lstStyle/>
                        <a:p>
                          <a:endParaRPr lang="en-US"/>
                        </a:p>
                      </a:txBody>
                      <a:tcPr marL="36576" marR="36576" marT="36576" marB="36576" anchor="ctr">
                        <a:blipFill>
                          <a:blip r:embed="rId2"/>
                          <a:stretch>
                            <a:fillRect l="-273504" t="-91453" r="-160684" b="-108547"/>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78815">
                    <a:tc>
                      <a:txBody>
                        <a:bodyPr/>
                        <a:lstStyle/>
                        <a:p>
                          <a:endParaRPr lang="en-US"/>
                        </a:p>
                      </a:txBody>
                      <a:tcPr marL="36576" marR="36576" marT="36576" marB="36576" anchor="ctr">
                        <a:blipFill>
                          <a:blip r:embed="rId2"/>
                          <a:stretch>
                            <a:fillRect t="-200000" r="-95313" b="-13393"/>
                          </a:stretch>
                        </a:blipFill>
                      </a:tcPr>
                    </a:tc>
                    <a:tc>
                      <a:txBody>
                        <a:bodyPr/>
                        <a:lstStyle/>
                        <a:p>
                          <a:endParaRPr lang="en-US"/>
                        </a:p>
                      </a:txBody>
                      <a:tcPr marL="36576" marR="36576" marT="36576" marB="36576" anchor="ctr">
                        <a:blipFill>
                          <a:blip r:embed="rId2"/>
                          <a:stretch>
                            <a:fillRect l="-273504" t="-200000" r="-160684" b="-13393"/>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9224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endParaRPr lang="en-US"/>
                        </a:p>
                      </a:txBody>
                      <a:tcPr marL="36576" marR="36576" marT="36576" marB="36576" anchor="ctr">
                        <a:blipFill>
                          <a:blip r:embed="rId3"/>
                          <a:stretch>
                            <a:fillRect r="-36875" b="-218750"/>
                          </a:stretch>
                        </a:blipFill>
                      </a:tcPr>
                    </a:tc>
                    <a:tc>
                      <a:txBody>
                        <a:bodyPr/>
                        <a:lstStyle/>
                        <a:p>
                          <a:endParaRPr lang="en-US"/>
                        </a:p>
                      </a:txBody>
                      <a:tcPr marL="36576" marR="36576" marT="36576" marB="36576" anchor="ctr">
                        <a:blipFill>
                          <a:blip r:embed="rId3"/>
                          <a:stretch>
                            <a:fillRect l="-271186" b="-218750"/>
                          </a:stretch>
                        </a:blipFill>
                      </a:tcP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3"/>
                          <a:stretch>
                            <a:fillRect t="-95726" r="-36875" b="-109402"/>
                          </a:stretch>
                        </a:blipFill>
                      </a:tcPr>
                    </a:tc>
                    <a:tc>
                      <a:txBody>
                        <a:bodyPr/>
                        <a:lstStyle/>
                        <a:p>
                          <a:endParaRPr lang="en-US"/>
                        </a:p>
                      </a:txBody>
                      <a:tcPr marL="36576" marR="36576" marT="36576" marB="36576" anchor="ctr">
                        <a:blipFill>
                          <a:blip r:embed="rId3"/>
                          <a:stretch>
                            <a:fillRect l="-271186" t="-95726" b="-109402"/>
                          </a:stretch>
                        </a:blipFill>
                      </a:tcPr>
                    </a:tc>
                    <a:extLst>
                      <a:ext uri="{0D108BD9-81ED-4DB2-BD59-A6C34878D82A}">
                        <a16:rowId xmlns:a16="http://schemas.microsoft.com/office/drawing/2014/main" val="10001"/>
                      </a:ext>
                    </a:extLst>
                  </a:tr>
                  <a:tr h="682577">
                    <a:tc>
                      <a:txBody>
                        <a:bodyPr/>
                        <a:lstStyle/>
                        <a:p>
                          <a:endParaRPr lang="en-US"/>
                        </a:p>
                      </a:txBody>
                      <a:tcPr marL="36576" marR="36576" marT="36576" marB="36576" anchor="ctr">
                        <a:blipFill>
                          <a:blip r:embed="rId3"/>
                          <a:stretch>
                            <a:fillRect t="-204464" r="-36875" b="-14286"/>
                          </a:stretch>
                        </a:blipFill>
                      </a:tcPr>
                    </a:tc>
                    <a:tc>
                      <a:txBody>
                        <a:bodyPr/>
                        <a:lstStyle/>
                        <a:p>
                          <a:endParaRPr lang="en-US"/>
                        </a:p>
                      </a:txBody>
                      <a:tcPr marL="36576" marR="36576" marT="36576" marB="36576" anchor="ctr">
                        <a:blipFill>
                          <a:blip r:embed="rId3"/>
                          <a:stretch>
                            <a:fillRect l="-271186" t="-204464" b="-1428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Then factor </a:t>
                </a:r>
                <a14:m>
                  <m:oMath xmlns:m="http://schemas.openxmlformats.org/officeDocument/2006/math">
                    <m:r>
                      <a:rPr>
                        <a:latin typeface="Cambria Math" panose="02040503050406030204" pitchFamily="18" charset="0"/>
                      </a:rPr>
                      <m:t>−2</m:t>
                    </m:r>
                  </m:oMath>
                </a14:m>
                <a:r>
                  <a:rPr sz="2800" dirty="0"/>
                  <a:t> from the numerator of the fraction and divide both sides by </a:t>
                </a:r>
                <a14:m>
                  <m:oMath xmlns:m="http://schemas.openxmlformats.org/officeDocument/2006/math">
                    <m:r>
                      <a:rPr>
                        <a:latin typeface="Cambria Math" panose="02040503050406030204" pitchFamily="18" charset="0"/>
                      </a:rPr>
                      <m:t>−2</m:t>
                    </m:r>
                  </m:oMath>
                </a14:m>
                <a:r>
                  <a:rPr sz="2800" dirty="0"/>
                  <a:t> (reversing the inequality symbol) to obtain the simpler inequalities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&gt;0</m:t>
                    </m:r>
                  </m:oMath>
                </a14:m>
                <a:r>
                  <a:rPr lang="en-US" dirty="0">
                    <a:solidFill>
                      <a:srgbClr val="191E3F"/>
                    </a:solidFill>
                  </a:rPr>
                  <a:t> </a:t>
                </a:r>
                <a:r>
                  <a:rPr sz="2800" dirty="0"/>
                  <a:t>and</a:t>
                </a:r>
                <a:r>
                  <a:rPr lang="en-US" dirty="0">
                    <a:solidFill>
                      <a:srgbClr val="191E3F"/>
                    </a:solidFill>
                  </a:rPr>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≥0</m:t>
                    </m:r>
                  </m:oMath>
                </a14:m>
                <a:r>
                  <a:rPr sz="2800" dirty="0"/>
                  <a:t>.</a:t>
                </a:r>
              </a:p>
              <a:p>
                <a:r>
                  <a:rPr sz="2800" dirty="0"/>
                  <a:t>Now that the inequalities are in standard form, we can follow the procedure for solving rational inequalities.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44834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 </a:t>
                </a:r>
                <a14:m>
                  <m:oMath xmlns:m="http://schemas.openxmlformats.org/officeDocument/2006/math">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−2</m:t>
                    </m:r>
                  </m:oMath>
                </a14:m>
                <a:r>
                  <a:rPr sz="2800" dirty="0"/>
                  <a:t>, respectively. Placing these values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53DA570-A411-4BAC-86C8-83ABC2C2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2590800"/>
            <a:ext cx="7917656" cy="833438"/>
          </a:xfrm>
          <a:prstGeom prst="rect">
            <a:avLst/>
          </a:prstGeom>
        </p:spPr>
      </p:pic>
      <mc:AlternateContent xmlns:mc="http://schemas.openxmlformats.org/markup-compatibility/2006">
        <mc:Choice xmlns:a14="http://schemas.microsoft.com/office/drawing/2010/main" Requires="a14">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8229600" cy="18053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 </a:t>
                </a:r>
                <a14:m>
                  <m:oMath xmlns:m="http://schemas.openxmlformats.org/officeDocument/2006/math">
                    <m:r>
                      <a:rPr lang="en-US">
                        <a:latin typeface="Cambria Math" panose="02040503050406030204" pitchFamily="18" charset="0"/>
                      </a:rPr>
                      <m:t>(−∞,−3)</m:t>
                    </m:r>
                  </m:oMath>
                </a14:m>
                <a:r>
                  <a:rPr lang="en-US" dirty="0"/>
                  <a:t>, </a:t>
                </a:r>
                <a14:m>
                  <m:oMath xmlns:m="http://schemas.openxmlformats.org/officeDocument/2006/math">
                    <m:r>
                      <a:rPr lang="en-US">
                        <a:latin typeface="Cambria Math" panose="02040503050406030204" pitchFamily="18" charset="0"/>
                      </a:rPr>
                      <m:t>(−3,−2)</m:t>
                    </m:r>
                  </m:oMath>
                </a14:m>
                <a:r>
                  <a:rPr lang="en-US" dirty="0"/>
                  <a:t>, and </a:t>
                </a:r>
                <a14:m>
                  <m:oMath xmlns:m="http://schemas.openxmlformats.org/officeDocument/2006/math">
                    <m:r>
                      <a:rPr lang="en-US">
                        <a:latin typeface="Cambria Math" panose="02040503050406030204" pitchFamily="18" charset="0"/>
                      </a:rPr>
                      <m:t>(−2,∞)</m:t>
                    </m:r>
                  </m:oMath>
                </a14:m>
                <a:r>
                  <a:rPr lang="en-US" dirty="0"/>
                  <a:t>.</a:t>
                </a:r>
              </a:p>
            </p:txBody>
          </p:sp>
        </mc:Choice>
        <mc:Fallback>
          <p:sp>
            <p:nvSpPr>
              <p:cNvPr id="5" name="Text Placeholder 2">
                <a:extLst>
                  <a:ext uri="{FF2B5EF4-FFF2-40B4-BE49-F238E27FC236}">
                    <a16:creationId xmlns:a16="http://schemas.microsoft.com/office/drawing/2014/main" id="{9B6ABEAF-F857-459D-8474-4AEAE772CFBF}"/>
                  </a:ext>
                </a:extLst>
              </p:cNvPr>
              <p:cNvSpPr txBox="1">
                <a:spLocks noRot="1" noChangeAspect="1" noMove="1" noResize="1" noEditPoints="1" noAdjustHandles="1" noChangeArrowheads="1" noChangeShapeType="1" noTextEdit="1"/>
              </p:cNvSpPr>
              <p:nvPr/>
            </p:nvSpPr>
            <p:spPr>
              <a:xfrm>
                <a:off x="457200" y="3833446"/>
                <a:ext cx="8229600" cy="1805354"/>
              </a:xfrm>
              <a:prstGeom prst="rect">
                <a:avLst/>
              </a:prstGeom>
              <a:blipFill>
                <a:blip r:embed="rId5"/>
                <a:stretch>
                  <a:fillRect l="-1481" t="-33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275561C-60B1-4FEC-A412-CEB6D25B01B3}"/>
              </a:ext>
            </a:extLst>
          </p:cNvPr>
          <p:cNvSpPr txBox="1"/>
          <p:nvPr/>
        </p:nvSpPr>
        <p:spPr>
          <a:xfrm>
            <a:off x="457200" y="3200400"/>
            <a:ext cx="8229600" cy="523220"/>
          </a:xfrm>
          <a:prstGeom prst="rect">
            <a:avLst/>
          </a:prstGeom>
          <a:noFill/>
        </p:spPr>
        <p:txBody>
          <a:bodyPr wrap="square" rtlCol="0">
            <a:spAutoFit/>
          </a:bodyPr>
          <a:lstStyle/>
          <a:p>
            <a:pPr algn="ctr"/>
            <a:r>
              <a:rPr lang="en-US" sz="2800" dirty="0"/>
              <a:t>Figure 13</a:t>
            </a:r>
          </a:p>
        </p:txBody>
      </p:sp>
    </p:spTree>
    <p:extLst>
      <p:ext uri="{BB962C8B-B14F-4D97-AF65-F5344CB8AC3E}">
        <p14:creationId xmlns:p14="http://schemas.microsoft.com/office/powerpoint/2010/main" val="10932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Horizontal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horizontal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approaches the value </a:t>
                </a:r>
                <a14:m>
                  <m:oMath xmlns:m="http://schemas.openxmlformats.org/officeDocument/2006/math">
                    <m:r>
                      <a:rPr>
                        <a:latin typeface="Cambria Math" panose="02040503050406030204" pitchFamily="18" charset="0"/>
                      </a:rPr>
                      <m:t>𝑐</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Examples of horizontal asymptotes appear in Figure 3. The graph of a rational function may intersect a horizontal asymptote near the origin, but will eventually approach the asymptote from one side only as </a:t>
                </a:r>
                <a14:m>
                  <m:oMath xmlns:m="http://schemas.openxmlformats.org/officeDocument/2006/math">
                    <m:r>
                      <a:rPr>
                        <a:latin typeface="Cambria Math" panose="02040503050406030204" pitchFamily="18" charset="0"/>
                      </a:rPr>
                      <m:t>𝑥</m:t>
                    </m:r>
                  </m:oMath>
                </a14:m>
                <a:r>
                  <a:rPr sz="2800" dirty="0"/>
                  <a:t> increases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(−∞,−3)</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EF1E42F7-8D95-4E7D-A5EC-2D59B0B52F01}"/>
              </a:ext>
            </a:extLst>
          </p:cNvPr>
          <p:cNvSpPr txBox="1"/>
          <p:nvPr/>
        </p:nvSpPr>
        <p:spPr>
          <a:xfrm>
            <a:off x="457200" y="5172456"/>
            <a:ext cx="8229600" cy="523220"/>
          </a:xfrm>
          <a:prstGeom prst="rect">
            <a:avLst/>
          </a:prstGeom>
          <a:noFill/>
        </p:spPr>
        <p:txBody>
          <a:bodyPr wrap="square" rtlCol="0">
            <a:spAutoFit/>
          </a:bodyPr>
          <a:lstStyle/>
          <a:p>
            <a:pPr algn="ctr"/>
            <a:r>
              <a:rPr lang="en-US" sz="2800" dirty="0"/>
              <a:t>Table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final step is to evaluate which intervals satisfy each inequality. The solution to the first inequality is the union of the two intervals where </a:t>
                </a:r>
                <a14:m>
                  <m:oMath xmlns:m="http://schemas.openxmlformats.org/officeDocument/2006/math">
                    <m:r>
                      <a:rPr>
                        <a:latin typeface="Cambria Math" panose="02040503050406030204" pitchFamily="18" charset="0"/>
                      </a:rPr>
                      <m:t>𝑓</m:t>
                    </m:r>
                  </m:oMath>
                </a14:m>
                <a:r>
                  <a:rPr sz="2800" dirty="0"/>
                  <a:t> is positive</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m:oMathPara>
                </a14:m>
                <a:endParaRPr sz="2800" dirty="0"/>
              </a:p>
              <a:p>
                <a:pPr>
                  <a:defRPr sz="2800"/>
                </a:pPr>
                <a:r>
                  <a:rPr sz="2800" dirty="0"/>
                  <a:t>For the second inequality, we have to decide which endpoints to include. We include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this is a zero of the rational function, but we do not include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since the value is not in the domain of </a:t>
                </a:r>
                <a14:m>
                  <m:oMath xmlns:m="http://schemas.openxmlformats.org/officeDocument/2006/math">
                    <m:r>
                      <a:rPr>
                        <a:latin typeface="Cambria Math" panose="02040503050406030204" pitchFamily="18" charset="0"/>
                      </a:rPr>
                      <m:t>𝑓</m:t>
                    </m:r>
                  </m:oMath>
                </a14:m>
                <a:r>
                  <a:rPr sz="2800" dirty="0"/>
                  <a:t>. Thus, the solution to the second inequality is</a:t>
                </a:r>
              </a:p>
              <a:p>
                <a:pPr algn="ctr">
                  <a:defRPr sz="2800"/>
                </a:pP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374210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86-3FA1-4539-882A-8198296D8159}"/>
              </a:ext>
            </a:extLst>
          </p:cNvPr>
          <p:cNvSpPr>
            <a:spLocks noGrp="1"/>
          </p:cNvSpPr>
          <p:nvPr>
            <p:ph type="title"/>
          </p:nvPr>
        </p:nvSpPr>
        <p:spPr/>
        <p:txBody>
          <a:bodyPr/>
          <a:lstStyle/>
          <a:p>
            <a:r>
              <a:rPr lang="en-US" dirty="0"/>
              <a:t>Horizontal Asymptotes (cont.)</a:t>
            </a:r>
          </a:p>
        </p:txBody>
      </p:sp>
      <p:sp>
        <p:nvSpPr>
          <p:cNvPr id="3" name="Text Placeholder 2">
            <a:extLst>
              <a:ext uri="{FF2B5EF4-FFF2-40B4-BE49-F238E27FC236}">
                <a16:creationId xmlns:a16="http://schemas.microsoft.com/office/drawing/2014/main" id="{966C876E-0D6F-41A2-9D39-89B5BF3C75C6}"/>
              </a:ext>
            </a:extLst>
          </p:cNvPr>
          <p:cNvSpPr>
            <a:spLocks noGrp="1"/>
          </p:cNvSpPr>
          <p:nvPr>
            <p:ph type="body" sz="quarter" idx="10"/>
          </p:nvPr>
        </p:nvSpPr>
        <p:spPr/>
        <p:txBody>
          <a:bodyPr anchor="b"/>
          <a:lstStyle/>
          <a:p>
            <a:pPr algn="ctr"/>
            <a:r>
              <a:rPr lang="en-US" dirty="0"/>
              <a:t> </a:t>
            </a:r>
          </a:p>
        </p:txBody>
      </p:sp>
      <p:grpSp>
        <p:nvGrpSpPr>
          <p:cNvPr id="4" name="Group 3">
            <a:extLst>
              <a:ext uri="{FF2B5EF4-FFF2-40B4-BE49-F238E27FC236}">
                <a16:creationId xmlns:a16="http://schemas.microsoft.com/office/drawing/2014/main" id="{547B2E1A-EFCD-4DDB-BF71-A10C1DC02F0D}"/>
              </a:ext>
            </a:extLst>
          </p:cNvPr>
          <p:cNvGrpSpPr/>
          <p:nvPr/>
        </p:nvGrpSpPr>
        <p:grpSpPr>
          <a:xfrm>
            <a:off x="457200" y="1724255"/>
            <a:ext cx="8229600" cy="3409490"/>
            <a:chOff x="457200" y="2295330"/>
            <a:chExt cx="8229600" cy="3409490"/>
          </a:xfrm>
        </p:grpSpPr>
        <p:pic>
          <p:nvPicPr>
            <p:cNvPr id="5" name="Graphic 4">
              <a:extLst>
                <a:ext uri="{FF2B5EF4-FFF2-40B4-BE49-F238E27FC236}">
                  <a16:creationId xmlns:a16="http://schemas.microsoft.com/office/drawing/2014/main" id="{E520B4D3-9FDF-4D76-8608-7995DB18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295330"/>
              <a:ext cx="2476500" cy="2476500"/>
            </a:xfrm>
            <a:prstGeom prst="rect">
              <a:avLst/>
            </a:prstGeom>
          </p:spPr>
        </p:pic>
        <p:pic>
          <p:nvPicPr>
            <p:cNvPr id="7" name="Graphic 6">
              <a:extLst>
                <a:ext uri="{FF2B5EF4-FFF2-40B4-BE49-F238E27FC236}">
                  <a16:creationId xmlns:a16="http://schemas.microsoft.com/office/drawing/2014/main" id="{CADF82B6-DC89-4F76-A742-BCD90CB390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2295330"/>
              <a:ext cx="2476500" cy="2476500"/>
            </a:xfrm>
            <a:prstGeom prst="rect">
              <a:avLst/>
            </a:prstGeom>
          </p:spPr>
        </p:pic>
        <p:pic>
          <p:nvPicPr>
            <p:cNvPr id="9" name="Graphic 8">
              <a:extLst>
                <a:ext uri="{FF2B5EF4-FFF2-40B4-BE49-F238E27FC236}">
                  <a16:creationId xmlns:a16="http://schemas.microsoft.com/office/drawing/2014/main" id="{8C874601-11C8-422E-A755-F453BE707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2295330"/>
              <a:ext cx="2476500" cy="2476500"/>
            </a:xfrm>
            <a:prstGeom prst="rect">
              <a:avLst/>
            </a:prstGeom>
          </p:spPr>
        </p:pic>
        <p:sp>
          <p:nvSpPr>
            <p:cNvPr id="6" name="TextBox 5">
              <a:extLst>
                <a:ext uri="{FF2B5EF4-FFF2-40B4-BE49-F238E27FC236}">
                  <a16:creationId xmlns:a16="http://schemas.microsoft.com/office/drawing/2014/main" id="{6DA4325D-B713-4CA2-B660-0A98EFAD861B}"/>
                </a:ext>
              </a:extLst>
            </p:cNvPr>
            <p:cNvSpPr txBox="1"/>
            <p:nvPr/>
          </p:nvSpPr>
          <p:spPr>
            <a:xfrm>
              <a:off x="457200" y="5181600"/>
              <a:ext cx="8229600" cy="523220"/>
            </a:xfrm>
            <a:prstGeom prst="rect">
              <a:avLst/>
            </a:prstGeom>
            <a:noFill/>
          </p:spPr>
          <p:txBody>
            <a:bodyPr wrap="square" rtlCol="0">
              <a:spAutoFit/>
            </a:bodyPr>
            <a:lstStyle/>
            <a:p>
              <a:pPr algn="ctr"/>
              <a:r>
                <a:rPr lang="en-US" sz="2800" dirty="0">
                  <a:solidFill>
                    <a:srgbClr val="000000"/>
                  </a:solidFill>
                </a:rPr>
                <a:t>Figure 3: Horizontal Asymptotes</a:t>
              </a:r>
            </a:p>
          </p:txBody>
        </p:sp>
      </p:grpSp>
    </p:spTree>
    <p:extLst>
      <p:ext uri="{BB962C8B-B14F-4D97-AF65-F5344CB8AC3E}">
        <p14:creationId xmlns:p14="http://schemas.microsoft.com/office/powerpoint/2010/main" val="3923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nonvertical, nonhorizontal line may also be an asymptote of a function </a:t>
                </a:r>
                <a14:m>
                  <m:oMath xmlns:m="http://schemas.openxmlformats.org/officeDocument/2006/math">
                    <m:r>
                      <a:rPr>
                        <a:latin typeface="Cambria Math" panose="02040503050406030204" pitchFamily="18" charset="0"/>
                      </a:rPr>
                      <m:t>𝑓</m:t>
                    </m:r>
                  </m:oMath>
                </a14:m>
                <a:r>
                  <a:rPr sz="2800" dirty="0"/>
                  <a:t>. Examples of </a:t>
                </a:r>
                <a:r>
                  <a:rPr sz="2800" b="1" dirty="0"/>
                  <a:t>oblique</a:t>
                </a:r>
                <a:r>
                  <a:rPr sz="2800" dirty="0"/>
                  <a:t> (or </a:t>
                </a:r>
                <a:r>
                  <a:rPr sz="2800" b="1" dirty="0"/>
                  <a:t>slant</a:t>
                </a:r>
                <a:r>
                  <a:rPr sz="2800" dirty="0"/>
                  <a:t>) </a:t>
                </a:r>
                <a:r>
                  <a:rPr sz="2800" b="1" dirty="0"/>
                  <a:t>asymptotes</a:t>
                </a:r>
                <a:r>
                  <a:rPr sz="2800" dirty="0"/>
                  <a:t> appear in Figure 4. Again, the graph of a rational function may intersect an oblique asymptote near the origin, but will eventually approach the asymptote from one side only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55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CF75-73E7-4ECC-B076-60C682C34D92}"/>
              </a:ext>
            </a:extLst>
          </p:cNvPr>
          <p:cNvSpPr>
            <a:spLocks noGrp="1"/>
          </p:cNvSpPr>
          <p:nvPr>
            <p:ph type="title"/>
          </p:nvPr>
        </p:nvSpPr>
        <p:spPr/>
        <p:txBody>
          <a:bodyPr/>
          <a:lstStyle/>
          <a:p>
            <a:r>
              <a:rPr lang="en-US" dirty="0"/>
              <a:t>Oblique Asymptotes (cont.)</a:t>
            </a:r>
          </a:p>
        </p:txBody>
      </p:sp>
      <p:sp>
        <p:nvSpPr>
          <p:cNvPr id="3" name="Text Placeholder 2">
            <a:extLst>
              <a:ext uri="{FF2B5EF4-FFF2-40B4-BE49-F238E27FC236}">
                <a16:creationId xmlns:a16="http://schemas.microsoft.com/office/drawing/2014/main" id="{DC447EC8-C500-45C3-B6D3-7F8A61E9AD22}"/>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735E280-9BC4-4B20-8817-E9E44712B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590"/>
            <a:ext cx="2476500" cy="2476500"/>
          </a:xfrm>
          <a:prstGeom prst="rect">
            <a:avLst/>
          </a:prstGeom>
        </p:spPr>
      </p:pic>
      <p:pic>
        <p:nvPicPr>
          <p:cNvPr id="7" name="Graphic 6">
            <a:extLst>
              <a:ext uri="{FF2B5EF4-FFF2-40B4-BE49-F238E27FC236}">
                <a16:creationId xmlns:a16="http://schemas.microsoft.com/office/drawing/2014/main" id="{F02894B7-95A5-43FA-8847-A0AD44EAF6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590"/>
            <a:ext cx="2476500" cy="2476500"/>
          </a:xfrm>
          <a:prstGeom prst="rect">
            <a:avLst/>
          </a:prstGeom>
        </p:spPr>
      </p:pic>
      <p:pic>
        <p:nvPicPr>
          <p:cNvPr id="9" name="Graphic 8">
            <a:extLst>
              <a:ext uri="{FF2B5EF4-FFF2-40B4-BE49-F238E27FC236}">
                <a16:creationId xmlns:a16="http://schemas.microsoft.com/office/drawing/2014/main" id="{EAEC2398-16C2-483C-B28B-3ABC8038D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590"/>
            <a:ext cx="2476500" cy="2476500"/>
          </a:xfrm>
          <a:prstGeom prst="rect">
            <a:avLst/>
          </a:prstGeom>
        </p:spPr>
      </p:pic>
      <p:sp>
        <p:nvSpPr>
          <p:cNvPr id="8" name="TextBox 7">
            <a:extLst>
              <a:ext uri="{FF2B5EF4-FFF2-40B4-BE49-F238E27FC236}">
                <a16:creationId xmlns:a16="http://schemas.microsoft.com/office/drawing/2014/main" id="{82CAF57A-1C43-4483-BF6D-A4690C5EA1A3}"/>
              </a:ext>
            </a:extLst>
          </p:cNvPr>
          <p:cNvSpPr txBox="1"/>
          <p:nvPr/>
        </p:nvSpPr>
        <p:spPr>
          <a:xfrm>
            <a:off x="457200" y="4615190"/>
            <a:ext cx="8229600" cy="523220"/>
          </a:xfrm>
          <a:prstGeom prst="rect">
            <a:avLst/>
          </a:prstGeom>
          <a:noFill/>
        </p:spPr>
        <p:txBody>
          <a:bodyPr wrap="square" rtlCol="0">
            <a:spAutoFit/>
          </a:bodyPr>
          <a:lstStyle/>
          <a:p>
            <a:pPr algn="ctr"/>
            <a:r>
              <a:rPr lang="en-US" sz="2800" dirty="0">
                <a:solidFill>
                  <a:srgbClr val="000000"/>
                </a:solidFill>
              </a:rPr>
              <a:t>Figure 4: Oblique Asymptotes</a:t>
            </a:r>
          </a:p>
        </p:txBody>
      </p:sp>
    </p:spTree>
    <p:extLst>
      <p:ext uri="{BB962C8B-B14F-4D97-AF65-F5344CB8AC3E}">
        <p14:creationId xmlns:p14="http://schemas.microsoft.com/office/powerpoint/2010/main" val="3982628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3689</Words>
  <Application>Microsoft Office PowerPoint</Application>
  <PresentationFormat>On-screen Show (4:3)</PresentationFormat>
  <Paragraphs>295</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Cambria Math</vt:lpstr>
      <vt:lpstr>Courier New</vt:lpstr>
      <vt:lpstr>Calibri</vt:lpstr>
      <vt:lpstr>Arial</vt:lpstr>
      <vt:lpstr>Office Theme</vt:lpstr>
      <vt:lpstr>Section 5.5</vt:lpstr>
      <vt:lpstr>Rational Functions</vt:lpstr>
      <vt:lpstr>Rational Functions (cont.)</vt:lpstr>
      <vt:lpstr>Vertical Asymptotes</vt:lpstr>
      <vt:lpstr>Vertical Asymptotes (cont.)</vt:lpstr>
      <vt:lpstr>Horizontal Asymptotes</vt:lpstr>
      <vt:lpstr>Horizontal Asymptotes (cont.)</vt:lpstr>
      <vt:lpstr>Oblique Asymptotes</vt:lpstr>
      <vt:lpstr>Oblique Asymptotes (cont.)</vt:lpstr>
      <vt:lpstr>Asymptote Notation</vt:lpstr>
      <vt:lpstr>Asymptote Notation (cont.)</vt:lpstr>
      <vt:lpstr>Equations for Vertical Asymptotes</vt:lpstr>
      <vt:lpstr>Example 1: Vertical Asymptotes</vt:lpstr>
      <vt:lpstr>Note:</vt:lpstr>
      <vt:lpstr>Example 1: Vertical Asymptotes (cont.)</vt:lpstr>
      <vt:lpstr>Example 1: Vertical Asymptotes (cont.)</vt:lpstr>
      <vt:lpstr>Example 1: Vertical Asymptotes (cont.)</vt:lpstr>
      <vt:lpstr>Example 1: Vertical Asymptotes (cont.)</vt:lpstr>
      <vt:lpstr>Equations for Horizontal and Oblique Asymptotes</vt:lpstr>
      <vt:lpstr>Equations for Horizontal and Oblique Asymptotes (cont.)</vt:lpstr>
      <vt:lpstr>Example 2: Horizontal and Oblique Asymptotes</vt:lpstr>
      <vt:lpstr>Note:</vt:lpstr>
      <vt:lpstr>Example 2: Horizontal and Oblique Asymptotes (cont.)</vt:lpstr>
      <vt:lpstr>Example 2: Horizontal and Oblique Asymptotes (cont.)</vt:lpstr>
      <vt:lpstr>Example 2: Horizontal and Oblique Asymptotes (cont.)</vt:lpstr>
      <vt:lpstr>Example 2: Horizontal and Oblique Asymptotes (cont.)</vt:lpstr>
      <vt:lpstr>Graphing Rational Functions</vt:lpstr>
      <vt:lpstr>Graphing Rational Functions (cont.)</vt:lpstr>
      <vt:lpstr>Example 3: Graphing Rational Functions</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Note:</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Rational Inequalities</vt:lpstr>
      <vt:lpstr>Solving Rational Inequalities Using the Sign-Test Method</vt:lpstr>
      <vt:lpstr>Solving Rational Inequalities Using the Sign-Test Method (cont.)</vt:lpstr>
      <vt:lpstr>Solving Rational Inequalities Using the Sign-Test Method (cont.)</vt:lpstr>
      <vt:lpstr>Example 4: Solving Rational Inequalities</vt:lpstr>
      <vt:lpstr>Example 4: Solving Rational Inequalities (cont.)</vt:lpstr>
      <vt:lpstr>Example 4: Solving Rational Inequalities (cont.)</vt:lpstr>
      <vt:lpstr>Example 4: Solving Rational Inequalities (cont.)</vt:lpstr>
      <vt:lpstr>Example 4: Solving Rational Inequalities (cont.)</vt:lpstr>
      <vt:lpstr>Example 4: Solving Rational Inequalities (cont.)</vt:lpstr>
      <vt:lpstr>CAUTION!</vt:lpstr>
      <vt:lpstr>CAUTION! (cont.)</vt:lpstr>
      <vt:lpstr>Example 5: Solving Rational Inequalities</vt:lpstr>
      <vt:lpstr>Example 5: Solving Rational Inequalities (cont.)</vt:lpstr>
      <vt:lpstr>Example 5: Solving Rational Inequalities (cont.)</vt:lpstr>
      <vt:lpstr>Example 5: Solving Rational Inequalities (cont.)</vt:lpstr>
      <vt:lpstr>Example 5: Solving Rational Inequalities (cont.)</vt:lpstr>
      <vt:lpstr>Example 5: Solving Rational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160</cp:revision>
  <dcterms:created xsi:type="dcterms:W3CDTF">2013-04-26T14:43:13Z</dcterms:created>
  <dcterms:modified xsi:type="dcterms:W3CDTF">2020-07-30T16:03:44Z</dcterms:modified>
</cp:coreProperties>
</file>