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6" r:id="rId2"/>
    <p:sldId id="258" r:id="rId3"/>
    <p:sldId id="259" r:id="rId4"/>
    <p:sldId id="260" r:id="rId5"/>
    <p:sldId id="262" r:id="rId6"/>
    <p:sldId id="261" r:id="rId7"/>
    <p:sldId id="279" r:id="rId8"/>
    <p:sldId id="280" r:id="rId9"/>
    <p:sldId id="263" r:id="rId10"/>
    <p:sldId id="265" r:id="rId11"/>
    <p:sldId id="264" r:id="rId12"/>
    <p:sldId id="281" r:id="rId13"/>
    <p:sldId id="284" r:id="rId14"/>
    <p:sldId id="282" r:id="rId15"/>
    <p:sldId id="283" r:id="rId16"/>
    <p:sldId id="285" r:id="rId17"/>
    <p:sldId id="286" r:id="rId18"/>
    <p:sldId id="287" r:id="rId19"/>
    <p:sldId id="288" r:id="rId20"/>
    <p:sldId id="266" r:id="rId21"/>
    <p:sldId id="269" r:id="rId22"/>
    <p:sldId id="278" r:id="rId23"/>
    <p:sldId id="270" r:id="rId24"/>
    <p:sldId id="273" r:id="rId25"/>
    <p:sldId id="276" r:id="rId26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9"/>
      <p:bold r:id="rId30"/>
      <p:italic r:id="rId31"/>
      <p:boldItalic r:id="rId32"/>
    </p:embeddedFont>
    <p:embeddedFont>
      <p:font typeface="Cambria Math" panose="02040503050406030204" pitchFamily="18" charset="0"/>
      <p:regular r:id="rId3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ick  Belloit" initials="" lastIdx="10" clrIdx="0"/>
  <p:cmAuthor id="1" name="Allison Conger" initials="AC" lastIdx="1" clrIdx="1">
    <p:extLst>
      <p:ext uri="{19B8F6BF-5375-455C-9EA6-DF929625EA0E}">
        <p15:presenceInfo xmlns:p15="http://schemas.microsoft.com/office/powerpoint/2012/main" userId="S::aconger@hawkeslearning.com::ade6c5c3-e633-4050-96d1-34f11caf605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2D7D9F"/>
    <a:srgbClr val="0000FF"/>
    <a:srgbClr val="000099"/>
    <a:srgbClr val="1F497D"/>
    <a:srgbClr val="366092"/>
    <a:srgbClr val="1F49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853" autoAdjust="0"/>
    <p:restoredTop sz="94660"/>
  </p:normalViewPr>
  <p:slideViewPr>
    <p:cSldViewPr>
      <p:cViewPr varScale="1">
        <p:scale>
          <a:sx n="86" d="100"/>
          <a:sy n="86" d="100"/>
        </p:scale>
        <p:origin x="1483" y="5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3024" y="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2.fntdata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235DB0-18E5-42EE-8A41-3EE53E7DF1D8}" type="datetimeFigureOut">
              <a:rPr lang="en-US" smtClean="0"/>
              <a:pPr/>
              <a:t>7/30/2020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4792EB-0FA9-4C62-9AEF-94474B71BC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0158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69A0D3-B478-40F2-A888-1E8089CEC0F3}" type="datetimeFigureOut">
              <a:rPr lang="en-US" smtClean="0"/>
              <a:pPr/>
              <a:t>7/30/2020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6DA207-A26B-4388-9112-E8BB699F62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666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A0D54E-FB3F-4E00-91DF-E7D7900CC66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71600" y="3502152"/>
            <a:ext cx="6400800" cy="1755648"/>
          </a:xfrm>
          <a:prstGeom prst="rect">
            <a:avLst/>
          </a:prstGeom>
        </p:spPr>
        <p:txBody>
          <a:bodyPr anchor="t" anchorCtr="1"/>
          <a:lstStyle>
            <a:lvl1pPr marL="0" indent="0">
              <a:buFontTx/>
              <a:buNone/>
              <a:defRPr b="1" i="1"/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01147E5-B1BD-4168-9DA2-D332C27DB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130552"/>
            <a:ext cx="7772400" cy="1472184"/>
          </a:xfrm>
          <a:prstGeom prst="rect">
            <a:avLst/>
          </a:prstGeom>
        </p:spPr>
        <p:txBody>
          <a:bodyPr anchor="ctr" anchorCtr="0"/>
          <a:lstStyle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5107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rro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7651718-6C8C-47B1-82C8-30B07A44914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82078"/>
            <a:ext cx="8229600" cy="4914276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/>
          <a:lstStyle>
            <a:lvl1pPr marL="0" indent="0">
              <a:buNone/>
              <a:defRPr sz="2800">
                <a:solidFill>
                  <a:srgbClr val="000000"/>
                </a:solidFill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4850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rrors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CDC75ED-AB7E-4E7F-BC5E-A252D6044ADB}"/>
              </a:ext>
            </a:extLst>
          </p:cNvPr>
          <p:cNvSpPr/>
          <p:nvPr userDrawn="1"/>
        </p:nvSpPr>
        <p:spPr>
          <a:xfrm>
            <a:off x="457200" y="1092966"/>
            <a:ext cx="8229599" cy="4850594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5A2C83-F758-497D-9ED7-F511E4334CAF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57200" y="1092200"/>
            <a:ext cx="8229600" cy="48402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792827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rrors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able Placeholder 2">
            <a:extLst>
              <a:ext uri="{FF2B5EF4-FFF2-40B4-BE49-F238E27FC236}">
                <a16:creationId xmlns:a16="http://schemas.microsoft.com/office/drawing/2014/main" id="{46C5300E-46C0-4573-BB9D-2DC5A4375238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9876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DC7A059-BE2D-4107-9D5E-745311FEFA7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82078"/>
            <a:ext cx="8229600" cy="4861484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 sz="2800"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97087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es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BD3E83F-5038-477C-AF54-68062F1599E0}"/>
              </a:ext>
            </a:extLst>
          </p:cNvPr>
          <p:cNvSpPr/>
          <p:nvPr userDrawn="1"/>
        </p:nvSpPr>
        <p:spPr>
          <a:xfrm>
            <a:off x="457201" y="1092969"/>
            <a:ext cx="8229599" cy="485059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A0EA87-BE08-4809-8855-91948461D98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57200" y="1092200"/>
            <a:ext cx="8229600" cy="48625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55031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es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able Placeholder 2">
            <a:extLst>
              <a:ext uri="{FF2B5EF4-FFF2-40B4-BE49-F238E27FC236}">
                <a16:creationId xmlns:a16="http://schemas.microsoft.com/office/drawing/2014/main" id="{C306A871-D043-41D9-9A57-60349F9974E7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91612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997527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457200" indent="-457200">
              <a:buFont typeface="Courier New" panose="02070309020205020404" pitchFamily="49" charset="0"/>
              <a:buChar char="o"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A5FF21EF-72E3-4AF0-B271-8ABDCFDC73DB}"/>
              </a:ext>
            </a:extLst>
          </p:cNvPr>
          <p:cNvSpPr txBox="1"/>
          <p:nvPr userDrawn="1"/>
        </p:nvSpPr>
        <p:spPr>
          <a:xfrm>
            <a:off x="457200" y="155448"/>
            <a:ext cx="8229600" cy="941832"/>
          </a:xfrm>
          <a:prstGeom prst="rect">
            <a:avLst/>
          </a:prstGeom>
          <a:noFill/>
        </p:spPr>
        <p:txBody>
          <a:bodyPr wrap="square" rtlCol="0" anchor="ctr" anchorCtr="1">
            <a:noAutofit/>
          </a:bodyPr>
          <a:lstStyle/>
          <a:p>
            <a:pPr algn="ctr"/>
            <a:r>
              <a:rPr lang="en-US" sz="3200" dirty="0">
                <a:latin typeface="+mj-lt"/>
              </a:rPr>
              <a:t>Objectives</a:t>
            </a:r>
          </a:p>
        </p:txBody>
      </p:sp>
    </p:spTree>
    <p:extLst>
      <p:ext uri="{BB962C8B-B14F-4D97-AF65-F5344CB8AC3E}">
        <p14:creationId xmlns:p14="http://schemas.microsoft.com/office/powerpoint/2010/main" val="3198325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EEC94A-BFCC-4A85-9B96-436ED92D723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29287"/>
            <a:ext cx="8229600" cy="49670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16598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10E547-E237-4E17-8363-3FC8F7FE0291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57200" y="1081890"/>
            <a:ext cx="8229600" cy="48505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724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2AE9D435-6335-42D3-BEA2-55D97E207BB9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0638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exa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029393"/>
            <a:ext cx="4069080" cy="52322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487DEF6-2239-4AD8-B0A9-28BD2B313F4C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617722" y="1051454"/>
            <a:ext cx="4069080" cy="52322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86011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DC699DB4-7F7E-4F05-A990-D3F6EB60137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82078"/>
            <a:ext cx="8229600" cy="4914276"/>
          </a:xfrm>
          <a:prstGeom prst="rect">
            <a:avLst/>
          </a:prstGeom>
          <a:solidFill>
            <a:schemeClr val="accent3"/>
          </a:solidFill>
          <a:ln w="28575">
            <a:solidFill>
              <a:srgbClr val="000000"/>
            </a:solidFill>
          </a:ln>
        </p:spPr>
        <p:txBody>
          <a:bodyPr/>
          <a:lstStyle>
            <a:lvl1pPr marL="0" indent="0">
              <a:buNone/>
              <a:defRPr sz="2800">
                <a:solidFill>
                  <a:srgbClr val="000000"/>
                </a:solidFill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6837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d Content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49F836F-7518-4E43-8BE5-A4862374099F}"/>
              </a:ext>
            </a:extLst>
          </p:cNvPr>
          <p:cNvSpPr/>
          <p:nvPr userDrawn="1"/>
        </p:nvSpPr>
        <p:spPr>
          <a:xfrm>
            <a:off x="457200" y="1092966"/>
            <a:ext cx="8229599" cy="4850594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ABF354-AAD7-4AAE-8F83-04212DA95FEB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57200" y="1127482"/>
            <a:ext cx="8229600" cy="48269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17342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d Content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able Placeholder 2">
            <a:extLst>
              <a:ext uri="{FF2B5EF4-FFF2-40B4-BE49-F238E27FC236}">
                <a16:creationId xmlns:a16="http://schemas.microsoft.com/office/drawing/2014/main" id="{127B2CAE-CE9C-4DB3-8071-2D2FAD58E82C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  <a:solidFill>
            <a:schemeClr val="accent3"/>
          </a:solidFill>
          <a:ln w="28575">
            <a:solidFill>
              <a:srgbClr val="000000"/>
            </a:solidFill>
          </a:ln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775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5">
            <a:extLst>
              <a:ext uri="{FF2B5EF4-FFF2-40B4-BE49-F238E27FC236}">
                <a16:creationId xmlns:a16="http://schemas.microsoft.com/office/drawing/2014/main" id="{9551E07D-D596-4BD6-9B19-8F8F8517647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5E78946-C571-42A5-BF43-11444CD22EFB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666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2" r:id="rId2"/>
    <p:sldLayoutId id="2147483650" r:id="rId3"/>
    <p:sldLayoutId id="2147483658" r:id="rId4"/>
    <p:sldLayoutId id="2147483662" r:id="rId5"/>
    <p:sldLayoutId id="2147483657" r:id="rId6"/>
    <p:sldLayoutId id="2147483654" r:id="rId7"/>
    <p:sldLayoutId id="2147483659" r:id="rId8"/>
    <p:sldLayoutId id="2147483663" r:id="rId9"/>
    <p:sldLayoutId id="2147483655" r:id="rId10"/>
    <p:sldLayoutId id="2147483660" r:id="rId11"/>
    <p:sldLayoutId id="2147483664" r:id="rId12"/>
    <p:sldLayoutId id="2147483656" r:id="rId13"/>
    <p:sldLayoutId id="2147483661" r:id="rId14"/>
    <p:sldLayoutId id="2147483665" r:id="rId15"/>
    <p:sldLayoutId id="2147483651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t>Exponential Functions and Their Graphs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Section 6.1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Note: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sz="2800"/>
              <a:t>For each example, first graph the base function, then apply any transformations.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2: Graphing Exponential Functions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800" b="1" dirty="0"/>
                  <a:t>Solution</a:t>
                </a:r>
              </a:p>
              <a:p>
                <a:pPr marL="514350" indent="-514350">
                  <a:buFont typeface="+mj-lt"/>
                  <a:buAutoNum type="alphaLcPeriod"/>
                </a:pPr>
                <a:r>
                  <a:rPr lang="en-US" sz="2800" dirty="0"/>
                  <a:t>First, draw the graph of the function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US" sz="2800" dirty="0"/>
                  <a:t>, as in Example 1b. Then, since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800" dirty="0"/>
                  <a:t> has been replaced by </a:t>
                </a:r>
                <a:br>
                  <a:rPr lang="en-US" sz="2800" dirty="0"/>
                </a:b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+3</m:t>
                    </m:r>
                  </m:oMath>
                </a14:m>
                <a:r>
                  <a:rPr lang="en-US" sz="2800" dirty="0"/>
                  <a:t>, shift the graph to the left by 3 units.</a:t>
                </a:r>
                <a:endParaRPr sz="28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FF57FD-3DCC-4714-AF32-8FDE5ABFC2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2: Graphing Exponential Functions (cont.)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8DB867-9183-4AE8-AF5C-7CCBC9B5601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33400" y="5525087"/>
            <a:ext cx="8229600" cy="647113"/>
          </a:xfrm>
        </p:spPr>
        <p:txBody>
          <a:bodyPr/>
          <a:lstStyle/>
          <a:p>
            <a:pPr algn="ctr"/>
            <a:r>
              <a:rPr lang="en-US" dirty="0"/>
              <a:t>Figure 4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AE563458-FB14-40E8-AA97-7B9B74F0B2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86000" y="1066213"/>
            <a:ext cx="4572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628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FF57FD-3DCC-4714-AF32-8FDE5ABFC2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2: Graphing Exponential Functions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888DB867-9183-4AE8-AF5C-7CCBC9B56018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457200" y="1143000"/>
                <a:ext cx="8229600" cy="647113"/>
              </a:xfrm>
            </p:spPr>
            <p:txBody>
              <a:bodyPr/>
              <a:lstStyle/>
              <a:p>
                <a:r>
                  <a:rPr lang="en-US" dirty="0"/>
                  <a:t>Domain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∞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∞)</m:t>
                    </m:r>
                  </m:oMath>
                </a14:m>
                <a:r>
                  <a:rPr lang="en-US" dirty="0"/>
                  <a:t>, Range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=(0,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∞)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888DB867-9183-4AE8-AF5C-7CCBC9B5601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457200" y="1143000"/>
                <a:ext cx="8229600" cy="647113"/>
              </a:xfrm>
              <a:blipFill>
                <a:blip r:embed="rId2"/>
                <a:stretch>
                  <a:fillRect l="-1481" t="-9434" b="-66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029088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700941-D892-49D8-8E08-75480CB4F0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2: Graphing Exponential Functions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E65DD4FB-5EEF-44CC-8683-73CEAAC575E2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/>
              <a:lstStyle/>
              <a:p>
                <a:pPr marL="514350" indent="-514350">
                  <a:buAutoNum type="alphaLcPeriod" startAt="2"/>
                </a:pPr>
                <a:r>
                  <a:rPr lang="en-US" dirty="0"/>
                  <a:t>Begin with the graph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US" dirty="0"/>
                  <a:t> shown as a dashed curve. The effect of multiplying a function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 is to reflect the graph with respect to 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–axis. Following this, the second transformation of adding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to a function causes a vertical shift of the graph. The solid line curve is the graph of </a:t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514350" indent="-514350">
                  <a:buAutoNum type="alphaLcPeriod" startAt="2"/>
                </a:pPr>
                <a:endParaRPr lang="en-US" dirty="0"/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E65DD4FB-5EEF-44CC-8683-73CEAAC575E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350" r="-12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91594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795F9F-E726-4BC4-BDE2-DB6C4A4CE8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2: Graphing Exponential Functions (cont.)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A882F7-8768-4ACB-B7AB-D967D4030BC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33400" y="5525087"/>
            <a:ext cx="8229600" cy="570913"/>
          </a:xfrm>
        </p:spPr>
        <p:txBody>
          <a:bodyPr/>
          <a:lstStyle/>
          <a:p>
            <a:pPr algn="ctr"/>
            <a:r>
              <a:rPr lang="en-US" dirty="0"/>
              <a:t>Figure 5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7F398894-3F83-4917-BE7E-D08729D26A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86000" y="1057922"/>
            <a:ext cx="4572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2277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FF57FD-3DCC-4714-AF32-8FDE5ABFC2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2: Graphing Exponential Functions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888DB867-9183-4AE8-AF5C-7CCBC9B56018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457200" y="1143000"/>
                <a:ext cx="8229600" cy="647113"/>
              </a:xfrm>
            </p:spPr>
            <p:txBody>
              <a:bodyPr/>
              <a:lstStyle/>
              <a:p>
                <a:r>
                  <a:rPr lang="en-US" dirty="0"/>
                  <a:t>Domain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∞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∞)</m:t>
                    </m:r>
                  </m:oMath>
                </a14:m>
                <a:r>
                  <a:rPr lang="en-US" dirty="0"/>
                  <a:t>, Range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=(−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1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888DB867-9183-4AE8-AF5C-7CCBC9B5601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457200" y="1143000"/>
                <a:ext cx="8229600" cy="647113"/>
              </a:xfrm>
              <a:blipFill>
                <a:blip r:embed="rId2"/>
                <a:stretch>
                  <a:fillRect l="-1481" t="-9434" b="-66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190012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700941-D892-49D8-8E08-75480CB4F0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2: Graphing Exponential Functions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E65DD4FB-5EEF-44CC-8683-73CEAAC575E2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/>
              <a:lstStyle/>
              <a:p>
                <a:pPr marL="514350" indent="-514350">
                  <a:buFont typeface="+mj-lt"/>
                  <a:buAutoNum type="alphaLcPeriod" startAt="3"/>
                </a:pPr>
                <a:r>
                  <a:rPr lang="en-US" dirty="0"/>
                  <a:t>Begin </a:t>
                </a:r>
                <a:r>
                  <a:rPr lang="en-US" b="0" i="0" u="none" strike="noStrike" baseline="0" dirty="0"/>
                  <a:t>by graphing the base function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u="none" strike="noStrike" baseline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u="none" strike="noStrike" baseline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u="none" strike="noStrike" baseline="0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US" b="0" i="0" u="none" strike="noStrike" baseline="0" dirty="0"/>
                  <a:t>, shown as a dashed curve. For </a:t>
                </a:r>
                <a14:m>
                  <m:oMath xmlns:m="http://schemas.openxmlformats.org/officeDocument/2006/math">
                    <m:r>
                      <a:rPr lang="en-US" b="0" i="1" u="none" strike="noStrike" baseline="0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b="0" i="0" u="none" strike="noStrike" baseline="0" dirty="0"/>
                  <a:t>, </a:t>
                </a:r>
                <a14:m>
                  <m:oMath xmlns:m="http://schemas.openxmlformats.org/officeDocument/2006/math">
                    <m:r>
                      <a:rPr lang="en-US" b="0" i="1" u="none" strike="noStrike" baseline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b="0" i="0" u="none" strike="noStrike" baseline="0" dirty="0"/>
                  <a:t> has been replaced by </a:t>
                </a:r>
                <a14:m>
                  <m:oMath xmlns:m="http://schemas.openxmlformats.org/officeDocument/2006/math">
                    <m:r>
                      <a:rPr lang="en-US" b="0" i="1" u="none" strike="noStrike" baseline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u="none" strike="noStrike" baseline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, so we reflect the graph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US" dirty="0"/>
                  <a:t> across 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-axis to obtain the graph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dirty="0"/>
                  <a:t>, shown as a solid curve.</a:t>
                </a:r>
              </a:p>
              <a:p>
                <a:pPr marL="457200" lvl="1" indent="0">
                  <a:buNone/>
                </a:pPr>
                <a:r>
                  <a:rPr lang="en-US" dirty="0"/>
                  <a:t>Note that this graph is also the graph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US" dirty="0"/>
                  <a:t>. Using properties of exponents is another way to think about this problem:</a:t>
                </a:r>
              </a:p>
              <a:p>
                <a:pPr marL="457200" lvl="1" indent="0" algn="ctr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  <a:p>
                <a:pPr marL="514350" indent="-514350">
                  <a:buFont typeface="+mj-lt"/>
                  <a:buAutoNum type="alphaLcPeriod" startAt="3"/>
                </a:pP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E65DD4FB-5EEF-44CC-8683-73CEAAC575E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350" r="-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931806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795F9F-E726-4BC4-BDE2-DB6C4A4CE8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2: Graphing Exponential Functions (cont.)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A882F7-8768-4ACB-B7AB-D967D4030BC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33400" y="5525087"/>
            <a:ext cx="8229600" cy="570913"/>
          </a:xfrm>
        </p:spPr>
        <p:txBody>
          <a:bodyPr/>
          <a:lstStyle/>
          <a:p>
            <a:pPr algn="ctr"/>
            <a:r>
              <a:rPr lang="en-US" dirty="0"/>
              <a:t>Figure 6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041AD015-8FA9-4A06-9AA3-ADE7C5A9B2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86000" y="1066800"/>
            <a:ext cx="4572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7663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FF57FD-3DCC-4714-AF32-8FDE5ABFC2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2: Graphing Exponential Functions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888DB867-9183-4AE8-AF5C-7CCBC9B56018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457200" y="1143000"/>
                <a:ext cx="8229600" cy="647113"/>
              </a:xfrm>
            </p:spPr>
            <p:txBody>
              <a:bodyPr/>
              <a:lstStyle/>
              <a:p>
                <a:r>
                  <a:rPr lang="en-US" dirty="0"/>
                  <a:t>Domain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∞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∞)</m:t>
                    </m:r>
                  </m:oMath>
                </a14:m>
                <a:r>
                  <a:rPr lang="en-US" dirty="0"/>
                  <a:t>, Range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=(0,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∞)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888DB867-9183-4AE8-AF5C-7CCBC9B5601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457200" y="1143000"/>
                <a:ext cx="8229600" cy="647113"/>
              </a:xfrm>
              <a:blipFill>
                <a:blip r:embed="rId2"/>
                <a:stretch>
                  <a:fillRect l="-1481" t="-9434" b="-66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668600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Exponential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 algn="ctr">
                  <a:defRPr sz="2800" b="1"/>
                </a:pPr>
                <a:r>
                  <a:rPr dirty="0"/>
                  <a:t>Definition</a:t>
                </a:r>
              </a:p>
              <a:p>
                <a:pPr>
                  <a:defRPr sz="2800"/>
                </a:pPr>
                <a:r>
                  <a:rPr sz="2800" dirty="0"/>
                  <a:t>Let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sz="2800" dirty="0"/>
                  <a:t> be a fixed, positive real number not equal to </a:t>
                </a:r>
                <a:r>
                  <a:rPr sz="2800" dirty="0">
                    <a:latin typeface="Cambria Math"/>
                  </a:rPr>
                  <a:t>1</a:t>
                </a:r>
                <a:r>
                  <a:rPr sz="2800" dirty="0"/>
                  <a:t>. The </a:t>
                </a:r>
                <a:r>
                  <a:rPr sz="2800" b="1" dirty="0"/>
                  <a:t>exponential function with base </a:t>
                </a:r>
                <a14:m>
                  <m:oMath xmlns:m="http://schemas.openxmlformats.org/officeDocument/2006/math">
                    <m:r>
                      <a:rPr b="1" i="1"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sz="2800" dirty="0"/>
                  <a:t> is the function</a:t>
                </a:r>
              </a:p>
              <a:p>
                <a:pPr algn="ctr">
                  <a:defRPr sz="2800"/>
                </a:pP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sz="2800" dirty="0"/>
                  <a:t>.</a:t>
                </a:r>
              </a:p>
              <a:p>
                <a:endParaRPr sz="28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328" t="-9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Solving Elementary Exponential Equations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algn="ctr">
              <a:defRPr sz="2800" b="1"/>
            </a:pPr>
            <a:r>
              <a:rPr lang="en-US" dirty="0"/>
              <a:t>Procedure</a:t>
            </a:r>
          </a:p>
          <a:p>
            <a:r>
              <a:rPr sz="2600" dirty="0"/>
              <a:t>To solve an elementary exponential equation</a:t>
            </a:r>
            <a:r>
              <a:rPr lang="en-US" sz="2600" dirty="0"/>
              <a:t> perform the following steps.</a:t>
            </a:r>
            <a:endParaRPr sz="2600" dirty="0"/>
          </a:p>
          <a:p>
            <a:endParaRPr sz="28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CA3CECC7-2B67-490C-A498-F31CE75FE015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11504043"/>
                  </p:ext>
                </p:extLst>
              </p:nvPr>
            </p:nvGraphicFramePr>
            <p:xfrm>
              <a:off x="461555" y="2499360"/>
              <a:ext cx="8225246" cy="344424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222162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700308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l"/>
                          <a:r>
                            <a:rPr sz="2600" b="1" dirty="0">
                              <a:solidFill>
                                <a:srgbClr val="000000"/>
                              </a:solidFill>
                            </a:rPr>
                            <a:t>Step 1: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lang="en-US" sz="2600" dirty="0">
                              <a:solidFill>
                                <a:srgbClr val="000000"/>
                              </a:solidFill>
                            </a:rPr>
                            <a:t>Isolate the exponential. Move the exponential containing </a:t>
                          </a:r>
                          <a14:m>
                            <m:oMath xmlns:m="http://schemas.openxmlformats.org/officeDocument/2006/math">
                              <m:r>
                                <a:rPr lang="en-US" sz="26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US" sz="2600" dirty="0">
                              <a:solidFill>
                                <a:srgbClr val="000000"/>
                              </a:solidFill>
                            </a:rPr>
                            <a:t> to one side of the equation and any constants or other variables in the expression to the other side. Simplify, if necessary.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:r>
                            <a:rPr sz="2600" b="1" dirty="0">
                              <a:solidFill>
                                <a:srgbClr val="000000"/>
                              </a:solidFill>
                            </a:rPr>
                            <a:t>Step 2: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sz="2600" dirty="0">
                              <a:solidFill>
                                <a:srgbClr val="000000"/>
                              </a:solidFill>
                            </a:rPr>
                            <a:t>Find a base that can be used to rewrite both sides of the equation.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:r>
                            <a:rPr sz="2600" b="1" dirty="0">
                              <a:solidFill>
                                <a:srgbClr val="000000"/>
                              </a:solidFill>
                            </a:rPr>
                            <a:t>Step 3: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sz="2600" dirty="0">
                              <a:solidFill>
                                <a:srgbClr val="000000"/>
                              </a:solidFill>
                            </a:rPr>
                            <a:t>Equate the powers, and solve the resulting equation.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CA3CECC7-2B67-490C-A498-F31CE75FE015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11504043"/>
                  </p:ext>
                </p:extLst>
              </p:nvPr>
            </p:nvGraphicFramePr>
            <p:xfrm>
              <a:off x="461555" y="2499360"/>
              <a:ext cx="8225246" cy="344424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222162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700308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1676400">
                    <a:tc>
                      <a:txBody>
                        <a:bodyPr/>
                        <a:lstStyle/>
                        <a:p>
                          <a:pPr algn="l"/>
                          <a:r>
                            <a:rPr sz="2600" b="1" dirty="0">
                              <a:solidFill>
                                <a:srgbClr val="000000"/>
                              </a:solidFill>
                            </a:rPr>
                            <a:t>Step 1: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7478" t="-2909" r="87" b="-11490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883920">
                    <a:tc>
                      <a:txBody>
                        <a:bodyPr/>
                        <a:lstStyle/>
                        <a:p>
                          <a:pPr algn="l"/>
                          <a:r>
                            <a:rPr sz="2600" b="1" dirty="0">
                              <a:solidFill>
                                <a:srgbClr val="000000"/>
                              </a:solidFill>
                            </a:rPr>
                            <a:t>Step 2: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sz="2600" dirty="0">
                              <a:solidFill>
                                <a:srgbClr val="000000"/>
                              </a:solidFill>
                            </a:rPr>
                            <a:t>Find a base that can be used to rewrite both sides of the equation.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883920">
                    <a:tc>
                      <a:txBody>
                        <a:bodyPr/>
                        <a:lstStyle/>
                        <a:p>
                          <a:pPr algn="l"/>
                          <a:r>
                            <a:rPr sz="2600" b="1" dirty="0">
                              <a:solidFill>
                                <a:srgbClr val="000000"/>
                              </a:solidFill>
                            </a:rPr>
                            <a:t>Step 3: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sz="2600" dirty="0">
                              <a:solidFill>
                                <a:srgbClr val="000000"/>
                              </a:solidFill>
                            </a:rPr>
                            <a:t>Equate the powers, and solve the resulting equation.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3: Solving Elementary Exponential Equations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sz="2800"/>
                  <a:t>Solve the following exponential equations.</a:t>
                </a:r>
              </a:p>
              <a:p>
                <a:pPr marL="514350" indent="-514350">
                  <a:buFont typeface="+mj-lt"/>
                  <a:buAutoNum type="alphaLcPeriod"/>
                  <a:defRPr sz="2800"/>
                </a:pPr>
                <a:r>
                  <a:t>​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25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−125=0</m:t>
                    </m:r>
                  </m:oMath>
                </a14:m>
                <a:endParaRPr/>
              </a:p>
              <a:p>
                <a:pPr marL="514350" indent="-514350">
                  <a:buFont typeface="+mj-lt"/>
                  <a:buAutoNum type="alphaLcPeriod" startAt="2"/>
                  <a:defRPr sz="2800"/>
                </a:pPr>
                <a:r>
                  <a:t>​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8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/>
              </a:p>
              <a:p>
                <a:pPr marL="514350" indent="-514350">
                  <a:buFont typeface="+mj-lt"/>
                  <a:buAutoNum type="alphaLcPeriod" startAt="3"/>
                  <a:defRPr sz="2800"/>
                </a:pPr>
                <a:r>
                  <a:t>​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num>
                              <m:den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Note: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sz="2800"/>
              <a:t>As always, it is good practice to check your solution in the original equation.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3: Solving Elementary Exponential Equations (cont.)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sz="2800" b="1"/>
              <a:t>Solution</a:t>
            </a:r>
          </a:p>
          <a:p>
            <a:pPr marL="514350" indent="-514350">
              <a:buFont typeface="+mj-lt"/>
              <a:buAutoNum type="alphaLcPeriod"/>
              <a:defRPr sz="2800"/>
            </a:pPr>
            <a:r>
              <a:t>​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B51A4340-B51F-47CB-B4F2-976DC7CCBBD5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318471997"/>
                  </p:ext>
                </p:extLst>
              </p:nvPr>
            </p:nvGraphicFramePr>
            <p:xfrm>
              <a:off x="914400" y="1531385"/>
              <a:ext cx="7772400" cy="4242566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8288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9050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40386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678352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sz="2800"/>
                            <a:t>​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2800">
                                      <a:latin typeface="Cambria Math"/>
                                    </a:rPr>
                                    <m:t>25</m:t>
                                  </m:r>
                                </m:e>
                                <m:sup>
                                  <m:r>
                                    <a:rPr sz="2800">
                                      <a:latin typeface="Cambria Math"/>
                                    </a:rPr>
                                    <m:t>𝑥</m:t>
                                  </m:r>
                                </m:sup>
                              </m:sSup>
                              <m:r>
                                <a:rPr sz="2800">
                                  <a:latin typeface="Cambria Math"/>
                                </a:rPr>
                                <m:t>−125</m:t>
                              </m:r>
                            </m:oMath>
                          </a14:m>
                          <a:endParaRPr sz="28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8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=0</m:t>
                              </m:r>
                            </m:oMath>
                          </a14:m>
                          <a:endParaRPr sz="28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 b="1"/>
                          </a:pPr>
                          <a:r>
                            <a:rPr lang="en-US" sz="2000" b="0" dirty="0"/>
                            <a:t>Begin by isolating the term with the variable on one side.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49142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sz="2800"/>
                            <a:t>​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2800">
                                      <a:latin typeface="Cambria Math"/>
                                    </a:rPr>
                                    <m:t>25</m:t>
                                  </m:r>
                                </m:e>
                                <m:sup>
                                  <m:r>
                                    <a:rPr sz="2800">
                                      <a:latin typeface="Cambria Math"/>
                                    </a:rPr>
                                    <m:t>𝑥</m:t>
                                  </m:r>
                                </m:sup>
                              </m:sSup>
                            </m:oMath>
                          </a14:m>
                          <a:endParaRPr sz="28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=125</m:t>
                              </m:r>
                            </m:oMath>
                          </a14:m>
                          <a:endParaRPr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endParaRPr sz="20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969074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sz="2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sz="2800">
                                              <a:latin typeface="Cambria Math"/>
                                            </a:rPr>
                                            <m:t>5</m:t>
                                          </m:r>
                                        </m:e>
                                        <m:sup>
                                          <m:r>
                                            <a:rPr sz="2800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  <m:sup>
                                  <m:r>
                                    <a:rPr sz="2800">
                                      <a:latin typeface="Cambria Math"/>
                                    </a:rPr>
                                    <m:t>𝑥</m:t>
                                  </m:r>
                                </m:sup>
                              </m:sSup>
                            </m:oMath>
                          </a14:m>
                          <a:endParaRPr sz="2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2800">
                                      <a:latin typeface="Cambria Math"/>
                                    </a:rPr>
                                    <m:t>5</m:t>
                                  </m:r>
                                </m:e>
                                <m:sup>
                                  <m:r>
                                    <a:rPr sz="2800">
                                      <a:latin typeface="Cambria Math"/>
                                    </a:rPr>
                                    <m:t>3</m:t>
                                  </m:r>
                                </m:sup>
                              </m:sSup>
                            </m:oMath>
                          </a14:m>
                          <a:endParaRPr sz="2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sz="2000" b="0" dirty="0"/>
                            <a:t>We can write both sides with the same base since </a:t>
                          </a:r>
                          <a:r>
                            <a:rPr sz="2000" b="0" dirty="0">
                              <a:latin typeface="Cambria Math"/>
                            </a:rPr>
                            <a:t>25</a:t>
                          </a:r>
                          <a:r>
                            <a:rPr sz="2000" b="0" dirty="0"/>
                            <a:t> and </a:t>
                          </a:r>
                          <a:r>
                            <a:rPr sz="2000" b="0" dirty="0">
                              <a:latin typeface="Cambria Math"/>
                            </a:rPr>
                            <a:t>125</a:t>
                          </a:r>
                          <a:r>
                            <a:rPr sz="2000" b="0" dirty="0"/>
                            <a:t> are both powers of </a:t>
                          </a:r>
                          <a:r>
                            <a:rPr sz="2000" b="0" dirty="0">
                              <a:latin typeface="Cambria Math"/>
                            </a:rPr>
                            <a:t>5</a:t>
                          </a:r>
                          <a:r>
                            <a:rPr sz="2000" b="0" dirty="0"/>
                            <a:t>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49142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sz="2800"/>
                            <a:t>​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2800">
                                      <a:latin typeface="Cambria Math"/>
                                    </a:rPr>
                                    <m:t>5</m:t>
                                  </m:r>
                                </m:e>
                                <m:sup>
                                  <m:r>
                                    <a:rPr sz="2800">
                                      <a:latin typeface="Cambria Math"/>
                                    </a:rPr>
                                    <m:t>2</m:t>
                                  </m:r>
                                  <m:r>
                                    <a:rPr sz="2800">
                                      <a:latin typeface="Cambria Math"/>
                                    </a:rPr>
                                    <m:t>𝑥</m:t>
                                  </m:r>
                                </m:sup>
                              </m:sSup>
                            </m:oMath>
                          </a14:m>
                          <a:endParaRPr sz="28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8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2800">
                                      <a:latin typeface="Cambria Math"/>
                                    </a:rPr>
                                    <m:t>5</m:t>
                                  </m:r>
                                </m:e>
                                <m:sup>
                                  <m:r>
                                    <a:rPr sz="2800">
                                      <a:latin typeface="Cambria Math"/>
                                    </a:rPr>
                                    <m:t>3</m:t>
                                  </m:r>
                                </m:sup>
                              </m:sSup>
                            </m:oMath>
                          </a14:m>
                          <a:endParaRPr sz="28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sz="2000" b="0" dirty="0"/>
                            <a:t>Simplify using properties of exponents.</a:t>
                          </a:r>
                          <a:endParaRPr sz="20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549142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2</m:t>
                              </m:r>
                              <m:r>
                                <a:rPr sz="2800">
                                  <a:latin typeface="Cambria Math"/>
                                </a:rPr>
                                <m:t>𝑥</m:t>
                              </m:r>
                            </m:oMath>
                          </a14:m>
                          <a:endParaRPr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=3</m:t>
                              </m:r>
                            </m:oMath>
                          </a14:m>
                          <a:endParaRPr sz="2800" dirty="0"/>
                        </a:p>
                      </a:txBody>
                      <a:tcPr/>
                    </a:tc>
                    <a:tc rowSpan="2"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sz="2000" b="0" dirty="0"/>
                            <a:t>We then equate the exponents, resulting in a linear equation, which we can easily solve.</a:t>
                          </a:r>
                          <a:endParaRPr sz="20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736362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lang="en-US" sz="280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𝑥</m:t>
                              </m:r>
                            </m:oMath>
                          </a14:m>
                          <a:endParaRPr sz="2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2800">
                                      <a:latin typeface="Cambria Math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sz="2800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</m:oMath>
                          </a14:m>
                          <a:endParaRPr sz="2800" dirty="0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algn="l"/>
                          <a:endParaRPr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B51A4340-B51F-47CB-B4F2-976DC7CCBBD5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318471997"/>
                  </p:ext>
                </p:extLst>
              </p:nvPr>
            </p:nvGraphicFramePr>
            <p:xfrm>
              <a:off x="914400" y="1531385"/>
              <a:ext cx="7772400" cy="4242566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8288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9050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40386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7010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7826" r="-325000" b="-5121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95847" t="-7826" r="-211502" b="-5121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 b="1"/>
                          </a:pPr>
                          <a:r>
                            <a:rPr lang="en-US" sz="2000" b="0" dirty="0"/>
                            <a:t>Begin by isolating the term with the variable on one side.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4914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137778" r="-325000" b="-55444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95847" t="-137778" r="-211502" b="-55444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endParaRPr sz="20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1005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t="-128916" r="-325000" b="-20060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95847" t="-128916" r="-211502" b="-20060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sz="2000" b="0" dirty="0"/>
                            <a:t>We can write both sides with the same base since </a:t>
                          </a:r>
                          <a:r>
                            <a:rPr sz="2000" b="0" dirty="0">
                              <a:latin typeface="Cambria Math"/>
                            </a:rPr>
                            <a:t>25</a:t>
                          </a:r>
                          <a:r>
                            <a:rPr sz="2000" b="0" dirty="0"/>
                            <a:t> and </a:t>
                          </a:r>
                          <a:r>
                            <a:rPr sz="2000" b="0" dirty="0">
                              <a:latin typeface="Cambria Math"/>
                            </a:rPr>
                            <a:t>125</a:t>
                          </a:r>
                          <a:r>
                            <a:rPr sz="2000" b="0" dirty="0"/>
                            <a:t> are both powers of </a:t>
                          </a:r>
                          <a:r>
                            <a:rPr sz="2000" b="0" dirty="0">
                              <a:latin typeface="Cambria Math"/>
                            </a:rPr>
                            <a:t>5</a:t>
                          </a:r>
                          <a:r>
                            <a:rPr sz="2000" b="0" dirty="0"/>
                            <a:t>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7010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330435" r="-325000" b="-1895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95847" t="-330435" r="-211502" b="-1895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sz="2000" b="0" dirty="0"/>
                            <a:t>Simplify using properties of exponents.</a:t>
                          </a:r>
                          <a:endParaRPr sz="20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54914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550000" r="-325000" b="-14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95847" t="-550000" r="-211502" b="-142222"/>
                          </a:stretch>
                        </a:blipFill>
                      </a:tcPr>
                    </a:tc>
                    <a:tc rowSpan="2"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sz="2000" b="0" dirty="0"/>
                            <a:t>We then equate the exponents, resulting in a linear equation, which we can easily solve.</a:t>
                          </a:r>
                          <a:endParaRPr sz="20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73636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t="-483471" r="-325000" b="-57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95847" t="-483471" r="-211502" b="-5785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l"/>
                          <a:endParaRPr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3: Solving Elementary Exponential Equations (cont.)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57200" y="1102312"/>
            <a:ext cx="8229600" cy="4967067"/>
          </a:xfrm>
        </p:spPr>
        <p:txBody>
          <a:bodyPr/>
          <a:lstStyle/>
          <a:p>
            <a:pPr marL="514350" indent="-514350">
              <a:buFont typeface="+mj-lt"/>
              <a:buAutoNum type="alphaLcPeriod" startAt="2"/>
              <a:defRPr sz="2800"/>
            </a:pPr>
            <a:r>
              <a:rPr dirty="0"/>
              <a:t>​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E96002EC-CEEE-48AF-BDC8-4E935B3CEFF8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89416984"/>
                  </p:ext>
                </p:extLst>
              </p:nvPr>
            </p:nvGraphicFramePr>
            <p:xfrm>
              <a:off x="838200" y="1105522"/>
              <a:ext cx="7848600" cy="4206057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6002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0574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41910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764772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sz="2800"/>
                            <a:t>​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2800">
                                      <a:latin typeface="Cambria Math"/>
                                    </a:rPr>
                                    <m:t>8</m:t>
                                  </m:r>
                                </m:e>
                                <m:sup>
                                  <m:r>
                                    <a:rPr sz="2800">
                                      <a:latin typeface="Cambria Math"/>
                                    </a:rPr>
                                    <m:t>𝑦</m:t>
                                  </m:r>
                                  <m:r>
                                    <a:rPr sz="2800">
                                      <a:latin typeface="Cambria Math"/>
                                    </a:rPr>
                                    <m:t>−1</m:t>
                                  </m:r>
                                </m:sup>
                              </m:sSup>
                            </m:oMath>
                          </a14:m>
                          <a:endParaRPr sz="28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280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sz="2800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</m:oMath>
                          </a14:m>
                          <a:endParaRPr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sz="2000" b="0" dirty="0"/>
                            <a:t>Again, we need to rewrite both sides using the same base.</a:t>
                          </a:r>
                          <a:endParaRPr sz="20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829996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sz="2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sz="2800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e>
                                        <m:sup>
                                          <m:r>
                                            <a:rPr sz="2800">
                                              <a:latin typeface="Cambria Math"/>
                                            </a:rPr>
                                            <m:t>3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  <m:sup>
                                  <m:r>
                                    <a:rPr sz="2800">
                                      <a:latin typeface="Cambria Math"/>
                                    </a:rPr>
                                    <m:t>𝑦</m:t>
                                  </m:r>
                                  <m:r>
                                    <a:rPr sz="2800">
                                      <a:latin typeface="Cambria Math"/>
                                    </a:rPr>
                                    <m:t>−1</m:t>
                                  </m:r>
                                </m:sup>
                              </m:sSup>
                            </m:oMath>
                          </a14:m>
                          <a:endParaRPr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8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2800">
                                      <a:latin typeface="Cambria Math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sz="2800">
                                      <a:latin typeface="Cambria Math"/>
                                    </a:rPr>
                                    <m:t>−1</m:t>
                                  </m:r>
                                </m:sup>
                              </m:sSup>
                            </m:oMath>
                          </a14:m>
                          <a:endParaRPr sz="28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100" b="1"/>
                          </a:pPr>
                          <a:r>
                            <a:rPr sz="2000" b="0" dirty="0"/>
                            <a:t>We see that </a:t>
                          </a:r>
                          <a:r>
                            <a:rPr sz="2000" b="0" dirty="0">
                              <a:latin typeface="Cambria Math"/>
                            </a:rPr>
                            <a:t>8</a:t>
                          </a:r>
                          <a:r>
                            <a:rPr sz="2000" b="0" dirty="0"/>
                            <a:t> and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sz="2000" b="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b="0" smtClean="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000" b="0" smtClean="0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</m:oMath>
                          </a14:m>
                          <a:r>
                            <a:rPr sz="2000" b="0" dirty="0"/>
                            <a:t> can both be written as a power of </a:t>
                          </a:r>
                          <a:r>
                            <a:rPr sz="2000" b="0" dirty="0">
                              <a:latin typeface="Cambria Math"/>
                            </a:rPr>
                            <a:t>2</a:t>
                          </a:r>
                          <a:r>
                            <a:rPr sz="2000" b="0" dirty="0"/>
                            <a:t>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71059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2800">
                                      <a:latin typeface="Cambria Math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sz="2800">
                                      <a:latin typeface="Cambria Math"/>
                                    </a:rPr>
                                    <m:t>3</m:t>
                                  </m:r>
                                  <m:r>
                                    <a:rPr sz="2800">
                                      <a:latin typeface="Cambria Math"/>
                                    </a:rPr>
                                    <m:t>𝑦</m:t>
                                  </m:r>
                                  <m:r>
                                    <a:rPr sz="2800">
                                      <a:latin typeface="Cambria Math"/>
                                    </a:rPr>
                                    <m:t>−3</m:t>
                                  </m:r>
                                </m:sup>
                              </m:sSup>
                            </m:oMath>
                          </a14:m>
                          <a:endParaRPr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2800">
                                      <a:latin typeface="Cambria Math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sz="2800">
                                      <a:latin typeface="Cambria Math"/>
                                    </a:rPr>
                                    <m:t>−1</m:t>
                                  </m:r>
                                </m:sup>
                              </m:sSup>
                            </m:oMath>
                          </a14:m>
                          <a:endParaRPr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sz="2000" b="0" dirty="0"/>
                            <a:t>Simplify using properties of exponents.</a:t>
                          </a:r>
                          <a:endParaRPr sz="20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71059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3</m:t>
                              </m:r>
                              <m:r>
                                <a:rPr sz="2800">
                                  <a:latin typeface="Cambria Math"/>
                                </a:rPr>
                                <m:t>𝑦</m:t>
                              </m:r>
                              <m:r>
                                <a:rPr sz="2800">
                                  <a:latin typeface="Cambria Math"/>
                                </a:rPr>
                                <m:t>−3</m:t>
                              </m:r>
                            </m:oMath>
                          </a14:m>
                          <a:endParaRPr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=−1</m:t>
                              </m:r>
                            </m:oMath>
                          </a14:m>
                          <a:endParaRPr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sz="2000" b="0" dirty="0"/>
                            <a:t>Set the exponents equal to each other.</a:t>
                          </a:r>
                          <a:endParaRPr sz="20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571059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3</m:t>
                              </m:r>
                              <m:r>
                                <a:rPr sz="2800">
                                  <a:latin typeface="Cambria Math"/>
                                </a:rPr>
                                <m:t>𝑦</m:t>
                              </m:r>
                            </m:oMath>
                          </a14:m>
                          <a:endParaRPr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8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=2</m:t>
                              </m:r>
                            </m:oMath>
                          </a14:m>
                          <a:endParaRPr sz="28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sz="2000" b="0" dirty="0"/>
                            <a:t>Solve the resulting linear equations.</a:t>
                          </a:r>
                          <a:endParaRPr sz="20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768131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lang="en-US" sz="280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𝑦</m:t>
                              </m:r>
                            </m:oMath>
                          </a14:m>
                          <a:endParaRPr sz="2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2800">
                                      <a:latin typeface="Cambria Math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sz="2800">
                                      <a:latin typeface="Cambria Math"/>
                                    </a:rPr>
                                    <m:t>3</m:t>
                                  </m:r>
                                </m:den>
                              </m:f>
                            </m:oMath>
                          </a14:m>
                          <a:endParaRPr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E96002EC-CEEE-48AF-BDC8-4E935B3CEFF8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89416984"/>
                  </p:ext>
                </p:extLst>
              </p:nvPr>
            </p:nvGraphicFramePr>
            <p:xfrm>
              <a:off x="838200" y="1105522"/>
              <a:ext cx="7848600" cy="4206057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6002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0574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41910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76477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7143" r="-389734" b="-45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78042" t="-7143" r="-204154" b="-45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sz="2000" b="0" dirty="0"/>
                            <a:t>Again, we need to rewrite both sides using the same base.</a:t>
                          </a:r>
                          <a:endParaRPr sz="20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82999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99265" r="-389734" b="-3169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78042" t="-99265" r="-204154" b="-3169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87209" t="-99265" b="-31691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7010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235652" r="-389734" b="-2747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78042" t="-235652" r="-204154" b="-2747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sz="2000" b="0" dirty="0"/>
                            <a:t>Simplify using properties of exponents.</a:t>
                          </a:r>
                          <a:endParaRPr sz="20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7105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410638" r="-389734" b="-23617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78042" t="-410638" r="-204154" b="-23617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sz="2000" b="0" dirty="0"/>
                            <a:t>Set the exponents equal to each other.</a:t>
                          </a:r>
                          <a:endParaRPr sz="20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57105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510638" r="-389734" b="-13617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78042" t="-510638" r="-204154" b="-13617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sz="2000" b="0" dirty="0"/>
                            <a:t>Solve the resulting linear equations.</a:t>
                          </a:r>
                          <a:endParaRPr sz="20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76813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t="-455556" r="-389734" b="-15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78042" t="-455556" r="-204154" b="-15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3: Solving Elementary Exponential Equations (cont.)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57200" y="1196255"/>
            <a:ext cx="8229600" cy="4967067"/>
          </a:xfrm>
        </p:spPr>
        <p:txBody>
          <a:bodyPr/>
          <a:lstStyle/>
          <a:p>
            <a:pPr marL="514350" indent="-514350">
              <a:buFont typeface="+mj-lt"/>
              <a:buAutoNum type="alphaLcPeriod" startAt="3"/>
              <a:defRPr sz="2800"/>
            </a:pPr>
            <a:r>
              <a:rPr dirty="0"/>
              <a:t>​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4D7A2306-A538-430E-BEEE-31D79E99C2BB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83560543"/>
                  </p:ext>
                </p:extLst>
              </p:nvPr>
            </p:nvGraphicFramePr>
            <p:xfrm>
              <a:off x="914400" y="1105522"/>
              <a:ext cx="7848600" cy="3618878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8382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4384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45720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79403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sz="2600" dirty="0"/>
                            <a:t>​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sz="2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sz="2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sz="2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sz="2600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num>
                                        <m:den>
                                          <m:r>
                                            <a:rPr sz="2600">
                                              <a:latin typeface="Cambria Math"/>
                                            </a:rPr>
                                            <m:t>3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sz="2600">
                                      <a:latin typeface="Cambria Math"/>
                                    </a:rPr>
                                    <m:t>𝑥</m:t>
                                  </m:r>
                                </m:sup>
                              </m:sSup>
                            </m:oMath>
                          </a14:m>
                          <a:endParaRPr sz="2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6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600"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sz="26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2600">
                                      <a:latin typeface="Cambria Math"/>
                                    </a:rPr>
                                    <m:t>9</m:t>
                                  </m:r>
                                </m:num>
                                <m:den>
                                  <m:r>
                                    <a:rPr sz="2600">
                                      <a:latin typeface="Cambria Math"/>
                                    </a:rPr>
                                    <m:t>4</m:t>
                                  </m:r>
                                </m:den>
                              </m:f>
                            </m:oMath>
                          </a14:m>
                          <a:endParaRPr sz="2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sz="2000" b="0" dirty="0"/>
                            <a:t>Sometimes, the choice of base is not obvious.</a:t>
                          </a:r>
                          <a:r>
                            <a:rPr sz="2000" b="0" dirty="0"/>
                            <a:t> 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805394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sz="2600" dirty="0"/>
                            <a:t>​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sz="2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sz="2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sz="2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sz="2600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num>
                                        <m:den>
                                          <m:r>
                                            <a:rPr sz="2600">
                                              <a:latin typeface="Cambria Math"/>
                                            </a:rPr>
                                            <m:t>3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sz="2600">
                                      <a:latin typeface="Cambria Math"/>
                                    </a:rPr>
                                    <m:t>𝑥</m:t>
                                  </m:r>
                                </m:sup>
                              </m:sSup>
                            </m:oMath>
                          </a14:m>
                          <a:endParaRPr sz="2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6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600">
                                  <a:latin typeface="Cambria Math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sz="2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sz="2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sz="2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sz="2600">
                                              <a:latin typeface="Cambria Math"/>
                                            </a:rPr>
                                            <m:t>3</m:t>
                                          </m:r>
                                        </m:num>
                                        <m:den>
                                          <m:r>
                                            <a:rPr sz="2600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sz="260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endParaRPr sz="2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sz="2000" b="0" dirty="0"/>
                            <a:t>Initially, we write the right-hand side as shown.</a:t>
                          </a:r>
                          <a:endParaRPr sz="20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805394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sz="2600" dirty="0"/>
                            <a:t>​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sz="2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sz="2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sz="2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sz="2600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num>
                                        <m:den>
                                          <m:r>
                                            <a:rPr sz="2600">
                                              <a:latin typeface="Cambria Math"/>
                                            </a:rPr>
                                            <m:t>3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sz="2600">
                                      <a:latin typeface="Cambria Math"/>
                                    </a:rPr>
                                    <m:t>𝑥</m:t>
                                  </m:r>
                                </m:sup>
                              </m:sSup>
                            </m:oMath>
                          </a14:m>
                          <a:endParaRPr sz="2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6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600">
                                  <a:latin typeface="Cambria Math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sz="2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sz="2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sz="2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sz="2600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num>
                                        <m:den>
                                          <m:r>
                                            <a:rPr sz="2600">
                                              <a:latin typeface="Cambria Math"/>
                                            </a:rPr>
                                            <m:t>3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sz="2600">
                                      <a:latin typeface="Cambria Math"/>
                                    </a:rPr>
                                    <m:t>−2</m:t>
                                  </m:r>
                                </m:sup>
                              </m:sSup>
                            </m:oMath>
                          </a14:m>
                          <a:endParaRPr sz="2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sz="2000" b="0" dirty="0"/>
                            <a:t>Then we can make the two bases equal by using properties of exponents.</a:t>
                          </a:r>
                          <a:endParaRPr sz="20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79403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lang="en-US" sz="260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sz="2600">
                                  <a:latin typeface="Cambria Math"/>
                                </a:rPr>
                                <m:t>𝑥</m:t>
                              </m:r>
                            </m:oMath>
                          </a14:m>
                          <a:endParaRPr sz="2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6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600">
                                  <a:latin typeface="Cambria Math"/>
                                </a:rPr>
                                <m:t>=−2</m:t>
                              </m:r>
                            </m:oMath>
                          </a14:m>
                          <a:endParaRPr sz="2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sz="2000" b="0" dirty="0"/>
                            <a:t>After making both bases the same, we equate the exponents to find the solution.</a:t>
                          </a:r>
                          <a:endParaRPr sz="20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42003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endParaRPr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endParaRPr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endParaRPr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7216001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4D7A2306-A538-430E-BEEE-31D79E99C2BB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83560543"/>
                  </p:ext>
                </p:extLst>
              </p:nvPr>
            </p:nvGraphicFramePr>
            <p:xfrm>
              <a:off x="914400" y="1105522"/>
              <a:ext cx="7848600" cy="3618878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8382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4384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45720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79403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3846" r="-833333" b="-35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34500" t="-3846" r="-187500" b="-35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sz="2000" b="0" dirty="0"/>
                            <a:t>Sometimes, the choice of base is not obvious.</a:t>
                          </a:r>
                          <a:r>
                            <a:rPr sz="2000" b="0" dirty="0"/>
                            <a:t> 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80539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101504" r="-833333" b="-24887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4500" t="-101504" r="-187500" b="-24887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sz="2000" b="0" dirty="0"/>
                            <a:t>Initially, we write the right-hand side as shown.</a:t>
                          </a:r>
                          <a:endParaRPr sz="20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80539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203030" r="-833333" b="-1507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4500" t="-203030" r="-187500" b="-1507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sz="2000" b="0" dirty="0"/>
                            <a:t>Then we can make the two bases equal by using properties of exponents.</a:t>
                          </a:r>
                          <a:endParaRPr sz="20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79403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307692" r="-833333" b="-530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4500" t="-307692" r="-187500" b="-530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sz="2000" b="0" dirty="0"/>
                            <a:t>After making both bases the same, we equate the exponents to find the solution.</a:t>
                          </a:r>
                          <a:endParaRPr sz="20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42003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endParaRPr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endParaRPr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endParaRPr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7216001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Behavior of Exponential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 lnSpcReduction="10000"/>
              </a:bodyPr>
              <a:lstStyle/>
              <a:p>
                <a:pPr algn="ctr">
                  <a:defRPr sz="2800" b="1"/>
                </a:pPr>
                <a:r>
                  <a:rPr lang="en-US" dirty="0"/>
                  <a:t>Properties</a:t>
                </a:r>
                <a:endParaRPr dirty="0"/>
              </a:p>
              <a:p>
                <a:pPr>
                  <a:defRPr sz="2800"/>
                </a:pPr>
                <a:r>
                  <a:rPr sz="2800" dirty="0"/>
                  <a:t>Given a positive real number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sz="2800" dirty="0"/>
                  <a:t> not equal to </a:t>
                </a:r>
                <a:r>
                  <a:rPr sz="2800" dirty="0">
                    <a:latin typeface="Cambria Math"/>
                  </a:rPr>
                  <a:t>1</a:t>
                </a:r>
                <a:r>
                  <a:rPr sz="2800" dirty="0"/>
                  <a:t>, the function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sz="2800" dirty="0"/>
                  <a:t> is</a:t>
                </a:r>
              </a:p>
              <a:p>
                <a:pPr marL="514350" indent="-514350">
                  <a:buFont typeface="+mj-lt"/>
                  <a:buChar char="•"/>
                  <a:defRPr sz="2800"/>
                </a:pPr>
                <a:r>
                  <a:rPr dirty="0"/>
                  <a:t>​</a:t>
                </a:r>
                <a:r>
                  <a:rPr sz="2800" dirty="0"/>
                  <a:t>a </a:t>
                </a:r>
                <a:r>
                  <a:rPr sz="2800" b="1" dirty="0"/>
                  <a:t>decreasing function</a:t>
                </a:r>
                <a:r>
                  <a:rPr sz="2800" dirty="0"/>
                  <a:t> if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0&lt;</m:t>
                    </m:r>
                    <m:r>
                      <a:rPr>
                        <a:latin typeface="Cambria Math" panose="02040503050406030204" pitchFamily="18" charset="0"/>
                      </a:rPr>
                      <m:t>𝑎</m:t>
                    </m:r>
                    <m:r>
                      <a:rPr>
                        <a:latin typeface="Cambria Math" panose="02040503050406030204" pitchFamily="18" charset="0"/>
                      </a:rPr>
                      <m:t>&lt;1</m:t>
                    </m:r>
                  </m:oMath>
                </a14:m>
                <a:r>
                  <a:rPr sz="2800" dirty="0"/>
                  <a:t>, with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→∞</m:t>
                    </m:r>
                  </m:oMath>
                </a14:m>
                <a:r>
                  <a:rPr sz="2800" dirty="0"/>
                  <a:t> as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→−∞</m:t>
                    </m:r>
                  </m:oMath>
                </a14:m>
                <a:r>
                  <a:rPr sz="2800" dirty="0"/>
                  <a:t> and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→0</m:t>
                    </m:r>
                  </m:oMath>
                </a14:m>
                <a:r>
                  <a:rPr sz="2800" dirty="0"/>
                  <a:t> as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→∞</m:t>
                    </m:r>
                  </m:oMath>
                </a14:m>
                <a:r>
                  <a:rPr lang="en-US" sz="2800" dirty="0"/>
                  <a:t>, and is</a:t>
                </a:r>
                <a:endParaRPr sz="2800" dirty="0"/>
              </a:p>
              <a:p>
                <a:pPr marL="514350" indent="-514350">
                  <a:buFont typeface="+mj-lt"/>
                  <a:buChar char="•"/>
                  <a:defRPr sz="2800"/>
                </a:pPr>
                <a:r>
                  <a:rPr dirty="0"/>
                  <a:t>​</a:t>
                </a:r>
                <a:r>
                  <a:rPr sz="2800" dirty="0"/>
                  <a:t>an </a:t>
                </a:r>
                <a:r>
                  <a:rPr sz="2800" b="1" dirty="0"/>
                  <a:t>increasing function</a:t>
                </a:r>
                <a:r>
                  <a:rPr sz="2800" dirty="0"/>
                  <a:t> if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𝑎</m:t>
                    </m:r>
                    <m:r>
                      <a:rPr>
                        <a:latin typeface="Cambria Math" panose="02040503050406030204" pitchFamily="18" charset="0"/>
                      </a:rPr>
                      <m:t>&gt;1</m:t>
                    </m:r>
                  </m:oMath>
                </a14:m>
                <a:r>
                  <a:rPr sz="2800" dirty="0"/>
                  <a:t>, with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→0</m:t>
                    </m:r>
                  </m:oMath>
                </a14:m>
                <a:r>
                  <a:rPr sz="2800" dirty="0"/>
                  <a:t> as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→−∞</m:t>
                    </m:r>
                  </m:oMath>
                </a14:m>
                <a:r>
                  <a:rPr sz="2800" dirty="0"/>
                  <a:t> and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→∞</m:t>
                    </m:r>
                  </m:oMath>
                </a14:m>
                <a:r>
                  <a:rPr sz="2800" dirty="0"/>
                  <a:t> as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→∞</m:t>
                    </m:r>
                  </m:oMath>
                </a14:m>
                <a:r>
                  <a:rPr sz="2800" dirty="0"/>
                  <a:t>.</a:t>
                </a:r>
              </a:p>
              <a:p>
                <a:pPr>
                  <a:defRPr sz="2800"/>
                </a:pPr>
                <a:endParaRPr lang="en-US" sz="2800" dirty="0"/>
              </a:p>
              <a:p>
                <a:pPr>
                  <a:defRPr sz="2800"/>
                </a:pPr>
                <a:r>
                  <a:rPr sz="2800" dirty="0"/>
                  <a:t>In either case, the point </a:t>
                </a:r>
                <a14:m>
                  <m:oMath xmlns:m="http://schemas.openxmlformats.org/officeDocument/2006/math"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m:rPr>
                            <m:nor/>
                          </m:rPr>
                          <a:rPr/>
                          <m:t>, 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sz="2800" dirty="0"/>
                  <a:t> lies on the graph of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sz="2800" dirty="0"/>
                  <a:t>, the domain of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sz="2800" dirty="0"/>
                  <a:t> is the set of real numbers, and the range of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sz="2800" dirty="0"/>
                  <a:t> is the set of positive real numbers.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02" t="-18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1: Graphing Exponential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sz="2800" dirty="0"/>
                  <a:t>Sketch the graphs of the following exponential functions</a:t>
                </a:r>
                <a:r>
                  <a:rPr lang="en-US" sz="2800" dirty="0"/>
                  <a:t>.</a:t>
                </a:r>
                <a:endParaRPr sz="2800" dirty="0"/>
              </a:p>
              <a:p>
                <a:pPr marL="514350" indent="-514350">
                  <a:buFont typeface="+mj-lt"/>
                  <a:buAutoNum type="alphaLcPeriod"/>
                  <a:defRPr sz="2800"/>
                </a:pPr>
                <a:r>
                  <a:rPr dirty="0"/>
                  <a:t>​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endParaRPr dirty="0"/>
              </a:p>
              <a:p>
                <a:pPr marL="514350" indent="-514350">
                  <a:buFont typeface="+mj-lt"/>
                  <a:buAutoNum type="alphaLcPeriod" startAt="2"/>
                  <a:defRPr sz="2800"/>
                </a:pPr>
                <a:r>
                  <a:rPr dirty="0"/>
                  <a:t>​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𝑔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endParaRPr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Note: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/>
                  <a:t>Plugging in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=−1</m:t>
                    </m:r>
                  </m:oMath>
                </a14:m>
                <a:r>
                  <a:rPr sz="2800"/>
                  <a:t>,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sz="2800"/>
                  <a:t>, and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sz="2800"/>
                  <a:t> will produce a good idea of the shape of the graph.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328" t="-9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1: Graphing Exponential Functions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sz="2800" b="1"/>
                  <a:t>Solution</a:t>
                </a:r>
              </a:p>
              <a:p>
                <a:pPr>
                  <a:defRPr sz="2800"/>
                </a:pPr>
                <a:r>
                  <a:rPr sz="2800"/>
                  <a:t>In both cases, we plot </a:t>
                </a:r>
                <a:r>
                  <a:rPr sz="2800">
                    <a:latin typeface="Cambria Math"/>
                  </a:rPr>
                  <a:t>3</a:t>
                </a:r>
                <a:r>
                  <a:rPr sz="2800"/>
                  <a:t> points by plugging in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=−1</m:t>
                    </m:r>
                  </m:oMath>
                </a14:m>
                <a:r>
                  <a:rPr sz="2800"/>
                  <a:t>,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sz="2800"/>
                  <a:t>, and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sz="2800"/>
                  <a:t>. We then connect the points with a smooth curve.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EF361A-83F2-4804-8CFC-0A8969A8FD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1: Graphing Exponential Functions (cont.)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B717F3-14B6-481E-9E73-6A88EDEFFAF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a.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8852D662-E16C-4B19-A4F3-199D849AAA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68855" y="1057335"/>
            <a:ext cx="4606290" cy="4606290"/>
          </a:xfrm>
          <a:prstGeom prst="rect">
            <a:avLst/>
          </a:prstGeom>
        </p:spPr>
      </p:pic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436311E1-9A13-430E-8559-C0A31FEEDA75}"/>
              </a:ext>
            </a:extLst>
          </p:cNvPr>
          <p:cNvSpPr txBox="1">
            <a:spLocks/>
          </p:cNvSpPr>
          <p:nvPr/>
        </p:nvSpPr>
        <p:spPr>
          <a:xfrm>
            <a:off x="2133600" y="5553722"/>
            <a:ext cx="5053361" cy="647113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Figure 2</a:t>
            </a:r>
          </a:p>
        </p:txBody>
      </p:sp>
    </p:spTree>
    <p:extLst>
      <p:ext uri="{BB962C8B-B14F-4D97-AF65-F5344CB8AC3E}">
        <p14:creationId xmlns:p14="http://schemas.microsoft.com/office/powerpoint/2010/main" val="32857604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EF361A-83F2-4804-8CFC-0A8969A8FD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1: Graphing Exponential Functions (cont.)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B717F3-14B6-481E-9E73-6A88EDEFFAF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b.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6A771B4E-378E-4B62-920B-5177F777B2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68855" y="1066212"/>
            <a:ext cx="4606290" cy="4606290"/>
          </a:xfrm>
          <a:prstGeom prst="rect">
            <a:avLst/>
          </a:prstGeom>
        </p:spPr>
      </p:pic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3D6E2F9C-1298-42D9-B137-51C82E49AE01}"/>
              </a:ext>
            </a:extLst>
          </p:cNvPr>
          <p:cNvSpPr txBox="1">
            <a:spLocks/>
          </p:cNvSpPr>
          <p:nvPr/>
        </p:nvSpPr>
        <p:spPr>
          <a:xfrm>
            <a:off x="533400" y="5525087"/>
            <a:ext cx="8229600" cy="647113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Figure 3</a:t>
            </a:r>
          </a:p>
        </p:txBody>
      </p:sp>
    </p:spTree>
    <p:extLst>
      <p:ext uri="{BB962C8B-B14F-4D97-AF65-F5344CB8AC3E}">
        <p14:creationId xmlns:p14="http://schemas.microsoft.com/office/powerpoint/2010/main" val="14582952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2: Graphing Exponential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sz="2800"/>
                  <a:t>Sketch the graphs of each of the following functions. State their domain and range.</a:t>
                </a:r>
              </a:p>
              <a:p>
                <a:pPr marL="514350" indent="-514350">
                  <a:buFont typeface="+mj-lt"/>
                  <a:buAutoNum type="alphaLcPeriod"/>
                  <a:defRPr sz="2800"/>
                </a:pPr>
                <a:r>
                  <a:t>​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+3</m:t>
                        </m:r>
                      </m:sup>
                    </m:sSup>
                  </m:oMath>
                </a14:m>
                <a:endParaRPr/>
              </a:p>
              <a:p>
                <a:pPr marL="514350" indent="-514350">
                  <a:buFont typeface="+mj-lt"/>
                  <a:buAutoNum type="alphaLcPeriod" startAt="2"/>
                  <a:defRPr sz="2800"/>
                </a:pPr>
                <a:r>
                  <a:t>​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𝑔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=−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endParaRPr/>
              </a:p>
              <a:p>
                <a:pPr marL="514350" indent="-514350">
                  <a:buFont typeface="+mj-lt"/>
                  <a:buAutoNum type="alphaLcPeriod" startAt="3"/>
                  <a:defRPr sz="2800"/>
                </a:pPr>
                <a:r>
                  <a:t>​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h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endParaRPr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366092"/>
      </a:dk1>
      <a:lt1>
        <a:srgbClr val="FFFFFF"/>
      </a:lt1>
      <a:dk2>
        <a:srgbClr val="4F81BD"/>
      </a:dk2>
      <a:lt2>
        <a:srgbClr val="FFFFFF"/>
      </a:lt2>
      <a:accent1>
        <a:srgbClr val="1F497D"/>
      </a:accent1>
      <a:accent2>
        <a:srgbClr val="366092"/>
      </a:accent2>
      <a:accent3>
        <a:srgbClr val="FFFFCC"/>
      </a:accent3>
      <a:accent4>
        <a:srgbClr val="B8CCE4"/>
      </a:accent4>
      <a:accent5>
        <a:srgbClr val="DBE5F1"/>
      </a:accent5>
      <a:accent6>
        <a:srgbClr val="C6D9F0"/>
      </a:accent6>
      <a:hlink>
        <a:srgbClr val="92CDDC"/>
      </a:hlink>
      <a:folHlink>
        <a:srgbClr val="8DB3E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566</TotalTime>
  <Words>1041</Words>
  <Application>Microsoft Office PowerPoint</Application>
  <PresentationFormat>On-screen Show (4:3)</PresentationFormat>
  <Paragraphs>124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Cambria Math</vt:lpstr>
      <vt:lpstr>Courier New</vt:lpstr>
      <vt:lpstr>Calibri</vt:lpstr>
      <vt:lpstr>Arial</vt:lpstr>
      <vt:lpstr>Office Theme</vt:lpstr>
      <vt:lpstr>Section 6.1</vt:lpstr>
      <vt:lpstr>Exponential Functions</vt:lpstr>
      <vt:lpstr>Behavior of Exponential Functions</vt:lpstr>
      <vt:lpstr>Example 1: Graphing Exponential Functions</vt:lpstr>
      <vt:lpstr>Note:</vt:lpstr>
      <vt:lpstr>Example 1: Graphing Exponential Functions (cont.)</vt:lpstr>
      <vt:lpstr>Example 1: Graphing Exponential Functions (cont.)</vt:lpstr>
      <vt:lpstr>Example 1: Graphing Exponential Functions (cont.)</vt:lpstr>
      <vt:lpstr>Example 2: Graphing Exponential Functions</vt:lpstr>
      <vt:lpstr>Note:</vt:lpstr>
      <vt:lpstr>Example 2: Graphing Exponential Functions (cont.)</vt:lpstr>
      <vt:lpstr>Example 2: Graphing Exponential Functions (cont.)</vt:lpstr>
      <vt:lpstr>Example 2: Graphing Exponential Functions (cont.)</vt:lpstr>
      <vt:lpstr>Example 2: Graphing Exponential Functions (cont.)</vt:lpstr>
      <vt:lpstr>Example 2: Graphing Exponential Functions (cont.)</vt:lpstr>
      <vt:lpstr>Example 2: Graphing Exponential Functions (cont.)</vt:lpstr>
      <vt:lpstr>Example 2: Graphing Exponential Functions (cont.)</vt:lpstr>
      <vt:lpstr>Example 2: Graphing Exponential Functions (cont.)</vt:lpstr>
      <vt:lpstr>Example 2: Graphing Exponential Functions (cont.)</vt:lpstr>
      <vt:lpstr>Solving Elementary Exponential Equations</vt:lpstr>
      <vt:lpstr>Example 3: Solving Elementary Exponential Equations</vt:lpstr>
      <vt:lpstr>Note:</vt:lpstr>
      <vt:lpstr>Example 3: Solving Elementary Exponential Equations (cont.)</vt:lpstr>
      <vt:lpstr>Example 3: Solving Elementary Exponential Equations (cont.)</vt:lpstr>
      <vt:lpstr>Example 3: Solving Elementary Exponential Equations (cont.)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Precalculus 3rd Edition</dc:title>
  <dc:creator>Hawkes Learning</dc:creator>
  <cp:lastModifiedBy>Claudia Vance</cp:lastModifiedBy>
  <cp:revision>143</cp:revision>
  <dcterms:created xsi:type="dcterms:W3CDTF">2013-04-26T14:43:13Z</dcterms:created>
  <dcterms:modified xsi:type="dcterms:W3CDTF">2020-07-30T13:02:13Z</dcterms:modified>
</cp:coreProperties>
</file>