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306" r:id="rId10"/>
    <p:sldId id="264" r:id="rId11"/>
    <p:sldId id="266" r:id="rId12"/>
    <p:sldId id="265" r:id="rId13"/>
    <p:sldId id="307" r:id="rId14"/>
    <p:sldId id="308" r:id="rId15"/>
    <p:sldId id="267" r:id="rId16"/>
    <p:sldId id="283" r:id="rId17"/>
    <p:sldId id="268" r:id="rId18"/>
    <p:sldId id="274" r:id="rId19"/>
    <p:sldId id="279" r:id="rId20"/>
    <p:sldId id="284" r:id="rId21"/>
    <p:sldId id="285" r:id="rId22"/>
    <p:sldId id="287" r:id="rId23"/>
    <p:sldId id="290" r:id="rId24"/>
    <p:sldId id="292" r:id="rId25"/>
    <p:sldId id="294" r:id="rId26"/>
    <p:sldId id="297" r:id="rId27"/>
    <p:sldId id="298" r:id="rId28"/>
    <p:sldId id="302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3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5" autoAdjust="0"/>
    <p:restoredTop sz="94660"/>
  </p:normalViewPr>
  <p:slideViewPr>
    <p:cSldViewPr>
      <p:cViewPr varScale="1">
        <p:scale>
          <a:sx n="86" d="100"/>
          <a:sy n="86" d="100"/>
        </p:scale>
        <p:origin x="1478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Logarithmic Functions and Their Graphs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6.3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Graphing Logarithmic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Sketch the graphs of the following functions. State their domain and range.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Begin by graphing the base function, then apply any transformations.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Logarithmic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  <a:endParaRPr lang="en-US" sz="2800" b="1" dirty="0"/>
          </a:p>
          <a:p>
            <a:r>
              <a:rPr lang="en-US" dirty="0"/>
              <a:t>a.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C9DC2-3DD9-4413-BB0E-99A040111B61}"/>
              </a:ext>
            </a:extLst>
          </p:cNvPr>
          <p:cNvSpPr txBox="1"/>
          <p:nvPr/>
        </p:nvSpPr>
        <p:spPr>
          <a:xfrm>
            <a:off x="-1676400" y="516249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Figure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/>
              <p:nvPr/>
            </p:nvSpPr>
            <p:spPr>
              <a:xfrm>
                <a:off x="4724400" y="1524000"/>
                <a:ext cx="39624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Begin by graphing the base function, which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/>
                  <a:t>. This is the dashed curve.</a:t>
                </a:r>
              </a:p>
              <a:p>
                <a:br>
                  <a:rPr lang="en-US" sz="800" dirty="0"/>
                </a:br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has been replaced by</a:t>
                </a:r>
                <a:br>
                  <a:rPr lang="en-US" sz="2000" dirty="0"/>
                </a:b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, we shift the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 units to the left.</a:t>
                </a:r>
              </a:p>
              <a:p>
                <a:br>
                  <a:rPr lang="en-US" sz="800" dirty="0"/>
                </a:br>
                <a:r>
                  <a:rPr lang="en-US" sz="2000" dirty="0"/>
                  <a:t>To find the graph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, we shift the result up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unit, since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has been added to the function. This is the solid curve.</a:t>
                </a:r>
              </a:p>
              <a:p>
                <a:br>
                  <a:rPr lang="en-US" sz="800" dirty="0"/>
                </a:br>
                <a:r>
                  <a:rPr lang="en-US" sz="2000" dirty="0"/>
                  <a:t>Note that the asymptote has also been shifted to the left.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524000"/>
                <a:ext cx="3962400" cy="4154984"/>
              </a:xfrm>
              <a:prstGeom prst="rect">
                <a:avLst/>
              </a:prstGeom>
              <a:blipFill>
                <a:blip r:embed="rId2"/>
                <a:stretch>
                  <a:fillRect l="-1538" t="-733" r="-2615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34342E-5FAD-46A3-92A9-8581C41E83D6}"/>
                  </a:ext>
                </a:extLst>
              </p:cNvPr>
              <p:cNvSpPr txBox="1"/>
              <p:nvPr/>
            </p:nvSpPr>
            <p:spPr>
              <a:xfrm>
                <a:off x="437264" y="5512759"/>
                <a:ext cx="45356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Domain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Range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34342E-5FAD-46A3-92A9-8581C41E8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64" y="5512759"/>
                <a:ext cx="4535672" cy="400110"/>
              </a:xfrm>
              <a:prstGeom prst="rect">
                <a:avLst/>
              </a:prstGeom>
              <a:blipFill>
                <a:blip r:embed="rId3"/>
                <a:stretch>
                  <a:fillRect l="-147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57FDA81E-CFD6-4FE4-A413-DEC02C04C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1559950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Logarithmic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b.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/>
              <p:nvPr/>
            </p:nvSpPr>
            <p:spPr>
              <a:xfrm>
                <a:off x="4648200" y="1230868"/>
                <a:ext cx="4191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basic shape of the graph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is the same as the shape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/>
                  <a:t>, which is the dashed curve.</a:t>
                </a:r>
              </a:p>
              <a:p>
                <a:br>
                  <a:rPr lang="en-US" sz="800" dirty="0"/>
                </a:br>
                <a:r>
                  <a:rPr lang="en-US" sz="2000" dirty="0"/>
                  <a:t>To obtain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from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/>
                  <a:t>, the variable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is replaced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, which shifts the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unit to the right, and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is replaced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 which reflects the graph with respect to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-axis.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230868"/>
                <a:ext cx="4191000" cy="2677656"/>
              </a:xfrm>
              <a:prstGeom prst="rect">
                <a:avLst/>
              </a:prstGeom>
              <a:blipFill>
                <a:blip r:embed="rId2"/>
                <a:stretch>
                  <a:fillRect l="-1601" t="-1367" r="-873" b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3B9F1E-5205-4683-9E44-8EC019222934}"/>
                  </a:ext>
                </a:extLst>
              </p:cNvPr>
              <p:cNvSpPr txBox="1"/>
              <p:nvPr/>
            </p:nvSpPr>
            <p:spPr>
              <a:xfrm>
                <a:off x="457200" y="5224846"/>
                <a:ext cx="441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Domain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Range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3B9F1E-5205-4683-9E44-8EC019222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24846"/>
                <a:ext cx="4419600" cy="400110"/>
              </a:xfrm>
              <a:prstGeom prst="rect">
                <a:avLst/>
              </a:prstGeom>
              <a:blipFill>
                <a:blip r:embed="rId3"/>
                <a:stretch>
                  <a:fillRect l="-137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>
            <a:extLst>
              <a:ext uri="{FF2B5EF4-FFF2-40B4-BE49-F238E27FC236}">
                <a16:creationId xmlns:a16="http://schemas.microsoft.com/office/drawing/2014/main" id="{2B80B979-7C0C-49D2-A957-1CFF056B5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1103515"/>
            <a:ext cx="3657600" cy="3657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36D288-0F29-482E-9047-FB821C01B982}"/>
              </a:ext>
            </a:extLst>
          </p:cNvPr>
          <p:cNvSpPr txBox="1"/>
          <p:nvPr/>
        </p:nvSpPr>
        <p:spPr>
          <a:xfrm>
            <a:off x="-304800" y="4761115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Figure 5</a:t>
            </a:r>
          </a:p>
        </p:txBody>
      </p:sp>
    </p:spTree>
    <p:extLst>
      <p:ext uri="{BB962C8B-B14F-4D97-AF65-F5344CB8AC3E}">
        <p14:creationId xmlns:p14="http://schemas.microsoft.com/office/powerpoint/2010/main" val="67846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Logarithmic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c.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C9DC2-3DD9-4413-BB0E-99A040111B61}"/>
              </a:ext>
            </a:extLst>
          </p:cNvPr>
          <p:cNvSpPr txBox="1"/>
          <p:nvPr/>
        </p:nvSpPr>
        <p:spPr>
          <a:xfrm>
            <a:off x="342900" y="4720894"/>
            <a:ext cx="453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Figure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/>
              <p:nvPr/>
            </p:nvSpPr>
            <p:spPr>
              <a:xfrm>
                <a:off x="4961860" y="1124552"/>
                <a:ext cx="4029740" cy="2075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We begin with the dashed curve, which is the graph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0" dirty="0"/>
              </a:p>
              <a:p>
                <a:endParaRPr lang="en-US" sz="2000" b="0" dirty="0"/>
              </a:p>
              <a:p>
                <a:r>
                  <a:rPr lang="en-US" sz="2000" dirty="0"/>
                  <a:t>We then shift the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 units down to obtain the graph of the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860" y="1124552"/>
                <a:ext cx="4029740" cy="2075953"/>
              </a:xfrm>
              <a:prstGeom prst="rect">
                <a:avLst/>
              </a:prstGeom>
              <a:blipFill>
                <a:blip r:embed="rId2"/>
                <a:stretch>
                  <a:fillRect l="-1664" t="-1466" b="-4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D6F1EE-79AC-4948-A496-1CBB1E766443}"/>
                  </a:ext>
                </a:extLst>
              </p:cNvPr>
              <p:cNvSpPr txBox="1"/>
              <p:nvPr/>
            </p:nvSpPr>
            <p:spPr>
              <a:xfrm>
                <a:off x="847503" y="5364116"/>
                <a:ext cx="3962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Domain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,∞)</m:t>
                    </m:r>
                  </m:oMath>
                </a14:m>
                <a:r>
                  <a:rPr lang="en-US" sz="2000" dirty="0"/>
                  <a:t>, Range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D6F1EE-79AC-4948-A496-1CBB1E766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3" y="5364116"/>
                <a:ext cx="3962400" cy="400110"/>
              </a:xfrm>
              <a:prstGeom prst="rect">
                <a:avLst/>
              </a:prstGeom>
              <a:blipFill>
                <a:blip r:embed="rId3"/>
                <a:stretch>
                  <a:fillRect l="-1538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>
            <a:extLst>
              <a:ext uri="{FF2B5EF4-FFF2-40B4-BE49-F238E27FC236}">
                <a16:creationId xmlns:a16="http://schemas.microsoft.com/office/drawing/2014/main" id="{B29B99C7-4895-4E6B-924C-DA51E1572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10668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68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Logarithmic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dirty="0"/>
                  <a:t>Evaluate the following logarithmic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6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7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8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086" b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We write each of the equivalent exponential equations as a reference.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Logarithmic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13DC14F-BA0B-40D7-8F83-4A91359BE30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57631426"/>
                  </p:ext>
                </p:extLst>
              </p:nvPr>
            </p:nvGraphicFramePr>
            <p:xfrm>
              <a:off x="838200" y="1579403"/>
              <a:ext cx="7848600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b="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 b="0" i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 b="0" i="1"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sz="2400" b="0" i="1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</m:func>
                              <m:r>
                                <a:rPr sz="2400" b="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 b="0" i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 b="0" i="1"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 b="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  <m:sup>
                                          <m:r>
                                            <a:rPr sz="2400" b="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25</a:t>
                          </a:r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b="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400" b="0" i="1">
                                          <a:latin typeface="Cambria Math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sz="2400" b="0" i="1"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  <m:r>
                                    <a:rPr sz="2400" b="0">
                                      <a:latin typeface="Cambria Math"/>
                                    </a:rPr>
                                    <m:t>⁡</m:t>
                                  </m:r>
                                  <m:r>
                                    <a:rPr sz="2400" b="0" i="1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</m:phant>
                              <m:r>
                                <a:rPr sz="24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 b="0" i="1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25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20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13DC14F-BA0B-40D7-8F83-4A91359BE30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57631426"/>
                  </p:ext>
                </p:extLst>
              </p:nvPr>
            </p:nvGraphicFramePr>
            <p:xfrm>
              <a:off x="838200" y="1579403"/>
              <a:ext cx="7848600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526" r="-14533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25</a:t>
                          </a:r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2000" r="-1453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8807" t="-112000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85E25F2-2B82-4B5F-9BBA-AD8C6878A59C}"/>
              </a:ext>
            </a:extLst>
          </p:cNvPr>
          <p:cNvSpPr txBox="1">
            <a:spLocks/>
          </p:cNvSpPr>
          <p:nvPr/>
        </p:nvSpPr>
        <p:spPr>
          <a:xfrm>
            <a:off x="457200" y="2971800"/>
            <a:ext cx="8229600" cy="3329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 startAt="2"/>
              <a:defRPr sz="2800"/>
            </a:pPr>
            <a:r>
              <a:rPr lang="en-US"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6B1BFF0B-F8D0-427E-AAF5-A8532A22267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3025528"/>
                  </p:ext>
                </p:extLst>
              </p:nvPr>
            </p:nvGraphicFramePr>
            <p:xfrm>
              <a:off x="838200" y="2763678"/>
              <a:ext cx="8305800" cy="15329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fName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sz="2400">
                                                      <a:latin typeface="Cambria Math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sz="240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2</a:t>
                          </a:r>
                          <a:r>
                            <a:rPr sz="2000" b="0" dirty="0"/>
                            <a:t> as a power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 b="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 b="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900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sz="2400">
                                      <a:latin typeface="Cambria Math"/>
                                    </a:rPr>
                                    <m:t>⁡2</m:t>
                                  </m:r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000" b="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ar-AE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ar-AE" sz="2000" b="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ar-AE" sz="2000" b="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ar-AE" sz="20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20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ar-AE" sz="2000" b="0" dirty="0"/>
                            <a:t> 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6B1BFF0B-F8D0-427E-AAF5-A8532A22267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3025528"/>
                  </p:ext>
                </p:extLst>
              </p:nvPr>
            </p:nvGraphicFramePr>
            <p:xfrm>
              <a:off x="838200" y="2763678"/>
              <a:ext cx="8305800" cy="15329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3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159619" b="-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2649" b="-7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96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47059" r="-159619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649" t="-147059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16C2628-793A-42F9-9BC4-AC48026409EE}"/>
              </a:ext>
            </a:extLst>
          </p:cNvPr>
          <p:cNvSpPr txBox="1">
            <a:spLocks/>
          </p:cNvSpPr>
          <p:nvPr/>
        </p:nvSpPr>
        <p:spPr>
          <a:xfrm>
            <a:off x="457200" y="4751034"/>
            <a:ext cx="8229600" cy="49670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 startAt="3"/>
              <a:defRPr sz="2800"/>
            </a:pPr>
            <a:r>
              <a:rPr lang="en-US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Placeholder 2">
                <a:extLst>
                  <a:ext uri="{FF2B5EF4-FFF2-40B4-BE49-F238E27FC236}">
                    <a16:creationId xmlns:a16="http://schemas.microsoft.com/office/drawing/2014/main" id="{A53D7980-AFBD-4929-8186-8E33D0FAF83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87897221"/>
                  </p:ext>
                </p:extLst>
              </p:nvPr>
            </p:nvGraphicFramePr>
            <p:xfrm>
              <a:off x="838200" y="4716371"/>
              <a:ext cx="7848600" cy="12005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4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r>
                                <a:rPr sz="2400">
                                  <a:latin typeface="Cambria Math"/>
                                </a:rPr>
                                <m:t>8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ar-A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 sz="24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ar-AE" sz="24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ar-AE" sz="24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dirty="0"/>
                            <a:t>Rewrite </a:t>
                          </a:r>
                          <a:r>
                            <a:rPr sz="2000" dirty="0">
                              <a:latin typeface="Cambria Math"/>
                            </a:rPr>
                            <a:t>8</a:t>
                          </a:r>
                          <a:r>
                            <a:rPr sz="2000" dirty="0"/>
                            <a:t> as a power of </a:t>
                          </a:r>
                          <a:r>
                            <a:rPr sz="2000" dirty="0">
                              <a:latin typeface="Cambria Math"/>
                            </a:rPr>
                            <a:t>4</a:t>
                          </a:r>
                          <a:r>
                            <a:rPr sz="200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200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8</m:t>
                              </m:r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Placeholder 2">
                <a:extLst>
                  <a:ext uri="{FF2B5EF4-FFF2-40B4-BE49-F238E27FC236}">
                    <a16:creationId xmlns:a16="http://schemas.microsoft.com/office/drawing/2014/main" id="{A53D7980-AFBD-4929-8186-8E33D0FAF83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87897221"/>
                  </p:ext>
                </p:extLst>
              </p:nvPr>
            </p:nvGraphicFramePr>
            <p:xfrm>
              <a:off x="838200" y="4716371"/>
              <a:ext cx="7848600" cy="12005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18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r="-690184" b="-1132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5028" r="-210773" b="-1132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dirty="0"/>
                            <a:t>Rewrite </a:t>
                          </a:r>
                          <a:r>
                            <a:rPr sz="2000" dirty="0">
                              <a:latin typeface="Cambria Math"/>
                            </a:rPr>
                            <a:t>8</a:t>
                          </a:r>
                          <a:r>
                            <a:rPr sz="2000" dirty="0"/>
                            <a:t> as a power of </a:t>
                          </a:r>
                          <a:r>
                            <a:rPr sz="2000" dirty="0">
                              <a:latin typeface="Cambria Math"/>
                            </a:rPr>
                            <a:t>4</a:t>
                          </a:r>
                          <a:r>
                            <a:rPr sz="200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8711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5028" t="-98000" r="-210773" b="-1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8807" t="-98000" b="-1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Logarithmic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8933"/>
            <a:ext cx="8229600" cy="49670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4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01BD60D-0C41-4AC7-8A4B-5253625AE8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14965561"/>
                  </p:ext>
                </p:extLst>
              </p:nvPr>
            </p:nvGraphicFramePr>
            <p:xfrm>
              <a:off x="914401" y="1029287"/>
              <a:ext cx="7848599" cy="15139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429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056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𝜋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𝜋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Rewrite the radical as a rational exponent.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Equivalent exponential equation: </a:t>
                          </a:r>
                          <a:br>
                            <a:rPr lang="en-US" sz="2000" b="0" i="1" dirty="0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 b="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000" b="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US" sz="2000" b="0" dirty="0"/>
                            <a:t> 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01BD60D-0C41-4AC7-8A4B-5253625AE8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14965561"/>
                  </p:ext>
                </p:extLst>
              </p:nvPr>
            </p:nvGraphicFramePr>
            <p:xfrm>
              <a:off x="914401" y="1029287"/>
              <a:ext cx="7848599" cy="15139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429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056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310" r="-134608" b="-1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Rewrite the radical as a rational exponent.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29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0299" r="-1346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290" t="-90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EAEADA2-4D09-409E-AC88-3B9754493430}"/>
              </a:ext>
            </a:extLst>
          </p:cNvPr>
          <p:cNvSpPr txBox="1">
            <a:spLocks/>
          </p:cNvSpPr>
          <p:nvPr/>
        </p:nvSpPr>
        <p:spPr>
          <a:xfrm>
            <a:off x="457200" y="2881533"/>
            <a:ext cx="8229600" cy="49670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800"/>
            </a:pPr>
            <a:r>
              <a:rPr lang="en-US" dirty="0"/>
              <a:t>e.​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0EA8453-C883-49F8-B405-AF6A32B5F0EF}"/>
              </a:ext>
            </a:extLst>
          </p:cNvPr>
          <p:cNvSpPr txBox="1">
            <a:spLocks/>
          </p:cNvSpPr>
          <p:nvPr/>
        </p:nvSpPr>
        <p:spPr>
          <a:xfrm>
            <a:off x="457200" y="4427220"/>
            <a:ext cx="8229600" cy="49670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800"/>
            </a:pPr>
            <a:r>
              <a:rPr lang="en-US" dirty="0"/>
              <a:t>f.​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135628AB-437C-4E51-B915-FFF9063690E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62227652"/>
                  </p:ext>
                </p:extLst>
              </p:nvPr>
            </p:nvGraphicFramePr>
            <p:xfrm>
              <a:off x="907699" y="4326543"/>
              <a:ext cx="7846423" cy="14039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36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16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16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16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4</a:t>
                          </a:r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16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16</m:t>
                                      </m:r>
                                    </m:sub>
                                  </m:sSub>
                                  <m:r>
                                    <a:rPr sz="2400">
                                      <a:latin typeface="Cambria Math"/>
                                    </a:rPr>
                                    <m:t>⁡4</m:t>
                                  </m:r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000" b="0" dirty="0"/>
                            <a:t>E</a:t>
                          </a:r>
                          <a:r>
                            <a:rPr sz="2000" b="0" dirty="0"/>
                            <a:t>quivalent exponential equation: </a:t>
                          </a:r>
                          <a:br>
                            <a:rPr lang="en-US" sz="2000" b="0" dirty="0"/>
                          </a:b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4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16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 b="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000" b="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US" sz="2000" b="0" dirty="0"/>
                            <a:t> 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135628AB-437C-4E51-B915-FFF9063690E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62227652"/>
                  </p:ext>
                </p:extLst>
              </p:nvPr>
            </p:nvGraphicFramePr>
            <p:xfrm>
              <a:off x="907699" y="4326543"/>
              <a:ext cx="7846423" cy="14039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36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910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143" r="-133938" b="-1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4</a:t>
                          </a:r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16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29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8358" r="-133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661" t="-783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E7EDFADE-CF49-4FB3-9606-6A523BF754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8478101"/>
                  </p:ext>
                </p:extLst>
              </p:nvPr>
            </p:nvGraphicFramePr>
            <p:xfrm>
              <a:off x="916577" y="2923004"/>
              <a:ext cx="7846423" cy="701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0624">
                      <a:extLst>
                        <a:ext uri="{9D8B030D-6E8A-4147-A177-3AD203B41FA5}">
                          <a16:colId xmlns:a16="http://schemas.microsoft.com/office/drawing/2014/main" val="3157852287"/>
                        </a:ext>
                      </a:extLst>
                    </a:gridCol>
                    <a:gridCol w="4495799">
                      <a:extLst>
                        <a:ext uri="{9D8B030D-6E8A-4147-A177-3AD203B41FA5}">
                          <a16:colId xmlns:a16="http://schemas.microsoft.com/office/drawing/2014/main" val="26620541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lo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Equivalent exponential equation: </a:t>
                          </a:r>
                          <a:br>
                            <a:rPr lang="en-US" sz="2000" b="0" i="1" dirty="0"/>
                          </a:b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b="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98941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E7EDFADE-CF49-4FB3-9606-6A523BF754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8478101"/>
                  </p:ext>
                </p:extLst>
              </p:nvPr>
            </p:nvGraphicFramePr>
            <p:xfrm>
              <a:off x="916577" y="2923004"/>
              <a:ext cx="7846423" cy="701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0624">
                      <a:extLst>
                        <a:ext uri="{9D8B030D-6E8A-4147-A177-3AD203B41FA5}">
                          <a16:colId xmlns:a16="http://schemas.microsoft.com/office/drawing/2014/main" val="3157852287"/>
                        </a:ext>
                      </a:extLst>
                    </a:gridCol>
                    <a:gridCol w="4495799">
                      <a:extLst>
                        <a:ext uri="{9D8B030D-6E8A-4147-A177-3AD203B41FA5}">
                          <a16:colId xmlns:a16="http://schemas.microsoft.com/office/drawing/2014/main" val="2662054134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4310" r="-134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4526" t="-4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89419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Logarithmic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33733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7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72AF85B-C250-4B7A-9C51-FAF367B7FDB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52649309"/>
                  </p:ext>
                </p:extLst>
              </p:nvPr>
            </p:nvGraphicFramePr>
            <p:xfrm>
              <a:off x="896982" y="1105523"/>
              <a:ext cx="7789818" cy="198291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318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4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9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⁡3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9</m:t>
                                          </m:r>
                                        </m:den>
                                      </m:f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sz="2400">
                                                      <a:latin typeface="Cambria Math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sz="2400">
                                                      <a:latin typeface="Cambria Math"/>
                                                    </a:rPr>
                                                    <m:t>9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2000" dirty="0"/>
                            <a:t>Rewrite </a:t>
                          </a:r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  <a:r>
                            <a:rPr sz="2000" dirty="0"/>
                            <a:t> as a power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sz="200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4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ar-AE" sz="24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200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9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72AF85B-C250-4B7A-9C51-FAF367B7FDB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52649309"/>
                  </p:ext>
                </p:extLst>
              </p:nvPr>
            </p:nvGraphicFramePr>
            <p:xfrm>
              <a:off x="896982" y="1105523"/>
              <a:ext cx="7789818" cy="198291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318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938" r="-735294" b="-1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417" t="-4938" r="-131006" b="-1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313" t="-4938" b="-101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95490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417" t="-103659" r="-1310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13" t="-1036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8E9EC15-DF11-4C07-AA81-CE011CD49564}"/>
              </a:ext>
            </a:extLst>
          </p:cNvPr>
          <p:cNvSpPr txBox="1">
            <a:spLocks/>
          </p:cNvSpPr>
          <p:nvPr/>
        </p:nvSpPr>
        <p:spPr>
          <a:xfrm>
            <a:off x="457200" y="3491133"/>
            <a:ext cx="8229600" cy="49670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 startAt="8"/>
              <a:defRPr sz="2800"/>
            </a:pPr>
            <a:r>
              <a:rPr lang="en-US"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BF29BFDA-BDC6-4A9B-8412-740AD54DA0C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65845210"/>
                  </p:ext>
                </p:extLst>
              </p:nvPr>
            </p:nvGraphicFramePr>
            <p:xfrm>
              <a:off x="896982" y="3429000"/>
              <a:ext cx="7789818" cy="146735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036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100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Rewrite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 b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 b="0">
                                      <a:latin typeface="Cambria Math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10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10</m:t>
                                      </m:r>
                                    </m:sub>
                                  </m:sSub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100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 b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 b="0">
                                      <a:latin typeface="Cambria Math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b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sz="20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000" b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BF29BFDA-BDC6-4A9B-8412-740AD54DA0C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65845210"/>
                  </p:ext>
                </p:extLst>
              </p:nvPr>
            </p:nvGraphicFramePr>
            <p:xfrm>
              <a:off x="896982" y="3429000"/>
              <a:ext cx="7789818" cy="146735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036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38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99688" b="-13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13" b="-13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85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6642" r="-99688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13" t="-76642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Logarithmic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be a fixed positive real number not equal to </a:t>
                </a:r>
                <a:r>
                  <a:rPr lang="en-US" sz="2800" dirty="0">
                    <a:latin typeface="Cambria Math"/>
                  </a:rPr>
                  <a:t>1</a:t>
                </a:r>
                <a:r>
                  <a:rPr lang="en-US" sz="2800" dirty="0"/>
                  <a:t>. The </a:t>
                </a:r>
                <a:r>
                  <a:rPr lang="en-US" b="1" dirty="0"/>
                  <a:t>logarithmic function with base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800" dirty="0"/>
                  <a:t> is defined to be the inverse of the exponential function with base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, and is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⁡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ar-AE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In symbols,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, then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ar-AE" sz="2800" dirty="0"/>
                  <a:t>.</a:t>
                </a:r>
              </a:p>
              <a:p>
                <a:r>
                  <a:rPr lang="en-US" sz="2800" dirty="0"/>
                  <a:t>In equation form, the definition of logarithm means that the equations</a:t>
                </a:r>
              </a:p>
              <a:p>
                <a:pPr algn="ctr"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are equivalent. Note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is the base in both equations: either the base of the exponential function or the base of the logarithmic function.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1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Solving Logarithmic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Use elementary properties of exponents and logarithms to solve the following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Solving Logarithmic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EAAC74D-97DF-409E-98D7-2B43104EB8F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41744315"/>
                  </p:ext>
                </p:extLst>
              </p:nvPr>
            </p:nvGraphicFramePr>
            <p:xfrm>
              <a:off x="685800" y="1532878"/>
              <a:ext cx="7584488" cy="260740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408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691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744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52647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Convert the equation to exponential form.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2647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462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200" b="0" dirty="0"/>
                            <a:t>Simplify the exponent, then solve for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2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40113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EAAC74D-97DF-409E-98D7-2B43104EB8F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41744315"/>
                  </p:ext>
                </p:extLst>
              </p:nvPr>
            </p:nvGraphicFramePr>
            <p:xfrm>
              <a:off x="685800" y="1532878"/>
              <a:ext cx="7584488" cy="260740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408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691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744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526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890" r="-312252" b="-379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98" t="-9890" r="-191950" b="-37912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Convert the equation to exponential form.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26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890" r="-312252" b="-279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98" t="-109890" r="-191950" b="-27912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52800" r="-312252" b="-10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98" t="-152800" r="-191950" b="-10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06" t="-152800" b="-103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40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59016" r="-312252" b="-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98" t="-259016" r="-191950" b="-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Solving Logarithmic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0055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10812B9-D543-4F41-B5EC-9C27264AE26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12298642"/>
                  </p:ext>
                </p:extLst>
              </p:nvPr>
            </p:nvGraphicFramePr>
            <p:xfrm>
              <a:off x="762000" y="1105522"/>
              <a:ext cx="7696200" cy="28568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691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98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6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936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sz="2800">
                                              <a:latin typeface="Cambria Math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func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This time, we convert from the exponential form to the logarithmic form.</a:t>
                          </a:r>
                          <a:endParaRPr sz="2200" b="0" dirty="0"/>
                        </a:p>
                        <a:p>
                          <a:pPr algn="l"/>
                          <a:endParaRPr lang="en-US" sz="800" dirty="0"/>
                        </a:p>
                        <a:p>
                          <a:pPr algn="l"/>
                          <a:r>
                            <a:rPr lang="en-US" sz="2200" dirty="0"/>
                            <a:t>We can equate the bases, just like we equate the exponents in an elementary exponential equation.</a:t>
                          </a:r>
                          <a:endParaRPr sz="2200" dirty="0"/>
                        </a:p>
                        <a:p>
                          <a:pPr algn="l">
                            <a:defRPr b="1"/>
                          </a:pPr>
                          <a:r>
                            <a:rPr sz="22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817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⁡2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func>
                            </m:oMath>
                          </a14:m>
                          <a:endParaRPr sz="28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817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0115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10812B9-D543-4F41-B5EC-9C27264AE26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12298642"/>
                  </p:ext>
                </p:extLst>
              </p:nvPr>
            </p:nvGraphicFramePr>
            <p:xfrm>
              <a:off x="762000" y="1105522"/>
              <a:ext cx="7696200" cy="28568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691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98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6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9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184" r="-389535" b="-3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590" t="-9184" r="-229508" b="-378571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This time, we convert from the exponential form to the logarithmic form.</a:t>
                          </a:r>
                          <a:endParaRPr sz="2200" b="0" dirty="0"/>
                        </a:p>
                        <a:p>
                          <a:pPr algn="l"/>
                          <a:endParaRPr lang="en-US" sz="800" dirty="0"/>
                        </a:p>
                        <a:p>
                          <a:pPr algn="l"/>
                          <a:r>
                            <a:rPr lang="en-US" sz="2200" dirty="0"/>
                            <a:t>We can equate the bases, just like we equate the exponents in an elementary exponential equation.</a:t>
                          </a:r>
                          <a:endParaRPr sz="2200" dirty="0"/>
                        </a:p>
                        <a:p>
                          <a:pPr algn="l">
                            <a:defRPr b="1"/>
                          </a:pPr>
                          <a:r>
                            <a:rPr sz="22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81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2632" r="-389535" b="-29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590" t="-112632" r="-229508" b="-29052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81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2632" r="-389535" b="-19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590" t="-212632" r="-229508" b="-19052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011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64088" r="-389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590" t="-164088" r="-22950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Solving Logarithmic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73677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472CCFB-478C-4E2D-AFC5-DF57780AA42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12586336"/>
                  </p:ext>
                </p:extLst>
              </p:nvPr>
            </p:nvGraphicFramePr>
            <p:xfrm>
              <a:off x="838200" y="1066800"/>
              <a:ext cx="8153400" cy="36948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465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=5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Rewrite the equation in exponential form.</a:t>
                          </a:r>
                          <a:r>
                            <a:rPr sz="22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200" b="0" dirty="0"/>
                            <a:t>Rewrite </a:t>
                          </a:r>
                          <a:r>
                            <a:rPr sz="2200" b="0" dirty="0">
                              <a:latin typeface="Cambria Math"/>
                            </a:rPr>
                            <a:t>8</a:t>
                          </a:r>
                          <a:r>
                            <a:rPr sz="2200" b="0" dirty="0"/>
                            <a:t> as a power of </a:t>
                          </a:r>
                          <a:r>
                            <a:rPr sz="2200" b="0" dirty="0">
                              <a:latin typeface="Cambria Math"/>
                            </a:rPr>
                            <a:t>2</a:t>
                          </a:r>
                          <a:r>
                            <a:rPr sz="22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 using properties of exponents. 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1776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=5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Set the exponents equal to each other, then solve.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39017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472CCFB-478C-4E2D-AFC5-DF57780AA42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12586336"/>
                  </p:ext>
                </p:extLst>
              </p:nvPr>
            </p:nvGraphicFramePr>
            <p:xfrm>
              <a:off x="838200" y="1066800"/>
              <a:ext cx="8153400" cy="36948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46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112" r="-408745" b="-5910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10112" r="-353586" b="-5910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692" r="-408745" b="-4780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107692" r="-353586" b="-4780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Rewrite the equation in exponential form.</a:t>
                          </a:r>
                          <a:r>
                            <a:rPr sz="22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0000" r="-408745" b="-3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210000" r="-353586" b="-3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200" b="0" dirty="0"/>
                            <a:t>Rewrite </a:t>
                          </a:r>
                          <a:r>
                            <a:rPr sz="2200" b="0" dirty="0">
                              <a:latin typeface="Cambria Math"/>
                            </a:rPr>
                            <a:t>8</a:t>
                          </a:r>
                          <a:r>
                            <a:rPr sz="2200" b="0" dirty="0"/>
                            <a:t> as a power of </a:t>
                          </a:r>
                          <a:r>
                            <a:rPr sz="2200" b="0" dirty="0">
                              <a:latin typeface="Cambria Math"/>
                            </a:rPr>
                            <a:t>2</a:t>
                          </a:r>
                          <a:r>
                            <a:rPr sz="22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0000" r="-408745" b="-2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310000" r="-353586" b="-2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 using properties of exponents. 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92857" r="-408745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292857" r="-353586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Set the exponents equal to each other, then solve.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390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9091" r="-408745" b="-6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409091" r="-353586" b="-6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Common and Natural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called the </a:t>
                </a:r>
                <a:r>
                  <a:rPr sz="2800" b="1" dirty="0"/>
                  <a:t>common logarithm</a:t>
                </a:r>
                <a:r>
                  <a:rPr sz="2800" dirty="0"/>
                  <a:t> and is usually written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log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called the </a:t>
                </a:r>
                <a:r>
                  <a:rPr sz="2800" b="1" dirty="0"/>
                  <a:t>natural logarithm</a:t>
                </a:r>
                <a:r>
                  <a:rPr sz="2800" dirty="0"/>
                  <a:t> and is usually written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Properties of Natural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Properties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ar-AE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ar-AE"/>
                        <m:t>⇔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ar-A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ar-AE" dirty="0"/>
              </a:p>
              <a:p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E44B0BC-6F47-42C0-8F4C-037D14B1AE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5806643"/>
                  </p:ext>
                </p:extLst>
              </p:nvPr>
            </p:nvGraphicFramePr>
            <p:xfrm>
              <a:off x="457200" y="2433320"/>
              <a:ext cx="8229600" cy="3017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Properties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Reasons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560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1.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Raise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to the power 0 to get 1.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2.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Raise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 to the power 1 to get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3.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Raise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 to the power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 to get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ar-AE" sz="280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4.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8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is the power to which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must be raised to get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E44B0BC-6F47-42C0-8F4C-037D14B1AE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5806643"/>
                  </p:ext>
                </p:extLst>
              </p:nvPr>
            </p:nvGraphicFramePr>
            <p:xfrm>
              <a:off x="457200" y="2433320"/>
              <a:ext cx="8229600" cy="3017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 grid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Properties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Reasons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1.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199" t="-110588" r="-219638" b="-4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824" t="-110588" b="-41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2.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199" t="-208140" r="-219638" b="-3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824" t="-208140" b="-3116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3.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199" t="-311765" r="-219638" b="-21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824" t="-311765" b="-21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4.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199" t="-225806" r="-219638" b="-1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824" t="-225806" b="-1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Evaluating Logarithmic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Evaluate the following logarithmic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rad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log</m:t>
                    </m:r>
                    <m:r>
                      <a:rPr>
                        <a:latin typeface="Cambria Math" panose="02040503050406030204" pitchFamily="18" charset="0"/>
                      </a:rPr>
                      <m:t>⁡1000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4.78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log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10.5</m:t>
                        </m:r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Evaluating Logarithmic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F668BA9-F8E4-4BE6-A09B-24169E8F3A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44267079"/>
                  </p:ext>
                </p:extLst>
              </p:nvPr>
            </p:nvGraphicFramePr>
            <p:xfrm>
              <a:off x="838200" y="1371600"/>
              <a:ext cx="8001000" cy="118051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0416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968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180513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g>
                                        <m:e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80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80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No calculator is necessary for this problem, just an application of an elementary property of logarithms.</a:t>
                          </a:r>
                          <a:r>
                            <a:rPr sz="2200" dirty="0"/>
                            <a:t> 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F668BA9-F8E4-4BE6-A09B-24169E8F3A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44267079"/>
                  </p:ext>
                </p:extLst>
              </p:nvPr>
            </p:nvGraphicFramePr>
            <p:xfrm>
              <a:off x="838200" y="1371600"/>
              <a:ext cx="8001000" cy="118051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0416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968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1805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608" r="-115954" b="-3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No calculator is necessary for this problem, just an application of an elementary property of logarithms.</a:t>
                          </a:r>
                          <a:r>
                            <a:rPr sz="2200" dirty="0"/>
                            <a:t> 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46B2511-313F-4915-BA35-4E88363B384E}"/>
              </a:ext>
            </a:extLst>
          </p:cNvPr>
          <p:cNvSpPr txBox="1">
            <a:spLocks/>
          </p:cNvSpPr>
          <p:nvPr/>
        </p:nvSpPr>
        <p:spPr>
          <a:xfrm>
            <a:off x="457200" y="3338733"/>
            <a:ext cx="8229600" cy="49670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 startAt="2"/>
              <a:defRPr sz="2800"/>
            </a:pPr>
            <a:r>
              <a:rPr lang="en-US"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712A8C7C-B344-4992-BFBE-9EF0E4E73CB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9498300"/>
                  </p:ext>
                </p:extLst>
              </p:nvPr>
            </p:nvGraphicFramePr>
            <p:xfrm>
              <a:off x="838200" y="3312112"/>
              <a:ext cx="8001000" cy="52407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24079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Again, no calculator is required.  </a:t>
                          </a: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712A8C7C-B344-4992-BFBE-9EF0E4E73CB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9498300"/>
                  </p:ext>
                </p:extLst>
              </p:nvPr>
            </p:nvGraphicFramePr>
            <p:xfrm>
              <a:off x="838200" y="3312112"/>
              <a:ext cx="8001000" cy="52407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240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94519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Again, no calculator is required.  </a:t>
                          </a: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Evaluating Logarithmic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66800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BC22C5B-87C9-474D-A8B8-063CB21D4FF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52045403"/>
                  </p:ext>
                </p:extLst>
              </p:nvPr>
            </p:nvGraphicFramePr>
            <p:xfrm>
              <a:off x="838200" y="1057590"/>
              <a:ext cx="7652657" cy="1432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760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 panose="02040503050406030204" pitchFamily="18" charset="0"/>
                                        </a:rPr>
                                        <m:t>4.78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≈1.564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This time, a calculator is needed, and only an approximate answer can be given. Be sure to use the correct logarithm.</a:t>
                          </a:r>
                          <a:r>
                            <a:rPr sz="2200" dirty="0"/>
                            <a:t> 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BC22C5B-87C9-474D-A8B8-063CB21D4FF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52045403"/>
                  </p:ext>
                </p:extLst>
              </p:nvPr>
            </p:nvGraphicFramePr>
            <p:xfrm>
              <a:off x="838200" y="1057590"/>
              <a:ext cx="7652657" cy="1432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760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32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542" r="-133457" b="-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This time, a calculator is needed, and only an approximate answer can be given. Be sure to use the correct logarithm.</a:t>
                          </a:r>
                          <a:r>
                            <a:rPr sz="2200" dirty="0"/>
                            <a:t> 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9536820-CFC3-408B-92BC-9B879D977135}"/>
              </a:ext>
            </a:extLst>
          </p:cNvPr>
          <p:cNvSpPr txBox="1">
            <a:spLocks/>
          </p:cNvSpPr>
          <p:nvPr/>
        </p:nvSpPr>
        <p:spPr>
          <a:xfrm>
            <a:off x="489857" y="3276600"/>
            <a:ext cx="8229600" cy="49670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 startAt="4"/>
              <a:defRPr sz="2800"/>
            </a:pPr>
            <a:r>
              <a:rPr lang="en-US"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5D9894E9-5358-4F1A-BF3B-8C879B4BC3F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72419013"/>
                  </p:ext>
                </p:extLst>
              </p:nvPr>
            </p:nvGraphicFramePr>
            <p:xfrm>
              <a:off x="905522" y="3267722"/>
              <a:ext cx="7837714" cy="1767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373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 panose="02040503050406030204" pitchFamily="18" charset="0"/>
                                        </a:rPr>
                                        <m:t>10.5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≈1.021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2200" dirty="0"/>
                            <a:t>Again, we must use a calculator, though we can say beforehand that the answer should be only slightly larger than 1, as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func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sz="2200" dirty="0"/>
                            <a:t> and 10.5 is only slightly larger than 10.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5D9894E9-5358-4F1A-BF3B-8C879B4BC3F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72419013"/>
                  </p:ext>
                </p:extLst>
              </p:nvPr>
            </p:nvGraphicFramePr>
            <p:xfrm>
              <a:off x="905522" y="3267722"/>
              <a:ext cx="7837714" cy="1767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373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767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405" r="-144677" b="-6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120" t="-2405" b="-6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Exponential and Logarithmic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dirty="0"/>
                  <a:t>Use the definition of logarithmic functions to rewrite the following exponential equations as logarithmic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8=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=625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dirty="0"/>
              </a:p>
              <a:p>
                <a:r>
                  <a:rPr sz="2800" dirty="0"/>
                  <a:t>Then rewrite the following logarithmic equations as exponential equations.</a:t>
                </a:r>
              </a:p>
              <a:p>
                <a:pPr marL="514350" indent="-514350"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514350" indent="-514350">
                  <a:buAutoNum type="alphaLcPeriod" startAt="4"/>
                  <a:defRPr sz="2800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512</m:t>
                        </m:r>
                      </m:e>
                    </m:func>
                  </m:oMath>
                </a14:m>
                <a:endParaRPr lang="en-US" dirty="0"/>
              </a:p>
              <a:p>
                <a:pPr marL="514350" indent="-514350">
                  <a:buAutoNum type="alphaLcPeriod" startAt="4"/>
                  <a:defRPr sz="2800"/>
                </a:pP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𝑦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Exponential and Logarithmic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625</m:t>
                        </m:r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=512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6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D6BB928-15B5-424E-B266-1748FDEA99E4}"/>
              </a:ext>
            </a:extLst>
          </p:cNvPr>
          <p:cNvSpPr txBox="1"/>
          <p:nvPr/>
        </p:nvSpPr>
        <p:spPr>
          <a:xfrm>
            <a:off x="3962400" y="1524000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Note that in each case, the base of the exponential equation is the base of the logarithmic equation.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While it may appear so on the graph, logarithmic functions do </a:t>
                </a:r>
                <a:r>
                  <a:rPr sz="2800" b="1"/>
                  <a:t>not</a:t>
                </a:r>
                <a:r>
                  <a:rPr sz="2800"/>
                  <a:t> have a horizontal asymptote. The reason that logarithmic functions often look like they have a horizontal asymptote is because they are among the slowest growing functions in mathematics! Consider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/>
                  <a:t>. We have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1024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2048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4096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sz="2800"/>
                  <a:t>. While the function may increase its value very slowly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increases, it never approaches an asymptote.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Graphing Logarithmic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Sketch the graphs of the following logarithmic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Once again, plotting a few key points will provide a good idea of the shape of the function.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Logarithmic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  <a:endParaRPr lang="en-US" sz="2800" b="1" dirty="0"/>
          </a:p>
          <a:p>
            <a:r>
              <a:rPr lang="en-US" dirty="0"/>
              <a:t>a.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7BF63-2E33-4771-8B26-8051CCF84A6F}"/>
              </a:ext>
            </a:extLst>
          </p:cNvPr>
          <p:cNvSpPr txBox="1"/>
          <p:nvPr/>
        </p:nvSpPr>
        <p:spPr>
          <a:xfrm>
            <a:off x="190500" y="5486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2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2448AE5-EC89-4935-A843-ADCF12526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5334"/>
            <a:ext cx="4572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Logarithmic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b.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7BF63-2E33-4771-8B26-8051CCF84A6F}"/>
              </a:ext>
            </a:extLst>
          </p:cNvPr>
          <p:cNvSpPr txBox="1"/>
          <p:nvPr/>
        </p:nvSpPr>
        <p:spPr>
          <a:xfrm>
            <a:off x="190500" y="5544844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3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FB39832-0984-475A-AD71-501BFC85D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668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95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1481</Words>
  <Application>Microsoft Office PowerPoint</Application>
  <PresentationFormat>On-screen Show (4:3)</PresentationFormat>
  <Paragraphs>220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Cambria Math</vt:lpstr>
      <vt:lpstr>Courier New</vt:lpstr>
      <vt:lpstr>Calibri</vt:lpstr>
      <vt:lpstr>Arial</vt:lpstr>
      <vt:lpstr>Office Theme</vt:lpstr>
      <vt:lpstr>Section 6.3</vt:lpstr>
      <vt:lpstr>Logarithmic Functions</vt:lpstr>
      <vt:lpstr>Example 1: Exponential and Logarithmic Equations</vt:lpstr>
      <vt:lpstr>Example 1: Exponential and Logarithmic Equations (cont.)</vt:lpstr>
      <vt:lpstr>CAUTION!</vt:lpstr>
      <vt:lpstr>Example 2: Graphing Logarithmic Functions</vt:lpstr>
      <vt:lpstr>Note:</vt:lpstr>
      <vt:lpstr>Example 2: Graphing Logarithmic Functions (cont.)</vt:lpstr>
      <vt:lpstr>Example 2: Graphing Logarithmic Functions (cont.)</vt:lpstr>
      <vt:lpstr>Example 3: Graphing Logarithmic Functions</vt:lpstr>
      <vt:lpstr>Note:</vt:lpstr>
      <vt:lpstr>Example 3: Graphing Logarithmic Functions (cont.)</vt:lpstr>
      <vt:lpstr>Example 3: Graphing Logarithmic Functions (cont.)</vt:lpstr>
      <vt:lpstr>Example 3: Graphing Logarithmic Functions (cont.)</vt:lpstr>
      <vt:lpstr>Example 4: Logarithmic Expressions</vt:lpstr>
      <vt:lpstr>Note:</vt:lpstr>
      <vt:lpstr>Example 4: Logarithmic Expressions (cont.)</vt:lpstr>
      <vt:lpstr>Example 4: Logarithmic Expressions (cont.)</vt:lpstr>
      <vt:lpstr>Example 4: Logarithmic Expressions (cont.)</vt:lpstr>
      <vt:lpstr>Example 5: Solving Logarithmic Equations</vt:lpstr>
      <vt:lpstr>Example 5: Solving Logarithmic Equations (cont.)</vt:lpstr>
      <vt:lpstr>Example 5: Solving Logarithmic Equations (cont.)</vt:lpstr>
      <vt:lpstr>Example 5: Solving Logarithmic Equations (cont.)</vt:lpstr>
      <vt:lpstr>Common and Natural Logarithms</vt:lpstr>
      <vt:lpstr>Properties of Natural Logarithms</vt:lpstr>
      <vt:lpstr>Example 6: Evaluating Logarithmic Expressions</vt:lpstr>
      <vt:lpstr>Example 6: Evaluating Logarithmic Expressions (cont.)</vt:lpstr>
      <vt:lpstr>Example 6: Evaluating Logarithmic Expressions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Claudia Vance</cp:lastModifiedBy>
  <cp:revision>150</cp:revision>
  <dcterms:created xsi:type="dcterms:W3CDTF">2013-04-26T14:43:13Z</dcterms:created>
  <dcterms:modified xsi:type="dcterms:W3CDTF">2020-07-30T19:40:35Z</dcterms:modified>
</cp:coreProperties>
</file>