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61" r:id="rId5"/>
    <p:sldId id="262" r:id="rId6"/>
    <p:sldId id="263" r:id="rId7"/>
    <p:sldId id="264" r:id="rId8"/>
    <p:sldId id="266" r:id="rId9"/>
    <p:sldId id="276" r:id="rId10"/>
    <p:sldId id="267" r:id="rId11"/>
    <p:sldId id="270" r:id="rId12"/>
    <p:sldId id="273" r:id="rId13"/>
    <p:sldId id="277" r:id="rId14"/>
    <p:sldId id="286" r:id="rId15"/>
    <p:sldId id="278" r:id="rId16"/>
    <p:sldId id="281" r:id="rId17"/>
    <p:sldId id="284" r:id="rId18"/>
    <p:sldId id="287" r:id="rId19"/>
    <p:sldId id="288" r:id="rId20"/>
    <p:sldId id="295" r:id="rId21"/>
    <p:sldId id="289" r:id="rId22"/>
    <p:sldId id="291" r:id="rId23"/>
    <p:sldId id="293" r:id="rId24"/>
    <p:sldId id="296" r:id="rId25"/>
    <p:sldId id="297"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F2CE"/>
    <a:srgbClr val="9CE49C"/>
    <a:srgbClr val="E1F7E1"/>
    <a:srgbClr val="F7E1E1"/>
    <a:srgbClr val="B8ECB8"/>
    <a:srgbClr val="ECB8B8"/>
    <a:srgbClr val="600000"/>
    <a:srgbClr val="006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2/25/2021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2/25/2021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Logarithmic Properties and Models</a:t>
            </a:r>
          </a:p>
        </p:txBody>
      </p:sp>
      <p:sp>
        <p:nvSpPr>
          <p:cNvPr id="3" name="Title 2"/>
          <p:cNvSpPr>
            <a:spLocks noGrp="1"/>
          </p:cNvSpPr>
          <p:nvPr>
            <p:ph type="title"/>
          </p:nvPr>
        </p:nvSpPr>
        <p:spPr/>
        <p:txBody>
          <a:bodyPr/>
          <a:lstStyle/>
          <a:p>
            <a:r>
              <a:t>Section 6.4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Expanding Logarithmic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93231371"/>
                  </p:ext>
                </p:extLst>
              </p:nvPr>
            </p:nvGraphicFramePr>
            <p:xfrm>
              <a:off x="768096" y="1542288"/>
              <a:ext cx="8153400" cy="1686116"/>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3591117">
                      <a:extLst>
                        <a:ext uri="{9D8B030D-6E8A-4147-A177-3AD203B41FA5}">
                          <a16:colId xmlns:a16="http://schemas.microsoft.com/office/drawing/2014/main" val="2856329934"/>
                        </a:ext>
                      </a:extLst>
                    </a:gridCol>
                    <a:gridCol w="2962083">
                      <a:extLst>
                        <a:ext uri="{9D8B030D-6E8A-4147-A177-3AD203B41FA5}">
                          <a16:colId xmlns:a16="http://schemas.microsoft.com/office/drawing/2014/main" val="20001"/>
                        </a:ext>
                      </a:extLst>
                    </a:gridCol>
                  </a:tblGrid>
                  <a:tr h="370840">
                    <a:tc>
                      <a:txBody>
                        <a:bodyPr/>
                        <a:lstStyle/>
                        <a:p>
                          <a:pPr algn="r">
                            <a:defRPr sz="1800"/>
                          </a:pPr>
                          <a:r>
                            <a:rPr dirty="0"/>
                            <a:t>​</a:t>
                          </a:r>
                          <a14:m>
                            <m:oMath xmlns:m="http://schemas.openxmlformats.org/officeDocument/2006/math">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4</m:t>
                                      </m:r>
                                    </m:sub>
                                  </m:sSub>
                                </m:fName>
                                <m:e>
                                  <m:d>
                                    <m:dPr>
                                      <m:ctrlPr>
                                        <a:rPr sz="1800" i="1">
                                          <a:latin typeface="Cambria Math" panose="02040503050406030204" pitchFamily="18" charset="0"/>
                                        </a:rPr>
                                      </m:ctrlPr>
                                    </m:dPr>
                                    <m:e>
                                      <m:r>
                                        <a:rPr sz="1800">
                                          <a:latin typeface="Cambria Math"/>
                                        </a:rPr>
                                        <m:t>64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ad>
                                        <m:radPr>
                                          <m:degHide m:val="on"/>
                                          <m:ctrlPr>
                                            <a:rPr sz="1800" i="1">
                                              <a:latin typeface="Cambria Math" panose="02040503050406030204" pitchFamily="18" charset="0"/>
                                            </a:rPr>
                                          </m:ctrlPr>
                                        </m:radPr>
                                        <m:deg/>
                                        <m:e>
                                          <m:r>
                                            <a:rPr sz="1800">
                                              <a:latin typeface="Cambria Math"/>
                                            </a:rPr>
                                            <m:t>𝑦</m:t>
                                          </m:r>
                                        </m:e>
                                      </m:rad>
                                    </m:e>
                                  </m:d>
                                </m:e>
                              </m:func>
                            </m:oMath>
                          </a14:m>
                          <a:endParaRPr dirty="0"/>
                        </a:p>
                      </a:txBody>
                      <a:tcPr anchor="ctr"/>
                    </a:tc>
                    <a:tc>
                      <a:txBody>
                        <a:bodyPr/>
                        <a:lstStyle/>
                        <a:p>
                          <a:pPr algn="l">
                            <a:defRPr b="1"/>
                          </a:pPr>
                          <a14:m>
                            <m:oMathPara xmlns:m="http://schemas.openxmlformats.org/officeDocument/2006/math">
                              <m:oMathParaPr>
                                <m:jc m:val="left"/>
                              </m:oMathParaPr>
                              <m:oMath xmlns:m="http://schemas.openxmlformats.org/officeDocument/2006/math">
                                <m:r>
                                  <a:rPr lang="ar-AE" sz="1800" smtClean="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r>
                                      <a:rPr lang="ar-AE" sz="1800">
                                        <a:latin typeface="Cambria Math"/>
                                      </a:rPr>
                                      <m:t>64</m:t>
                                    </m:r>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3</m:t>
                                            </m:r>
                                          </m:sup>
                                        </m:sSup>
                                      </m:e>
                                    </m:d>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rad>
                                          <m:radPr>
                                            <m:degHide m:val="on"/>
                                            <m:ctrlPr>
                                              <a:rPr lang="ar-AE" sz="1800" i="1">
                                                <a:latin typeface="Cambria Math" panose="02040503050406030204" pitchFamily="18" charset="0"/>
                                              </a:rPr>
                                            </m:ctrlPr>
                                          </m:radPr>
                                          <m:deg/>
                                          <m:e>
                                            <m:r>
                                              <a:rPr lang="ar-AE" sz="1800">
                                                <a:latin typeface="Cambria Math"/>
                                              </a:rPr>
                                              <m:t>𝑦</m:t>
                                            </m:r>
                                          </m:e>
                                        </m:rad>
                                      </m:e>
                                    </m:d>
                                  </m:e>
                                </m:func>
                              </m:oMath>
                            </m:oMathPara>
                          </a14:m>
                          <a:endParaRPr b="0" dirty="0"/>
                        </a:p>
                      </a:txBody>
                      <a:tcPr anchor="ctr"/>
                    </a:tc>
                    <a:tc>
                      <a:txBody>
                        <a:bodyPr/>
                        <a:lstStyle/>
                        <a:p>
                          <a:pPr algn="l">
                            <a:defRPr b="1"/>
                          </a:pPr>
                          <a:r>
                            <a:rPr lang="en-US" sz="1600" b="0" dirty="0"/>
                            <a:t>Use the first property to rewrite the expression as three terms.</a:t>
                          </a:r>
                          <a:endParaRPr sz="1600" b="0" dirty="0"/>
                        </a:p>
                      </a:txBody>
                      <a:tcPr/>
                    </a:tc>
                    <a:extLst>
                      <a:ext uri="{0D108BD9-81ED-4DB2-BD59-A6C34878D82A}">
                        <a16:rowId xmlns:a16="http://schemas.microsoft.com/office/drawing/2014/main" val="10000"/>
                      </a:ext>
                    </a:extLst>
                  </a:tr>
                  <a:tr h="370840">
                    <a:tc>
                      <a:txBody>
                        <a:bodyPr/>
                        <a:lstStyle/>
                        <a:p>
                          <a:pPr algn="l">
                            <a:defRPr sz="1800"/>
                          </a:pPr>
                          <a:r>
                            <a:rPr dirty="0"/>
                            <a:t>​</a:t>
                          </a:r>
                        </a:p>
                      </a:txBody>
                      <a:tcPr anchor="ctr"/>
                    </a:tc>
                    <a:tc>
                      <a:txBody>
                        <a:bodyPr/>
                        <a:lstStyle/>
                        <a:p>
                          <a:pPr algn="l"/>
                          <a14:m>
                            <m:oMathPara xmlns:m="http://schemas.openxmlformats.org/officeDocument/2006/math">
                              <m:oMathParaPr>
                                <m:jc m:val="left"/>
                              </m:oMathParaPr>
                              <m:oMath xmlns:m="http://schemas.openxmlformats.org/officeDocument/2006/math">
                                <m:r>
                                  <a:rPr lang="ar-AE" sz="1800" smtClean="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4</m:t>
                                            </m:r>
                                          </m:e>
                                          <m:sup>
                                            <m:r>
                                              <a:rPr lang="ar-AE" sz="1800">
                                                <a:latin typeface="Cambria Math"/>
                                              </a:rPr>
                                              <m:t>3</m:t>
                                            </m:r>
                                          </m:sup>
                                        </m:sSup>
                                      </m:e>
                                    </m:d>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3</m:t>
                                            </m:r>
                                          </m:sup>
                                        </m:sSup>
                                      </m:e>
                                    </m:d>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𝑦</m:t>
                                            </m:r>
                                          </m:e>
                                          <m:sup>
                                            <m:f>
                                              <m:fPr>
                                                <m:ctrlPr>
                                                  <a:rPr lang="ar-AE" sz="1800" i="1">
                                                    <a:latin typeface="Cambria Math" panose="02040503050406030204" pitchFamily="18" charset="0"/>
                                                  </a:rPr>
                                                </m:ctrlPr>
                                              </m:fPr>
                                              <m:num>
                                                <m:r>
                                                  <a:rPr lang="ar-AE" sz="1800">
                                                    <a:latin typeface="Cambria Math"/>
                                                  </a:rPr>
                                                  <m:t>1</m:t>
                                                </m:r>
                                              </m:num>
                                              <m:den>
                                                <m:r>
                                                  <a:rPr lang="ar-AE" sz="1800">
                                                    <a:latin typeface="Cambria Math"/>
                                                  </a:rPr>
                                                  <m:t>2</m:t>
                                                </m:r>
                                              </m:den>
                                            </m:f>
                                          </m:sup>
                                        </m:sSup>
                                      </m:e>
                                    </m:d>
                                  </m:e>
                                </m:func>
                              </m:oMath>
                            </m:oMathPara>
                          </a14:m>
                          <a:endParaRPr dirty="0"/>
                        </a:p>
                      </a:txBody>
                      <a:tcPr anchor="ctr"/>
                    </a:tc>
                    <a:tc rowSpan="2">
                      <a:txBody>
                        <a:bodyPr/>
                        <a:lstStyle/>
                        <a:p>
                          <a:r>
                            <a:rPr lang="en-US" sz="1600" b="0" i="0" u="none" strike="noStrike" kern="1200" baseline="0" dirty="0">
                              <a:solidFill>
                                <a:schemeClr val="tx1"/>
                              </a:solidFill>
                              <a:latin typeface="+mn-lt"/>
                              <a:ea typeface="+mn-ea"/>
                              <a:cs typeface="+mn-cs"/>
                            </a:rPr>
                            <a:t>We can evaluate the first term and rewrite the second and third terms using the third property.</a:t>
                          </a:r>
                          <a:endParaRPr sz="1600" dirty="0"/>
                        </a:p>
                      </a:txBody>
                      <a:tcPr/>
                    </a:tc>
                    <a:extLst>
                      <a:ext uri="{0D108BD9-81ED-4DB2-BD59-A6C34878D82A}">
                        <a16:rowId xmlns:a16="http://schemas.microsoft.com/office/drawing/2014/main" val="10001"/>
                      </a:ext>
                    </a:extLst>
                  </a:tr>
                  <a:tr h="370840">
                    <a:tc>
                      <a:txBody>
                        <a:bodyPr/>
                        <a:lstStyle/>
                        <a:p>
                          <a:pPr algn="l">
                            <a:defRPr sz="1800"/>
                          </a:pPr>
                          <a:r>
                            <a:rPr dirty="0"/>
                            <a:t>​</a:t>
                          </a:r>
                        </a:p>
                      </a:txBody>
                      <a:tcPr anchor="ctr"/>
                    </a:tc>
                    <a:tc>
                      <a:txBody>
                        <a:bodyPr/>
                        <a:lstStyle/>
                        <a:p>
                          <a:pPr algn="l">
                            <a:defRPr b="1"/>
                          </a:pPr>
                          <a14:m>
                            <m:oMathPara xmlns:m="http://schemas.openxmlformats.org/officeDocument/2006/math">
                              <m:oMathParaPr>
                                <m:jc m:val="left"/>
                              </m:oMathParaPr>
                              <m:oMath xmlns:m="http://schemas.openxmlformats.org/officeDocument/2006/math">
                                <m:r>
                                  <a:rPr lang="ar-AE" sz="1800" smtClean="0">
                                    <a:latin typeface="Cambria Math"/>
                                  </a:rPr>
                                  <m:t>=</m:t>
                                </m:r>
                                <m:r>
                                  <a:rPr lang="ar-AE" sz="1800" smtClean="0">
                                    <a:latin typeface="Cambria Math"/>
                                  </a:rPr>
                                  <m:t>3</m:t>
                                </m:r>
                                <m:r>
                                  <a:rPr lang="ar-AE" sz="1800" smtClean="0">
                                    <a:latin typeface="Cambria Math"/>
                                  </a:rPr>
                                  <m:t>+</m:t>
                                </m:r>
                                <m:r>
                                  <a:rPr lang="ar-AE" sz="1800" smtClean="0">
                                    <a:latin typeface="Cambria Math"/>
                                  </a:rPr>
                                  <m:t>3</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r>
                                      <a:rPr lang="ar-AE" sz="1800">
                                        <a:latin typeface="Cambria Math"/>
                                      </a:rPr>
                                      <m:t>𝑥</m:t>
                                    </m:r>
                                  </m:e>
                                </m:func>
                                <m:r>
                                  <a:rPr lang="ar-AE" sz="1800">
                                    <a:latin typeface="Cambria Math"/>
                                  </a:rPr>
                                  <m:t>+</m:t>
                                </m:r>
                                <m:f>
                                  <m:fPr>
                                    <m:ctrlPr>
                                      <a:rPr lang="ar-AE" sz="1800" i="1">
                                        <a:latin typeface="Cambria Math" panose="02040503050406030204" pitchFamily="18" charset="0"/>
                                      </a:rPr>
                                    </m:ctrlPr>
                                  </m:fPr>
                                  <m:num>
                                    <m:r>
                                      <a:rPr lang="ar-AE" sz="1800">
                                        <a:latin typeface="Cambria Math"/>
                                      </a:rPr>
                                      <m:t>1</m:t>
                                    </m:r>
                                  </m:num>
                                  <m:den>
                                    <m:r>
                                      <a:rPr lang="ar-AE" sz="1800">
                                        <a:latin typeface="Cambria Math"/>
                                      </a:rPr>
                                      <m:t>2</m:t>
                                    </m:r>
                                  </m:den>
                                </m:f>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r>
                                      <a:rPr lang="ar-AE" sz="1800">
                                        <a:latin typeface="Cambria Math"/>
                                      </a:rPr>
                                      <m:t>𝑦</m:t>
                                    </m:r>
                                  </m:e>
                                </m:func>
                              </m:oMath>
                            </m:oMathPara>
                          </a14:m>
                          <a:endParaRPr b="0" dirty="0"/>
                        </a:p>
                      </a:txBody>
                      <a:tcPr anchor="ctr"/>
                    </a:tc>
                    <a:tc vMerge="1">
                      <a:txBody>
                        <a:bodyPr/>
                        <a:lstStyle/>
                        <a:p>
                          <a:pPr algn="l">
                            <a:defRPr b="1"/>
                          </a:pPr>
                          <a:endParaRPr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93231371"/>
                  </p:ext>
                </p:extLst>
              </p:nvPr>
            </p:nvGraphicFramePr>
            <p:xfrm>
              <a:off x="768096" y="1542288"/>
              <a:ext cx="8153400" cy="1686116"/>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3591117">
                      <a:extLst>
                        <a:ext uri="{9D8B030D-6E8A-4147-A177-3AD203B41FA5}">
                          <a16:colId xmlns:a16="http://schemas.microsoft.com/office/drawing/2014/main" val="2856329934"/>
                        </a:ext>
                      </a:extLst>
                    </a:gridCol>
                    <a:gridCol w="2962083">
                      <a:extLst>
                        <a:ext uri="{9D8B030D-6E8A-4147-A177-3AD203B41FA5}">
                          <a16:colId xmlns:a16="http://schemas.microsoft.com/office/drawing/2014/main" val="20001"/>
                        </a:ext>
                      </a:extLst>
                    </a:gridCol>
                  </a:tblGrid>
                  <a:tr h="579120">
                    <a:tc>
                      <a:txBody>
                        <a:bodyPr/>
                        <a:lstStyle/>
                        <a:p>
                          <a:endParaRPr lang="en-US"/>
                        </a:p>
                      </a:txBody>
                      <a:tcPr anchor="ctr">
                        <a:blipFill>
                          <a:blip r:embed="rId2"/>
                          <a:stretch>
                            <a:fillRect t="-3158" r="-408745" b="-191579"/>
                          </a:stretch>
                        </a:blipFill>
                      </a:tcPr>
                    </a:tc>
                    <a:tc>
                      <a:txBody>
                        <a:bodyPr/>
                        <a:lstStyle/>
                        <a:p>
                          <a:endParaRPr lang="en-US"/>
                        </a:p>
                      </a:txBody>
                      <a:tcPr anchor="ctr">
                        <a:blipFill>
                          <a:blip r:embed="rId2"/>
                          <a:stretch>
                            <a:fillRect l="-44652" t="-3158" r="-82513" b="-191579"/>
                          </a:stretch>
                        </a:blipFill>
                      </a:tcPr>
                    </a:tc>
                    <a:tc>
                      <a:txBody>
                        <a:bodyPr/>
                        <a:lstStyle/>
                        <a:p>
                          <a:pPr algn="l">
                            <a:defRPr b="1"/>
                          </a:pPr>
                          <a:r>
                            <a:rPr lang="en-US" sz="1600" b="0" dirty="0" smtClean="0"/>
                            <a:t>Use the first property to rewrite the expression as three terms.</a:t>
                          </a:r>
                          <a:endParaRPr sz="1600" b="0" dirty="0"/>
                        </a:p>
                      </a:txBody>
                      <a:tcPr/>
                    </a:tc>
                    <a:extLst>
                      <a:ext uri="{0D108BD9-81ED-4DB2-BD59-A6C34878D82A}">
                        <a16:rowId xmlns:a16="http://schemas.microsoft.com/office/drawing/2014/main" val="10000"/>
                      </a:ext>
                    </a:extLst>
                  </a:tr>
                  <a:tr h="501968">
                    <a:tc>
                      <a:txBody>
                        <a:bodyPr/>
                        <a:lstStyle/>
                        <a:p>
                          <a:pPr algn="l">
                            <a:defRPr sz="1800"/>
                          </a:pPr>
                          <a:r>
                            <a:rPr dirty="0" smtClean="0"/>
                            <a:t>​</a:t>
                          </a:r>
                          <a:endParaRPr dirty="0"/>
                        </a:p>
                      </a:txBody>
                      <a:tcPr anchor="ctr"/>
                    </a:tc>
                    <a:tc>
                      <a:txBody>
                        <a:bodyPr/>
                        <a:lstStyle/>
                        <a:p>
                          <a:endParaRPr lang="en-US"/>
                        </a:p>
                      </a:txBody>
                      <a:tcPr anchor="ctr">
                        <a:blipFill>
                          <a:blip r:embed="rId2"/>
                          <a:stretch>
                            <a:fillRect l="-44652" t="-118072" r="-82513" b="-119277"/>
                          </a:stretch>
                        </a:blipFill>
                      </a:tcPr>
                    </a:tc>
                    <a:tc rowSpan="2">
                      <a:txBody>
                        <a:bodyPr/>
                        <a:lstStyle/>
                        <a:p>
                          <a:r>
                            <a:rPr lang="en-US" sz="1600" b="0" i="0" u="none" strike="noStrike" kern="1200" baseline="0" dirty="0" smtClean="0">
                              <a:solidFill>
                                <a:schemeClr val="tx1"/>
                              </a:solidFill>
                              <a:latin typeface="+mn-lt"/>
                              <a:ea typeface="+mn-ea"/>
                              <a:cs typeface="+mn-cs"/>
                            </a:rPr>
                            <a:t>We can evaluate the first term and rewrite the second and third terms using the third property.</a:t>
                          </a:r>
                          <a:endParaRPr sz="1600" dirty="0"/>
                        </a:p>
                      </a:txBody>
                      <a:tcPr/>
                    </a:tc>
                    <a:extLst>
                      <a:ext uri="{0D108BD9-81ED-4DB2-BD59-A6C34878D82A}">
                        <a16:rowId xmlns:a16="http://schemas.microsoft.com/office/drawing/2014/main" val="10001"/>
                      </a:ext>
                    </a:extLst>
                  </a:tr>
                  <a:tr h="605028">
                    <a:tc>
                      <a:txBody>
                        <a:bodyPr/>
                        <a:lstStyle/>
                        <a:p>
                          <a:pPr algn="l">
                            <a:defRPr sz="1800"/>
                          </a:pPr>
                          <a:r>
                            <a:rPr dirty="0" smtClean="0"/>
                            <a:t>​</a:t>
                          </a:r>
                          <a:endParaRPr dirty="0"/>
                        </a:p>
                      </a:txBody>
                      <a:tcPr anchor="ctr"/>
                    </a:tc>
                    <a:tc>
                      <a:txBody>
                        <a:bodyPr/>
                        <a:lstStyle/>
                        <a:p>
                          <a:endParaRPr lang="en-US"/>
                        </a:p>
                      </a:txBody>
                      <a:tcPr anchor="ctr">
                        <a:blipFill>
                          <a:blip r:embed="rId2"/>
                          <a:stretch>
                            <a:fillRect l="-44652" t="-182828" r="-82513"/>
                          </a:stretch>
                        </a:blipFill>
                      </a:tcPr>
                    </a:tc>
                    <a:tc vMerge="1">
                      <a:txBody>
                        <a:bodyPr/>
                        <a:lstStyle/>
                        <a:p>
                          <a:pPr algn="l">
                            <a:defRPr b="1"/>
                          </a:pPr>
                          <a:endParaRPr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Expanding Logarithmic Expressions (cont.)</a:t>
            </a:r>
          </a:p>
        </p:txBody>
      </p:sp>
      <p:sp>
        <p:nvSpPr>
          <p:cNvPr id="3" name="Text Placeholder 2"/>
          <p:cNvSpPr>
            <a:spLocks noGrp="1"/>
          </p:cNvSpPr>
          <p:nvPr>
            <p:ph type="body" sz="quarter" idx="10"/>
          </p:nvPr>
        </p:nvSpPr>
        <p:spPr>
          <a:xfrm>
            <a:off x="457200" y="1219200"/>
            <a:ext cx="8229600" cy="47771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774587122"/>
                  </p:ext>
                </p:extLst>
              </p:nvPr>
            </p:nvGraphicFramePr>
            <p:xfrm>
              <a:off x="792480" y="1057656"/>
              <a:ext cx="8077200" cy="2926590"/>
            </p:xfrm>
            <a:graphic>
              <a:graphicData uri="http://schemas.openxmlformats.org/drawingml/2006/table">
                <a:tbl>
                  <a:tblPr firstRow="1" bandRow="1">
                    <a:tableStyleId>{2D5ABB26-0587-4C30-8999-92F81FD0307C}</a:tableStyleId>
                  </a:tblPr>
                  <a:tblGrid>
                    <a:gridCol w="4876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func>
                              <m:r>
                                <a:rPr sz="1800" smtClean="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d>
                                        </m:e>
                                        <m:sup>
                                          <m:f>
                                            <m:fPr>
                                              <m:ctrlPr>
                                                <a:rPr sz="1800" i="1">
                                                  <a:latin typeface="Cambria Math" panose="02040503050406030204" pitchFamily="18" charset="0"/>
                                                </a:rPr>
                                              </m:ctrlPr>
                                            </m:fPr>
                                            <m:num>
                                              <m:r>
                                                <a:rPr sz="1800">
                                                  <a:latin typeface="Cambria Math"/>
                                                </a:rPr>
                                                <m:t>1</m:t>
                                              </m:r>
                                            </m:num>
                                            <m:den>
                                              <m:r>
                                                <a:rPr sz="1800">
                                                  <a:latin typeface="Cambria Math"/>
                                                </a:rPr>
                                                <m:t>3</m:t>
                                              </m:r>
                                            </m:den>
                                          </m:f>
                                        </m:sup>
                                      </m:sSup>
                                    </m:e>
                                  </m:d>
                                </m:e>
                              </m:func>
                            </m:oMath>
                          </a14:m>
                          <a:endParaRPr dirty="0"/>
                        </a:p>
                      </a:txBody>
                      <a:tcPr anchor="ctr"/>
                    </a:tc>
                    <a:tc>
                      <a:txBody>
                        <a:bodyPr/>
                        <a:lstStyle/>
                        <a:p>
                          <a:pPr algn="l">
                            <a:defRPr b="1"/>
                          </a:pPr>
                          <a:r>
                            <a:rPr lang="en-US" sz="1600" b="0" dirty="0"/>
                            <a:t>Rewrite the radical as an exponent.</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phant>
                              <m:r>
                                <a:rPr sz="1800" smtClean="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d>
                            </m:oMath>
                          </a14:m>
                          <a:endParaRPr dirty="0"/>
                        </a:p>
                      </a:txBody>
                      <a:tcPr anchor="ctr"/>
                    </a:tc>
                    <a:tc>
                      <a:txBody>
                        <a:bodyPr/>
                        <a:lstStyle/>
                        <a:p>
                          <a:r>
                            <a:rPr lang="en-US" sz="1600" b="0" i="0" u="none" strike="noStrike" kern="1200" baseline="0" dirty="0">
                              <a:solidFill>
                                <a:schemeClr val="tx1"/>
                              </a:solidFill>
                              <a:latin typeface="+mn-lt"/>
                              <a:ea typeface="+mn-ea"/>
                              <a:cs typeface="+mn-cs"/>
                            </a:rPr>
                            <a:t>Bring the exponent in front of the logarithm using the third property.</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d>
                                <m:dPr>
                                  <m:ctrlPr>
                                    <a:rPr sz="1800" i="1">
                                      <a:latin typeface="Cambria Math" panose="02040503050406030204" pitchFamily="18" charset="0"/>
                                    </a:rPr>
                                  </m:ctrlPr>
                                </m:d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𝑥</m:t>
                                      </m:r>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r>
                                                <a:rPr sz="1800">
                                                  <a:latin typeface="Cambria Math"/>
                                                </a:rPr>
                                                <m:t>2</m:t>
                                              </m:r>
                                            </m:sup>
                                          </m:sSup>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𝑧</m:t>
                                              </m:r>
                                            </m:e>
                                            <m:sup>
                                              <m:r>
                                                <a:rPr sz="1800">
                                                  <a:latin typeface="Cambria Math"/>
                                                </a:rPr>
                                                <m:t>4</m:t>
                                              </m:r>
                                            </m:sup>
                                          </m:sSup>
                                        </m:e>
                                      </m:d>
                                    </m:e>
                                  </m:func>
                                </m:e>
                              </m:d>
                            </m:oMath>
                          </a14:m>
                          <a:endParaRPr dirty="0"/>
                        </a:p>
                      </a:txBody>
                      <a:tcPr anchor="ctr"/>
                    </a:tc>
                    <a:tc>
                      <a:txBody>
                        <a:bodyPr/>
                        <a:lstStyle/>
                        <a:p>
                          <a:pPr algn="l">
                            <a:defRPr b="1"/>
                          </a:pPr>
                          <a:r>
                            <a:rPr lang="en-US" sz="1600" b="0" dirty="0"/>
                            <a:t>Expand the expression using the first two properties.</a:t>
                          </a:r>
                          <a:endParaRPr sz="1600" b="0" dirty="0"/>
                        </a:p>
                      </a:txBody>
                      <a:tcPr anchor="ct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d>
                                <m:dPr>
                                  <m:ctrlPr>
                                    <a:rPr sz="1800" i="1">
                                      <a:latin typeface="Cambria Math" panose="02040503050406030204" pitchFamily="18" charset="0"/>
                                    </a:rPr>
                                  </m:ctrlPr>
                                </m:d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𝑥</m:t>
                                      </m:r>
                                    </m:e>
                                  </m:func>
                                  <m:r>
                                    <a:rPr sz="1800">
                                      <a:latin typeface="Cambria Math"/>
                                    </a:rPr>
                                    <m:t>+2</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𝑦</m:t>
                                      </m:r>
                                    </m:e>
                                  </m:func>
                                  <m:r>
                                    <a:rPr sz="1800">
                                      <a:latin typeface="Cambria Math"/>
                                    </a:rPr>
                                    <m:t>−4</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𝑧</m:t>
                                      </m:r>
                                    </m:e>
                                  </m:func>
                                </m:e>
                              </m:d>
                            </m:oMath>
                          </a14:m>
                          <a:endParaRPr dirty="0"/>
                        </a:p>
                      </a:txBody>
                      <a:tcPr anchor="ctr"/>
                    </a:tc>
                    <a:tc>
                      <a:txBody>
                        <a:bodyPr/>
                        <a:lstStyle/>
                        <a:p>
                          <a:pPr algn="l">
                            <a:defRPr b="1"/>
                          </a:pPr>
                          <a:r>
                            <a:rPr lang="en-US" sz="1600" b="0" dirty="0"/>
                            <a:t>Apply the third property to the terms that result.</a:t>
                          </a:r>
                          <a:endParaRPr sz="16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774587122"/>
                  </p:ext>
                </p:extLst>
              </p:nvPr>
            </p:nvGraphicFramePr>
            <p:xfrm>
              <a:off x="792480" y="1057656"/>
              <a:ext cx="8077200" cy="2926590"/>
            </p:xfrm>
            <a:graphic>
              <a:graphicData uri="http://schemas.openxmlformats.org/drawingml/2006/table">
                <a:tbl>
                  <a:tblPr firstRow="1" bandRow="1">
                    <a:tableStyleId>{2D5ABB26-0587-4C30-8999-92F81FD0307C}</a:tableStyleId>
                  </a:tblPr>
                  <a:tblGrid>
                    <a:gridCol w="4876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791655">
                    <a:tc>
                      <a:txBody>
                        <a:bodyPr/>
                        <a:lstStyle/>
                        <a:p>
                          <a:endParaRPr lang="en-US"/>
                        </a:p>
                      </a:txBody>
                      <a:tcPr anchor="ctr">
                        <a:blipFill>
                          <a:blip r:embed="rId2"/>
                          <a:stretch>
                            <a:fillRect r="-65625" b="-271538"/>
                          </a:stretch>
                        </a:blipFill>
                      </a:tcPr>
                    </a:tc>
                    <a:tc>
                      <a:txBody>
                        <a:bodyPr/>
                        <a:lstStyle/>
                        <a:p>
                          <a:pPr algn="l">
                            <a:defRPr b="1"/>
                          </a:pPr>
                          <a:r>
                            <a:rPr lang="en-US" sz="1600" b="0" dirty="0" smtClean="0"/>
                            <a:t>Rewrite the radical as an exponent.</a:t>
                          </a:r>
                          <a:endParaRPr sz="1600" b="0" dirty="0"/>
                        </a:p>
                      </a:txBody>
                      <a:tcPr anchor="ctr"/>
                    </a:tc>
                    <a:extLst>
                      <a:ext uri="{0D108BD9-81ED-4DB2-BD59-A6C34878D82A}">
                        <a16:rowId xmlns:a16="http://schemas.microsoft.com/office/drawing/2014/main" val="10000"/>
                      </a:ext>
                    </a:extLst>
                  </a:tr>
                  <a:tr h="711645">
                    <a:tc>
                      <a:txBody>
                        <a:bodyPr/>
                        <a:lstStyle/>
                        <a:p>
                          <a:endParaRPr lang="en-US"/>
                        </a:p>
                      </a:txBody>
                      <a:tcPr anchor="ctr">
                        <a:blipFill>
                          <a:blip r:embed="rId2"/>
                          <a:stretch>
                            <a:fillRect t="-111111" r="-65625" b="-201709"/>
                          </a:stretch>
                        </a:blipFill>
                      </a:tcPr>
                    </a:tc>
                    <a:tc>
                      <a:txBody>
                        <a:bodyPr/>
                        <a:lstStyle/>
                        <a:p>
                          <a:r>
                            <a:rPr lang="en-US" sz="1600" b="0" i="0" u="none" strike="noStrike" kern="1200" baseline="0" dirty="0" smtClean="0">
                              <a:solidFill>
                                <a:schemeClr val="tx1"/>
                              </a:solidFill>
                              <a:latin typeface="+mn-lt"/>
                              <a:ea typeface="+mn-ea"/>
                              <a:cs typeface="+mn-cs"/>
                            </a:rPr>
                            <a:t>Bring the exponent in front of the logarithm using the third property.</a:t>
                          </a:r>
                          <a:endParaRPr sz="1600" b="0" dirty="0"/>
                        </a:p>
                      </a:txBody>
                      <a:tcPr anchor="ctr"/>
                    </a:tc>
                    <a:extLst>
                      <a:ext uri="{0D108BD9-81ED-4DB2-BD59-A6C34878D82A}">
                        <a16:rowId xmlns:a16="http://schemas.microsoft.com/office/drawing/2014/main" val="10001"/>
                      </a:ext>
                    </a:extLst>
                  </a:tr>
                  <a:tr h="711645">
                    <a:tc>
                      <a:txBody>
                        <a:bodyPr/>
                        <a:lstStyle/>
                        <a:p>
                          <a:endParaRPr lang="en-US"/>
                        </a:p>
                      </a:txBody>
                      <a:tcPr anchor="ctr">
                        <a:blipFill>
                          <a:blip r:embed="rId2"/>
                          <a:stretch>
                            <a:fillRect t="-211111" r="-65625" b="-101709"/>
                          </a:stretch>
                        </a:blipFill>
                      </a:tcPr>
                    </a:tc>
                    <a:tc>
                      <a:txBody>
                        <a:bodyPr/>
                        <a:lstStyle/>
                        <a:p>
                          <a:pPr algn="l">
                            <a:defRPr b="1"/>
                          </a:pPr>
                          <a:r>
                            <a:rPr lang="en-US" sz="1600" b="0" dirty="0" smtClean="0"/>
                            <a:t>Expand the expression using the first two properties.</a:t>
                          </a:r>
                          <a:endParaRPr sz="1600" b="0" dirty="0"/>
                        </a:p>
                      </a:txBody>
                      <a:tcPr anchor="ctr"/>
                    </a:tc>
                    <a:extLst>
                      <a:ext uri="{0D108BD9-81ED-4DB2-BD59-A6C34878D82A}">
                        <a16:rowId xmlns:a16="http://schemas.microsoft.com/office/drawing/2014/main" val="10002"/>
                      </a:ext>
                    </a:extLst>
                  </a:tr>
                  <a:tr h="711645">
                    <a:tc>
                      <a:txBody>
                        <a:bodyPr/>
                        <a:lstStyle/>
                        <a:p>
                          <a:endParaRPr lang="en-US"/>
                        </a:p>
                      </a:txBody>
                      <a:tcPr anchor="ctr">
                        <a:blipFill>
                          <a:blip r:embed="rId2"/>
                          <a:stretch>
                            <a:fillRect t="-311111" r="-65625" b="-1709"/>
                          </a:stretch>
                        </a:blipFill>
                      </a:tcPr>
                    </a:tc>
                    <a:tc>
                      <a:txBody>
                        <a:bodyPr/>
                        <a:lstStyle/>
                        <a:p>
                          <a:pPr algn="l">
                            <a:defRPr b="1"/>
                          </a:pPr>
                          <a:r>
                            <a:rPr lang="en-US" sz="1600" b="0" dirty="0" smtClean="0"/>
                            <a:t>Apply the third property to the terms that result.</a:t>
                          </a:r>
                          <a:endParaRPr sz="1600" b="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Expanding Logarithmic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3"/>
                  <a:defRPr sz="2800"/>
                </a:pPr>
                <a:r>
                  <a:rPr dirty="0"/>
                  <a:t>​</a:t>
                </a:r>
                <a:r>
                  <a:rPr sz="2800" dirty="0"/>
                  <a:t>Recall that if a base is not explicitly written, it is assumed to be </a:t>
                </a:r>
                <a:r>
                  <a:rPr sz="2800" dirty="0">
                    <a:latin typeface="Cambria Math"/>
                  </a:rPr>
                  <a:t>10</a:t>
                </a:r>
                <a:r>
                  <a:rPr sz="2800" dirty="0"/>
                  <a:t>. This base is convenient when working with numbers in scientific notation.</a:t>
                </a:r>
                <a:br>
                  <a:rPr lang="en-US" sz="2800" dirty="0"/>
                </a:br>
                <a:br>
                  <a:rPr lang="en-US" sz="2800" dirty="0"/>
                </a:br>
                <a:br>
                  <a:rPr lang="en-US" sz="2800" dirty="0"/>
                </a:br>
                <a:br>
                  <a:rPr lang="en-US" sz="2800" dirty="0"/>
                </a:br>
                <a:br>
                  <a:rPr lang="en-US" sz="2800" dirty="0"/>
                </a:br>
                <a:br>
                  <a:rPr lang="en-US" sz="2800" dirty="0"/>
                </a:br>
                <a:br>
                  <a:rPr lang="en-US" sz="2800" dirty="0"/>
                </a:br>
                <a:r>
                  <a:rPr lang="en-US" dirty="0"/>
                  <a:t>It is appropriate to either evaluate </a:t>
                </a:r>
                <a14:m>
                  <m:oMath xmlns:m="http://schemas.openxmlformats.org/officeDocument/2006/math">
                    <m:r>
                      <m:rPr>
                        <m:sty m:val="p"/>
                      </m:rPr>
                      <a:rPr lang="en-US">
                        <a:latin typeface="Cambria Math" panose="02040503050406030204" pitchFamily="18" charset="0"/>
                      </a:rPr>
                      <m:t>log</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7</m:t>
                        </m:r>
                      </m:e>
                    </m:d>
                  </m:oMath>
                </a14:m>
                <a:r>
                  <a:rPr lang="ar-AE" dirty="0"/>
                  <a:t> </a:t>
                </a:r>
                <a:r>
                  <a:rPr lang="en-US" dirty="0"/>
                  <a:t>or leave it in exact form. Use the context of the problem to decide which form is more convenient.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9867352"/>
                  </p:ext>
                </p:extLst>
              </p:nvPr>
            </p:nvGraphicFramePr>
            <p:xfrm>
              <a:off x="914400" y="2562224"/>
              <a:ext cx="7924800" cy="1683068"/>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m:t>
                                          </m:r>
                                          <m:r>
                                            <a:rPr sz="1800">
                                              <a:latin typeface="Cambria Math"/>
                                            </a:rPr>
                                            <m:t>7</m:t>
                                          </m:r>
                                          <m:r>
                                            <a:rPr sz="1800">
                                              <a:latin typeface="Cambria Math"/>
                                            </a:rPr>
                                            <m:t>×</m:t>
                                          </m:r>
                                          <m:sSup>
                                            <m:sSupPr>
                                              <m:ctrlPr>
                                                <a:rPr sz="1800" i="1">
                                                  <a:latin typeface="Cambria Math" panose="02040503050406030204" pitchFamily="18" charset="0"/>
                                                </a:rPr>
                                              </m:ctrlPr>
                                            </m:sSupPr>
                                            <m:e>
                                              <m:r>
                                                <a:rPr sz="1800">
                                                  <a:latin typeface="Cambria Math"/>
                                                </a:rPr>
                                                <m:t>10</m:t>
                                              </m:r>
                                            </m:e>
                                            <m:sup>
                                              <m:r>
                                                <a:rPr sz="1800">
                                                  <a:latin typeface="Cambria Math"/>
                                                </a:rPr>
                                                <m:t>4</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den>
                                      </m:f>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r>
                                        <a:rPr sz="1800">
                                          <a:latin typeface="Cambria Math"/>
                                        </a:rPr>
                                        <m:t>2</m:t>
                                      </m:r>
                                      <m:r>
                                        <a:rPr sz="1800">
                                          <a:latin typeface="Cambria Math"/>
                                        </a:rPr>
                                        <m:t>.</m:t>
                                      </m:r>
                                      <m:r>
                                        <a:rPr sz="1800">
                                          <a:latin typeface="Cambria Math"/>
                                        </a:rPr>
                                        <m:t>7</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10</m:t>
                                          </m:r>
                                        </m:e>
                                        <m:sup>
                                          <m:r>
                                            <a:rPr sz="1800">
                                              <a:latin typeface="Cambria Math"/>
                                            </a:rPr>
                                            <m:t>4</m:t>
                                          </m:r>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e>
                                  </m:d>
                                </m:e>
                              </m:func>
                            </m:oMath>
                          </a14:m>
                          <a:endParaRPr dirty="0"/>
                        </a:p>
                      </a:txBody>
                      <a:tcPr anchor="ctr"/>
                    </a:tc>
                    <a:tc>
                      <a:txBody>
                        <a:bodyPr/>
                        <a:lstStyle/>
                        <a:p>
                          <a:pPr algn="l">
                            <a:defRPr b="1"/>
                          </a:pPr>
                          <a:r>
                            <a:rPr lang="en-US" sz="1600" b="0" dirty="0"/>
                            <a:t>Expand using the first and second properties.</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log</m:t>
                                  </m:r>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m:t>
                                          </m:r>
                                          <m:r>
                                            <a:rPr sz="1800">
                                              <a:latin typeface="Cambria Math"/>
                                            </a:rPr>
                                            <m:t>7</m:t>
                                          </m:r>
                                          <m:r>
                                            <a:rPr sz="1800">
                                              <a:latin typeface="Cambria Math"/>
                                            </a:rPr>
                                            <m:t>×</m:t>
                                          </m:r>
                                          <m:sSup>
                                            <m:sSupPr>
                                              <m:ctrlPr>
                                                <a:rPr sz="1800" i="1">
                                                  <a:latin typeface="Cambria Math" panose="02040503050406030204" pitchFamily="18" charset="0"/>
                                                </a:rPr>
                                              </m:ctrlPr>
                                            </m:sSupPr>
                                            <m:e>
                                              <m:r>
                                                <a:rPr sz="1800">
                                                  <a:latin typeface="Cambria Math"/>
                                                </a:rPr>
                                                <m:t>10</m:t>
                                              </m:r>
                                            </m:e>
                                            <m:sup>
                                              <m:r>
                                                <a:rPr sz="1800">
                                                  <a:latin typeface="Cambria Math"/>
                                                </a:rPr>
                                                <m:t>4</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den>
                                      </m:f>
                                    </m:e>
                                  </m:d>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r>
                                        <a:rPr sz="1800">
                                          <a:latin typeface="Cambria Math"/>
                                        </a:rPr>
                                        <m:t>2</m:t>
                                      </m:r>
                                      <m:r>
                                        <a:rPr sz="1800">
                                          <a:latin typeface="Cambria Math"/>
                                        </a:rPr>
                                        <m:t>.</m:t>
                                      </m:r>
                                      <m:r>
                                        <a:rPr sz="1800">
                                          <a:latin typeface="Cambria Math"/>
                                        </a:rPr>
                                        <m:t>7</m:t>
                                      </m:r>
                                    </m:e>
                                  </m:d>
                                </m:e>
                              </m:func>
                              <m:r>
                                <a:rPr sz="1800">
                                  <a:latin typeface="Cambria Math"/>
                                </a:rPr>
                                <m:t>+</m:t>
                              </m:r>
                              <m:r>
                                <a:rPr sz="1800">
                                  <a:latin typeface="Cambria Math"/>
                                </a:rPr>
                                <m:t>4</m:t>
                              </m:r>
                              <m:r>
                                <a:rPr sz="1800">
                                  <a:latin typeface="Cambria Math"/>
                                </a:rPr>
                                <m:t>+</m:t>
                              </m:r>
                              <m:r>
                                <a:rPr sz="1800">
                                  <a:latin typeface="Cambria Math"/>
                                </a:rPr>
                                <m:t>2</m:t>
                              </m:r>
                              <m:r>
                                <m:rPr>
                                  <m:nor/>
                                </m:rPr>
                                <a:rPr sz="1800">
                                  <a:latin typeface="Cambria Math"/>
                                </a:rPr>
                                <m:t> </m:t>
                              </m:r>
                              <m:r>
                                <m:rPr>
                                  <m:sty m:val="p"/>
                                </m:rPr>
                                <a:rPr sz="1800">
                                  <a:latin typeface="Cambria Math"/>
                                </a:rPr>
                                <m:t>log</m:t>
                              </m:r>
                              <m:r>
                                <a:rPr sz="1800">
                                  <a:latin typeface="Cambria Math"/>
                                </a:rPr>
                                <m:t>⁡</m:t>
                              </m:r>
                              <m:r>
                                <a:rPr sz="1800">
                                  <a:latin typeface="Cambria Math"/>
                                </a:rPr>
                                <m:t>𝑥</m:t>
                              </m:r>
                            </m:oMath>
                          </a14:m>
                          <a:endParaRPr dirty="0"/>
                        </a:p>
                      </a:txBody>
                      <a:tcPr anchor="ctr"/>
                    </a:tc>
                    <a:tc>
                      <a:txBody>
                        <a:bodyPr/>
                        <a:lstStyle/>
                        <a:p>
                          <a:pPr algn="l">
                            <a:defRPr b="1"/>
                          </a:pPr>
                          <a:r>
                            <a:rPr lang="en-US" sz="1600" b="0" dirty="0"/>
                            <a:t>Evaluate the first two terms and use the third property on the last term.</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log</m:t>
                                  </m:r>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m:t>
                                          </m:r>
                                          <m:r>
                                            <a:rPr sz="1800">
                                              <a:latin typeface="Cambria Math"/>
                                            </a:rPr>
                                            <m:t>7</m:t>
                                          </m:r>
                                          <m:r>
                                            <a:rPr sz="1800">
                                              <a:latin typeface="Cambria Math"/>
                                            </a:rPr>
                                            <m:t>×</m:t>
                                          </m:r>
                                          <m:sSup>
                                            <m:sSupPr>
                                              <m:ctrlPr>
                                                <a:rPr sz="1800" i="1">
                                                  <a:latin typeface="Cambria Math" panose="02040503050406030204" pitchFamily="18" charset="0"/>
                                                </a:rPr>
                                              </m:ctrlPr>
                                            </m:sSupPr>
                                            <m:e>
                                              <m:r>
                                                <a:rPr sz="1800">
                                                  <a:latin typeface="Cambria Math"/>
                                                </a:rPr>
                                                <m:t>10</m:t>
                                              </m:r>
                                            </m:e>
                                            <m:sup>
                                              <m:r>
                                                <a:rPr sz="1800">
                                                  <a:latin typeface="Cambria Math"/>
                                                </a:rPr>
                                                <m:t>4</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den>
                                      </m:f>
                                    </m:e>
                                  </m:d>
                                </m:e>
                              </m:phant>
                              <m:r>
                                <a:rPr sz="1800">
                                  <a:latin typeface="Cambria Math"/>
                                </a:rPr>
                                <m:t>≈</m:t>
                              </m:r>
                              <m:r>
                                <a:rPr sz="1800">
                                  <a:latin typeface="Cambria Math"/>
                                </a:rPr>
                                <m:t>4</m:t>
                              </m:r>
                              <m:r>
                                <a:rPr sz="1800">
                                  <a:latin typeface="Cambria Math"/>
                                </a:rPr>
                                <m:t>.</m:t>
                              </m:r>
                              <m:r>
                                <a:rPr sz="1800">
                                  <a:latin typeface="Cambria Math"/>
                                </a:rPr>
                                <m:t>43</m:t>
                              </m:r>
                              <m:r>
                                <a:rPr sz="1800">
                                  <a:latin typeface="Cambria Math"/>
                                </a:rPr>
                                <m:t>+</m:t>
                              </m:r>
                              <m:r>
                                <a:rPr sz="1800">
                                  <a:latin typeface="Cambria Math"/>
                                </a:rPr>
                                <m:t>2</m:t>
                              </m:r>
                              <m:r>
                                <m:rPr>
                                  <m:nor/>
                                </m:rPr>
                                <a:rPr sz="1800">
                                  <a:latin typeface="Cambria Math"/>
                                </a:rPr>
                                <m:t> </m:t>
                              </m:r>
                              <m:r>
                                <m:rPr>
                                  <m:sty m:val="p"/>
                                </m:rPr>
                                <a:rPr sz="1800">
                                  <a:latin typeface="Cambria Math"/>
                                </a:rPr>
                                <m:t>log</m:t>
                              </m:r>
                              <m:r>
                                <a:rPr sz="1800">
                                  <a:latin typeface="Cambria Math"/>
                                </a:rPr>
                                <m:t>⁡</m:t>
                              </m:r>
                              <m:r>
                                <a:rPr sz="1800">
                                  <a:latin typeface="Cambria Math"/>
                                </a:rPr>
                                <m:t>𝑥</m:t>
                              </m:r>
                            </m:oMath>
                          </a14:m>
                          <a:endParaRPr dirty="0"/>
                        </a:p>
                      </a:txBody>
                      <a:tcPr anchor="ctr"/>
                    </a:tc>
                    <a:tc>
                      <a:txBody>
                        <a:bodyPr/>
                        <a:lstStyle/>
                        <a:p>
                          <a:pPr algn="l">
                            <a:defRPr b="1"/>
                          </a:pPr>
                          <a:endParaRPr sz="16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9867352"/>
                  </p:ext>
                </p:extLst>
              </p:nvPr>
            </p:nvGraphicFramePr>
            <p:xfrm>
              <a:off x="914400" y="2562224"/>
              <a:ext cx="7924800" cy="1683068"/>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79120">
                    <a:tc>
                      <a:txBody>
                        <a:bodyPr/>
                        <a:lstStyle/>
                        <a:p>
                          <a:endParaRPr lang="en-US"/>
                        </a:p>
                      </a:txBody>
                      <a:tcPr anchor="ctr">
                        <a:blipFill>
                          <a:blip r:embed="rId3"/>
                          <a:stretch>
                            <a:fillRect t="-3158" r="-67742" b="-196842"/>
                          </a:stretch>
                        </a:blipFill>
                      </a:tcPr>
                    </a:tc>
                    <a:tc>
                      <a:txBody>
                        <a:bodyPr/>
                        <a:lstStyle/>
                        <a:p>
                          <a:pPr algn="l">
                            <a:defRPr b="1"/>
                          </a:pPr>
                          <a:r>
                            <a:rPr lang="en-US" sz="1600" b="0" dirty="0" smtClean="0"/>
                            <a:t>Expand using the first and second properties.</a:t>
                          </a:r>
                          <a:endParaRPr sz="1600" b="0" dirty="0"/>
                        </a:p>
                      </a:txBody>
                      <a:tcPr anchor="ctr"/>
                    </a:tc>
                    <a:extLst>
                      <a:ext uri="{0D108BD9-81ED-4DB2-BD59-A6C34878D82A}">
                        <a16:rowId xmlns:a16="http://schemas.microsoft.com/office/drawing/2014/main" val="10000"/>
                      </a:ext>
                    </a:extLst>
                  </a:tr>
                  <a:tr h="579120">
                    <a:tc>
                      <a:txBody>
                        <a:bodyPr/>
                        <a:lstStyle/>
                        <a:p>
                          <a:endParaRPr lang="en-US"/>
                        </a:p>
                      </a:txBody>
                      <a:tcPr anchor="ctr">
                        <a:blipFill>
                          <a:blip r:embed="rId3"/>
                          <a:stretch>
                            <a:fillRect t="-102083" r="-67742" b="-94792"/>
                          </a:stretch>
                        </a:blipFill>
                      </a:tcPr>
                    </a:tc>
                    <a:tc>
                      <a:txBody>
                        <a:bodyPr/>
                        <a:lstStyle/>
                        <a:p>
                          <a:pPr algn="l">
                            <a:defRPr b="1"/>
                          </a:pPr>
                          <a:r>
                            <a:rPr lang="en-US" sz="1600" b="0" dirty="0" smtClean="0"/>
                            <a:t>Evaluate the first two terms and use the third property on the last term.</a:t>
                          </a:r>
                          <a:endParaRPr sz="1600" b="0" dirty="0"/>
                        </a:p>
                      </a:txBody>
                      <a:tcPr anchor="ctr"/>
                    </a:tc>
                    <a:extLst>
                      <a:ext uri="{0D108BD9-81ED-4DB2-BD59-A6C34878D82A}">
                        <a16:rowId xmlns:a16="http://schemas.microsoft.com/office/drawing/2014/main" val="10001"/>
                      </a:ext>
                    </a:extLst>
                  </a:tr>
                  <a:tr h="524828">
                    <a:tc>
                      <a:txBody>
                        <a:bodyPr/>
                        <a:lstStyle/>
                        <a:p>
                          <a:endParaRPr lang="en-US"/>
                        </a:p>
                      </a:txBody>
                      <a:tcPr anchor="ctr">
                        <a:blipFill>
                          <a:blip r:embed="rId3"/>
                          <a:stretch>
                            <a:fillRect t="-225581" r="-67742" b="-5814"/>
                          </a:stretch>
                        </a:blipFill>
                      </a:tcPr>
                    </a:tc>
                    <a:tc>
                      <a:txBody>
                        <a:bodyPr/>
                        <a:lstStyle/>
                        <a:p>
                          <a:pPr algn="l">
                            <a:defRPr b="1"/>
                          </a:pPr>
                          <a:endParaRPr sz="16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Condensing Logarithmic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properties of logarithms to condense the following expressions as much as possible (that is, rewrite the expressions as a sum or difference of as few logarithms as possible).</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3</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3</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3</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e>
                        </m:d>
                      </m:e>
                    </m:func>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r>
                      <m:rPr>
                        <m:sty m:val="p"/>
                      </m:rPr>
                      <a:rPr>
                        <a:latin typeface="Cambria Math" panose="02040503050406030204" pitchFamily="18" charset="0"/>
                      </a:rPr>
                      <m:t>ln</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2</m:t>
                        </m:r>
                      </m:e>
                    </m:func>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𝑏</m:t>
                            </m:r>
                          </m:sub>
                        </m:sSub>
                      </m:fName>
                      <m:e>
                        <m:r>
                          <a:rPr>
                            <a:latin typeface="Cambria Math" panose="02040503050406030204" pitchFamily="18" charset="0"/>
                          </a:rPr>
                          <m:t>5</m:t>
                        </m:r>
                      </m:e>
                    </m:func>
                    <m:r>
                      <a:rPr>
                        <a:latin typeface="Cambria Math" panose="02040503050406030204" pitchFamily="18" charset="0"/>
                      </a:rPr>
                      <m:t>+2</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𝑏</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−1</m:t>
                                </m:r>
                              </m:sup>
                            </m:sSup>
                          </m:e>
                        </m:d>
                      </m:e>
                    </m:func>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Often, there will be multiple orders in which we can apply the properties to find the final result.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Condensing Logarithmic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804265763"/>
                  </p:ext>
                </p:extLst>
              </p:nvPr>
            </p:nvGraphicFramePr>
            <p:xfrm>
              <a:off x="771144" y="1410081"/>
              <a:ext cx="8001000" cy="1951863"/>
            </p:xfrm>
            <a:graphic>
              <a:graphicData uri="http://schemas.openxmlformats.org/drawingml/2006/table">
                <a:tbl>
                  <a:tblPr firstRow="1" bandRow="1">
                    <a:tableStyleId>{2D5ABB26-0587-4C30-8999-92F81FD0307C}</a:tableStyleId>
                  </a:tblPr>
                  <a:tblGrid>
                    <a:gridCol w="5182299">
                      <a:extLst>
                        <a:ext uri="{9D8B030D-6E8A-4147-A177-3AD203B41FA5}">
                          <a16:colId xmlns:a16="http://schemas.microsoft.com/office/drawing/2014/main" val="20000"/>
                        </a:ext>
                      </a:extLst>
                    </a:gridCol>
                    <a:gridCol w="2818701">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e>
                                        <m:sup>
                                          <m:r>
                                            <a:rPr sz="1800">
                                              <a:latin typeface="Cambria Math"/>
                                            </a:rPr>
                                            <m:t>2</m:t>
                                          </m:r>
                                        </m:sup>
                                      </m:sSup>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sup>
                                          <m:r>
                                            <a:rPr sz="1800">
                                              <a:latin typeface="Cambria Math"/>
                                            </a:rPr>
                                            <m:t>−1</m:t>
                                          </m:r>
                                        </m:sup>
                                      </m:sSup>
                                    </m:e>
                                  </m:d>
                                </m:e>
                              </m:func>
                            </m:oMath>
                          </a14:m>
                          <a:endParaRPr dirty="0"/>
                        </a:p>
                      </a:txBody>
                      <a:tcPr anchor="ctr"/>
                    </a:tc>
                    <a:tc>
                      <a:txBody>
                        <a:bodyPr/>
                        <a:lstStyle/>
                        <a:p>
                          <a:pPr algn="l">
                            <a:defRPr b="1"/>
                          </a:pPr>
                          <a:r>
                            <a:rPr lang="en-US" sz="1600" b="0" dirty="0"/>
                            <a:t>Use the third property to make the coefficients appear as exponents.</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func>
                                </m:e>
                              </m:phant>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r>
                                            <a:rPr sz="1800">
                                              <a:latin typeface="Cambria Math"/>
                                            </a:rPr>
                                            <m:t>9</m:t>
                                          </m:r>
                                        </m:den>
                                      </m:f>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r>
                                    <a:rPr sz="1800">
                                      <a:latin typeface="Cambria Math"/>
                                    </a:rPr>
                                    <m:t>𝑦</m:t>
                                  </m:r>
                                </m:e>
                              </m:func>
                            </m:oMath>
                          </a14:m>
                          <a:endParaRPr dirty="0"/>
                        </a:p>
                      </a:txBody>
                      <a:tcPr anchor="ctr"/>
                    </a:tc>
                    <a:tc>
                      <a:txBody>
                        <a:bodyPr/>
                        <a:lstStyle/>
                        <a:p>
                          <a:pPr algn="l">
                            <a:defRPr b="1"/>
                          </a:pPr>
                          <a:r>
                            <a:rPr lang="en-US" sz="1600" b="0" dirty="0"/>
                            <a:t>Evaluate the exponents.</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func>
                                </m:e>
                              </m:phant>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𝑦</m:t>
                                          </m:r>
                                        </m:num>
                                        <m:den>
                                          <m:r>
                                            <a:rPr sz="1800">
                                              <a:latin typeface="Cambria Math"/>
                                            </a:rPr>
                                            <m:t>9</m:t>
                                          </m:r>
                                        </m:den>
                                      </m:f>
                                    </m:e>
                                  </m:d>
                                </m:e>
                              </m:func>
                            </m:oMath>
                          </a14:m>
                          <a:endParaRPr dirty="0"/>
                        </a:p>
                      </a:txBody>
                      <a:tcPr anchor="ctr"/>
                    </a:tc>
                    <a:tc>
                      <a:txBody>
                        <a:bodyPr/>
                        <a:lstStyle/>
                        <a:p>
                          <a:pPr algn="l">
                            <a:defRPr b="1"/>
                          </a:pPr>
                          <a:r>
                            <a:rPr lang="en-US" sz="1600" b="0" dirty="0"/>
                            <a:t>Combine terms using the first property.</a:t>
                          </a:r>
                          <a:endParaRPr sz="1600" b="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804265763"/>
                  </p:ext>
                </p:extLst>
              </p:nvPr>
            </p:nvGraphicFramePr>
            <p:xfrm>
              <a:off x="771144" y="1410081"/>
              <a:ext cx="8001000" cy="1951863"/>
            </p:xfrm>
            <a:graphic>
              <a:graphicData uri="http://schemas.openxmlformats.org/drawingml/2006/table">
                <a:tbl>
                  <a:tblPr firstRow="1" bandRow="1">
                    <a:tableStyleId>{2D5ABB26-0587-4C30-8999-92F81FD0307C}</a:tableStyleId>
                  </a:tblPr>
                  <a:tblGrid>
                    <a:gridCol w="5182299">
                      <a:extLst>
                        <a:ext uri="{9D8B030D-6E8A-4147-A177-3AD203B41FA5}">
                          <a16:colId xmlns:a16="http://schemas.microsoft.com/office/drawing/2014/main" val="20000"/>
                        </a:ext>
                      </a:extLst>
                    </a:gridCol>
                    <a:gridCol w="2818701">
                      <a:extLst>
                        <a:ext uri="{9D8B030D-6E8A-4147-A177-3AD203B41FA5}">
                          <a16:colId xmlns:a16="http://schemas.microsoft.com/office/drawing/2014/main" val="20001"/>
                        </a:ext>
                      </a:extLst>
                    </a:gridCol>
                  </a:tblGrid>
                  <a:tr h="822960">
                    <a:tc>
                      <a:txBody>
                        <a:bodyPr/>
                        <a:lstStyle/>
                        <a:p>
                          <a:endParaRPr lang="en-US"/>
                        </a:p>
                      </a:txBody>
                      <a:tcPr anchor="ctr">
                        <a:blipFill>
                          <a:blip r:embed="rId2"/>
                          <a:stretch>
                            <a:fillRect t="-2222" r="-54471" b="-146667"/>
                          </a:stretch>
                        </a:blipFill>
                      </a:tcPr>
                    </a:tc>
                    <a:tc>
                      <a:txBody>
                        <a:bodyPr/>
                        <a:lstStyle/>
                        <a:p>
                          <a:pPr algn="l">
                            <a:defRPr b="1"/>
                          </a:pPr>
                          <a:r>
                            <a:rPr lang="en-US" sz="1600" b="0" dirty="0" smtClean="0"/>
                            <a:t>Use the third property to make the coefficients appear as exponents.</a:t>
                          </a:r>
                          <a:endParaRPr sz="1600" b="0" dirty="0"/>
                        </a:p>
                      </a:txBody>
                      <a:tcPr anchor="ctr"/>
                    </a:tc>
                    <a:extLst>
                      <a:ext uri="{0D108BD9-81ED-4DB2-BD59-A6C34878D82A}">
                        <a16:rowId xmlns:a16="http://schemas.microsoft.com/office/drawing/2014/main" val="10000"/>
                      </a:ext>
                    </a:extLst>
                  </a:tr>
                  <a:tr h="549783">
                    <a:tc>
                      <a:txBody>
                        <a:bodyPr/>
                        <a:lstStyle/>
                        <a:p>
                          <a:endParaRPr lang="en-US"/>
                        </a:p>
                      </a:txBody>
                      <a:tcPr anchor="ctr">
                        <a:blipFill>
                          <a:blip r:embed="rId2"/>
                          <a:stretch>
                            <a:fillRect t="-151648" r="-54471" b="-117582"/>
                          </a:stretch>
                        </a:blipFill>
                      </a:tcPr>
                    </a:tc>
                    <a:tc>
                      <a:txBody>
                        <a:bodyPr/>
                        <a:lstStyle/>
                        <a:p>
                          <a:pPr algn="l">
                            <a:defRPr b="1"/>
                          </a:pPr>
                          <a:r>
                            <a:rPr lang="en-US" sz="1600" b="0" dirty="0" smtClean="0"/>
                            <a:t>Evaluate the exponents.</a:t>
                          </a:r>
                          <a:endParaRPr sz="1600" b="0" dirty="0"/>
                        </a:p>
                      </a:txBody>
                      <a:tcPr anchor="ctr"/>
                    </a:tc>
                    <a:extLst>
                      <a:ext uri="{0D108BD9-81ED-4DB2-BD59-A6C34878D82A}">
                        <a16:rowId xmlns:a16="http://schemas.microsoft.com/office/drawing/2014/main" val="10001"/>
                      </a:ext>
                    </a:extLst>
                  </a:tr>
                  <a:tr h="579120">
                    <a:tc>
                      <a:txBody>
                        <a:bodyPr/>
                        <a:lstStyle/>
                        <a:p>
                          <a:endParaRPr lang="en-US"/>
                        </a:p>
                      </a:txBody>
                      <a:tcPr anchor="ctr">
                        <a:blipFill>
                          <a:blip r:embed="rId2"/>
                          <a:stretch>
                            <a:fillRect t="-241053" r="-54471" b="-12632"/>
                          </a:stretch>
                        </a:blipFill>
                      </a:tcPr>
                    </a:tc>
                    <a:tc>
                      <a:txBody>
                        <a:bodyPr/>
                        <a:lstStyle/>
                        <a:p>
                          <a:pPr algn="l">
                            <a:defRPr b="1"/>
                          </a:pPr>
                          <a:r>
                            <a:rPr lang="en-US" sz="1600" b="0" dirty="0" smtClean="0"/>
                            <a:t>Combine terms using the first property.</a:t>
                          </a:r>
                          <a:endParaRPr sz="1600" b="0" dirty="0"/>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Condensing Logarithmic Expressions (cont.)</a:t>
            </a:r>
          </a:p>
        </p:txBody>
      </p:sp>
      <p:sp>
        <p:nvSpPr>
          <p:cNvPr id="3" name="Text Placeholder 2"/>
          <p:cNvSpPr>
            <a:spLocks noGrp="1"/>
          </p:cNvSpPr>
          <p:nvPr>
            <p:ph type="body" sz="quarter" idx="10"/>
          </p:nvPr>
        </p:nvSpPr>
        <p:spPr>
          <a:xfrm>
            <a:off x="457200" y="1295400"/>
            <a:ext cx="8229600" cy="47009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769133777"/>
                  </p:ext>
                </p:extLst>
              </p:nvPr>
            </p:nvGraphicFramePr>
            <p:xfrm>
              <a:off x="798576" y="1134427"/>
              <a:ext cx="7964424" cy="2367725"/>
            </p:xfrm>
            <a:graphic>
              <a:graphicData uri="http://schemas.openxmlformats.org/drawingml/2006/table">
                <a:tbl>
                  <a:tblPr firstRow="1" bandRow="1">
                    <a:tableStyleId>{2D5ABB26-0587-4C30-8999-92F81FD0307C}</a:tableStyleId>
                  </a:tblPr>
                  <a:tblGrid>
                    <a:gridCol w="4761865">
                      <a:extLst>
                        <a:ext uri="{9D8B030D-6E8A-4147-A177-3AD203B41FA5}">
                          <a16:colId xmlns:a16="http://schemas.microsoft.com/office/drawing/2014/main" val="20000"/>
                        </a:ext>
                      </a:extLst>
                    </a:gridCol>
                    <a:gridCol w="3202559">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r>
                                <a:rPr sz="1800">
                                  <a:latin typeface="Cambria Math"/>
                                </a:rPr>
                                <m:t>𝑦</m:t>
                              </m:r>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oMath>
                          </a14:m>
                          <a:endParaRPr dirty="0"/>
                        </a:p>
                      </a:txBody>
                      <a:tcPr anchor="ctr"/>
                    </a:tc>
                    <a:tc>
                      <a:txBody>
                        <a:bodyPr/>
                        <a:lstStyle/>
                        <a:p>
                          <a:pPr algn="l">
                            <a:defRPr sz="1100" b="1"/>
                          </a:pPr>
                          <a:r>
                            <a:rPr sz="1600" b="0" dirty="0"/>
                            <a:t>Rewrite each term to have a coefficient of </a:t>
                          </a:r>
                          <a:r>
                            <a:rPr sz="1600" b="0" dirty="0">
                              <a:latin typeface="Cambria Math"/>
                            </a:rPr>
                            <a:t>1</a:t>
                          </a:r>
                          <a:r>
                            <a:rPr sz="1600" b="0" dirty="0"/>
                            <a:t> or </a:t>
                          </a:r>
                          <a14:m>
                            <m:oMath xmlns:m="http://schemas.openxmlformats.org/officeDocument/2006/math">
                              <m:r>
                                <a:rPr sz="1600" b="0">
                                  <a:latin typeface="Cambria Math"/>
                                </a:rPr>
                                <m:t>−1</m:t>
                              </m:r>
                            </m:oMath>
                          </a14:m>
                          <a:r>
                            <a:rPr sz="1600" b="0" dirty="0"/>
                            <a:t> using the third property.</a:t>
                          </a:r>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r>
                                    <a:rPr sz="1800">
                                      <a:latin typeface="Cambria Math"/>
                                    </a:rPr>
                                    <m:t>𝑦</m:t>
                                  </m:r>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oMath>
                          </a14:m>
                          <a:endParaRPr dirty="0"/>
                        </a:p>
                      </a:txBody>
                      <a:tcPr anchor="ctr"/>
                    </a:tc>
                    <a:tc>
                      <a:txBody>
                        <a:bodyPr/>
                        <a:lstStyle/>
                        <a:p>
                          <a:pPr algn="l">
                            <a:defRPr b="1"/>
                          </a:pPr>
                          <a:r>
                            <a:rPr lang="en-US" sz="1600" b="0" dirty="0"/>
                            <a:t>We can then combine the terms using the second property.</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r>
                                    <a:rPr sz="1800">
                                      <a:latin typeface="Cambria Math"/>
                                    </a:rPr>
                                    <m:t>𝑦</m:t>
                                  </m:r>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e>
                                  </m:d>
                                </m:e>
                              </m:func>
                              <m:r>
                                <m:rPr>
                                  <m:nor/>
                                </m:rPr>
                                <a:rPr sz="1800">
                                  <a:latin typeface="Cambria Math"/>
                                </a:rPr>
                                <m:t>or</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rad>
                                            <m:radPr>
                                              <m:degHide m:val="on"/>
                                              <m:ctrlPr>
                                                <a:rPr sz="1800" i="1">
                                                  <a:latin typeface="Cambria Math" panose="02040503050406030204" pitchFamily="18" charset="0"/>
                                                </a:rPr>
                                              </m:ctrlPr>
                                            </m:radPr>
                                            <m:deg/>
                                            <m:e>
                                              <m:r>
                                                <a:rPr sz="1800">
                                                  <a:latin typeface="Cambria Math"/>
                                                </a:rPr>
                                                <m:t>𝑦</m:t>
                                              </m:r>
                                            </m:e>
                                          </m:rad>
                                        </m:den>
                                      </m:f>
                                    </m:e>
                                  </m:d>
                                </m:e>
                              </m:func>
                            </m:oMath>
                          </a14:m>
                          <a:endParaRPr dirty="0"/>
                        </a:p>
                      </a:txBody>
                      <a:tcPr anchor="ctr"/>
                    </a:tc>
                    <a:tc>
                      <a:txBody>
                        <a:bodyPr/>
                        <a:lstStyle/>
                        <a:p>
                          <a:pPr algn="l">
                            <a:defRPr b="1"/>
                          </a:pPr>
                          <a:r>
                            <a:rPr lang="en-US" sz="1600" b="0" dirty="0"/>
                            <a:t>The final answer can be written in several different ways, two of which are shown.</a:t>
                          </a:r>
                          <a:endParaRPr sz="1600" b="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769133777"/>
                  </p:ext>
                </p:extLst>
              </p:nvPr>
            </p:nvGraphicFramePr>
            <p:xfrm>
              <a:off x="798576" y="1134427"/>
              <a:ext cx="7964424" cy="2367725"/>
            </p:xfrm>
            <a:graphic>
              <a:graphicData uri="http://schemas.openxmlformats.org/drawingml/2006/table">
                <a:tbl>
                  <a:tblPr firstRow="1" bandRow="1">
                    <a:tableStyleId>{2D5ABB26-0587-4C30-8999-92F81FD0307C}</a:tableStyleId>
                  </a:tblPr>
                  <a:tblGrid>
                    <a:gridCol w="4761865">
                      <a:extLst>
                        <a:ext uri="{9D8B030D-6E8A-4147-A177-3AD203B41FA5}">
                          <a16:colId xmlns:a16="http://schemas.microsoft.com/office/drawing/2014/main" val="20000"/>
                        </a:ext>
                      </a:extLst>
                    </a:gridCol>
                    <a:gridCol w="3202559">
                      <a:extLst>
                        <a:ext uri="{9D8B030D-6E8A-4147-A177-3AD203B41FA5}">
                          <a16:colId xmlns:a16="http://schemas.microsoft.com/office/drawing/2014/main" val="20001"/>
                        </a:ext>
                      </a:extLst>
                    </a:gridCol>
                  </a:tblGrid>
                  <a:tr h="822960">
                    <a:tc>
                      <a:txBody>
                        <a:bodyPr/>
                        <a:lstStyle/>
                        <a:p>
                          <a:endParaRPr lang="en-US"/>
                        </a:p>
                      </a:txBody>
                      <a:tcPr anchor="ctr">
                        <a:blipFill>
                          <a:blip r:embed="rId2"/>
                          <a:stretch>
                            <a:fillRect t="-2222" r="-67350" b="-197037"/>
                          </a:stretch>
                        </a:blipFill>
                      </a:tcPr>
                    </a:tc>
                    <a:tc>
                      <a:txBody>
                        <a:bodyPr/>
                        <a:lstStyle/>
                        <a:p>
                          <a:endParaRPr lang="en-US"/>
                        </a:p>
                      </a:txBody>
                      <a:tcPr anchor="ctr">
                        <a:blipFill>
                          <a:blip r:embed="rId2"/>
                          <a:stretch>
                            <a:fillRect l="-148479" t="-2222" b="-197037"/>
                          </a:stretch>
                        </a:blipFill>
                      </a:tcPr>
                    </a:tc>
                    <a:extLst>
                      <a:ext uri="{0D108BD9-81ED-4DB2-BD59-A6C34878D82A}">
                        <a16:rowId xmlns:a16="http://schemas.microsoft.com/office/drawing/2014/main" val="10000"/>
                      </a:ext>
                    </a:extLst>
                  </a:tr>
                  <a:tr h="721805">
                    <a:tc>
                      <a:txBody>
                        <a:bodyPr/>
                        <a:lstStyle/>
                        <a:p>
                          <a:endParaRPr lang="en-US"/>
                        </a:p>
                      </a:txBody>
                      <a:tcPr anchor="ctr">
                        <a:blipFill>
                          <a:blip r:embed="rId2"/>
                          <a:stretch>
                            <a:fillRect t="-115966" r="-67350" b="-123529"/>
                          </a:stretch>
                        </a:blipFill>
                      </a:tcPr>
                    </a:tc>
                    <a:tc>
                      <a:txBody>
                        <a:bodyPr/>
                        <a:lstStyle/>
                        <a:p>
                          <a:pPr algn="l">
                            <a:defRPr b="1"/>
                          </a:pPr>
                          <a:r>
                            <a:rPr lang="en-US" sz="1600" b="0" dirty="0" smtClean="0"/>
                            <a:t>We can then combine the terms using the second property.</a:t>
                          </a:r>
                          <a:endParaRPr sz="1600" b="0" dirty="0"/>
                        </a:p>
                      </a:txBody>
                      <a:tcPr anchor="ctr"/>
                    </a:tc>
                    <a:extLst>
                      <a:ext uri="{0D108BD9-81ED-4DB2-BD59-A6C34878D82A}">
                        <a16:rowId xmlns:a16="http://schemas.microsoft.com/office/drawing/2014/main" val="10001"/>
                      </a:ext>
                    </a:extLst>
                  </a:tr>
                  <a:tr h="822960">
                    <a:tc>
                      <a:txBody>
                        <a:bodyPr/>
                        <a:lstStyle/>
                        <a:p>
                          <a:endParaRPr lang="en-US"/>
                        </a:p>
                      </a:txBody>
                      <a:tcPr anchor="ctr">
                        <a:blipFill>
                          <a:blip r:embed="rId2"/>
                          <a:stretch>
                            <a:fillRect t="-190370" r="-67350" b="-8889"/>
                          </a:stretch>
                        </a:blipFill>
                      </a:tcPr>
                    </a:tc>
                    <a:tc>
                      <a:txBody>
                        <a:bodyPr/>
                        <a:lstStyle/>
                        <a:p>
                          <a:pPr algn="l">
                            <a:defRPr b="1"/>
                          </a:pPr>
                          <a:r>
                            <a:rPr lang="en-US" sz="1600" b="0" dirty="0" smtClean="0"/>
                            <a:t>The final answer can be written in several different ways, two of which are shown.</a:t>
                          </a:r>
                          <a:endParaRPr sz="1600" b="0" dirty="0"/>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Condensing Logarithmic Expressions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208729783"/>
                  </p:ext>
                </p:extLst>
              </p:nvPr>
            </p:nvGraphicFramePr>
            <p:xfrm>
              <a:off x="762000" y="1132955"/>
              <a:ext cx="7924800" cy="872808"/>
            </p:xfrm>
            <a:graphic>
              <a:graphicData uri="http://schemas.openxmlformats.org/drawingml/2006/table">
                <a:tbl>
                  <a:tblPr firstRow="1" bandRow="1">
                    <a:tableStyleId>{2D5ABB26-0587-4C30-8999-92F81FD0307C}</a:tableStyleId>
                  </a:tblPr>
                  <a:tblGrid>
                    <a:gridCol w="4711573">
                      <a:extLst>
                        <a:ext uri="{9D8B030D-6E8A-4147-A177-3AD203B41FA5}">
                          <a16:colId xmlns:a16="http://schemas.microsoft.com/office/drawing/2014/main" val="20000"/>
                        </a:ext>
                      </a:extLst>
                    </a:gridCol>
                    <a:gridCol w="3213227">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r>
                                    <a:rPr sz="1800">
                                      <a:latin typeface="Cambria Math"/>
                                    </a:rPr>
                                    <m:t>5</m:t>
                                  </m:r>
                                </m:e>
                              </m:func>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−1</m:t>
                                      </m:r>
                                    </m:sup>
                                  </m:sSup>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r>
                                    <a:rPr sz="1800">
                                      <a:latin typeface="Cambria Math"/>
                                    </a:rPr>
                                    <m:t>5</m:t>
                                  </m:r>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oMath>
                          </a14:m>
                          <a:endParaRPr dirty="0"/>
                        </a:p>
                      </a:txBody>
                      <a:tcPr/>
                    </a:tc>
                    <a:tc rowSpan="2">
                      <a:txBody>
                        <a:bodyPr/>
                        <a:lstStyle/>
                        <a:p>
                          <a:pPr algn="l">
                            <a:defRPr b="1"/>
                          </a:pPr>
                          <a:r>
                            <a:rPr lang="en-US" sz="1800" b="0" dirty="0"/>
                            <a:t>Rewrite the coefficient as an exponent, then combine terms.</a:t>
                          </a:r>
                          <a:endParaRPr sz="1800"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r>
                                        <a:rPr sz="1800">
                                          <a:latin typeface="Cambria Math"/>
                                        </a:rPr>
                                        <m:t>5</m:t>
                                      </m:r>
                                    </m:e>
                                  </m:func>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−1</m:t>
                                          </m:r>
                                        </m:sup>
                                      </m:sSup>
                                    </m:e>
                                  </m:d>
                                </m:e>
                              </m:phant>
                              <m:r>
                                <a:rPr sz="1800">
                                  <a:latin typeface="Cambria Math"/>
                                </a:rPr>
                                <m:t>=</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r>
                                <a:rPr sz="1800">
                                  <a:latin typeface="Cambria Math"/>
                                </a:rPr>
                                <m:t>⁡</m:t>
                              </m:r>
                              <m:d>
                                <m:dPr>
                                  <m:ctrlPr>
                                    <a:rPr sz="1800" i="1">
                                      <a:latin typeface="Cambria Math" panose="02040503050406030204" pitchFamily="18" charset="0"/>
                                    </a:rPr>
                                  </m:ctrlPr>
                                </m:dPr>
                                <m:e>
                                  <m:r>
                                    <a:rPr sz="1800">
                                      <a:latin typeface="Cambria Math"/>
                                    </a:rPr>
                                    <m:t>5</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
                                <m:rPr>
                                  <m:nor/>
                                </m:rPr>
                                <a:rPr sz="1800">
                                  <a:latin typeface="Cambria Math"/>
                                </a:rPr>
                                <m:t>or</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5</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e>
                                  </m:d>
                                </m:e>
                              </m:func>
                            </m:oMath>
                          </a14:m>
                          <a:endParaRPr dirty="0"/>
                        </a:p>
                      </a:txBody>
                      <a:tcPr/>
                    </a:tc>
                    <a:tc vMerge="1">
                      <a:txBody>
                        <a:bodyPr/>
                        <a:lstStyle/>
                        <a:p>
                          <a:pPr algn="l"/>
                          <a:endParaRPr sz="160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208729783"/>
                  </p:ext>
                </p:extLst>
              </p:nvPr>
            </p:nvGraphicFramePr>
            <p:xfrm>
              <a:off x="762000" y="1132955"/>
              <a:ext cx="7924800" cy="872808"/>
            </p:xfrm>
            <a:graphic>
              <a:graphicData uri="http://schemas.openxmlformats.org/drawingml/2006/table">
                <a:tbl>
                  <a:tblPr firstRow="1" bandRow="1">
                    <a:tableStyleId>{2D5ABB26-0587-4C30-8999-92F81FD0307C}</a:tableStyleId>
                  </a:tblPr>
                  <a:tblGrid>
                    <a:gridCol w="4711573">
                      <a:extLst>
                        <a:ext uri="{9D8B030D-6E8A-4147-A177-3AD203B41FA5}">
                          <a16:colId xmlns:a16="http://schemas.microsoft.com/office/drawing/2014/main" val="20000"/>
                        </a:ext>
                      </a:extLst>
                    </a:gridCol>
                    <a:gridCol w="3213227">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t="-8065" r="-68176" b="-141935"/>
                          </a:stretch>
                        </a:blipFill>
                      </a:tcPr>
                    </a:tc>
                    <a:tc rowSpan="2">
                      <a:txBody>
                        <a:bodyPr/>
                        <a:lstStyle/>
                        <a:p>
                          <a:pPr algn="l">
                            <a:defRPr b="1"/>
                          </a:pPr>
                          <a:r>
                            <a:rPr lang="en-US" sz="1800" b="0" dirty="0" smtClean="0"/>
                            <a:t>Rewrite the coefficient as an exponent, then combine terms.</a:t>
                          </a:r>
                          <a:endParaRPr sz="1800" b="0" dirty="0"/>
                        </a:p>
                      </a:txBody>
                      <a:tcPr/>
                    </a:tc>
                    <a:extLst>
                      <a:ext uri="{0D108BD9-81ED-4DB2-BD59-A6C34878D82A}">
                        <a16:rowId xmlns:a16="http://schemas.microsoft.com/office/drawing/2014/main" val="10000"/>
                      </a:ext>
                    </a:extLst>
                  </a:tr>
                  <a:tr h="501968">
                    <a:tc>
                      <a:txBody>
                        <a:bodyPr/>
                        <a:lstStyle/>
                        <a:p>
                          <a:endParaRPr lang="en-US"/>
                        </a:p>
                      </a:txBody>
                      <a:tcPr>
                        <a:blipFill>
                          <a:blip r:embed="rId2"/>
                          <a:stretch>
                            <a:fillRect t="-80723" r="-68176" b="-6024"/>
                          </a:stretch>
                        </a:blipFill>
                      </a:tcPr>
                    </a:tc>
                    <a:tc vMerge="1">
                      <a:txBody>
                        <a:bodyPr/>
                        <a:lstStyle/>
                        <a:p>
                          <a:pPr algn="l"/>
                          <a:endParaRPr sz="160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Change of Base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Let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both be positive real numbers, neither of them equal to </a:t>
                </a:r>
                <a:r>
                  <a:rPr sz="2800" dirty="0">
                    <a:latin typeface="Cambria Math"/>
                  </a:rPr>
                  <a:t>1</a:t>
                </a:r>
                <a:r>
                  <a:rPr sz="2800" dirty="0"/>
                  <a:t>, and let </a:t>
                </a:r>
                <a14:m>
                  <m:oMath xmlns:m="http://schemas.openxmlformats.org/officeDocument/2006/math">
                    <m:r>
                      <a:rPr>
                        <a:latin typeface="Cambria Math" panose="02040503050406030204" pitchFamily="18" charset="0"/>
                      </a:rPr>
                      <m:t>𝑥</m:t>
                    </m:r>
                  </m:oMath>
                </a14:m>
                <a:r>
                  <a:rPr sz="2800" dirty="0"/>
                  <a:t> be a positive real number. Then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𝑏</m:t>
                            </m:r>
                          </m:sub>
                        </m:sSub>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num>
                      <m:den>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𝑏</m:t>
                            </m:r>
                          </m:e>
                        </m:func>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Change of Base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Evaluate the following logarithmic expressions, using the base of your choice.</a:t>
                </a:r>
              </a:p>
              <a:p>
                <a:pPr marL="514350" indent="-514350">
                  <a:buFont typeface="+mj-lt"/>
                  <a:buAutoNum type="alphaLcPeriod"/>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7</m:t>
                        </m:r>
                      </m:sub>
                    </m:sSub>
                    <m:r>
                      <a:rPr>
                        <a:latin typeface="Cambria Math" panose="02040503050406030204" pitchFamily="18" charset="0"/>
                      </a:rPr>
                      <m:t>15</m:t>
                    </m:r>
                  </m:oMath>
                </a14:m>
                <a:endParaRPr dirty="0"/>
              </a:p>
              <a:p>
                <a:pPr marL="514350" indent="-514350">
                  <a:buFont typeface="+mj-lt"/>
                  <a:buAutoNum type="alphaLcPeriod" startAt="2"/>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b>
                    </m:sSub>
                    <m:r>
                      <a:rPr>
                        <a:latin typeface="Cambria Math" panose="02040503050406030204" pitchFamily="18" charset="0"/>
                      </a:rPr>
                      <m:t>⁡3</m:t>
                    </m:r>
                  </m:oMath>
                </a14:m>
                <a:endParaRPr dirty="0"/>
              </a:p>
              <a:p>
                <a:pPr marL="514350" indent="-514350">
                  <a:buFont typeface="+mj-lt"/>
                  <a:buAutoNum type="alphaLcPeriod" startAt="3"/>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𝜋</m:t>
                        </m:r>
                      </m:sub>
                    </m:sSub>
                    <m:r>
                      <a:rPr>
                        <a:latin typeface="Cambria Math" panose="02040503050406030204" pitchFamily="18" charset="0"/>
                      </a:rPr>
                      <m:t>⁡5</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Continuously Compounded Interest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Anne reads an ad in the paper for a new bank in town. The bank is advertising </a:t>
                </a:r>
                <a:r>
                  <a:rPr lang="en-US" sz="2800" dirty="0"/>
                  <a:t>“</a:t>
                </a:r>
                <a:r>
                  <a:rPr sz="2800" dirty="0"/>
                  <a:t>continuously compounded savings accounts</a:t>
                </a:r>
                <a:r>
                  <a:rPr lang="en-US" dirty="0"/>
                  <a:t>”</a:t>
                </a:r>
                <a:r>
                  <a:rPr sz="2800" dirty="0"/>
                  <a:t> in an attempt to attract customers, but fails to mention the annual interest rate. Curious, she goes to the bank and is told by an account agent that if she were to invest </a:t>
                </a:r>
                <a14:m>
                  <m:oMath xmlns:m="http://schemas.openxmlformats.org/officeDocument/2006/math">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oMath>
                </a14:m>
                <a:r>
                  <a:rPr sz="2800" dirty="0"/>
                  <a:t> in an account, her money would grow to </a:t>
                </a:r>
                <a14:m>
                  <m:oMath xmlns:m="http://schemas.openxmlformats.org/officeDocument/2006/math">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202</m:t>
                    </m:r>
                    <m:r>
                      <a:rPr>
                        <a:latin typeface="Cambria Math" panose="02040503050406030204" pitchFamily="18" charset="0"/>
                      </a:rPr>
                      <m:t>.</m:t>
                    </m:r>
                    <m:r>
                      <a:rPr>
                        <a:latin typeface="Cambria Math" panose="02040503050406030204" pitchFamily="18" charset="0"/>
                      </a:rPr>
                      <m:t>01</m:t>
                    </m:r>
                  </m:oMath>
                </a14:m>
                <a:r>
                  <a:rPr sz="2800" dirty="0"/>
                  <a:t> in one </a:t>
                </a:r>
                <a:r>
                  <a:rPr lang="en-US" sz="2800" dirty="0"/>
                  <a:t>year’s </a:t>
                </a:r>
                <a:r>
                  <a:rPr sz="2800" dirty="0"/>
                  <a:t> time. But strangely, the agent also refuses to divulge the yearly interest rate. What rate is the bank offering?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Both the common and natural logarithm work in solving these problems.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Change of Base Formula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70652014"/>
                  </p:ext>
                </p:extLst>
              </p:nvPr>
            </p:nvGraphicFramePr>
            <p:xfrm>
              <a:off x="868680" y="1423987"/>
              <a:ext cx="7879842" cy="1233869"/>
            </p:xfrm>
            <a:graphic>
              <a:graphicData uri="http://schemas.openxmlformats.org/drawingml/2006/table">
                <a:tbl>
                  <a:tblPr firstRow="1" bandRow="1">
                    <a:tableStyleId>{2D5ABB26-0587-4C30-8999-92F81FD0307C}</a:tableStyleId>
                  </a:tblPr>
                  <a:tblGrid>
                    <a:gridCol w="2678176">
                      <a:extLst>
                        <a:ext uri="{9D8B030D-6E8A-4147-A177-3AD203B41FA5}">
                          <a16:colId xmlns:a16="http://schemas.microsoft.com/office/drawing/2014/main" val="20000"/>
                        </a:ext>
                      </a:extLst>
                    </a:gridCol>
                    <a:gridCol w="5201666">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7</m:t>
                                      </m:r>
                                    </m:sub>
                                  </m:sSub>
                                </m:fName>
                                <m:e>
                                  <m:r>
                                    <a:rPr sz="2800">
                                      <a:latin typeface="Cambria Math"/>
                                    </a:rPr>
                                    <m:t>15</m:t>
                                  </m:r>
                                </m:e>
                              </m:func>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15</m:t>
                                      </m:r>
                                    </m:e>
                                  </m:func>
                                </m:num>
                                <m:den>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7</m:t>
                                      </m:r>
                                    </m:e>
                                  </m:func>
                                </m:den>
                              </m:f>
                            </m:oMath>
                          </a14:m>
                          <a:endParaRPr sz="2800" dirty="0"/>
                        </a:p>
                      </a:txBody>
                      <a:tcPr anchor="ctr"/>
                    </a:tc>
                    <a:tc>
                      <a:txBody>
                        <a:bodyPr/>
                        <a:lstStyle/>
                        <a:p>
                          <a:pPr algn="l">
                            <a:defRPr b="1"/>
                          </a:pPr>
                          <a:r>
                            <a:rPr lang="en-US" sz="2800" b="0" i="0" u="none" strike="noStrike" kern="1200" baseline="0" dirty="0">
                              <a:solidFill>
                                <a:schemeClr val="tx1"/>
                              </a:solidFill>
                              <a:latin typeface="+mn-lt"/>
                              <a:ea typeface="+mn-ea"/>
                              <a:cs typeface="+mn-cs"/>
                            </a:rPr>
                            <a:t>Apply the change of base formula.</a:t>
                          </a:r>
                          <a:endParaRPr sz="2800" b="0" dirty="0"/>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7</m:t>
                                      </m:r>
                                    </m:sub>
                                  </m:sSub>
                                  <m:r>
                                    <a:rPr sz="2800">
                                      <a:latin typeface="Cambria Math"/>
                                    </a:rPr>
                                    <m:t>⁡15</m:t>
                                  </m:r>
                                </m:e>
                              </m:phant>
                              <m:r>
                                <a:rPr sz="2800">
                                  <a:latin typeface="Cambria Math"/>
                                </a:rPr>
                                <m:t>≈1.392</m:t>
                              </m:r>
                            </m:oMath>
                          </a14:m>
                          <a:endParaRPr sz="2800" dirty="0"/>
                        </a:p>
                      </a:txBody>
                      <a:tcPr anchor="ctr"/>
                    </a:tc>
                    <a:tc>
                      <a:txBody>
                        <a:bodyPr/>
                        <a:lstStyle/>
                        <a:p>
                          <a:pPr algn="l">
                            <a:defRPr b="1"/>
                          </a:pPr>
                          <a:r>
                            <a:rPr lang="en-US" sz="2800" b="0" i="0" u="none" strike="noStrike" kern="1200" baseline="0" dirty="0">
                              <a:solidFill>
                                <a:schemeClr val="tx1"/>
                              </a:solidFill>
                              <a:latin typeface="+mn-lt"/>
                              <a:ea typeface="+mn-ea"/>
                              <a:cs typeface="+mn-cs"/>
                            </a:rPr>
                            <a:t>Evaluate using a calculator.</a:t>
                          </a:r>
                          <a:endParaRPr sz="2800" b="0" dirty="0"/>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70652014"/>
                  </p:ext>
                </p:extLst>
              </p:nvPr>
            </p:nvGraphicFramePr>
            <p:xfrm>
              <a:off x="868680" y="1423987"/>
              <a:ext cx="7879842" cy="1233869"/>
            </p:xfrm>
            <a:graphic>
              <a:graphicData uri="http://schemas.openxmlformats.org/drawingml/2006/table">
                <a:tbl>
                  <a:tblPr firstRow="1" bandRow="1">
                    <a:tableStyleId>{2D5ABB26-0587-4C30-8999-92F81FD0307C}</a:tableStyleId>
                  </a:tblPr>
                  <a:tblGrid>
                    <a:gridCol w="2678176">
                      <a:extLst>
                        <a:ext uri="{9D8B030D-6E8A-4147-A177-3AD203B41FA5}">
                          <a16:colId xmlns:a16="http://schemas.microsoft.com/office/drawing/2014/main" val="20000"/>
                        </a:ext>
                      </a:extLst>
                    </a:gridCol>
                    <a:gridCol w="5201666">
                      <a:extLst>
                        <a:ext uri="{9D8B030D-6E8A-4147-A177-3AD203B41FA5}">
                          <a16:colId xmlns:a16="http://schemas.microsoft.com/office/drawing/2014/main" val="20001"/>
                        </a:ext>
                      </a:extLst>
                    </a:gridCol>
                  </a:tblGrid>
                  <a:tr h="715709">
                    <a:tc>
                      <a:txBody>
                        <a:bodyPr/>
                        <a:lstStyle/>
                        <a:p>
                          <a:endParaRPr lang="en-US"/>
                        </a:p>
                      </a:txBody>
                      <a:tcPr anchor="ctr">
                        <a:blipFill>
                          <a:blip r:embed="rId2"/>
                          <a:stretch>
                            <a:fillRect r="-194091" b="-96610"/>
                          </a:stretch>
                        </a:blipFill>
                      </a:tcPr>
                    </a:tc>
                    <a:tc>
                      <a:txBody>
                        <a:bodyPr/>
                        <a:lstStyle/>
                        <a:p>
                          <a:pPr algn="l">
                            <a:defRPr b="1"/>
                          </a:pPr>
                          <a:r>
                            <a:rPr lang="en-US" sz="2800" b="0" i="0" u="none" strike="noStrike" kern="1200" baseline="0" dirty="0" smtClean="0">
                              <a:solidFill>
                                <a:schemeClr val="tx1"/>
                              </a:solidFill>
                              <a:latin typeface="+mn-lt"/>
                              <a:ea typeface="+mn-ea"/>
                              <a:cs typeface="+mn-cs"/>
                            </a:rPr>
                            <a:t>Apply the change of base formula.</a:t>
                          </a:r>
                          <a:endParaRPr sz="2800" b="0" dirty="0"/>
                        </a:p>
                      </a:txBody>
                      <a:tcPr anchor="ct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38824" r="-194091" b="-34118"/>
                          </a:stretch>
                        </a:blipFill>
                      </a:tcPr>
                    </a:tc>
                    <a:tc>
                      <a:txBody>
                        <a:bodyPr/>
                        <a:lstStyle/>
                        <a:p>
                          <a:pPr algn="l">
                            <a:defRPr b="1"/>
                          </a:pPr>
                          <a:r>
                            <a:rPr lang="en-US" sz="2800" b="0" i="0" u="none" strike="noStrike" kern="1200" baseline="0" dirty="0" smtClean="0">
                              <a:solidFill>
                                <a:schemeClr val="tx1"/>
                              </a:solidFill>
                              <a:latin typeface="+mn-lt"/>
                              <a:ea typeface="+mn-ea"/>
                              <a:cs typeface="+mn-cs"/>
                            </a:rPr>
                            <a:t>Evaluate using a calculator.</a:t>
                          </a:r>
                          <a:endParaRPr sz="2800" b="0" dirty="0"/>
                        </a:p>
                      </a:txBody>
                      <a:tcPr anchor="ct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Change of Base Formula (cont.)</a:t>
            </a:r>
          </a:p>
        </p:txBody>
      </p:sp>
      <p:sp>
        <p:nvSpPr>
          <p:cNvPr id="3" name="Text Placeholder 2"/>
          <p:cNvSpPr>
            <a:spLocks noGrp="1"/>
          </p:cNvSpPr>
          <p:nvPr>
            <p:ph type="body" sz="quarter" idx="10"/>
          </p:nvPr>
        </p:nvSpPr>
        <p:spPr>
          <a:xfrm>
            <a:off x="457200" y="1143000"/>
            <a:ext cx="8229600" cy="48533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1772603185"/>
                  </p:ext>
                </p:extLst>
              </p:nvPr>
            </p:nvGraphicFramePr>
            <p:xfrm>
              <a:off x="896112" y="1019683"/>
              <a:ext cx="8001000" cy="2086229"/>
            </p:xfrm>
            <a:graphic>
              <a:graphicData uri="http://schemas.openxmlformats.org/drawingml/2006/table">
                <a:tbl>
                  <a:tblPr firstRow="1" bandRow="1">
                    <a:tableStyleId>{2D5ABB26-0587-4C30-8999-92F81FD0307C}</a:tableStyleId>
                  </a:tblPr>
                  <a:tblGrid>
                    <a:gridCol w="2722626">
                      <a:extLst>
                        <a:ext uri="{9D8B030D-6E8A-4147-A177-3AD203B41FA5}">
                          <a16:colId xmlns:a16="http://schemas.microsoft.com/office/drawing/2014/main" val="20000"/>
                        </a:ext>
                      </a:extLst>
                    </a:gridCol>
                    <a:gridCol w="5278374">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b>
                                    <m:sSubPr>
                                      <m:ctrlPr>
                                        <a:rPr sz="2800" i="1">
                                          <a:latin typeface="Cambria Math" panose="02040503050406030204" pitchFamily="18" charset="0"/>
                                        </a:rPr>
                                      </m:ctrlPr>
                                    </m:sSubPr>
                                    <m:e>
                                      <m:r>
                                        <m:rPr>
                                          <m:sty m:val="p"/>
                                        </m:rPr>
                                        <a:rPr sz="2800">
                                          <a:latin typeface="Cambria Math"/>
                                        </a:rPr>
                                        <m:t>log</m:t>
                                      </m:r>
                                    </m:e>
                                    <m:sub>
                                      <m:f>
                                        <m:fPr>
                                          <m:ctrlPr>
                                            <a:rPr sz="2800" i="1">
                                              <a:latin typeface="Cambria Math" panose="02040503050406030204" pitchFamily="18" charset="0"/>
                                            </a:rPr>
                                          </m:ctrlPr>
                                        </m:fPr>
                                        <m:num>
                                          <m:r>
                                            <a:rPr sz="2800">
                                              <a:latin typeface="Cambria Math"/>
                                            </a:rPr>
                                            <m:t>1</m:t>
                                          </m:r>
                                        </m:num>
                                        <m:den>
                                          <m:r>
                                            <a:rPr sz="2800">
                                              <a:latin typeface="Cambria Math"/>
                                            </a:rPr>
                                            <m:t>2</m:t>
                                          </m:r>
                                        </m:den>
                                      </m:f>
                                    </m:sub>
                                  </m:sSub>
                                </m:fName>
                                <m:e>
                                  <m:r>
                                    <a:rPr sz="2800">
                                      <a:latin typeface="Cambria Math"/>
                                    </a:rPr>
                                    <m:t>3</m:t>
                                  </m:r>
                                </m:e>
                              </m:func>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3</m:t>
                                      </m:r>
                                    </m:e>
                                  </m:func>
                                </m:num>
                                <m:den>
                                  <m:func>
                                    <m:funcPr>
                                      <m:ctrlPr>
                                        <a:rPr sz="2800" i="1">
                                          <a:latin typeface="Cambria Math" panose="02040503050406030204" pitchFamily="18" charset="0"/>
                                        </a:rPr>
                                      </m:ctrlPr>
                                    </m:funcPr>
                                    <m:fName>
                                      <m:r>
                                        <m:rPr>
                                          <m:sty m:val="p"/>
                                        </m:rPr>
                                        <a:rPr sz="2800">
                                          <a:latin typeface="Cambria Math"/>
                                        </a:rPr>
                                        <m:t>log</m:t>
                                      </m:r>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1</m:t>
                                              </m:r>
                                            </m:num>
                                            <m:den>
                                              <m:r>
                                                <a:rPr sz="2800">
                                                  <a:latin typeface="Cambria Math"/>
                                                </a:rPr>
                                                <m:t>2</m:t>
                                              </m:r>
                                            </m:den>
                                          </m:f>
                                        </m:e>
                                      </m:d>
                                    </m:e>
                                  </m:func>
                                </m:den>
                              </m:f>
                            </m:oMath>
                          </a14:m>
                          <a:endParaRPr sz="2800" dirty="0"/>
                        </a:p>
                      </a:txBody>
                      <a:tcPr anchor="ctr"/>
                    </a:tc>
                    <a:tc>
                      <a:txBody>
                        <a:bodyPr/>
                        <a:lstStyle/>
                        <a:p>
                          <a:pPr algn="l">
                            <a:defRPr b="1"/>
                          </a:pPr>
                          <a:r>
                            <a:rPr lang="en-US" sz="2400" b="0" dirty="0"/>
                            <a:t>Apply the change of base formula. This time we use the common logarithm.</a:t>
                          </a:r>
                          <a:endParaRPr sz="2400" b="0" dirty="0"/>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b>
                                    <m:sSubPr>
                                      <m:ctrlPr>
                                        <a:rPr sz="2800" i="1">
                                          <a:latin typeface="Cambria Math" panose="02040503050406030204" pitchFamily="18" charset="0"/>
                                        </a:rPr>
                                      </m:ctrlPr>
                                    </m:sSubPr>
                                    <m:e>
                                      <m:r>
                                        <m:rPr>
                                          <m:sty m:val="p"/>
                                        </m:rPr>
                                        <a:rPr sz="2800">
                                          <a:latin typeface="Cambria Math"/>
                                        </a:rPr>
                                        <m:t>log</m:t>
                                      </m:r>
                                    </m:e>
                                    <m:sub>
                                      <m:f>
                                        <m:fPr>
                                          <m:ctrlPr>
                                            <a:rPr sz="2800" i="1">
                                              <a:latin typeface="Cambria Math" panose="02040503050406030204" pitchFamily="18" charset="0"/>
                                            </a:rPr>
                                          </m:ctrlPr>
                                        </m:fPr>
                                        <m:num>
                                          <m:r>
                                            <a:rPr sz="2800">
                                              <a:latin typeface="Cambria Math"/>
                                            </a:rPr>
                                            <m:t>1</m:t>
                                          </m:r>
                                        </m:num>
                                        <m:den>
                                          <m:r>
                                            <a:rPr sz="2800">
                                              <a:latin typeface="Cambria Math"/>
                                            </a:rPr>
                                            <m:t>2</m:t>
                                          </m:r>
                                        </m:den>
                                      </m:f>
                                    </m:sub>
                                  </m:sSub>
                                  <m:r>
                                    <a:rPr sz="2800">
                                      <a:latin typeface="Cambria Math"/>
                                    </a:rPr>
                                    <m:t>⁡3</m:t>
                                  </m:r>
                                </m:e>
                              </m:phant>
                              <m:r>
                                <a:rPr sz="2800">
                                  <a:latin typeface="Cambria Math"/>
                                </a:rPr>
                                <m:t>≈−1.585</m:t>
                              </m:r>
                            </m:oMath>
                          </a14:m>
                          <a:endParaRPr sz="2800" dirty="0"/>
                        </a:p>
                      </a:txBody>
                      <a:tcPr/>
                    </a:tc>
                    <a:tc>
                      <a:txBody>
                        <a:bodyPr/>
                        <a:lstStyle/>
                        <a:p>
                          <a:pPr algn="l">
                            <a:defRPr b="1"/>
                          </a:pPr>
                          <a:r>
                            <a:rPr lang="en-US" sz="2400" b="0" dirty="0"/>
                            <a:t>Since the base of the logarithm is a fraction, we should expect a negative answer.</a:t>
                          </a:r>
                          <a:endParaRPr sz="24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1772603185"/>
                  </p:ext>
                </p:extLst>
              </p:nvPr>
            </p:nvGraphicFramePr>
            <p:xfrm>
              <a:off x="896112" y="1019683"/>
              <a:ext cx="8001000" cy="2086229"/>
            </p:xfrm>
            <a:graphic>
              <a:graphicData uri="http://schemas.openxmlformats.org/drawingml/2006/table">
                <a:tbl>
                  <a:tblPr firstRow="1" bandRow="1">
                    <a:tableStyleId>{2D5ABB26-0587-4C30-8999-92F81FD0307C}</a:tableStyleId>
                  </a:tblPr>
                  <a:tblGrid>
                    <a:gridCol w="2722626">
                      <a:extLst>
                        <a:ext uri="{9D8B030D-6E8A-4147-A177-3AD203B41FA5}">
                          <a16:colId xmlns:a16="http://schemas.microsoft.com/office/drawing/2014/main" val="20000"/>
                        </a:ext>
                      </a:extLst>
                    </a:gridCol>
                    <a:gridCol w="5278374">
                      <a:extLst>
                        <a:ext uri="{9D8B030D-6E8A-4147-A177-3AD203B41FA5}">
                          <a16:colId xmlns:a16="http://schemas.microsoft.com/office/drawing/2014/main" val="20001"/>
                        </a:ext>
                      </a:extLst>
                    </a:gridCol>
                  </a:tblGrid>
                  <a:tr h="897509">
                    <a:tc>
                      <a:txBody>
                        <a:bodyPr/>
                        <a:lstStyle/>
                        <a:p>
                          <a:endParaRPr lang="en-US"/>
                        </a:p>
                      </a:txBody>
                      <a:tcPr anchor="ctr">
                        <a:blipFill>
                          <a:blip r:embed="rId2"/>
                          <a:stretch>
                            <a:fillRect t="-1351" r="-193736" b="-146622"/>
                          </a:stretch>
                        </a:blipFill>
                      </a:tcPr>
                    </a:tc>
                    <a:tc>
                      <a:txBody>
                        <a:bodyPr/>
                        <a:lstStyle/>
                        <a:p>
                          <a:pPr algn="l">
                            <a:defRPr b="1"/>
                          </a:pPr>
                          <a:r>
                            <a:rPr lang="en-US" sz="2400" b="0" dirty="0" smtClean="0"/>
                            <a:t>Apply the change of base formula. This time we use the common logarithm.</a:t>
                          </a:r>
                          <a:endParaRPr sz="2400" b="0" dirty="0"/>
                        </a:p>
                      </a:txBody>
                      <a:tcPr anchor="ctr"/>
                    </a:tc>
                    <a:extLst>
                      <a:ext uri="{0D108BD9-81ED-4DB2-BD59-A6C34878D82A}">
                        <a16:rowId xmlns:a16="http://schemas.microsoft.com/office/drawing/2014/main" val="10000"/>
                      </a:ext>
                    </a:extLst>
                  </a:tr>
                  <a:tr h="1188720">
                    <a:tc>
                      <a:txBody>
                        <a:bodyPr/>
                        <a:lstStyle/>
                        <a:p>
                          <a:endParaRPr lang="en-US"/>
                        </a:p>
                      </a:txBody>
                      <a:tcPr>
                        <a:blipFill>
                          <a:blip r:embed="rId2"/>
                          <a:stretch>
                            <a:fillRect t="-76923" r="-193736" b="-11282"/>
                          </a:stretch>
                        </a:blipFill>
                      </a:tcPr>
                    </a:tc>
                    <a:tc>
                      <a:txBody>
                        <a:bodyPr/>
                        <a:lstStyle/>
                        <a:p>
                          <a:pPr algn="l">
                            <a:defRPr b="1"/>
                          </a:pPr>
                          <a:r>
                            <a:rPr lang="en-US" sz="2400" b="0" dirty="0" smtClean="0"/>
                            <a:t>Since the base of the logarithm is a fraction, we should expect a negative answer.</a:t>
                          </a:r>
                          <a:endParaRPr sz="24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Change of Base Formula (cont.)</a:t>
            </a:r>
          </a:p>
        </p:txBody>
      </p:sp>
      <p:sp>
        <p:nvSpPr>
          <p:cNvPr id="3" name="Text Placeholder 2"/>
          <p:cNvSpPr>
            <a:spLocks noGrp="1"/>
          </p:cNvSpPr>
          <p:nvPr>
            <p:ph type="body" sz="quarter" idx="10"/>
          </p:nvPr>
        </p:nvSpPr>
        <p:spPr>
          <a:xfrm>
            <a:off x="457200" y="1219200"/>
            <a:ext cx="8229600" cy="4777154"/>
          </a:xfrm>
        </p:spPr>
        <p:txBody>
          <a:bodyPr>
            <a:normAutofit/>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107989743"/>
                  </p:ext>
                </p:extLst>
              </p:nvPr>
            </p:nvGraphicFramePr>
            <p:xfrm>
              <a:off x="847344" y="1087235"/>
              <a:ext cx="7839456" cy="1289749"/>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5401056">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𝜋</m:t>
                                      </m:r>
                                    </m:sub>
                                  </m:sSub>
                                </m:fName>
                                <m:e>
                                  <m:r>
                                    <a:rPr sz="2800">
                                      <a:latin typeface="Cambria Math"/>
                                    </a:rPr>
                                    <m:t>5</m:t>
                                  </m:r>
                                </m:e>
                              </m:func>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num>
                                <m:den>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𝜋</m:t>
                                      </m:r>
                                    </m:e>
                                  </m:func>
                                </m:den>
                              </m:f>
                            </m:oMath>
                          </a14:m>
                          <a:endParaRPr sz="2800" dirty="0"/>
                        </a:p>
                      </a:txBody>
                      <a:tcPr/>
                    </a:tc>
                    <a:tc rowSpan="2">
                      <a:txBody>
                        <a:bodyPr/>
                        <a:lstStyle/>
                        <a:p>
                          <a:pPr algn="l">
                            <a:defRPr b="1"/>
                          </a:pPr>
                          <a:r>
                            <a:rPr lang="en-US" sz="2400" b="0" dirty="0"/>
                            <a:t>Once again, we apply the change of base formula, then evaluate using a calculator.</a:t>
                          </a:r>
                          <a:endParaRPr sz="2400" b="0" dirty="0"/>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𝜋</m:t>
                                      </m:r>
                                    </m:sub>
                                  </m:sSub>
                                  <m:r>
                                    <a:rPr sz="2800">
                                      <a:latin typeface="Cambria Math"/>
                                    </a:rPr>
                                    <m:t>⁡5</m:t>
                                  </m:r>
                                </m:e>
                              </m:phant>
                              <m:r>
                                <a:rPr sz="2800">
                                  <a:latin typeface="Cambria Math"/>
                                </a:rPr>
                                <m:t>≈1.406</m:t>
                              </m:r>
                            </m:oMath>
                          </a14:m>
                          <a:endParaRPr sz="2800" dirty="0"/>
                        </a:p>
                      </a:txBody>
                      <a:tcPr/>
                    </a:tc>
                    <a:tc vMerge="1">
                      <a:txBody>
                        <a:bodyPr/>
                        <a:lstStyle/>
                        <a:p>
                          <a:pPr algn="l"/>
                          <a:endParaRPr sz="2800" b="1"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107989743"/>
                  </p:ext>
                </p:extLst>
              </p:nvPr>
            </p:nvGraphicFramePr>
            <p:xfrm>
              <a:off x="847344" y="1087235"/>
              <a:ext cx="7839456" cy="1289749"/>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5401056">
                      <a:extLst>
                        <a:ext uri="{9D8B030D-6E8A-4147-A177-3AD203B41FA5}">
                          <a16:colId xmlns:a16="http://schemas.microsoft.com/office/drawing/2014/main" val="20001"/>
                        </a:ext>
                      </a:extLst>
                    </a:gridCol>
                  </a:tblGrid>
                  <a:tr h="771589">
                    <a:tc>
                      <a:txBody>
                        <a:bodyPr/>
                        <a:lstStyle/>
                        <a:p>
                          <a:endParaRPr lang="en-US"/>
                        </a:p>
                      </a:txBody>
                      <a:tcPr>
                        <a:blipFill>
                          <a:blip r:embed="rId2"/>
                          <a:stretch>
                            <a:fillRect r="-221500" b="-89764"/>
                          </a:stretch>
                        </a:blipFill>
                      </a:tcPr>
                    </a:tc>
                    <a:tc rowSpan="2">
                      <a:txBody>
                        <a:bodyPr/>
                        <a:lstStyle/>
                        <a:p>
                          <a:pPr algn="l">
                            <a:defRPr b="1"/>
                          </a:pPr>
                          <a:r>
                            <a:rPr lang="en-US" sz="2400" b="0" dirty="0" smtClean="0"/>
                            <a:t>Once again, we apply the change of base formula, then evaluate using a calculator.</a:t>
                          </a:r>
                          <a:endParaRPr sz="2400" b="0" dirty="0"/>
                        </a:p>
                      </a:txBody>
                      <a:tcPr anchor="ctr"/>
                    </a:tc>
                    <a:extLst>
                      <a:ext uri="{0D108BD9-81ED-4DB2-BD59-A6C34878D82A}">
                        <a16:rowId xmlns:a16="http://schemas.microsoft.com/office/drawing/2014/main" val="10000"/>
                      </a:ext>
                    </a:extLst>
                  </a:tr>
                  <a:tr h="518160">
                    <a:tc>
                      <a:txBody>
                        <a:bodyPr/>
                        <a:lstStyle/>
                        <a:p>
                          <a:endParaRPr lang="en-US"/>
                        </a:p>
                      </a:txBody>
                      <a:tcPr>
                        <a:blipFill>
                          <a:blip r:embed="rId2"/>
                          <a:stretch>
                            <a:fillRect t="-149412" r="-221500" b="-34118"/>
                          </a:stretch>
                        </a:blipFill>
                      </a:tcPr>
                    </a:tc>
                    <a:tc vMerge="1">
                      <a:txBody>
                        <a:bodyPr/>
                        <a:lstStyle/>
                        <a:p>
                          <a:pPr algn="l"/>
                          <a:endParaRPr sz="2800" b="1"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pH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a:t>
                </a:r>
                <a:r>
                  <a:rPr sz="2800" b="1" dirty="0"/>
                  <a:t>pH</a:t>
                </a:r>
                <a:r>
                  <a:rPr sz="2800" dirty="0"/>
                  <a:t> of a solution is defined to be </a:t>
                </a:r>
                <a14:m>
                  <m:oMath xmlns:m="http://schemas.openxmlformats.org/officeDocument/2006/math">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m:rPr>
                                    <m:sty m:val="p"/>
                                  </m:rPr>
                                  <a:rPr lang="en-US">
                                    <a:latin typeface="Cambria Math" panose="02040503050406030204" pitchFamily="18" charset="0"/>
                                  </a:rPr>
                                  <m:t>H</m:t>
                                </m:r>
                              </m:e>
                              <m:sub>
                                <m:r>
                                  <a:rPr lang="ar-AE">
                                    <a:latin typeface="Cambria Math" panose="02040503050406030204" pitchFamily="18" charset="0"/>
                                  </a:rPr>
                                  <m:t>3</m:t>
                                </m:r>
                              </m:sub>
                            </m:sSub>
                            <m:sSup>
                              <m:sSupPr>
                                <m:ctrlPr>
                                  <a:rPr lang="ar-AE" i="1">
                                    <a:latin typeface="Cambria Math" panose="02040503050406030204" pitchFamily="18" charset="0"/>
                                  </a:rPr>
                                </m:ctrlPr>
                              </m:sSupPr>
                              <m:e>
                                <m:r>
                                  <m:rPr>
                                    <m:sty m:val="p"/>
                                  </m:rPr>
                                  <a:rPr lang="en-US">
                                    <a:latin typeface="Cambria Math" panose="02040503050406030204" pitchFamily="18" charset="0"/>
                                  </a:rPr>
                                  <m:t>O</m:t>
                                </m:r>
                              </m:e>
                              <m:sup>
                                <m:r>
                                  <a:rPr lang="ar-AE">
                                    <a:latin typeface="Cambria Math" panose="02040503050406030204" pitchFamily="18" charset="0"/>
                                  </a:rPr>
                                  <m:t>+</m:t>
                                </m:r>
                              </m:sup>
                            </m:sSup>
                          </m:e>
                        </m:d>
                      </m:e>
                    </m:func>
                  </m:oMath>
                </a14:m>
                <a:r>
                  <a:rPr sz="2800" dirty="0"/>
                  <a:t>, where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m:rPr>
                            <m:sty m:val="p"/>
                          </m:rPr>
                          <a:rPr>
                            <a:latin typeface="Cambria Math" panose="02040503050406030204" pitchFamily="18" charset="0"/>
                          </a:rPr>
                          <m:t>H</m:t>
                        </m:r>
                      </m:e>
                      <m:sub>
                        <m:r>
                          <a:rPr>
                            <a:latin typeface="Cambria Math" panose="02040503050406030204" pitchFamily="18" charset="0"/>
                          </a:rPr>
                          <m:t>3</m:t>
                        </m:r>
                      </m:sub>
                    </m:sSub>
                    <m:sSup>
                      <m:sSupPr>
                        <m:ctrlPr>
                          <a:rPr i="1">
                            <a:latin typeface="Cambria Math" panose="02040503050406030204" pitchFamily="18" charset="0"/>
                          </a:rPr>
                        </m:ctrlPr>
                      </m:sSupPr>
                      <m:e>
                        <m:r>
                          <m:rPr>
                            <m:sty m:val="p"/>
                          </m:rPr>
                          <a:rPr>
                            <a:latin typeface="Cambria Math" panose="02040503050406030204" pitchFamily="18" charset="0"/>
                          </a:rPr>
                          <m:t>O</m:t>
                        </m:r>
                      </m:e>
                      <m:sup>
                        <m:r>
                          <a:rPr>
                            <a:latin typeface="Cambria Math" panose="02040503050406030204" pitchFamily="18" charset="0"/>
                          </a:rPr>
                          <m:t>+</m:t>
                        </m:r>
                      </m:sup>
                    </m:sSup>
                    <m:r>
                      <a:rPr>
                        <a:latin typeface="Cambria Math" panose="02040503050406030204" pitchFamily="18" charset="0"/>
                      </a:rPr>
                      <m:t>]</m:t>
                    </m:r>
                  </m:oMath>
                </a14:m>
                <a:r>
                  <a:rPr sz="2800" dirty="0"/>
                  <a:t> is the concentration of hydronium ions in units of moles/liter. Solutions with a pH less than </a:t>
                </a:r>
                <a:r>
                  <a:rPr sz="2800" dirty="0">
                    <a:latin typeface="Cambria Math"/>
                  </a:rPr>
                  <a:t>7</a:t>
                </a:r>
                <a:r>
                  <a:rPr sz="2800" dirty="0"/>
                  <a:t> are said to be </a:t>
                </a:r>
                <a:r>
                  <a:rPr sz="2800" i="1" dirty="0"/>
                  <a:t>acidic</a:t>
                </a:r>
                <a:r>
                  <a:rPr sz="2800" dirty="0"/>
                  <a:t>, while those with a pH greater than </a:t>
                </a:r>
                <a:r>
                  <a:rPr sz="2800" dirty="0">
                    <a:latin typeface="Cambria Math"/>
                  </a:rPr>
                  <a:t>7</a:t>
                </a:r>
                <a:r>
                  <a:rPr sz="2800" dirty="0"/>
                  <a:t> are </a:t>
                </a:r>
                <a:r>
                  <a:rPr sz="2800" i="1" dirty="0"/>
                  <a:t>basic</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9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pH Scale (cont.)</a:t>
            </a:r>
          </a:p>
        </p:txBody>
      </p:sp>
      <p:pic>
        <p:nvPicPr>
          <p:cNvPr id="5" name="Content Placeholder 4">
            <a:extLst>
              <a:ext uri="{FF2B5EF4-FFF2-40B4-BE49-F238E27FC236}">
                <a16:creationId xmlns:a16="http://schemas.microsoft.com/office/drawing/2014/main" id="{3EAAFB24-6473-46AB-9464-569FFF08E67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5201" y="1172076"/>
            <a:ext cx="3833599" cy="4325944"/>
          </a:xfrm>
        </p:spPr>
      </p:pic>
      <p:sp>
        <p:nvSpPr>
          <p:cNvPr id="4" name="Text Placeholder 2"/>
          <p:cNvSpPr txBox="1">
            <a:spLocks/>
          </p:cNvSpPr>
          <p:nvPr/>
        </p:nvSpPr>
        <p:spPr>
          <a:xfrm>
            <a:off x="457200" y="5410200"/>
            <a:ext cx="8229600" cy="5861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solidFill>
                  <a:srgbClr val="000000"/>
                </a:solidFill>
              </a:rPr>
              <a:t>Figure 1: pH of Common Substances</a:t>
            </a:r>
          </a:p>
          <a:p>
            <a:pPr marL="0" indent="0">
              <a:buNone/>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The pH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 sample of orange juice is determined to have a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m:rPr>
                            <m:sty m:val="p"/>
                          </m:rPr>
                          <a:rPr>
                            <a:latin typeface="Cambria Math" panose="02040503050406030204" pitchFamily="18" charset="0"/>
                          </a:rPr>
                          <m:t>H</m:t>
                        </m:r>
                      </m:e>
                      <m:sub>
                        <m:r>
                          <a:rPr>
                            <a:latin typeface="Cambria Math" panose="02040503050406030204" pitchFamily="18" charset="0"/>
                          </a:rPr>
                          <m:t>3</m:t>
                        </m:r>
                      </m:sub>
                    </m:sSub>
                    <m:sSup>
                      <m:sSupPr>
                        <m:ctrlPr>
                          <a:rPr i="1">
                            <a:latin typeface="Cambria Math" panose="02040503050406030204" pitchFamily="18" charset="0"/>
                          </a:rPr>
                        </m:ctrlPr>
                      </m:sSupPr>
                      <m:e>
                        <m:r>
                          <m:rPr>
                            <m:sty m:val="p"/>
                          </m:rPr>
                          <a:rPr>
                            <a:latin typeface="Cambria Math" panose="02040503050406030204" pitchFamily="18" charset="0"/>
                          </a:rPr>
                          <m:t>O</m:t>
                        </m:r>
                      </m:e>
                      <m:sup>
                        <m:r>
                          <a:rPr>
                            <a:latin typeface="Cambria Math" panose="02040503050406030204" pitchFamily="18" charset="0"/>
                          </a:rPr>
                          <m:t>+</m:t>
                        </m:r>
                      </m:sup>
                    </m:sSup>
                    <m:r>
                      <a:rPr>
                        <a:latin typeface="Cambria Math" panose="02040503050406030204" pitchFamily="18" charset="0"/>
                      </a:rPr>
                      <m:t>]</m:t>
                    </m:r>
                  </m:oMath>
                </a14:m>
                <a:r>
                  <a:rPr sz="2800" dirty="0"/>
                  <a:t> concentration of </a:t>
                </a:r>
                <a14:m>
                  <m:oMath xmlns:m="http://schemas.openxmlformats.org/officeDocument/2006/math">
                    <m:r>
                      <a:rPr>
                        <a:latin typeface="Cambria Math" panose="02040503050406030204" pitchFamily="18" charset="0"/>
                      </a:rPr>
                      <m:t>1.58×</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−4</m:t>
                        </m:r>
                      </m:sup>
                    </m:sSup>
                  </m:oMath>
                </a14:m>
                <a:r>
                  <a:rPr sz="2800" dirty="0"/>
                  <a:t> moles/liter, what is its pH?</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The pH Scale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Applying the formula</a:t>
                </a:r>
                <a:r>
                  <a:rPr lang="en-US" sz="2800" dirty="0"/>
                  <a:t> from the definition</a:t>
                </a:r>
                <a:r>
                  <a:rPr sz="2800" dirty="0"/>
                  <a:t> (and using a calculator), the pH is equal to</a:t>
                </a:r>
              </a:p>
              <a:p>
                <a:pPr algn="ctr">
                  <a:defRPr sz="2800"/>
                </a:pPr>
                <a:r>
                  <a:rPr sz="2800" dirty="0"/>
                  <a:t> </a:t>
                </a:r>
                <a14:m>
                  <m:oMath xmlns:m="http://schemas.openxmlformats.org/officeDocument/2006/math">
                    <m:r>
                      <m:rPr>
                        <m:sty m:val="p"/>
                      </m:rPr>
                      <a:rPr>
                        <a:latin typeface="Cambria Math" panose="02040503050406030204" pitchFamily="18" charset="0"/>
                      </a:rPr>
                      <m:t>pH</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4</m:t>
                                </m:r>
                              </m:sup>
                            </m:sSup>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80</m:t>
                        </m:r>
                      </m:e>
                    </m:d>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8</m:t>
                    </m:r>
                  </m:oMath>
                </a14:m>
                <a:r>
                  <a:rPr sz="2800" dirty="0"/>
                  <a:t>.</a:t>
                </a:r>
              </a:p>
              <a:p>
                <a:pPr>
                  <a:defRPr sz="2800"/>
                </a:pPr>
                <a:r>
                  <a:rPr sz="2800" dirty="0"/>
                  <a:t>After doing this calculation, the reason for the minus sign in the formula is more apparent. By multiplying the log of the concentration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the pH of a solution is positive, which is convenient for comparative purposes.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Richter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dirty="0"/>
                  <a:t>Definition</a:t>
                </a:r>
              </a:p>
              <a:p>
                <a:pPr>
                  <a:defRPr sz="2800"/>
                </a:pPr>
                <a:r>
                  <a:rPr sz="2800" dirty="0"/>
                  <a:t>Earthquake intensity is measured on the </a:t>
                </a:r>
                <a:r>
                  <a:rPr sz="2800" b="1" dirty="0"/>
                  <a:t>Richter scale</a:t>
                </a:r>
                <a:r>
                  <a:rPr sz="2800" dirty="0"/>
                  <a:t> (named for the American seismologist Charles Richter, 1900−1985). In the original formula that follows,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oMath>
                </a14:m>
                <a:r>
                  <a:rPr sz="2800" dirty="0"/>
                  <a:t> is the intensity of a just-discernible earthquake, </a:t>
                </a:r>
                <a14:m>
                  <m:oMath xmlns:m="http://schemas.openxmlformats.org/officeDocument/2006/math">
                    <m:r>
                      <a:rPr>
                        <a:latin typeface="Cambria Math" panose="02040503050406030204" pitchFamily="18" charset="0"/>
                      </a:rPr>
                      <m:t>𝐼</m:t>
                    </m:r>
                  </m:oMath>
                </a14:m>
                <a:r>
                  <a:rPr sz="2800" dirty="0"/>
                  <a:t> is the intensity of an earthquake being analyzed, and </a:t>
                </a:r>
                <a14:m>
                  <m:oMath xmlns:m="http://schemas.openxmlformats.org/officeDocument/2006/math">
                    <m:r>
                      <a:rPr>
                        <a:latin typeface="Cambria Math" panose="02040503050406030204" pitchFamily="18" charset="0"/>
                      </a:rPr>
                      <m:t>𝑅</m:t>
                    </m:r>
                  </m:oMath>
                </a14:m>
                <a:r>
                  <a:rPr sz="2800" dirty="0"/>
                  <a:t> is its ranking on the Richter scale.</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𝑅</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𝐼</m:t>
                                  </m:r>
                                </m:num>
                                <m:den>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den>
                              </m:f>
                            </m:e>
                          </m:d>
                        </m:e>
                      </m:func>
                    </m:oMath>
                  </m:oMathPara>
                </a14:m>
                <a:endParaRPr sz="2800" dirty="0"/>
              </a:p>
              <a:p>
                <a:pPr>
                  <a:defRPr sz="2800"/>
                </a:pPr>
                <a:r>
                  <a:rPr sz="2800" dirty="0"/>
                  <a:t>By this measure, earthquakes range from a classification of minor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4</m:t>
                        </m:r>
                      </m:e>
                    </m:d>
                  </m:oMath>
                </a14:m>
                <a:r>
                  <a:rPr sz="2800" dirty="0"/>
                  <a:t>, to light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5</m:t>
                        </m:r>
                      </m:e>
                    </m:d>
                  </m:oMath>
                </a14:m>
                <a:r>
                  <a:rPr sz="2800" dirty="0"/>
                  <a:t>, to moderate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6</m:t>
                        </m:r>
                      </m:e>
                    </m:d>
                  </m:oMath>
                </a14:m>
                <a:r>
                  <a:rPr sz="2800" dirty="0"/>
                  <a:t>, to strong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7</m:t>
                        </m:r>
                      </m:e>
                    </m:d>
                  </m:oMath>
                </a14:m>
                <a:r>
                  <a:rPr sz="2800" dirty="0"/>
                  <a:t>, to major</a:t>
                </a:r>
                <a:r>
                  <a:rPr lang="en-US" sz="2800" dirty="0"/>
                  <a: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8</m:t>
                        </m:r>
                      </m:e>
                    </m:d>
                  </m:oMath>
                </a14:m>
                <a:r>
                  <a:rPr sz="2800" dirty="0"/>
                  <a:t>, to great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𝑅</m:t>
                        </m:r>
                      </m:e>
                    </m: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r="-1328"/>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The Richter Scale</a:t>
            </a:r>
          </a:p>
        </p:txBody>
      </p:sp>
      <p:sp>
        <p:nvSpPr>
          <p:cNvPr id="3" name="Text Placeholder 2"/>
          <p:cNvSpPr>
            <a:spLocks noGrp="1"/>
          </p:cNvSpPr>
          <p:nvPr>
            <p:ph type="body" sz="quarter" idx="10"/>
          </p:nvPr>
        </p:nvSpPr>
        <p:spPr/>
        <p:txBody>
          <a:bodyPr>
            <a:normAutofit/>
          </a:bodyPr>
          <a:lstStyle/>
          <a:p>
            <a:r>
              <a:rPr sz="2800" dirty="0"/>
              <a:t>The January 2001 earthquake in the state of Gujarat in India was </a:t>
            </a:r>
            <a:r>
              <a:rPr sz="2800" dirty="0">
                <a:latin typeface="Cambria Math"/>
              </a:rPr>
              <a:t>7,940,000</a:t>
            </a:r>
            <a:r>
              <a:rPr sz="2800" dirty="0"/>
              <a:t> times as intense as a 0-level earthquake. What was the Richter ranking of this devastating event?</a:t>
            </a:r>
          </a:p>
          <a:p>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Continuously Compounded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need to solve the equation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𝑟𝑡</m:t>
                        </m:r>
                      </m:sup>
                    </m:sSup>
                  </m:oMath>
                </a14:m>
                <a:r>
                  <a:rPr sz="2800" dirty="0"/>
                  <a:t> for </a:t>
                </a:r>
                <a14:m>
                  <m:oMath xmlns:m="http://schemas.openxmlformats.org/officeDocument/2006/math">
                    <m:r>
                      <a:rPr>
                        <a:latin typeface="Cambria Math" panose="02040503050406030204" pitchFamily="18" charset="0"/>
                      </a:rPr>
                      <m:t>𝑟</m:t>
                    </m:r>
                  </m:oMath>
                </a14:m>
                <a:r>
                  <a:rPr sz="2800" dirty="0"/>
                  <a:t>, given that </a:t>
                </a:r>
                <a14:m>
                  <m:oMath xmlns:m="http://schemas.openxmlformats.org/officeDocument/2006/math">
                    <m:r>
                      <a:rPr>
                        <a:latin typeface="Cambria Math" panose="02040503050406030204" pitchFamily="18" charset="0"/>
                      </a:rPr>
                      <m:t>𝐴</m:t>
                    </m:r>
                    <m:r>
                      <a:rPr>
                        <a:latin typeface="Cambria Math" panose="02040503050406030204" pitchFamily="18" charset="0"/>
                      </a:rPr>
                      <m:t>=10,202.01</m:t>
                    </m:r>
                  </m:oMath>
                </a14:m>
                <a:r>
                  <a:rPr sz="2800" dirty="0"/>
                  <a:t>, </a:t>
                </a:r>
                <a14:m>
                  <m:oMath xmlns:m="http://schemas.openxmlformats.org/officeDocument/2006/math">
                    <m:r>
                      <a:rPr>
                        <a:latin typeface="Cambria Math" panose="02040503050406030204" pitchFamily="18" charset="0"/>
                      </a:rPr>
                      <m:t>𝑃</m:t>
                    </m:r>
                    <m:r>
                      <a:rPr>
                        <a:latin typeface="Cambria Math" panose="02040503050406030204" pitchFamily="18" charset="0"/>
                      </a:rPr>
                      <m:t>=10,000</m:t>
                    </m:r>
                  </m:oMath>
                </a14:m>
                <a:r>
                  <a:rPr sz="2800" dirty="0"/>
                  <a:t>, and </a:t>
                </a:r>
                <a14:m>
                  <m:oMath xmlns:m="http://schemas.openxmlformats.org/officeDocument/2006/math">
                    <m:r>
                      <a:rPr>
                        <a:latin typeface="Cambria Math" panose="02040503050406030204" pitchFamily="18" charset="0"/>
                      </a:rPr>
                      <m:t>𝑡</m:t>
                    </m:r>
                    <m:r>
                      <a:rPr>
                        <a:latin typeface="Cambria Math" panose="02040503050406030204" pitchFamily="18" charset="0"/>
                      </a:rPr>
                      <m:t>=1</m:t>
                    </m:r>
                  </m:oMath>
                </a14:m>
                <a:r>
                  <a:rPr sz="2800" dirty="0"/>
                  <a:t>.</a:t>
                </a: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r>
                  <a:rPr lang="en-US" dirty="0"/>
                  <a:t>Note that we use the natural logarithm since the base of the exponential function is </a:t>
                </a:r>
                <a14:m>
                  <m:oMath xmlns:m="http://schemas.openxmlformats.org/officeDocument/2006/math">
                    <m:r>
                      <a:rPr lang="en-US">
                        <a:latin typeface="Cambria Math" panose="02040503050406030204" pitchFamily="18" charset="0"/>
                      </a:rPr>
                      <m:t>𝑒</m:t>
                    </m:r>
                  </m:oMath>
                </a14:m>
                <a:r>
                  <a:rPr lang="en-US" dirty="0"/>
                  <a:t>. While we must use a calculator, we can now solve the equation for </a:t>
                </a:r>
                <a14:m>
                  <m:oMath xmlns:m="http://schemas.openxmlformats.org/officeDocument/2006/math">
                    <m:r>
                      <a:rPr lang="en-US">
                        <a:latin typeface="Cambria Math" panose="02040503050406030204" pitchFamily="18" charset="0"/>
                      </a:rPr>
                      <m:t>𝑟</m:t>
                    </m:r>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12216854"/>
                  </p:ext>
                </p:extLst>
              </p:nvPr>
            </p:nvGraphicFramePr>
            <p:xfrm>
              <a:off x="457200" y="2470594"/>
              <a:ext cx="8229600" cy="2101406"/>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426971">
                      <a:extLst>
                        <a:ext uri="{9D8B030D-6E8A-4147-A177-3AD203B41FA5}">
                          <a16:colId xmlns:a16="http://schemas.microsoft.com/office/drawing/2014/main" val="20001"/>
                        </a:ext>
                      </a:extLst>
                    </a:gridCol>
                    <a:gridCol w="3516629">
                      <a:extLst>
                        <a:ext uri="{9D8B030D-6E8A-4147-A177-3AD203B41FA5}">
                          <a16:colId xmlns:a16="http://schemas.microsoft.com/office/drawing/2014/main" val="20002"/>
                        </a:ext>
                      </a:extLst>
                    </a:gridCol>
                  </a:tblGrid>
                  <a:tr h="370840">
                    <a:tc>
                      <a:txBody>
                        <a:bodyPr/>
                        <a:lstStyle/>
                        <a:p>
                          <a:pPr algn="r"/>
                          <a:r>
                            <a:rPr sz="2800" dirty="0"/>
                            <a:t>​</a:t>
                          </a:r>
                          <a:r>
                            <a:rPr sz="2800" dirty="0">
                              <a:latin typeface="Cambria Math"/>
                            </a:rPr>
                            <a:t>10,202.01</a:t>
                          </a:r>
                        </a:p>
                      </a:txBody>
                      <a:tcPr anchor="ctr"/>
                    </a:tc>
                    <a:tc>
                      <a:txBody>
                        <a:bodyPr/>
                        <a:lstStyle/>
                        <a:p>
                          <a:pPr algn="l">
                            <a:defRPr sz="1800"/>
                          </a:pPr>
                          <a:r>
                            <a:rPr sz="2800"/>
                            <a:t>​</a:t>
                          </a:r>
                          <a14:m>
                            <m:oMath xmlns:m="http://schemas.openxmlformats.org/officeDocument/2006/math">
                              <m:r>
                                <a:rPr sz="2800">
                                  <a:latin typeface="Cambria Math"/>
                                </a:rPr>
                                <m:t>=10,000</m:t>
                              </m:r>
                              <m:sSup>
                                <m:sSupPr>
                                  <m:ctrlPr>
                                    <a:rPr sz="2800" i="1">
                                      <a:latin typeface="Cambria Math" panose="02040503050406030204" pitchFamily="18" charset="0"/>
                                    </a:rPr>
                                  </m:ctrlPr>
                                </m:sSupPr>
                                <m:e>
                                  <m:r>
                                    <a:rPr sz="2800">
                                      <a:latin typeface="Cambria Math"/>
                                    </a:rPr>
                                    <m:t>𝑒</m:t>
                                  </m:r>
                                </m:e>
                                <m:sup>
                                  <m:r>
                                    <a:rPr sz="2800">
                                      <a:latin typeface="Cambria Math"/>
                                    </a:rPr>
                                    <m:t>𝑟</m:t>
                                  </m:r>
                                  <m:d>
                                    <m:dPr>
                                      <m:ctrlPr>
                                        <a:rPr sz="2800" i="1">
                                          <a:latin typeface="Cambria Math" panose="02040503050406030204" pitchFamily="18" charset="0"/>
                                        </a:rPr>
                                      </m:ctrlPr>
                                    </m:dPr>
                                    <m:e>
                                      <m:r>
                                        <a:rPr sz="2800">
                                          <a:latin typeface="Cambria Math"/>
                                        </a:rPr>
                                        <m:t>1</m:t>
                                      </m:r>
                                    </m:e>
                                  </m:d>
                                </m:sup>
                              </m:sSup>
                            </m:oMath>
                          </a14:m>
                          <a:endParaRPr sz="2800"/>
                        </a:p>
                      </a:txBody>
                      <a:tcPr anchor="ctr"/>
                    </a:tc>
                    <a:tc>
                      <a:txBody>
                        <a:bodyPr/>
                        <a:lstStyle/>
                        <a:p>
                          <a:pPr algn="l">
                            <a:defRPr b="1"/>
                          </a:pPr>
                          <a:r>
                            <a:rPr lang="en-US" sz="2200" b="0" dirty="0"/>
                            <a:t>Substitute the given values.</a:t>
                          </a:r>
                          <a:endParaRPr sz="2200" b="0" dirty="0"/>
                        </a:p>
                      </a:txBody>
                      <a:tcPr anchor="ctr"/>
                    </a:tc>
                    <a:extLst>
                      <a:ext uri="{0D108BD9-81ED-4DB2-BD59-A6C34878D82A}">
                        <a16:rowId xmlns:a16="http://schemas.microsoft.com/office/drawing/2014/main" val="10000"/>
                      </a:ext>
                    </a:extLst>
                  </a:tr>
                  <a:tr h="370840">
                    <a:tc>
                      <a:txBody>
                        <a:bodyPr/>
                        <a:lstStyle/>
                        <a:p>
                          <a:pPr algn="r"/>
                          <a:r>
                            <a:rPr sz="2800" dirty="0"/>
                            <a:t>​</a:t>
                          </a:r>
                          <a:r>
                            <a:rPr sz="2800" dirty="0">
                              <a:latin typeface="Cambria Math"/>
                            </a:rPr>
                            <a:t>1.020201</a:t>
                          </a:r>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𝑒</m:t>
                                  </m:r>
                                </m:e>
                                <m:sup>
                                  <m:r>
                                    <a:rPr sz="2800">
                                      <a:latin typeface="Cambria Math"/>
                                    </a:rPr>
                                    <m:t>𝑟</m:t>
                                  </m:r>
                                </m:sup>
                              </m:sSup>
                            </m:oMath>
                          </a14:m>
                          <a:endParaRPr sz="2800" dirty="0"/>
                        </a:p>
                      </a:txBody>
                      <a:tcPr anchor="ctr"/>
                    </a:tc>
                    <a:tc>
                      <a:txBody>
                        <a:bodyPr/>
                        <a:lstStyle/>
                        <a:p>
                          <a:pPr algn="l">
                            <a:defRPr b="1"/>
                          </a:pPr>
                          <a:r>
                            <a:rPr sz="2200" b="0" dirty="0"/>
                            <a:t>Divide both sides by </a:t>
                          </a:r>
                          <a:r>
                            <a:rPr sz="2200" b="0" dirty="0">
                              <a:latin typeface="Cambria Math"/>
                            </a:rPr>
                            <a:t>10,000</a:t>
                          </a:r>
                          <a:r>
                            <a:rPr sz="2200" b="0" dirty="0"/>
                            <a:t>.</a:t>
                          </a:r>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m:rPr>
                                  <m:sty m:val="p"/>
                                </m:rPr>
                                <a:rPr sz="2800">
                                  <a:latin typeface="Cambria Math"/>
                                </a:rPr>
                                <m:t>ln</m:t>
                              </m:r>
                              <m:r>
                                <a:rPr sz="2800">
                                  <a:latin typeface="Cambria Math"/>
                                </a:rPr>
                                <m:t>⁡</m:t>
                              </m:r>
                              <m:d>
                                <m:dPr>
                                  <m:ctrlPr>
                                    <a:rPr sz="2800" i="1">
                                      <a:latin typeface="Cambria Math" panose="02040503050406030204" pitchFamily="18" charset="0"/>
                                    </a:rPr>
                                  </m:ctrlPr>
                                </m:dPr>
                                <m:e>
                                  <m:r>
                                    <a:rPr sz="2800">
                                      <a:latin typeface="Cambria Math"/>
                                    </a:rPr>
                                    <m:t>1.020201</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r>
                                <a:rPr sz="2800">
                                  <a:latin typeface="Cambria Math"/>
                                </a:rPr>
                                <m:t>𝑟</m:t>
                              </m:r>
                            </m:oMath>
                          </a14:m>
                          <a:endParaRPr sz="2800" dirty="0"/>
                        </a:p>
                      </a:txBody>
                      <a:tcPr anchor="ctr"/>
                    </a:tc>
                    <a:tc>
                      <a:txBody>
                        <a:bodyPr/>
                        <a:lstStyle/>
                        <a:p>
                          <a:pPr algn="l">
                            <a:defRPr b="1"/>
                          </a:pPr>
                          <a:r>
                            <a:rPr lang="en-US" sz="2200" b="0" dirty="0"/>
                            <a:t>Convert to logarithmic form.</a:t>
                          </a:r>
                          <a:endParaRPr sz="2200" b="0" dirty="0"/>
                        </a:p>
                      </a:txBody>
                      <a:tcPr anchor="ctr"/>
                    </a:tc>
                    <a:extLst>
                      <a:ext uri="{0D108BD9-81ED-4DB2-BD59-A6C34878D82A}">
                        <a16:rowId xmlns:a16="http://schemas.microsoft.com/office/drawing/2014/main" val="10002"/>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𝑟</m:t>
                                </m:r>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≈0.02</m:t>
                              </m:r>
                            </m:oMath>
                          </a14:m>
                          <a:endParaRPr sz="2800" dirty="0"/>
                        </a:p>
                      </a:txBody>
                      <a:tcPr anchor="ctr"/>
                    </a:tc>
                    <a:tc>
                      <a:txBody>
                        <a:bodyPr/>
                        <a:lstStyle/>
                        <a:p>
                          <a:pPr algn="l">
                            <a:defRPr b="1"/>
                          </a:pPr>
                          <a:r>
                            <a:rPr lang="en-US" sz="2200" b="0" dirty="0"/>
                            <a:t>Evaluate using a calculator.</a:t>
                          </a:r>
                          <a:endParaRPr sz="22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12216854"/>
                  </p:ext>
                </p:extLst>
              </p:nvPr>
            </p:nvGraphicFramePr>
            <p:xfrm>
              <a:off x="457200" y="2470594"/>
              <a:ext cx="8229600" cy="2101406"/>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426971">
                      <a:extLst>
                        <a:ext uri="{9D8B030D-6E8A-4147-A177-3AD203B41FA5}">
                          <a16:colId xmlns:a16="http://schemas.microsoft.com/office/drawing/2014/main" val="20001"/>
                        </a:ext>
                      </a:extLst>
                    </a:gridCol>
                    <a:gridCol w="3516629">
                      <a:extLst>
                        <a:ext uri="{9D8B030D-6E8A-4147-A177-3AD203B41FA5}">
                          <a16:colId xmlns:a16="http://schemas.microsoft.com/office/drawing/2014/main" val="20002"/>
                        </a:ext>
                      </a:extLst>
                    </a:gridCol>
                  </a:tblGrid>
                  <a:tr h="546926">
                    <a:tc>
                      <a:txBody>
                        <a:bodyPr/>
                        <a:lstStyle/>
                        <a:p>
                          <a:pPr algn="r"/>
                          <a:r>
                            <a:rPr sz="2800" dirty="0"/>
                            <a:t>​</a:t>
                          </a:r>
                          <a:r>
                            <a:rPr sz="2800" dirty="0">
                              <a:latin typeface="Cambria Math"/>
                            </a:rPr>
                            <a:t>10,202.01</a:t>
                          </a:r>
                        </a:p>
                      </a:txBody>
                      <a:tcPr anchor="ctr"/>
                    </a:tc>
                    <a:tc>
                      <a:txBody>
                        <a:bodyPr/>
                        <a:lstStyle/>
                        <a:p>
                          <a:endParaRPr lang="en-US"/>
                        </a:p>
                      </a:txBody>
                      <a:tcPr anchor="ctr">
                        <a:blipFill>
                          <a:blip r:embed="rId3"/>
                          <a:stretch>
                            <a:fillRect l="-94221" t="-11111" r="-144975" b="-315556"/>
                          </a:stretch>
                        </a:blipFill>
                      </a:tcPr>
                    </a:tc>
                    <a:tc>
                      <a:txBody>
                        <a:bodyPr/>
                        <a:lstStyle/>
                        <a:p>
                          <a:pPr algn="l">
                            <a:defRPr b="1"/>
                          </a:pPr>
                          <a:r>
                            <a:rPr lang="en-US" sz="2200" b="0" dirty="0" smtClean="0"/>
                            <a:t>Substitute the given values.</a:t>
                          </a:r>
                          <a:endParaRPr sz="2200" b="0" dirty="0"/>
                        </a:p>
                      </a:txBody>
                      <a:tcPr anchor="ctr"/>
                    </a:tc>
                    <a:extLst>
                      <a:ext uri="{0D108BD9-81ED-4DB2-BD59-A6C34878D82A}">
                        <a16:rowId xmlns:a16="http://schemas.microsoft.com/office/drawing/2014/main" val="10000"/>
                      </a:ext>
                    </a:extLst>
                  </a:tr>
                  <a:tr h="518160">
                    <a:tc>
                      <a:txBody>
                        <a:bodyPr/>
                        <a:lstStyle/>
                        <a:p>
                          <a:pPr algn="r"/>
                          <a:r>
                            <a:rPr sz="2800" dirty="0"/>
                            <a:t>​</a:t>
                          </a:r>
                          <a:r>
                            <a:rPr sz="2800" dirty="0">
                              <a:latin typeface="Cambria Math"/>
                            </a:rPr>
                            <a:t>1.020201</a:t>
                          </a:r>
                        </a:p>
                      </a:txBody>
                      <a:tcPr anchor="ctr"/>
                    </a:tc>
                    <a:tc>
                      <a:txBody>
                        <a:bodyPr/>
                        <a:lstStyle/>
                        <a:p>
                          <a:endParaRPr lang="en-US"/>
                        </a:p>
                      </a:txBody>
                      <a:tcPr anchor="ctr">
                        <a:blipFill>
                          <a:blip r:embed="rId3"/>
                          <a:stretch>
                            <a:fillRect l="-94221" t="-117647" r="-144975" b="-234118"/>
                          </a:stretch>
                        </a:blipFill>
                      </a:tcPr>
                    </a:tc>
                    <a:tc>
                      <a:txBody>
                        <a:bodyPr/>
                        <a:lstStyle/>
                        <a:p>
                          <a:pPr algn="l">
                            <a:defRPr b="1"/>
                          </a:pPr>
                          <a:r>
                            <a:rPr sz="2200" b="0" dirty="0" smtClean="0"/>
                            <a:t>Divide </a:t>
                          </a:r>
                          <a:r>
                            <a:rPr sz="2200" b="0" dirty="0"/>
                            <a:t>both sides by </a:t>
                          </a:r>
                          <a:r>
                            <a:rPr sz="2200" b="0" dirty="0">
                              <a:latin typeface="Cambria Math"/>
                            </a:rPr>
                            <a:t>10,000</a:t>
                          </a:r>
                          <a:r>
                            <a:rPr sz="2200" b="0" dirty="0"/>
                            <a:t>.</a:t>
                          </a:r>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3"/>
                          <a:stretch>
                            <a:fillRect t="-217647" r="-260000" b="-134118"/>
                          </a:stretch>
                        </a:blipFill>
                      </a:tcPr>
                    </a:tc>
                    <a:tc>
                      <a:txBody>
                        <a:bodyPr/>
                        <a:lstStyle/>
                        <a:p>
                          <a:endParaRPr lang="en-US"/>
                        </a:p>
                      </a:txBody>
                      <a:tcPr anchor="ctr">
                        <a:blipFill>
                          <a:blip r:embed="rId3"/>
                          <a:stretch>
                            <a:fillRect l="-94221" t="-217647" r="-144975" b="-134118"/>
                          </a:stretch>
                        </a:blipFill>
                      </a:tcPr>
                    </a:tc>
                    <a:tc>
                      <a:txBody>
                        <a:bodyPr/>
                        <a:lstStyle/>
                        <a:p>
                          <a:pPr algn="l">
                            <a:defRPr b="1"/>
                          </a:pPr>
                          <a:r>
                            <a:rPr lang="en-US" sz="2200" b="0" dirty="0" smtClean="0"/>
                            <a:t>Convert to logarithmic form.</a:t>
                          </a:r>
                          <a:endParaRPr sz="2200" b="0" dirty="0"/>
                        </a:p>
                      </a:txBody>
                      <a:tcPr anchor="ctr"/>
                    </a:tc>
                    <a:extLst>
                      <a:ext uri="{0D108BD9-81ED-4DB2-BD59-A6C34878D82A}">
                        <a16:rowId xmlns:a16="http://schemas.microsoft.com/office/drawing/2014/main" val="10002"/>
                      </a:ext>
                    </a:extLst>
                  </a:tr>
                  <a:tr h="518160">
                    <a:tc>
                      <a:txBody>
                        <a:bodyPr/>
                        <a:lstStyle/>
                        <a:p>
                          <a:endParaRPr lang="en-US"/>
                        </a:p>
                      </a:txBody>
                      <a:tcPr anchor="ctr">
                        <a:blipFill>
                          <a:blip r:embed="rId3"/>
                          <a:stretch>
                            <a:fillRect t="-317647" r="-260000" b="-34118"/>
                          </a:stretch>
                        </a:blipFill>
                      </a:tcPr>
                    </a:tc>
                    <a:tc>
                      <a:txBody>
                        <a:bodyPr/>
                        <a:lstStyle/>
                        <a:p>
                          <a:endParaRPr lang="en-US"/>
                        </a:p>
                      </a:txBody>
                      <a:tcPr anchor="ctr">
                        <a:blipFill>
                          <a:blip r:embed="rId3"/>
                          <a:stretch>
                            <a:fillRect l="-94221" t="-317647" r="-144975" b="-34118"/>
                          </a:stretch>
                        </a:blipFill>
                      </a:tcPr>
                    </a:tc>
                    <a:tc>
                      <a:txBody>
                        <a:bodyPr/>
                        <a:lstStyle/>
                        <a:p>
                          <a:pPr algn="l">
                            <a:defRPr b="1"/>
                          </a:pPr>
                          <a:r>
                            <a:rPr lang="en-US" sz="2200" b="0" dirty="0" smtClean="0"/>
                            <a:t>Evaluate using a calculator.</a:t>
                          </a:r>
                          <a:endParaRPr sz="2200" b="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Richter Scale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If we let </a:t>
                </a:r>
                <a14:m>
                  <m:oMath xmlns:m="http://schemas.openxmlformats.org/officeDocument/2006/math">
                    <m:r>
                      <a:rPr>
                        <a:latin typeface="Cambria Math" panose="02040503050406030204" pitchFamily="18" charset="0"/>
                      </a:rPr>
                      <m:t>𝐼</m:t>
                    </m:r>
                  </m:oMath>
                </a14:m>
                <a:r>
                  <a:rPr sz="2800" dirty="0"/>
                  <a:t> denote the intensity of the Gujarat earthquake, then </a:t>
                </a:r>
                <a14:m>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940</m:t>
                    </m:r>
                    <m:r>
                      <a:rPr>
                        <a:latin typeface="Cambria Math" panose="02040503050406030204" pitchFamily="18" charset="0"/>
                      </a:rPr>
                      <m:t>,</m:t>
                    </m:r>
                    <m:r>
                      <a:rPr>
                        <a:latin typeface="Cambria Math" panose="02040503050406030204" pitchFamily="18" charset="0"/>
                      </a:rPr>
                      <m:t>000</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oMath>
                </a14:m>
                <a:r>
                  <a:rPr sz="2800" dirty="0"/>
                  <a:t>, so</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𝑅</m:t>
                      </m:r>
                      <m:r>
                        <a:rPr lang="en-US">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940</m:t>
                                  </m:r>
                                  <m:r>
                                    <a:rPr>
                                      <a:latin typeface="Cambria Math" panose="02040503050406030204" pitchFamily="18" charset="0"/>
                                    </a:rPr>
                                    <m:t>,</m:t>
                                  </m:r>
                                  <m:r>
                                    <a:rPr>
                                      <a:latin typeface="Cambria Math" panose="02040503050406030204" pitchFamily="18" charset="0"/>
                                    </a:rPr>
                                    <m:t>000</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num>
                                <m:den>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den>
                              </m:f>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m:t>
                              </m:r>
                            </m:e>
                          </m:d>
                        </m:e>
                      </m:func>
                      <m:r>
                        <a:rPr>
                          <a:latin typeface="Cambria Math" panose="02040503050406030204" pitchFamily="18" charset="0"/>
                        </a:rPr>
                        <m:t>+</m:t>
                      </m:r>
                      <m:r>
                        <a:rPr>
                          <a:latin typeface="Cambria Math" panose="02040503050406030204" pitchFamily="18" charset="0"/>
                        </a:rPr>
                        <m:t>6</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9</m:t>
                      </m:r>
                      <m:r>
                        <m:rPr>
                          <m:nor/>
                        </m:rPr>
                        <a:rPr/>
                        <m:t>.</m:t>
                      </m:r>
                    </m:oMath>
                  </m:oMathPara>
                </a14:m>
                <a:endParaRPr sz="2800" dirty="0"/>
              </a:p>
              <a:p>
                <a:r>
                  <a:rPr sz="2800" dirty="0"/>
                  <a:t>The Gujarat earthquake thus fell in the category of strong on the Richter scale.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1104"/>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Decibel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t>Definition</a:t>
                </a:r>
              </a:p>
              <a:p>
                <a:pPr>
                  <a:defRPr sz="2800"/>
                </a:pPr>
                <a:r>
                  <a:rPr sz="2800"/>
                  <a:t>In the </a:t>
                </a:r>
                <a:r>
                  <a:rPr sz="2800" b="1"/>
                  <a:t>decibel scale</a:t>
                </a:r>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oMath>
                </a14:m>
                <a:r>
                  <a:rPr sz="2800"/>
                  <a:t> is the intensity of a just-discernible sound, </a:t>
                </a:r>
                <a14:m>
                  <m:oMath xmlns:m="http://schemas.openxmlformats.org/officeDocument/2006/math">
                    <m:r>
                      <a:rPr>
                        <a:latin typeface="Cambria Math" panose="02040503050406030204" pitchFamily="18" charset="0"/>
                      </a:rPr>
                      <m:t>𝐼</m:t>
                    </m:r>
                  </m:oMath>
                </a14:m>
                <a:r>
                  <a:rPr sz="2800"/>
                  <a:t> is the intensity of the sound being analyzed, and </a:t>
                </a:r>
                <a14:m>
                  <m:oMath xmlns:m="http://schemas.openxmlformats.org/officeDocument/2006/math">
                    <m:r>
                      <a:rPr>
                        <a:latin typeface="Cambria Math" panose="02040503050406030204" pitchFamily="18" charset="0"/>
                      </a:rPr>
                      <m:t>𝐷</m:t>
                    </m:r>
                  </m:oMath>
                </a14:m>
                <a:r>
                  <a:rPr sz="2800"/>
                  <a:t> is its decibel level.</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𝐷</m:t>
                      </m:r>
                      <m:r>
                        <a:rPr>
                          <a:latin typeface="Cambria Math" panose="02040503050406030204" pitchFamily="18" charset="0"/>
                        </a:rPr>
                        <m:t>=10</m:t>
                      </m:r>
                      <m:r>
                        <m:rPr>
                          <m:nor/>
                        </m:rPr>
                        <a:rPr/>
                        <m:t> </m:t>
                      </m:r>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𝐼</m:t>
                              </m:r>
                            </m:num>
                            <m:den>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den>
                          </m:f>
                        </m:e>
                      </m:d>
                    </m:oMath>
                  </m:oMathPara>
                </a14:m>
                <a:endParaRPr sz="2800"/>
              </a:p>
              <a:p>
                <a:r>
                  <a:rPr sz="2800"/>
                  <a:t>Decibel levels range from </a:t>
                </a:r>
                <a:r>
                  <a:rPr sz="2800">
                    <a:latin typeface="Cambria Math"/>
                  </a:rPr>
                  <a:t>0</a:t>
                </a:r>
                <a:r>
                  <a:rPr sz="2800"/>
                  <a:t> for a barely discernible sound, to </a:t>
                </a:r>
                <a:r>
                  <a:rPr sz="2800">
                    <a:latin typeface="Cambria Math"/>
                  </a:rPr>
                  <a:t>60</a:t>
                </a:r>
                <a:r>
                  <a:rPr sz="2800"/>
                  <a:t> for the level of normal conversation, to </a:t>
                </a:r>
                <a:r>
                  <a:rPr sz="2800">
                    <a:latin typeface="Cambria Math"/>
                  </a:rPr>
                  <a:t>80</a:t>
                </a:r>
                <a:r>
                  <a:rPr sz="2800"/>
                  <a:t> for heavy traffic, to </a:t>
                </a:r>
                <a:r>
                  <a:rPr sz="2800">
                    <a:latin typeface="Cambria Math"/>
                  </a:rPr>
                  <a:t>120</a:t>
                </a:r>
                <a:r>
                  <a:rPr sz="2800"/>
                  <a:t> for a loud rock concert, and finally (as far as humans are concerned) to around </a:t>
                </a:r>
                <a:r>
                  <a:rPr sz="2800">
                    <a:latin typeface="Cambria Math"/>
                  </a:rPr>
                  <a:t>160</a:t>
                </a:r>
                <a:r>
                  <a:rPr sz="2800"/>
                  <a:t>, at which point the eardrum is likely to rupture.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1550"/>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The Decibel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Given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𝐼</m:t>
                        </m:r>
                      </m:e>
                      <m:sub>
                        <m:r>
                          <a:rPr lang="ar-AE">
                            <a:latin typeface="Cambria Math" panose="02040503050406030204" pitchFamily="18" charset="0"/>
                          </a:rPr>
                          <m:t>0</m:t>
                        </m:r>
                      </m:sub>
                    </m:sSub>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m:t>
                        </m:r>
                        <m:r>
                          <a:rPr lang="ar-AE">
                            <a:latin typeface="Cambria Math" panose="02040503050406030204" pitchFamily="18" charset="0"/>
                          </a:rPr>
                          <m:t>12</m:t>
                        </m:r>
                      </m:sup>
                    </m:sSup>
                    <m:r>
                      <m:rPr>
                        <m:nor/>
                      </m:rPr>
                      <a:rPr lang="ar-AE"/>
                      <m:t> </m:t>
                    </m:r>
                    <m:r>
                      <m:rPr>
                        <m:sty m:val="p"/>
                      </m:rPr>
                      <a:rPr lang="en-US">
                        <a:latin typeface="Cambria Math" panose="02040503050406030204" pitchFamily="18" charset="0"/>
                      </a:rPr>
                      <m:t>watts</m:t>
                    </m:r>
                    <m:r>
                      <a:rPr lang="en-US">
                        <a:latin typeface="Cambria Math" panose="02040503050406030204" pitchFamily="18" charset="0"/>
                      </a:rPr>
                      <m:t>/</m:t>
                    </m:r>
                    <m:sSup>
                      <m:sSupPr>
                        <m:ctrlPr>
                          <a:rPr lang="ar-AE" i="1">
                            <a:latin typeface="Cambria Math" panose="02040503050406030204" pitchFamily="18" charset="0"/>
                          </a:rPr>
                        </m:ctrlPr>
                      </m:sSupPr>
                      <m:e>
                        <m:r>
                          <m:rPr>
                            <m:sty m:val="p"/>
                          </m:rPr>
                          <a:rPr lang="en-US">
                            <a:latin typeface="Cambria Math" panose="02040503050406030204" pitchFamily="18" charset="0"/>
                          </a:rPr>
                          <m:t>meter</m:t>
                        </m:r>
                      </m:e>
                      <m:sup>
                        <m:r>
                          <a:rPr lang="ar-AE" b="0" i="1" smtClean="0">
                            <a:latin typeface="Cambria Math" panose="02040503050406030204" pitchFamily="18" charset="0"/>
                          </a:rPr>
                          <m:t>2</m:t>
                        </m:r>
                      </m:sup>
                    </m:sSup>
                  </m:oMath>
                </a14:m>
                <a:r>
                  <a:rPr lang="en-US" sz="2800" dirty="0"/>
                  <a:t>, what is the decibel level of a jet airliner’s engines at a distance of </a:t>
                </a:r>
                <a:r>
                  <a:rPr lang="en-US" sz="2800" dirty="0">
                    <a:latin typeface="Cambria Math"/>
                  </a:rPr>
                  <a:t>45</a:t>
                </a:r>
                <a:r>
                  <a:rPr lang="en-US" sz="2800" dirty="0"/>
                  <a:t> meters, for which the sound intensity is </a:t>
                </a:r>
                <a:br>
                  <a:rPr lang="en-US" sz="2800" dirty="0"/>
                </a:br>
                <a14:m>
                  <m:oMath xmlns:m="http://schemas.openxmlformats.org/officeDocument/2006/math">
                    <m:r>
                      <a:rPr lang="en-US">
                        <a:latin typeface="Cambria Math" panose="02040503050406030204" pitchFamily="18" charset="0"/>
                      </a:rPr>
                      <m:t>50</m:t>
                    </m:r>
                    <m:r>
                      <m:rPr>
                        <m:nor/>
                      </m:rPr>
                      <a:rPr lang="en-US"/>
                      <m:t> </m:t>
                    </m:r>
                    <m:r>
                      <m:rPr>
                        <m:sty m:val="p"/>
                      </m:rPr>
                      <a:rPr lang="en-US">
                        <a:latin typeface="Cambria Math" panose="02040503050406030204" pitchFamily="18" charset="0"/>
                      </a:rPr>
                      <m:t>watts</m:t>
                    </m:r>
                    <m:r>
                      <a:rPr lang="en-US">
                        <a:latin typeface="Cambria Math" panose="02040503050406030204" pitchFamily="18" charset="0"/>
                      </a:rPr>
                      <m:t>/</m:t>
                    </m:r>
                    <m:sSup>
                      <m:sSupPr>
                        <m:ctrlPr>
                          <a:rPr lang="ar-AE" i="1">
                            <a:latin typeface="Cambria Math" panose="02040503050406030204" pitchFamily="18" charset="0"/>
                          </a:rPr>
                        </m:ctrlPr>
                      </m:sSupPr>
                      <m:e>
                        <m:r>
                          <m:rPr>
                            <m:sty m:val="p"/>
                          </m:rPr>
                          <a:rPr lang="en-US">
                            <a:latin typeface="Cambria Math" panose="02040503050406030204" pitchFamily="18" charset="0"/>
                          </a:rPr>
                          <m:t>meter</m:t>
                        </m:r>
                      </m:e>
                      <m:sup>
                        <m:r>
                          <a:rPr lang="en-US" b="0" i="1" smtClean="0">
                            <a:latin typeface="Cambria Math" panose="02040503050406030204" pitchFamily="18" charset="0"/>
                          </a:rPr>
                          <m:t>2</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The Decibel Scale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10</m:t>
                      </m:r>
                      <m:r>
                        <m:rPr>
                          <m:nor/>
                        </m:rPr>
                        <a:rPr/>
                        <m:t> </m:t>
                      </m:r>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50</m:t>
                              </m:r>
                            </m:num>
                            <m:den>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12</m:t>
                                  </m:r>
                                </m:sup>
                              </m:sSup>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𝐷</m:t>
                          </m:r>
                        </m:e>
                      </m:phant>
                      <m:r>
                        <a:rPr>
                          <a:latin typeface="Cambria Math" panose="02040503050406030204" pitchFamily="18" charset="0"/>
                        </a:rPr>
                        <m:t>=</m:t>
                      </m:r>
                      <m:r>
                        <a:rPr>
                          <a:latin typeface="Cambria Math" panose="02040503050406030204" pitchFamily="18" charset="0"/>
                        </a:rPr>
                        <m:t>10</m:t>
                      </m:r>
                      <m:r>
                        <m:rPr>
                          <m:nor/>
                        </m:rPr>
                        <a:rPr/>
                        <m:t> </m:t>
                      </m:r>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13</m:t>
                              </m:r>
                            </m:sup>
                          </m:sSup>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𝐷</m:t>
                          </m:r>
                        </m:e>
                      </m:phant>
                      <m:r>
                        <a:rPr>
                          <a:latin typeface="Cambria Math" panose="02040503050406030204" pitchFamily="18" charset="0"/>
                        </a:rPr>
                        <m:t>=</m:t>
                      </m:r>
                      <m:r>
                        <a:rPr>
                          <a:latin typeface="Cambria Math" panose="02040503050406030204" pitchFamily="18" charset="0"/>
                        </a:rPr>
                        <m:t>10</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r>
                            <a:rPr>
                              <a:latin typeface="Cambria Math" panose="02040503050406030204" pitchFamily="18" charset="0"/>
                            </a:rPr>
                            <m:t>+</m:t>
                          </m:r>
                          <m:r>
                            <a:rPr>
                              <a:latin typeface="Cambria Math" panose="02040503050406030204" pitchFamily="18" charset="0"/>
                            </a:rPr>
                            <m:t>13</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𝐷</m:t>
                          </m:r>
                        </m:e>
                      </m:phant>
                      <m:r>
                        <a:rPr>
                          <a:latin typeface="Cambria Math" panose="02040503050406030204" pitchFamily="18" charset="0"/>
                        </a:rPr>
                        <m:t>≈</m:t>
                      </m:r>
                      <m:r>
                        <a:rPr>
                          <a:latin typeface="Cambria Math" panose="02040503050406030204" pitchFamily="18" charset="0"/>
                        </a:rPr>
                        <m:t>137</m:t>
                      </m:r>
                    </m:oMath>
                  </m:oMathPara>
                </a14:m>
                <a:endParaRPr sz="2800" b="1" dirty="0"/>
              </a:p>
              <a:p>
                <a:r>
                  <a:rPr sz="2800" dirty="0"/>
                  <a:t>In other words, the sound level would probably not be literally earsplitting, but it would be very painful.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Logarithmic Regression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 manufacturer of aviation instruments has designed a new pressure altimeter, a device that determines altitude as a function of atmospheric pressure. The data in </a:t>
                </a:r>
                <a:r>
                  <a:rPr lang="en-US" sz="2800" dirty="0"/>
                  <a:t>T</a:t>
                </a:r>
                <a:r>
                  <a:rPr sz="2800" dirty="0"/>
                  <a:t>able</a:t>
                </a:r>
                <a:r>
                  <a:rPr lang="en-US" sz="2800" dirty="0"/>
                  <a:t> 1</a:t>
                </a:r>
                <a:r>
                  <a:rPr sz="2800" dirty="0"/>
                  <a:t> was collected in order to calibrate the device, where the pressure </a:t>
                </a:r>
                <a14:m>
                  <m:oMath xmlns:m="http://schemas.openxmlformats.org/officeDocument/2006/math">
                    <m:r>
                      <a:rPr lang="en-US" sz="2800" i="1" dirty="0" smtClean="0">
                        <a:latin typeface="Cambria Math" panose="02040503050406030204" pitchFamily="18" charset="0"/>
                      </a:rPr>
                      <m:t>𝑝</m:t>
                    </m:r>
                  </m:oMath>
                </a14:m>
                <a:r>
                  <a:rPr sz="2800" dirty="0"/>
                  <a:t> (in </a:t>
                </a:r>
                <a:r>
                  <a:rPr sz="2800" dirty="0" err="1"/>
                  <a:t>pascals</a:t>
                </a:r>
                <a:r>
                  <a:rPr sz="2800" dirty="0"/>
                  <a:t>) was measured by the new device and its altitude </a:t>
                </a:r>
                <a14:m>
                  <m:oMath xmlns:m="http://schemas.openxmlformats.org/officeDocument/2006/math">
                    <m:r>
                      <a:rPr lang="en-US" sz="2800" i="1" dirty="0" smtClean="0">
                        <a:latin typeface="Cambria Math" panose="02040503050406030204" pitchFamily="18" charset="0"/>
                      </a:rPr>
                      <m:t>h</m:t>
                    </m:r>
                  </m:oMath>
                </a14:m>
                <a:r>
                  <a:rPr sz="2800" dirty="0"/>
                  <a:t> above sea level (in meters) was measured by another instrument of known accuracy. Use the data and logarithmic regression to find a logarithmic function that models altitude as a function of pressure and plot its graph along with the given points.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Logarithmic Regression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53127614"/>
                  </p:ext>
                </p:extLst>
              </p:nvPr>
            </p:nvGraphicFramePr>
            <p:xfrm>
              <a:off x="245588" y="1105523"/>
              <a:ext cx="8652824" cy="1772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997267">
                      <a:extLst>
                        <a:ext uri="{9D8B030D-6E8A-4147-A177-3AD203B41FA5}">
                          <a16:colId xmlns:a16="http://schemas.microsoft.com/office/drawing/2014/main" val="20001"/>
                        </a:ext>
                      </a:extLst>
                    </a:gridCol>
                    <a:gridCol w="1156334">
                      <a:extLst>
                        <a:ext uri="{9D8B030D-6E8A-4147-A177-3AD203B41FA5}">
                          <a16:colId xmlns:a16="http://schemas.microsoft.com/office/drawing/2014/main" val="20002"/>
                        </a:ext>
                      </a:extLst>
                    </a:gridCol>
                    <a:gridCol w="997267">
                      <a:extLst>
                        <a:ext uri="{9D8B030D-6E8A-4147-A177-3AD203B41FA5}">
                          <a16:colId xmlns:a16="http://schemas.microsoft.com/office/drawing/2014/main" val="20003"/>
                        </a:ext>
                      </a:extLst>
                    </a:gridCol>
                    <a:gridCol w="997267">
                      <a:extLst>
                        <a:ext uri="{9D8B030D-6E8A-4147-A177-3AD203B41FA5}">
                          <a16:colId xmlns:a16="http://schemas.microsoft.com/office/drawing/2014/main" val="20004"/>
                        </a:ext>
                      </a:extLst>
                    </a:gridCol>
                    <a:gridCol w="997267">
                      <a:extLst>
                        <a:ext uri="{9D8B030D-6E8A-4147-A177-3AD203B41FA5}">
                          <a16:colId xmlns:a16="http://schemas.microsoft.com/office/drawing/2014/main" val="20005"/>
                        </a:ext>
                      </a:extLst>
                    </a:gridCol>
                    <a:gridCol w="997267">
                      <a:extLst>
                        <a:ext uri="{9D8B030D-6E8A-4147-A177-3AD203B41FA5}">
                          <a16:colId xmlns:a16="http://schemas.microsoft.com/office/drawing/2014/main" val="20006"/>
                        </a:ext>
                      </a:extLst>
                    </a:gridCol>
                    <a:gridCol w="1138555">
                      <a:extLst>
                        <a:ext uri="{9D8B030D-6E8A-4147-A177-3AD203B41FA5}">
                          <a16:colId xmlns:a16="http://schemas.microsoft.com/office/drawing/2014/main" val="20007"/>
                        </a:ext>
                      </a:extLst>
                    </a:gridCol>
                  </a:tblGrid>
                  <a:tr h="370840">
                    <a:tc gridSpan="8">
                      <a:txBody>
                        <a:bodyPr/>
                        <a:lstStyle/>
                        <a:p>
                          <a:pPr algn="ctr">
                            <a:defRPr sz="1800" b="1"/>
                          </a:pPr>
                          <a:r>
                            <a:rPr dirty="0"/>
                            <a:t>Table 1</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pPr>
                          <a:r>
                            <a:rPr sz="2000" dirty="0"/>
                            <a:t>Pressure </a:t>
                          </a:r>
                          <a14:m>
                            <m:oMath xmlns:m="http://schemas.openxmlformats.org/officeDocument/2006/math">
                              <m:r>
                                <a:rPr sz="2000">
                                  <a:latin typeface="Cambria Math"/>
                                </a:rPr>
                                <m:t>𝑝</m:t>
                              </m:r>
                            </m:oMath>
                          </a14:m>
                          <a:r>
                            <a:rPr sz="2000" dirty="0"/>
                            <a:t> (in </a:t>
                          </a:r>
                          <a:r>
                            <a:rPr sz="2000" dirty="0" err="1"/>
                            <a:t>pascals</a:t>
                          </a:r>
                          <a:r>
                            <a:rPr sz="2000" dirty="0"/>
                            <a:t>)</a:t>
                          </a:r>
                        </a:p>
                      </a:txBody>
                      <a:tcPr/>
                    </a:tc>
                    <a:tc>
                      <a:txBody>
                        <a:bodyPr/>
                        <a:lstStyle/>
                        <a:p>
                          <a:pPr algn="ctr"/>
                          <a:r>
                            <a:rPr sz="2000" dirty="0">
                              <a:latin typeface="Cambria Math"/>
                            </a:rPr>
                            <a:t>40,000</a:t>
                          </a:r>
                        </a:p>
                      </a:txBody>
                      <a:tcPr anchor="ctr"/>
                    </a:tc>
                    <a:tc>
                      <a:txBody>
                        <a:bodyPr/>
                        <a:lstStyle/>
                        <a:p>
                          <a:pPr algn="ctr"/>
                          <a:r>
                            <a:rPr sz="2000" dirty="0">
                              <a:latin typeface="Cambria Math"/>
                            </a:rPr>
                            <a:t>50,000</a:t>
                          </a:r>
                        </a:p>
                      </a:txBody>
                      <a:tcPr anchor="ctr"/>
                    </a:tc>
                    <a:tc>
                      <a:txBody>
                        <a:bodyPr/>
                        <a:lstStyle/>
                        <a:p>
                          <a:pPr algn="ctr"/>
                          <a:r>
                            <a:rPr sz="2000">
                              <a:latin typeface="Cambria Math"/>
                            </a:rPr>
                            <a:t>60,000</a:t>
                          </a:r>
                        </a:p>
                      </a:txBody>
                      <a:tcPr anchor="ctr"/>
                    </a:tc>
                    <a:tc>
                      <a:txBody>
                        <a:bodyPr/>
                        <a:lstStyle/>
                        <a:p>
                          <a:pPr algn="ctr"/>
                          <a:r>
                            <a:rPr sz="2000">
                              <a:latin typeface="Cambria Math"/>
                            </a:rPr>
                            <a:t>70,000</a:t>
                          </a:r>
                        </a:p>
                      </a:txBody>
                      <a:tcPr anchor="ctr"/>
                    </a:tc>
                    <a:tc>
                      <a:txBody>
                        <a:bodyPr/>
                        <a:lstStyle/>
                        <a:p>
                          <a:pPr algn="ctr"/>
                          <a:r>
                            <a:rPr sz="2000">
                              <a:latin typeface="Cambria Math"/>
                            </a:rPr>
                            <a:t>80,000</a:t>
                          </a:r>
                        </a:p>
                      </a:txBody>
                      <a:tcPr anchor="ctr"/>
                    </a:tc>
                    <a:tc>
                      <a:txBody>
                        <a:bodyPr/>
                        <a:lstStyle/>
                        <a:p>
                          <a:pPr algn="ctr"/>
                          <a:r>
                            <a:rPr sz="2000">
                              <a:latin typeface="Cambria Math"/>
                            </a:rPr>
                            <a:t>90,000</a:t>
                          </a:r>
                        </a:p>
                      </a:txBody>
                      <a:tcPr anchor="ctr"/>
                    </a:tc>
                    <a:tc>
                      <a:txBody>
                        <a:bodyPr/>
                        <a:lstStyle/>
                        <a:p>
                          <a:pPr algn="ctr"/>
                          <a:r>
                            <a:rPr sz="2000">
                              <a:latin typeface="Cambria Math"/>
                            </a:rPr>
                            <a:t>100,000</a:t>
                          </a:r>
                        </a:p>
                      </a:txBody>
                      <a:tcPr anchor="ctr"/>
                    </a:tc>
                    <a:extLst>
                      <a:ext uri="{0D108BD9-81ED-4DB2-BD59-A6C34878D82A}">
                        <a16:rowId xmlns:a16="http://schemas.microsoft.com/office/drawing/2014/main" val="10001"/>
                      </a:ext>
                    </a:extLst>
                  </a:tr>
                  <a:tr h="370840">
                    <a:tc>
                      <a:txBody>
                        <a:bodyPr/>
                        <a:lstStyle/>
                        <a:p>
                          <a:pPr algn="ctr">
                            <a:defRPr sz="1400" b="1"/>
                          </a:pPr>
                          <a:r>
                            <a:rPr sz="2000" dirty="0"/>
                            <a:t>Altitude </a:t>
                          </a:r>
                          <a14:m>
                            <m:oMath xmlns:m="http://schemas.openxmlformats.org/officeDocument/2006/math">
                              <m:r>
                                <a:rPr sz="2000">
                                  <a:latin typeface="Cambria Math"/>
                                </a:rPr>
                                <m:t>h</m:t>
                              </m:r>
                            </m:oMath>
                          </a14:m>
                          <a:r>
                            <a:rPr sz="2000" dirty="0"/>
                            <a:t> (in meters)</a:t>
                          </a:r>
                        </a:p>
                      </a:txBody>
                      <a:tcPr/>
                    </a:tc>
                    <a:tc>
                      <a:txBody>
                        <a:bodyPr/>
                        <a:lstStyle/>
                        <a:p>
                          <a:pPr algn="ctr"/>
                          <a:r>
                            <a:rPr sz="2000" dirty="0">
                              <a:latin typeface="Cambria Math"/>
                            </a:rPr>
                            <a:t>7309</a:t>
                          </a:r>
                        </a:p>
                      </a:txBody>
                      <a:tcPr anchor="ctr"/>
                    </a:tc>
                    <a:tc>
                      <a:txBody>
                        <a:bodyPr/>
                        <a:lstStyle/>
                        <a:p>
                          <a:pPr algn="ctr"/>
                          <a:r>
                            <a:rPr sz="2000" dirty="0">
                              <a:latin typeface="Cambria Math"/>
                            </a:rPr>
                            <a:t>5670</a:t>
                          </a:r>
                        </a:p>
                      </a:txBody>
                      <a:tcPr anchor="ctr"/>
                    </a:tc>
                    <a:tc>
                      <a:txBody>
                        <a:bodyPr/>
                        <a:lstStyle/>
                        <a:p>
                          <a:pPr algn="ctr"/>
                          <a:r>
                            <a:rPr sz="2000" dirty="0">
                              <a:latin typeface="Cambria Math"/>
                            </a:rPr>
                            <a:t>4279</a:t>
                          </a:r>
                        </a:p>
                      </a:txBody>
                      <a:tcPr anchor="ctr"/>
                    </a:tc>
                    <a:tc>
                      <a:txBody>
                        <a:bodyPr/>
                        <a:lstStyle/>
                        <a:p>
                          <a:pPr algn="ctr"/>
                          <a:r>
                            <a:rPr sz="2000" dirty="0">
                              <a:latin typeface="Cambria Math"/>
                            </a:rPr>
                            <a:t>3064</a:t>
                          </a:r>
                        </a:p>
                      </a:txBody>
                      <a:tcPr anchor="ctr"/>
                    </a:tc>
                    <a:tc>
                      <a:txBody>
                        <a:bodyPr/>
                        <a:lstStyle/>
                        <a:p>
                          <a:pPr algn="ctr"/>
                          <a:r>
                            <a:rPr sz="2000" dirty="0">
                              <a:latin typeface="Cambria Math"/>
                            </a:rPr>
                            <a:t>1982</a:t>
                          </a:r>
                        </a:p>
                      </a:txBody>
                      <a:tcPr anchor="ctr"/>
                    </a:tc>
                    <a:tc>
                      <a:txBody>
                        <a:bodyPr/>
                        <a:lstStyle/>
                        <a:p>
                          <a:pPr algn="ctr"/>
                          <a:r>
                            <a:rPr sz="2000" dirty="0">
                              <a:latin typeface="Cambria Math"/>
                            </a:rPr>
                            <a:t>1005</a:t>
                          </a:r>
                        </a:p>
                      </a:txBody>
                      <a:tcPr anchor="ctr"/>
                    </a:tc>
                    <a:tc>
                      <a:txBody>
                        <a:bodyPr/>
                        <a:lstStyle/>
                        <a:p>
                          <a:pPr algn="ctr"/>
                          <a:r>
                            <a:rPr sz="2000" dirty="0">
                              <a:latin typeface="Cambria Math"/>
                            </a:rPr>
                            <a:t>113</a:t>
                          </a:r>
                        </a:p>
                      </a:txBody>
                      <a:tcPr anchor="ct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53127614"/>
                  </p:ext>
                </p:extLst>
              </p:nvPr>
            </p:nvGraphicFramePr>
            <p:xfrm>
              <a:off x="245588" y="1105523"/>
              <a:ext cx="8652824" cy="1772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997267">
                      <a:extLst>
                        <a:ext uri="{9D8B030D-6E8A-4147-A177-3AD203B41FA5}">
                          <a16:colId xmlns:a16="http://schemas.microsoft.com/office/drawing/2014/main" val="20001"/>
                        </a:ext>
                      </a:extLst>
                    </a:gridCol>
                    <a:gridCol w="1156334">
                      <a:extLst>
                        <a:ext uri="{9D8B030D-6E8A-4147-A177-3AD203B41FA5}">
                          <a16:colId xmlns:a16="http://schemas.microsoft.com/office/drawing/2014/main" val="20002"/>
                        </a:ext>
                      </a:extLst>
                    </a:gridCol>
                    <a:gridCol w="997267">
                      <a:extLst>
                        <a:ext uri="{9D8B030D-6E8A-4147-A177-3AD203B41FA5}">
                          <a16:colId xmlns:a16="http://schemas.microsoft.com/office/drawing/2014/main" val="20003"/>
                        </a:ext>
                      </a:extLst>
                    </a:gridCol>
                    <a:gridCol w="997267">
                      <a:extLst>
                        <a:ext uri="{9D8B030D-6E8A-4147-A177-3AD203B41FA5}">
                          <a16:colId xmlns:a16="http://schemas.microsoft.com/office/drawing/2014/main" val="20004"/>
                        </a:ext>
                      </a:extLst>
                    </a:gridCol>
                    <a:gridCol w="997267">
                      <a:extLst>
                        <a:ext uri="{9D8B030D-6E8A-4147-A177-3AD203B41FA5}">
                          <a16:colId xmlns:a16="http://schemas.microsoft.com/office/drawing/2014/main" val="20005"/>
                        </a:ext>
                      </a:extLst>
                    </a:gridCol>
                    <a:gridCol w="997267">
                      <a:extLst>
                        <a:ext uri="{9D8B030D-6E8A-4147-A177-3AD203B41FA5}">
                          <a16:colId xmlns:a16="http://schemas.microsoft.com/office/drawing/2014/main" val="20006"/>
                        </a:ext>
                      </a:extLst>
                    </a:gridCol>
                    <a:gridCol w="1138555">
                      <a:extLst>
                        <a:ext uri="{9D8B030D-6E8A-4147-A177-3AD203B41FA5}">
                          <a16:colId xmlns:a16="http://schemas.microsoft.com/office/drawing/2014/main" val="20007"/>
                        </a:ext>
                      </a:extLst>
                    </a:gridCol>
                  </a:tblGrid>
                  <a:tr h="370840">
                    <a:tc gridSpan="8">
                      <a:txBody>
                        <a:bodyPr/>
                        <a:lstStyle/>
                        <a:p>
                          <a:pPr algn="ctr">
                            <a:defRPr sz="1800" b="1"/>
                          </a:pPr>
                          <a:r>
                            <a:rPr dirty="0"/>
                            <a:t>Table 1</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701040">
                    <a:tc>
                      <a:txBody>
                        <a:bodyPr/>
                        <a:lstStyle/>
                        <a:p>
                          <a:endParaRPr lang="en-US"/>
                        </a:p>
                      </a:txBody>
                      <a:tcPr>
                        <a:blipFill>
                          <a:blip r:embed="rId2"/>
                          <a:stretch>
                            <a:fillRect l="-444" t="-56897" r="-532889" b="-113793"/>
                          </a:stretch>
                        </a:blipFill>
                      </a:tcPr>
                    </a:tc>
                    <a:tc>
                      <a:txBody>
                        <a:bodyPr/>
                        <a:lstStyle/>
                        <a:p>
                          <a:pPr algn="ctr"/>
                          <a:r>
                            <a:rPr sz="2000" dirty="0">
                              <a:latin typeface="Cambria Math"/>
                            </a:rPr>
                            <a:t>40,000</a:t>
                          </a:r>
                        </a:p>
                      </a:txBody>
                      <a:tcPr anchor="ctr"/>
                    </a:tc>
                    <a:tc>
                      <a:txBody>
                        <a:bodyPr/>
                        <a:lstStyle/>
                        <a:p>
                          <a:pPr algn="ctr"/>
                          <a:r>
                            <a:rPr sz="2000" dirty="0">
                              <a:latin typeface="Cambria Math"/>
                            </a:rPr>
                            <a:t>50,000</a:t>
                          </a:r>
                        </a:p>
                      </a:txBody>
                      <a:tcPr anchor="ctr"/>
                    </a:tc>
                    <a:tc>
                      <a:txBody>
                        <a:bodyPr/>
                        <a:lstStyle/>
                        <a:p>
                          <a:pPr algn="ctr"/>
                          <a:r>
                            <a:rPr sz="2000">
                              <a:latin typeface="Cambria Math"/>
                            </a:rPr>
                            <a:t>60,000</a:t>
                          </a:r>
                        </a:p>
                      </a:txBody>
                      <a:tcPr anchor="ctr"/>
                    </a:tc>
                    <a:tc>
                      <a:txBody>
                        <a:bodyPr/>
                        <a:lstStyle/>
                        <a:p>
                          <a:pPr algn="ctr"/>
                          <a:r>
                            <a:rPr sz="2000">
                              <a:latin typeface="Cambria Math"/>
                            </a:rPr>
                            <a:t>70,000</a:t>
                          </a:r>
                        </a:p>
                      </a:txBody>
                      <a:tcPr anchor="ctr"/>
                    </a:tc>
                    <a:tc>
                      <a:txBody>
                        <a:bodyPr/>
                        <a:lstStyle/>
                        <a:p>
                          <a:pPr algn="ctr"/>
                          <a:r>
                            <a:rPr sz="2000">
                              <a:latin typeface="Cambria Math"/>
                            </a:rPr>
                            <a:t>80,000</a:t>
                          </a:r>
                        </a:p>
                      </a:txBody>
                      <a:tcPr anchor="ctr"/>
                    </a:tc>
                    <a:tc>
                      <a:txBody>
                        <a:bodyPr/>
                        <a:lstStyle/>
                        <a:p>
                          <a:pPr algn="ctr"/>
                          <a:r>
                            <a:rPr sz="2000">
                              <a:latin typeface="Cambria Math"/>
                            </a:rPr>
                            <a:t>90,000</a:t>
                          </a:r>
                        </a:p>
                      </a:txBody>
                      <a:tcPr anchor="ctr"/>
                    </a:tc>
                    <a:tc>
                      <a:txBody>
                        <a:bodyPr/>
                        <a:lstStyle/>
                        <a:p>
                          <a:pPr algn="ctr"/>
                          <a:r>
                            <a:rPr sz="2000">
                              <a:latin typeface="Cambria Math"/>
                            </a:rPr>
                            <a:t>100,000</a:t>
                          </a:r>
                        </a:p>
                      </a:txBody>
                      <a:tcPr anchor="ctr"/>
                    </a:tc>
                    <a:extLst>
                      <a:ext uri="{0D108BD9-81ED-4DB2-BD59-A6C34878D82A}">
                        <a16:rowId xmlns:a16="http://schemas.microsoft.com/office/drawing/2014/main" val="10001"/>
                      </a:ext>
                    </a:extLst>
                  </a:tr>
                  <a:tr h="701040">
                    <a:tc>
                      <a:txBody>
                        <a:bodyPr/>
                        <a:lstStyle/>
                        <a:p>
                          <a:endParaRPr lang="en-US"/>
                        </a:p>
                      </a:txBody>
                      <a:tcPr>
                        <a:blipFill>
                          <a:blip r:embed="rId2"/>
                          <a:stretch>
                            <a:fillRect l="-444" t="-158261" r="-532889" b="-14783"/>
                          </a:stretch>
                        </a:blipFill>
                      </a:tcPr>
                    </a:tc>
                    <a:tc>
                      <a:txBody>
                        <a:bodyPr/>
                        <a:lstStyle/>
                        <a:p>
                          <a:pPr algn="ctr"/>
                          <a:r>
                            <a:rPr sz="2000" dirty="0">
                              <a:latin typeface="Cambria Math"/>
                            </a:rPr>
                            <a:t>7309</a:t>
                          </a:r>
                        </a:p>
                      </a:txBody>
                      <a:tcPr anchor="ctr"/>
                    </a:tc>
                    <a:tc>
                      <a:txBody>
                        <a:bodyPr/>
                        <a:lstStyle/>
                        <a:p>
                          <a:pPr algn="ctr"/>
                          <a:r>
                            <a:rPr sz="2000" dirty="0">
                              <a:latin typeface="Cambria Math"/>
                            </a:rPr>
                            <a:t>5670</a:t>
                          </a:r>
                        </a:p>
                      </a:txBody>
                      <a:tcPr anchor="ctr"/>
                    </a:tc>
                    <a:tc>
                      <a:txBody>
                        <a:bodyPr/>
                        <a:lstStyle/>
                        <a:p>
                          <a:pPr algn="ctr"/>
                          <a:r>
                            <a:rPr sz="2000" dirty="0">
                              <a:latin typeface="Cambria Math"/>
                            </a:rPr>
                            <a:t>4279</a:t>
                          </a:r>
                        </a:p>
                      </a:txBody>
                      <a:tcPr anchor="ctr"/>
                    </a:tc>
                    <a:tc>
                      <a:txBody>
                        <a:bodyPr/>
                        <a:lstStyle/>
                        <a:p>
                          <a:pPr algn="ctr"/>
                          <a:r>
                            <a:rPr sz="2000" dirty="0">
                              <a:latin typeface="Cambria Math"/>
                            </a:rPr>
                            <a:t>3064</a:t>
                          </a:r>
                        </a:p>
                      </a:txBody>
                      <a:tcPr anchor="ctr"/>
                    </a:tc>
                    <a:tc>
                      <a:txBody>
                        <a:bodyPr/>
                        <a:lstStyle/>
                        <a:p>
                          <a:pPr algn="ctr"/>
                          <a:r>
                            <a:rPr sz="2000" dirty="0">
                              <a:latin typeface="Cambria Math"/>
                            </a:rPr>
                            <a:t>1982</a:t>
                          </a:r>
                        </a:p>
                      </a:txBody>
                      <a:tcPr anchor="ctr"/>
                    </a:tc>
                    <a:tc>
                      <a:txBody>
                        <a:bodyPr/>
                        <a:lstStyle/>
                        <a:p>
                          <a:pPr algn="ctr"/>
                          <a:r>
                            <a:rPr sz="2000" dirty="0">
                              <a:latin typeface="Cambria Math"/>
                            </a:rPr>
                            <a:t>1005</a:t>
                          </a:r>
                        </a:p>
                      </a:txBody>
                      <a:tcPr anchor="ctr"/>
                    </a:tc>
                    <a:tc>
                      <a:txBody>
                        <a:bodyPr/>
                        <a:lstStyle/>
                        <a:p>
                          <a:pPr algn="ctr"/>
                          <a:r>
                            <a:rPr sz="2000" dirty="0">
                              <a:latin typeface="Cambria Math"/>
                            </a:rPr>
                            <a:t>113</a:t>
                          </a:r>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Logarithmic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Entering the data into a TI-84 Plus and performing a logarithmic regression results in the function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𝑝</m:t>
                            </m:r>
                          </m:e>
                        </m:d>
                      </m:e>
                    </m:func>
                    <m:r>
                      <a:rPr lang="ar-AE">
                        <a:latin typeface="Cambria Math" panose="02040503050406030204" pitchFamily="18" charset="0"/>
                      </a:rPr>
                      <m:t>=</m:t>
                    </m:r>
                    <m:r>
                      <a:rPr lang="ar-AE">
                        <a:latin typeface="Cambria Math" panose="02040503050406030204" pitchFamily="18" charset="0"/>
                      </a:rPr>
                      <m:t>90</m:t>
                    </m:r>
                    <m:r>
                      <a:rPr lang="ar-AE">
                        <a:latin typeface="Cambria Math" panose="02040503050406030204" pitchFamily="18" charset="0"/>
                      </a:rPr>
                      <m:t>,</m:t>
                    </m:r>
                    <m:r>
                      <a:rPr lang="ar-AE" b="0" i="0" smtClean="0">
                        <a:latin typeface="Cambria Math" panose="02040503050406030204" pitchFamily="18" charset="0"/>
                      </a:rPr>
                      <m:t>6</m:t>
                    </m:r>
                    <m:r>
                      <a:rPr lang="en-US" b="0" i="0" smtClean="0">
                        <a:latin typeface="Cambria Math" panose="02040503050406030204" pitchFamily="18" charset="0"/>
                      </a:rPr>
                      <m:t>7</m:t>
                    </m:r>
                    <m:r>
                      <a:rPr lang="ar-AE">
                        <a:latin typeface="Cambria Math" panose="02040503050406030204" pitchFamily="18" charset="0"/>
                      </a:rPr>
                      <m:t>8</m:t>
                    </m:r>
                    <m:r>
                      <a:rPr lang="en-US" b="0" i="0" smtClean="0">
                        <a:latin typeface="Cambria Math" panose="02040503050406030204" pitchFamily="18" charset="0"/>
                      </a:rPr>
                      <m:t>.</m:t>
                    </m:r>
                    <m:r>
                      <a:rPr lang="en-US" b="0" i="0" smtClean="0">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7859</m:t>
                    </m:r>
                    <m:r>
                      <a:rPr lang="ar-AE">
                        <a:latin typeface="Cambria Math" panose="02040503050406030204" pitchFamily="18" charset="0"/>
                      </a:rPr>
                      <m:t>.</m:t>
                    </m:r>
                    <m:r>
                      <a:rPr lang="ar-AE">
                        <a:latin typeface="Cambria Math" panose="02040503050406030204" pitchFamily="18" charset="0"/>
                      </a:rPr>
                      <m:t>23</m:t>
                    </m:r>
                    <m:func>
                      <m:funcPr>
                        <m:ctrlPr>
                          <a:rPr lang="ar-AE" i="1">
                            <a:latin typeface="Cambria Math" panose="02040503050406030204" pitchFamily="18" charset="0"/>
                          </a:rPr>
                        </m:ctrlPr>
                      </m:funcPr>
                      <m:fName>
                        <m:r>
                          <m:rPr>
                            <m:sty m:val="p"/>
                          </m:rPr>
                          <a:rPr lang="en-US">
                            <a:latin typeface="Cambria Math" panose="02040503050406030204" pitchFamily="18" charset="0"/>
                          </a:rPr>
                          <m:t>ln</m:t>
                        </m:r>
                      </m:fName>
                      <m:e>
                        <m:r>
                          <a:rPr lang="ar-AE">
                            <a:latin typeface="Cambria Math" panose="02040503050406030204" pitchFamily="18" charset="0"/>
                          </a:rPr>
                          <m:t>𝑝</m:t>
                        </m:r>
                      </m:e>
                    </m:func>
                  </m:oMath>
                </a14:m>
                <a:r>
                  <a:rPr lang="ar-AE" sz="2800" dirty="0"/>
                  <a:t>. </a:t>
                </a:r>
                <a:r>
                  <a:rPr lang="en-US" sz="2800" dirty="0"/>
                  <a:t>This is the logarithmic curve of best fit for the given data. The regression equation is displayed in Figure 2, and the graph is shown in Figure 3.</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Logarithmic Regression (cont.)</a:t>
            </a:r>
          </a:p>
        </p:txBody>
      </p:sp>
      <p:sp>
        <p:nvSpPr>
          <p:cNvPr id="3" name="Text Placeholder 2"/>
          <p:cNvSpPr>
            <a:spLocks noGrp="1"/>
          </p:cNvSpPr>
          <p:nvPr>
            <p:ph type="body" sz="quarter" idx="10"/>
          </p:nvPr>
        </p:nvSpPr>
        <p:spPr/>
        <p:txBody>
          <a:bodyPr>
            <a:normAutofit/>
          </a:bodyPr>
          <a:lstStyle/>
          <a:p>
            <a:pPr algn="ctr"/>
            <a:endParaRPr lang="en-US" sz="2800" dirty="0"/>
          </a:p>
          <a:p>
            <a:pPr algn="ctr"/>
            <a:endParaRPr lang="en-US" dirty="0"/>
          </a:p>
          <a:p>
            <a:pPr algn="ctr"/>
            <a:endParaRPr lang="en-US" sz="2800" dirty="0"/>
          </a:p>
          <a:p>
            <a:pPr algn="ctr"/>
            <a:endParaRPr lang="en-US" dirty="0"/>
          </a:p>
          <a:p>
            <a:pPr algn="ctr"/>
            <a:endParaRPr lang="en-US" dirty="0"/>
          </a:p>
          <a:p>
            <a:pPr algn="ctr"/>
            <a:endParaRPr lang="en-US" dirty="0"/>
          </a:p>
          <a:p>
            <a:pPr algn="ctr"/>
            <a:endParaRPr lang="en-US" dirty="0"/>
          </a:p>
          <a:p>
            <a:pPr algn="ctr"/>
            <a:r>
              <a:rPr lang="en-US" sz="2800" dirty="0"/>
              <a:t>Figure 2                                    Figure 3</a:t>
            </a:r>
            <a:endParaRPr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9235"/>
            <a:ext cx="3987165" cy="29965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635" y="1499235"/>
            <a:ext cx="3987165" cy="2996565"/>
          </a:xfrm>
          <a:prstGeom prst="rect">
            <a:avLst/>
          </a:prstGeom>
        </p:spPr>
      </p:pic>
    </p:spTree>
    <p:extLst>
      <p:ext uri="{BB962C8B-B14F-4D97-AF65-F5344CB8AC3E}">
        <p14:creationId xmlns:p14="http://schemas.microsoft.com/office/powerpoint/2010/main" val="75272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Exponential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𝑥</m:t>
                        </m:r>
                      </m:sup>
                    </m:sSup>
                    <m:r>
                      <a:rPr>
                        <a:latin typeface="Cambria Math" panose="02040503050406030204" pitchFamily="18" charset="0"/>
                      </a:rPr>
                      <m:t>=9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convert the equation to logarithmic form to obtain the solution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2</m:t>
                            </m:r>
                          </m:sub>
                        </m:sSub>
                      </m:fName>
                      <m:e>
                        <m:r>
                          <a:rPr>
                            <a:latin typeface="Cambria Math" panose="02040503050406030204" pitchFamily="18" charset="0"/>
                          </a:rPr>
                          <m:t>9</m:t>
                        </m:r>
                      </m:e>
                    </m:func>
                  </m:oMath>
                </a14:m>
                <a:r>
                  <a:rPr sz="2800" dirty="0"/>
                  <a:t>. Unfortunately, this answer still does</a:t>
                </a:r>
                <a:r>
                  <a:rPr lang="en-US" sz="2800" dirty="0"/>
                  <a:t>n’t </a:t>
                </a:r>
                <a:r>
                  <a:rPr sz="2800" dirty="0"/>
                  <a:t>tell us anything about </a:t>
                </a:r>
                <a14:m>
                  <m:oMath xmlns:m="http://schemas.openxmlformats.org/officeDocument/2006/math">
                    <m:r>
                      <a:rPr>
                        <a:latin typeface="Cambria Math" panose="02040503050406030204" pitchFamily="18" charset="0"/>
                      </a:rPr>
                      <m:t>𝑥</m:t>
                    </m:r>
                  </m:oMath>
                </a14:m>
                <a:r>
                  <a:rPr sz="2800" dirty="0"/>
                  <a:t> in decimal form, other than that it is bound to be slightly more than </a:t>
                </a:r>
                <a:r>
                  <a:rPr sz="2800" dirty="0">
                    <a:latin typeface="Cambria Math"/>
                  </a:rPr>
                  <a:t>3</a:t>
                </a:r>
                <a:r>
                  <a:rPr sz="2800" dirty="0"/>
                  <a:t>. Further, we ca</a:t>
                </a:r>
                <a:r>
                  <a:rPr lang="en-US" sz="2800" dirty="0"/>
                  <a:t>n’t</a:t>
                </a:r>
                <a:r>
                  <a:rPr sz="2800" dirty="0"/>
                  <a:t> use a calculator to evaluate </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2</m:t>
                        </m:r>
                      </m:sub>
                    </m:sSub>
                    <m:r>
                      <a:rPr>
                        <a:latin typeface="Cambria Math" panose="02040503050406030204" pitchFamily="18" charset="0"/>
                      </a:rPr>
                      <m:t>⁡9</m:t>
                    </m:r>
                  </m:oMath>
                </a14:m>
                <a:r>
                  <a:rPr sz="2800" dirty="0"/>
                  <a:t> since the base is neither </a:t>
                </a:r>
                <a:r>
                  <a:rPr sz="2800" dirty="0">
                    <a:latin typeface="Cambria Math"/>
                  </a:rPr>
                  <a:t>10</a:t>
                </a:r>
                <a:r>
                  <a:rPr sz="2800" dirty="0"/>
                  <a:t> nor </a:t>
                </a:r>
                <a14:m>
                  <m:oMath xmlns:m="http://schemas.openxmlformats.org/officeDocument/2006/math">
                    <m:r>
                      <a:rPr>
                        <a:latin typeface="Cambria Math" panose="02040503050406030204" pitchFamily="18" charset="0"/>
                      </a:rPr>
                      <m:t>𝑒</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Logarithms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lang="en-US" dirty="0"/>
                  <a:t>Properties</a:t>
                </a:r>
                <a:endParaRPr dirty="0"/>
              </a:p>
              <a:p>
                <a:pPr>
                  <a:defRPr sz="2800"/>
                </a:pPr>
                <a:r>
                  <a:rPr sz="2800" dirty="0"/>
                  <a:t>Let </a:t>
                </a:r>
                <a14:m>
                  <m:oMath xmlns:m="http://schemas.openxmlformats.org/officeDocument/2006/math">
                    <m:r>
                      <a:rPr>
                        <a:latin typeface="Cambria Math" panose="02040503050406030204" pitchFamily="18" charset="0"/>
                      </a:rPr>
                      <m:t>𝑎</m:t>
                    </m:r>
                  </m:oMath>
                </a14:m>
                <a:r>
                  <a:rPr sz="2800" dirty="0"/>
                  <a:t> (the logarithmic base) be a positive real number not equal to </a:t>
                </a:r>
                <a:r>
                  <a:rPr sz="2800" dirty="0">
                    <a:latin typeface="Cambria Math"/>
                  </a:rPr>
                  <a:t>1</a:t>
                </a:r>
                <a:r>
                  <a:rPr sz="2800" dirty="0"/>
                  <a:t>, let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be positive real numbers, and let </a:t>
                </a:r>
                <a14:m>
                  <m:oMath xmlns:m="http://schemas.openxmlformats.org/officeDocument/2006/math">
                    <m:r>
                      <a:rPr>
                        <a:latin typeface="Cambria Math" panose="02040503050406030204" pitchFamily="18" charset="0"/>
                      </a:rPr>
                      <m:t>𝑟</m:t>
                    </m:r>
                  </m:oMath>
                </a14:m>
                <a:r>
                  <a:rPr sz="2800" dirty="0"/>
                  <a:t> be any real number.</a:t>
                </a:r>
              </a:p>
              <a:p>
                <a:pPr marL="514350" indent="-514350">
                  <a:buFont typeface="+mj-lt"/>
                  <a:buAutoNum type="arabicPeriod"/>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r>
                              <a:rPr>
                                <a:latin typeface="Cambria Math" panose="02040503050406030204" pitchFamily="18" charset="0"/>
                              </a:rPr>
                              <m:t>𝑥𝑦</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product is the sum of the logs</a:t>
                </a:r>
                <a:r>
                  <a:rPr lang="en-US" dirty="0"/>
                  <a:t>”</a:t>
                </a:r>
                <a:r>
                  <a:rPr sz="2800" dirty="0"/>
                  <a:t>)</a:t>
                </a:r>
              </a:p>
              <a:p>
                <a:pPr marL="514350" indent="-514350">
                  <a:buFont typeface="+mj-lt"/>
                  <a:buAutoNum type="arabicPeriod" startAt="2"/>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quotient is the difference of the logs</a:t>
                </a:r>
                <a:r>
                  <a:rPr lang="en-US" dirty="0"/>
                  <a:t>”</a:t>
                </a:r>
                <a:r>
                  <a:rPr sz="2800" dirty="0"/>
                  <a:t>)</a:t>
                </a:r>
              </a:p>
              <a:p>
                <a:pPr marL="514350" indent="-514350">
                  <a:buFont typeface="+mj-lt"/>
                  <a:buAutoNum type="arabicPeriod" startAt="3"/>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sup>
                            </m:sSup>
                          </m:e>
                        </m:d>
                      </m:e>
                    </m:func>
                    <m:r>
                      <a:rPr>
                        <a:latin typeface="Cambria Math" panose="02040503050406030204" pitchFamily="18" charset="0"/>
                      </a:rPr>
                      <m:t>=</m:t>
                    </m:r>
                    <m:r>
                      <a:rPr>
                        <a:latin typeface="Cambria Math" panose="02040503050406030204" pitchFamily="18" charset="0"/>
                      </a:rPr>
                      <m:t>𝑟</m:t>
                    </m:r>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r>
                      <a:rPr>
                        <a:latin typeface="Cambria Math" panose="02040503050406030204" pitchFamily="18" charset="0"/>
                      </a:rPr>
                      <m:t>⁡</m:t>
                    </m:r>
                    <m:r>
                      <a:rPr>
                        <a:latin typeface="Cambria Math" panose="02040503050406030204" pitchFamily="18" charset="0"/>
                      </a:rPr>
                      <m:t>𝑥</m:t>
                    </m:r>
                  </m:oMath>
                </a14:m>
                <a:r>
                  <a:rPr sz="2800" dirty="0"/>
                  <a:t> (</a:t>
                </a:r>
                <a:r>
                  <a:rPr lang="en-US" sz="2800" dirty="0"/>
                  <a:t>“</a:t>
                </a:r>
                <a:r>
                  <a:rPr sz="2800" dirty="0"/>
                  <a:t>the log of something raised to a power is the power times the log</a:t>
                </a:r>
                <a:r>
                  <a:rPr lang="en-US" dirty="0"/>
                  <a:t>”</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85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dirty="0"/>
              <a:t>Errors in working with logarithms often arise from incorrect recall of the logarithmic properties. The </a:t>
            </a:r>
            <a:r>
              <a:rPr lang="en-US" sz="2800" dirty="0"/>
              <a:t>comparisons</a:t>
            </a:r>
            <a:r>
              <a:rPr sz="2800" dirty="0"/>
              <a:t> below highlight some common mistakes.</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511672316"/>
                  </p:ext>
                </p:extLst>
              </p:nvPr>
            </p:nvGraphicFramePr>
            <p:xfrm>
              <a:off x="457200" y="2515044"/>
              <a:ext cx="8229600" cy="319995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Incorrect Statements</a:t>
                          </a:r>
                        </a:p>
                      </a:txBody>
                      <a:tcPr>
                        <a:solidFill>
                          <a:srgbClr val="B00000"/>
                        </a:solidFill>
                      </a:tcPr>
                    </a:tc>
                    <a:tc>
                      <a:txBody>
                        <a:bodyPr/>
                        <a:lstStyle/>
                        <a:p>
                          <a:pPr algn="ctr">
                            <a:defRPr sz="1800" b="1"/>
                          </a:pPr>
                          <a:r>
                            <a:rPr dirty="0"/>
                            <a:t>Correct Statements</a:t>
                          </a:r>
                        </a:p>
                      </a:txBody>
                      <a:tcPr>
                        <a:solidFill>
                          <a:srgbClr val="006000"/>
                        </a:solidFill>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m:t>
                                        </m:r>
                                        <m:r>
                                          <a:rPr lang="ar-AE" sz="1800">
                                            <a:solidFill>
                                              <a:srgbClr val="000000"/>
                                            </a:solidFill>
                                            <a:latin typeface="Cambria Math"/>
                                          </a:rPr>
                                          <m:t>+</m:t>
                                        </m:r>
                                        <m:r>
                                          <a:rPr lang="ar-AE" sz="1800">
                                            <a:solidFill>
                                              <a:srgbClr val="000000"/>
                                            </a:solidFill>
                                            <a:latin typeface="Cambria Math"/>
                                          </a:rPr>
                                          <m:t>𝑦</m:t>
                                        </m:r>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ECB8B8"/>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𝑥𝑦</m:t>
                                        </m:r>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9CE49C"/>
                        </a:solidFill>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𝑥𝑦</m:t>
                                        </m:r>
                                      </m:e>
                                    </m:d>
                                  </m:e>
                                </m:func>
                                <m:r>
                                  <a:rPr lang="ar-AE" sz="1800">
                                    <a:solidFill>
                                      <a:srgbClr val="000000"/>
                                    </a:solidFill>
                                    <a:latin typeface="Cambria Math"/>
                                  </a:rPr>
                                  <m:t>=</m:t>
                                </m:r>
                                <m:d>
                                  <m:dPr>
                                    <m:ctrlPr>
                                      <a:rPr lang="ar-AE" sz="1800" i="1">
                                        <a:solidFill>
                                          <a:srgbClr val="000000"/>
                                        </a:solidFill>
                                        <a:latin typeface="Cambria Math" panose="02040503050406030204" pitchFamily="18" charset="0"/>
                                      </a:rPr>
                                    </m:ctrlPr>
                                  </m:dPr>
                                  <m:e>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e>
                                </m:d>
                                <m:d>
                                  <m:dPr>
                                    <m:ctrlPr>
                                      <a:rPr lang="ar-AE" sz="1800" i="1">
                                        <a:solidFill>
                                          <a:srgbClr val="000000"/>
                                        </a:solidFill>
                                        <a:latin typeface="Cambria Math" panose="02040503050406030204" pitchFamily="18" charset="0"/>
                                      </a:rPr>
                                    </m:ctrlPr>
                                  </m:dPr>
                                  <m:e>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e>
                                </m:d>
                              </m:oMath>
                            </m:oMathPara>
                          </a14:m>
                          <a:endParaRPr lang="ar-AE" dirty="0">
                            <a:solidFill>
                              <a:srgbClr val="000000"/>
                            </a:solidFill>
                          </a:endParaRPr>
                        </a:p>
                      </a:txBody>
                      <a:tcPr>
                        <a:solidFill>
                          <a:srgbClr val="F7E1E1"/>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𝑥𝑦</m:t>
                                        </m:r>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CEF2CE"/>
                        </a:solidFill>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den>
                                </m:f>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ECB8B8"/>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𝑥</m:t>
                                            </m:r>
                                          </m:num>
                                          <m:den>
                                            <m:r>
                                              <a:rPr lang="ar-AE" sz="1800">
                                                <a:solidFill>
                                                  <a:srgbClr val="000000"/>
                                                </a:solidFill>
                                                <a:latin typeface="Cambria Math"/>
                                              </a:rPr>
                                              <m:t>𝑦</m:t>
                                            </m:r>
                                          </m:den>
                                        </m:f>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9CE49C"/>
                        </a:solidFill>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den>
                                </m:f>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𝑥</m:t>
                                            </m:r>
                                          </m:num>
                                          <m:den>
                                            <m:r>
                                              <a:rPr lang="ar-AE" sz="1800">
                                                <a:solidFill>
                                                  <a:srgbClr val="000000"/>
                                                </a:solidFill>
                                                <a:latin typeface="Cambria Math"/>
                                              </a:rPr>
                                              <m:t>𝑦</m:t>
                                            </m:r>
                                          </m:den>
                                        </m:f>
                                      </m:e>
                                    </m:d>
                                  </m:e>
                                </m:func>
                              </m:oMath>
                            </m:oMathPara>
                          </a14:m>
                          <a:endParaRPr lang="ar-AE" dirty="0">
                            <a:solidFill>
                              <a:srgbClr val="000000"/>
                            </a:solidFill>
                          </a:endParaRPr>
                        </a:p>
                      </a:txBody>
                      <a:tcPr>
                        <a:solidFill>
                          <a:srgbClr val="F7E1E1"/>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𝑥</m:t>
                                            </m:r>
                                          </m:num>
                                          <m:den>
                                            <m:r>
                                              <a:rPr lang="ar-AE" sz="1800">
                                                <a:solidFill>
                                                  <a:srgbClr val="000000"/>
                                                </a:solidFill>
                                                <a:latin typeface="Cambria Math"/>
                                              </a:rPr>
                                              <m:t>𝑦</m:t>
                                            </m:r>
                                          </m:den>
                                        </m:f>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CEF2CE"/>
                        </a:solidFill>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𝑥𝑧</m:t>
                                            </m:r>
                                          </m:e>
                                        </m:d>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𝑦𝑧</m:t>
                                            </m:r>
                                          </m:e>
                                        </m:d>
                                      </m:e>
                                    </m:func>
                                  </m:den>
                                </m:f>
                                <m:r>
                                  <a:rPr lang="ar-AE" sz="1800">
                                    <a:solidFill>
                                      <a:srgbClr val="000000"/>
                                    </a:solidFill>
                                    <a:latin typeface="Cambria Math"/>
                                  </a:rPr>
                                  <m:t>=</m:t>
                                </m:r>
                                <m:f>
                                  <m:fPr>
                                    <m:ctrlPr>
                                      <a:rPr lang="ar-AE" sz="1800" i="1">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den>
                                </m:f>
                              </m:oMath>
                            </m:oMathPara>
                          </a14:m>
                          <a:endParaRPr lang="ar-AE" dirty="0">
                            <a:solidFill>
                              <a:srgbClr val="000000"/>
                            </a:solidFill>
                          </a:endParaRPr>
                        </a:p>
                      </a:txBody>
                      <a:tcPr>
                        <a:solidFill>
                          <a:srgbClr val="ECB8B8"/>
                        </a:solidFill>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𝑥𝑧</m:t>
                                            </m:r>
                                          </m:e>
                                        </m:d>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𝑦𝑧</m:t>
                                            </m:r>
                                          </m:e>
                                        </m:d>
                                      </m:e>
                                    </m:func>
                                  </m:den>
                                </m:f>
                                <m:r>
                                  <a:rPr lang="ar-AE" sz="1800">
                                    <a:solidFill>
                                      <a:srgbClr val="000000"/>
                                    </a:solidFill>
                                    <a:latin typeface="Cambria Math"/>
                                  </a:rPr>
                                  <m:t>=</m:t>
                                </m:r>
                                <m:f>
                                  <m:fPr>
                                    <m:ctrlPr>
                                      <a:rPr lang="ar-AE" sz="1800" i="1">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𝑧</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𝑧</m:t>
                                        </m:r>
                                      </m:e>
                                    </m:func>
                                  </m:den>
                                </m:f>
                              </m:oMath>
                            </m:oMathPara>
                          </a14:m>
                          <a:endParaRPr lang="ar-AE" dirty="0">
                            <a:solidFill>
                              <a:srgbClr val="000000"/>
                            </a:solidFill>
                          </a:endParaRPr>
                        </a:p>
                      </a:txBody>
                      <a:tcPr>
                        <a:solidFill>
                          <a:srgbClr val="9CE49C"/>
                        </a:solidFill>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511672316"/>
                  </p:ext>
                </p:extLst>
              </p:nvPr>
            </p:nvGraphicFramePr>
            <p:xfrm>
              <a:off x="457200" y="2515044"/>
              <a:ext cx="8229600" cy="319995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Incorrect Statements</a:t>
                          </a:r>
                        </a:p>
                      </a:txBody>
                      <a:tcPr>
                        <a:solidFill>
                          <a:srgbClr val="B00000"/>
                        </a:solidFill>
                      </a:tcPr>
                    </a:tc>
                    <a:tc>
                      <a:txBody>
                        <a:bodyPr/>
                        <a:lstStyle/>
                        <a:p>
                          <a:pPr algn="ctr">
                            <a:defRPr sz="1800" b="1"/>
                          </a:pPr>
                          <a:r>
                            <a:rPr dirty="0"/>
                            <a:t>Correct Statements</a:t>
                          </a:r>
                        </a:p>
                      </a:txBody>
                      <a:tcPr>
                        <a:solidFill>
                          <a:srgbClr val="006000"/>
                        </a:solid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665574"/>
                          </a:stretch>
                        </a:blipFill>
                      </a:tcPr>
                    </a:tc>
                    <a:tc>
                      <a:txBody>
                        <a:bodyPr/>
                        <a:lstStyle/>
                        <a:p>
                          <a:endParaRPr lang="en-US"/>
                        </a:p>
                      </a:txBody>
                      <a:tcPr>
                        <a:blipFill>
                          <a:blip r:embed="rId2"/>
                          <a:stretch>
                            <a:fillRect l="-100296" t="-108197" r="-741" b="-665574"/>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96" t="-208197" r="-100741" b="-565574"/>
                          </a:stretch>
                        </a:blipFill>
                      </a:tcPr>
                    </a:tc>
                    <a:tc>
                      <a:txBody>
                        <a:bodyPr/>
                        <a:lstStyle/>
                        <a:p>
                          <a:endParaRPr lang="en-US"/>
                        </a:p>
                      </a:txBody>
                      <a:tcPr>
                        <a:blipFill>
                          <a:blip r:embed="rId2"/>
                          <a:stretch>
                            <a:fillRect l="-100296" t="-208197" r="-741" b="-565574"/>
                          </a:stretch>
                        </a:blipFill>
                      </a:tcPr>
                    </a:tc>
                    <a:extLst>
                      <a:ext uri="{0D108BD9-81ED-4DB2-BD59-A6C34878D82A}">
                        <a16:rowId xmlns:a16="http://schemas.microsoft.com/office/drawing/2014/main" val="10002"/>
                      </a:ext>
                    </a:extLst>
                  </a:tr>
                  <a:tr h="707771">
                    <a:tc>
                      <a:txBody>
                        <a:bodyPr/>
                        <a:lstStyle/>
                        <a:p>
                          <a:endParaRPr lang="en-US"/>
                        </a:p>
                      </a:txBody>
                      <a:tcPr>
                        <a:blipFill>
                          <a:blip r:embed="rId2"/>
                          <a:stretch>
                            <a:fillRect l="-296" t="-162069" r="-100741" b="-197414"/>
                          </a:stretch>
                        </a:blipFill>
                      </a:tcPr>
                    </a:tc>
                    <a:tc>
                      <a:txBody>
                        <a:bodyPr/>
                        <a:lstStyle/>
                        <a:p>
                          <a:endParaRPr lang="en-US"/>
                        </a:p>
                      </a:txBody>
                      <a:tcPr>
                        <a:blipFill>
                          <a:blip r:embed="rId2"/>
                          <a:stretch>
                            <a:fillRect l="-100296" t="-162069" r="-741" b="-197414"/>
                          </a:stretch>
                        </a:blipFill>
                      </a:tcPr>
                    </a:tc>
                    <a:extLst>
                      <a:ext uri="{0D108BD9-81ED-4DB2-BD59-A6C34878D82A}">
                        <a16:rowId xmlns:a16="http://schemas.microsoft.com/office/drawing/2014/main" val="10003"/>
                      </a:ext>
                    </a:extLst>
                  </a:tr>
                  <a:tr h="707771">
                    <a:tc>
                      <a:txBody>
                        <a:bodyPr/>
                        <a:lstStyle/>
                        <a:p>
                          <a:endParaRPr lang="en-US"/>
                        </a:p>
                      </a:txBody>
                      <a:tcPr>
                        <a:blipFill>
                          <a:blip r:embed="rId2"/>
                          <a:stretch>
                            <a:fillRect l="-296" t="-259829" r="-100741" b="-95726"/>
                          </a:stretch>
                        </a:blipFill>
                      </a:tcPr>
                    </a:tc>
                    <a:tc>
                      <a:txBody>
                        <a:bodyPr/>
                        <a:lstStyle/>
                        <a:p>
                          <a:endParaRPr lang="en-US"/>
                        </a:p>
                      </a:txBody>
                      <a:tcPr>
                        <a:blipFill>
                          <a:blip r:embed="rId2"/>
                          <a:stretch>
                            <a:fillRect l="-100296" t="-259829" r="-741" b="-95726"/>
                          </a:stretch>
                        </a:blipFill>
                      </a:tcPr>
                    </a:tc>
                    <a:extLst>
                      <a:ext uri="{0D108BD9-81ED-4DB2-BD59-A6C34878D82A}">
                        <a16:rowId xmlns:a16="http://schemas.microsoft.com/office/drawing/2014/main" val="10004"/>
                      </a:ext>
                    </a:extLst>
                  </a:tr>
                  <a:tr h="671894">
                    <a:tc>
                      <a:txBody>
                        <a:bodyPr/>
                        <a:lstStyle/>
                        <a:p>
                          <a:endParaRPr lang="en-US"/>
                        </a:p>
                      </a:txBody>
                      <a:tcPr>
                        <a:blipFill>
                          <a:blip r:embed="rId2"/>
                          <a:stretch>
                            <a:fillRect l="-296" t="-382727" r="-100741" b="-1818"/>
                          </a:stretch>
                        </a:blipFill>
                      </a:tcPr>
                    </a:tc>
                    <a:tc>
                      <a:txBody>
                        <a:bodyPr/>
                        <a:lstStyle/>
                        <a:p>
                          <a:endParaRPr lang="en-US"/>
                        </a:p>
                      </a:txBody>
                      <a:tcPr>
                        <a:blipFill>
                          <a:blip r:embed="rId2"/>
                          <a:stretch>
                            <a:fillRect l="-100296" t="-382727" r="-741" b="-1818"/>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Expanding Logarithmic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Use the properties of logarithms to expand the following expressions as much as possible (that is, decompose the expressions into sums or differences of the simplest possible terms).</a:t>
                </a:r>
              </a:p>
              <a:p>
                <a:pPr marL="514350" indent="-514350">
                  <a:buFont typeface="+mj-lt"/>
                  <a:buAutoNum type="alphaLcPeriod"/>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4</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64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ad>
                          <m:radPr>
                            <m:degHide m:val="on"/>
                            <m:ctrlPr>
                              <a:rPr i="1">
                                <a:latin typeface="Cambria Math" panose="02040503050406030204" pitchFamily="18" charset="0"/>
                              </a:rPr>
                            </m:ctrlPr>
                          </m:radPr>
                          <m:deg/>
                          <m:e>
                            <m:r>
                              <a:rPr>
                                <a:latin typeface="Cambria Math" panose="02040503050406030204" pitchFamily="18" charset="0"/>
                              </a:rPr>
                              <m:t>𝑦</m:t>
                            </m:r>
                          </m:e>
                        </m:rad>
                      </m:e>
                    </m:d>
                  </m:oMath>
                </a14:m>
                <a:endParaRPr dirty="0"/>
              </a:p>
              <a:p>
                <a:pPr marL="514350" indent="-514350">
                  <a:buFont typeface="+mj-lt"/>
                  <a:buAutoNum type="alphaLcPeriod" startAt="2"/>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r>
                      <a:rPr>
                        <a:latin typeface="Cambria Math" panose="02040503050406030204" pitchFamily="18" charset="0"/>
                      </a:rPr>
                      <m:t>⁡</m:t>
                    </m:r>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3</m:t>
                            </m:r>
                          </m:deg>
                          <m:e>
                            <m:f>
                              <m:fPr>
                                <m:ctrlPr>
                                  <a:rPr i="1">
                                    <a:latin typeface="Cambria Math" panose="02040503050406030204" pitchFamily="18" charset="0"/>
                                  </a:rPr>
                                </m:ctrlPr>
                              </m:fPr>
                              <m:num>
                                <m:r>
                                  <a:rPr>
                                    <a:latin typeface="Cambria Math" panose="02040503050406030204" pitchFamily="18" charset="0"/>
                                  </a:rPr>
                                  <m:t>𝑥</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4</m:t>
                                    </m:r>
                                  </m:sup>
                                </m:sSup>
                              </m:den>
                            </m:f>
                          </m:e>
                        </m:rad>
                      </m:e>
                    </m:d>
                  </m:oMath>
                </a14:m>
                <a:endParaRPr dirty="0"/>
              </a:p>
              <a:p>
                <a:pPr marL="514350" indent="-514350">
                  <a:buFont typeface="+mj-lt"/>
                  <a:buAutoNum type="alphaLcPeriod" startAt="3"/>
                  <a:defRPr sz="2800"/>
                </a:pPr>
                <a:r>
                  <a:rPr dirty="0"/>
                  <a:t>​</a:t>
                </a:r>
                <a14:m>
                  <m:oMath xmlns:m="http://schemas.openxmlformats.org/officeDocument/2006/math">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4</m:t>
                                </m:r>
                              </m:sup>
                            </m:sSup>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r>
                                  <a:rPr>
                                    <a:latin typeface="Cambria Math" panose="02040503050406030204" pitchFamily="18" charset="0"/>
                                  </a:rPr>
                                  <m:t>2</m:t>
                                </m:r>
                              </m:sup>
                            </m:sSup>
                          </m:den>
                        </m:f>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03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As long as the base is the same for each term, its value does not affect the use of the properties.</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2086</Words>
  <Application>Microsoft Office PowerPoint</Application>
  <PresentationFormat>On-screen Show (4:3)</PresentationFormat>
  <Paragraphs>209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Courier New</vt:lpstr>
      <vt:lpstr>Calibri</vt:lpstr>
      <vt:lpstr>Arial</vt:lpstr>
      <vt:lpstr>Cambria Math</vt:lpstr>
      <vt:lpstr>Office Theme</vt:lpstr>
      <vt:lpstr>Section 6.4</vt:lpstr>
      <vt:lpstr>Example 1: Continuously Compounded Interest</vt:lpstr>
      <vt:lpstr>Example 1: Continuously Compounded Interest (cont.)</vt:lpstr>
      <vt:lpstr>Example 2: Solving Exponential Equations</vt:lpstr>
      <vt:lpstr>Example 2: Solving Exponential Equations (cont.)</vt:lpstr>
      <vt:lpstr>Properties of Logarithms</vt:lpstr>
      <vt:lpstr>CAUTION!</vt:lpstr>
      <vt:lpstr>Example 3: Expanding Logarithmic Expressions</vt:lpstr>
      <vt:lpstr>Note:</vt:lpstr>
      <vt:lpstr>Example 3: Expanding Logarithmic Expressions (cont.)</vt:lpstr>
      <vt:lpstr>Example 3: Expanding Logarithmic Expressions (cont.)</vt:lpstr>
      <vt:lpstr>Example 3: Expanding Logarithmic Expressions (cont.)</vt:lpstr>
      <vt:lpstr>Example 4: Condensing Logarithmic Expressions</vt:lpstr>
      <vt:lpstr>Note:</vt:lpstr>
      <vt:lpstr>Example 4: Condensing Logarithmic Expressions (cont.)</vt:lpstr>
      <vt:lpstr>Example 4: Condensing Logarithmic Expressions (cont.)</vt:lpstr>
      <vt:lpstr>Example 4: Condensing Logarithmic Expressions (cont.)</vt:lpstr>
      <vt:lpstr>Change of Base Formula</vt:lpstr>
      <vt:lpstr>Example 5: Change of Base Formula</vt:lpstr>
      <vt:lpstr>Note:</vt:lpstr>
      <vt:lpstr>Example 5: Change of Base Formula (cont.)</vt:lpstr>
      <vt:lpstr>Example 5: Change of Base Formula (cont.)</vt:lpstr>
      <vt:lpstr>Example 5: Change of Base Formula (cont.)</vt:lpstr>
      <vt:lpstr>The pH Scale</vt:lpstr>
      <vt:lpstr>The pH Scale (cont.)</vt:lpstr>
      <vt:lpstr>Example 6: The pH Scale</vt:lpstr>
      <vt:lpstr>Example 6: The pH Scale (cont.)</vt:lpstr>
      <vt:lpstr>The Richter Scale</vt:lpstr>
      <vt:lpstr>Example 7: The Richter Scale</vt:lpstr>
      <vt:lpstr>Example 7: The Richter Scale (cont.)</vt:lpstr>
      <vt:lpstr>The Decibel Scale</vt:lpstr>
      <vt:lpstr>Example 8: The Decibel Scale</vt:lpstr>
      <vt:lpstr>Example 8: The Decibel Scale (cont.)</vt:lpstr>
      <vt:lpstr>Example 9: Logarithmic Regression</vt:lpstr>
      <vt:lpstr>Example 9: Logarithmic Regression (cont.)</vt:lpstr>
      <vt:lpstr>Example 9: Logarithmic Regression (cont.)</vt:lpstr>
      <vt:lpstr>Example 9: Logarithmic Regression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146</cp:revision>
  <dcterms:created xsi:type="dcterms:W3CDTF">2013-04-26T14:43:13Z</dcterms:created>
  <dcterms:modified xsi:type="dcterms:W3CDTF">2021-02-25T14:19:52Z</dcterms:modified>
</cp:coreProperties>
</file>