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8" r:id="rId3"/>
    <p:sldId id="279" r:id="rId4"/>
    <p:sldId id="257" r:id="rId5"/>
    <p:sldId id="258" r:id="rId6"/>
    <p:sldId id="259" r:id="rId7"/>
    <p:sldId id="289" r:id="rId8"/>
    <p:sldId id="260" r:id="rId9"/>
    <p:sldId id="262" r:id="rId10"/>
    <p:sldId id="263" r:id="rId11"/>
    <p:sldId id="281" r:id="rId12"/>
    <p:sldId id="280" r:id="rId13"/>
    <p:sldId id="264" r:id="rId14"/>
    <p:sldId id="266" r:id="rId15"/>
    <p:sldId id="267" r:id="rId16"/>
    <p:sldId id="283" r:id="rId17"/>
    <p:sldId id="284" r:id="rId18"/>
    <p:sldId id="268" r:id="rId19"/>
    <p:sldId id="270" r:id="rId20"/>
    <p:sldId id="271" r:id="rId21"/>
    <p:sldId id="272" r:id="rId22"/>
    <p:sldId id="285" r:id="rId23"/>
    <p:sldId id="273" r:id="rId24"/>
    <p:sldId id="275" r:id="rId25"/>
    <p:sldId id="276" r:id="rId26"/>
    <p:sldId id="278" r:id="rId27"/>
    <p:sldId id="286" r:id="rId28"/>
    <p:sldId id="287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Graphs of Other Trigonometric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7.5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</a:t>
            </a:r>
            <a:r>
              <a:rPr lang="en-US" dirty="0"/>
              <a:t>Transformed Trigonometric</a:t>
            </a:r>
            <a:r>
              <a:rPr dirty="0"/>
              <a:t> Functions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Since the graph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has one complete cycle between the asymptotes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, the graph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sz="2800" dirty="0"/>
                  <a:t> has one complete cycle between asymptotes defined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 </a:t>
                </a:r>
                <a:r>
                  <a:rPr lang="en-US" sz="2800" dirty="0"/>
                  <a:t> </a:t>
                </a:r>
                <a:r>
                  <a:rPr sz="2800" dirty="0"/>
                  <a:t>and</a:t>
                </a:r>
                <a:r>
                  <a:rPr lang="en-US" sz="2800" dirty="0"/>
                  <a:t>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 Solving these two equations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will give us an interval over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 one complete cycle.</a:t>
                </a:r>
              </a:p>
              <a:p>
                <a:pPr algn="ctr"/>
                <a:r>
                  <a:rPr dirty="0"/>
                  <a:t>​</a:t>
                </a:r>
              </a:p>
              <a:p>
                <a:pPr algn="l"/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</a:t>
            </a:r>
            <a:r>
              <a:rPr lang="en-US" dirty="0"/>
              <a:t> Transformed Trigonometric</a:t>
            </a:r>
            <a:r>
              <a:rPr dirty="0"/>
              <a:t>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dirty="0"/>
              <a:t>​</a:t>
            </a:r>
          </a:p>
          <a:p>
            <a:pPr algn="l"/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5463298"/>
                  </p:ext>
                </p:extLst>
              </p:nvPr>
            </p:nvGraphicFramePr>
            <p:xfrm>
              <a:off x="685800" y="1524000"/>
              <a:ext cx="3657600" cy="18931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5463298"/>
                  </p:ext>
                </p:extLst>
              </p:nvPr>
            </p:nvGraphicFramePr>
            <p:xfrm>
              <a:off x="685800" y="1524000"/>
              <a:ext cx="3657600" cy="18931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1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905" r="-99668" b="-2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333" t="-1905" b="-21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1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00943" r="-99668" b="-1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333" t="-100943" b="-114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213000" r="-99668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333" t="-213000" b="-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1630511"/>
                  </p:ext>
                </p:extLst>
              </p:nvPr>
            </p:nvGraphicFramePr>
            <p:xfrm>
              <a:off x="4648200" y="1447800"/>
              <a:ext cx="3657600" cy="18931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=4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1630511"/>
                  </p:ext>
                </p:extLst>
              </p:nvPr>
            </p:nvGraphicFramePr>
            <p:xfrm>
              <a:off x="4648200" y="1447800"/>
              <a:ext cx="3657600" cy="18931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1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943" r="-99668" b="-2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943" b="-214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1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943" r="-99668" b="-1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100943" b="-114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000" r="-99668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213000" b="-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9638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</a:t>
            </a:r>
            <a:r>
              <a:rPr lang="en-US" dirty="0"/>
              <a:t>Transformed Trigonometric</a:t>
            </a:r>
            <a:r>
              <a:rPr dirty="0"/>
              <a:t>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l">
                  <a:defRPr sz="2800"/>
                </a:pPr>
                <a:r>
                  <a:rPr sz="2800" dirty="0"/>
                  <a:t>This tells us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 a period of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and vertical asymptotes at multiples of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, with the graph of tangent being stretched out a bit horizontally accordingly. The graph appears in Figure 3, with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 dirty="0"/>
                  <a:t> highlighted.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52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</a:t>
            </a:r>
            <a:r>
              <a:rPr lang="en-US" dirty="0"/>
              <a:t>Transformed </a:t>
            </a:r>
            <a:r>
              <a:rPr dirty="0"/>
              <a:t>Trigonometric Functions (cont.)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B52259-BCA8-4D4E-9813-F1630414B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852" y="5334000"/>
            <a:ext cx="4480948" cy="749873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887D4D1-0DDB-418F-A7F0-6510DF3FE29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9079" y="1082676"/>
            <a:ext cx="4265842" cy="426584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Graphing the Cosecant Function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Sketch the graph of the cosecant function.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the Cosecant Function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Let’s again begin with characteristics of cosecant that we already know. First, as the reciprocal of an odd function, cosecant is odd. Second, it has the same period as sine, namely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 dirty="0"/>
                  <a:t>. Third, cosecant will have vertical asymptotes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which is every multiple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the Cosecant Function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 few other observations about the graph of sine will help us to quickly visualize the graph of cosecant. Since sine always takes on values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and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(inclusive), cosecant will always take on values greater than or equal to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in magnitude. Moreover, since the reciprocal of a number has the same sign as the number, cosecant and sine will be positive on the same (open) intervals and negative on the same (open) intervals. 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047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the Cosecant Function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One last observation will be helpful: since the graph of sine is symmetric with respect to the lines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𝑦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, and so on, the graph of cosecant will also be symmetric with respect to these lines.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Putting this all together, we obtain the graph shown in Figure 4. The figure also shows the graph of sine as a dashed red curve—be sure you understand how the graphs of the two functions relate to one another.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011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the Cosecant Function (cont.)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7B91375-F474-489B-B732-069BF15DC4F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2038" y="1056042"/>
            <a:ext cx="4479924" cy="447992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1BBF7A-2C08-4F23-8D47-AD6CFFFC0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056" y="5440083"/>
            <a:ext cx="4413887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domain of cosecant is the set </a:t>
                </a:r>
                <a:endParaRPr lang="en-US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∈</m:t>
                    </m:r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  <m:r>
                      <a:rPr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and the range of cosecant is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−∞,−1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1,∞</m:t>
                        </m:r>
                      </m:e>
                    </m:d>
                  </m:oMath>
                </a14:m>
                <a:r>
                  <a:rPr sz="2800" dirty="0"/>
                  <a:t>. </a:t>
                </a: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sz="2800" dirty="0"/>
                  <a:t>The domain of</a:t>
                </a:r>
                <a:r>
                  <a:rPr lang="en-US" sz="2800" dirty="0"/>
                  <a:t> secant</a:t>
                </a:r>
                <a:r>
                  <a:rPr sz="2800" dirty="0"/>
                  <a:t> is the set 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∈</m:t>
                    </m:r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  <m:r>
                      <a:rPr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and the range of </a:t>
                </a:r>
                <a:r>
                  <a:rPr lang="en-US" dirty="0"/>
                  <a:t>secant</a:t>
                </a:r>
                <a:r>
                  <a:rPr sz="2800" dirty="0"/>
                  <a:t> is again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−∞,−1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1,∞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Tangent Function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Tangent is defined for all real numbers except for odd  multiples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. Using the fact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800" dirty="0"/>
                  <a:t>, we evaluate tangent at 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 to obtain Table </a:t>
                </a:r>
                <a:r>
                  <a:rPr lang="en-US" dirty="0"/>
                  <a:t>1.</a:t>
                </a:r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D3F3C6B5-FCF7-4B36-98CE-1359FB103C7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9519384"/>
                  </p:ext>
                </p:extLst>
              </p:nvPr>
            </p:nvGraphicFramePr>
            <p:xfrm>
              <a:off x="2735580" y="2819400"/>
              <a:ext cx="3672840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64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364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2864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latin typeface="Cambria Math"/>
                                  </a:rPr>
                                  <m:t>tan</m:t>
                                </m:r>
                                <m:r>
                                  <a:rPr lang="en-US" sz="1800" smtClean="0">
                                    <a:latin typeface="Cambria Math"/>
                                  </a:rPr>
                                  <m:t>⁡</m:t>
                                </m:r>
                                <m:r>
                                  <a:rPr lang="en-US" sz="180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28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94731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ar-A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16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ar-AE" sz="1600"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ar-A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160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ar-AE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ar-AE" sz="16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16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03844322"/>
                      </a:ext>
                    </a:extLst>
                  </a:tr>
                  <a:tr h="590444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ar-A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16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ar-AE" sz="160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1757803"/>
                      </a:ext>
                    </a:extLst>
                  </a:tr>
                  <a:tr h="592297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ar-A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16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ar-AE" sz="160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ar-A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ar-AE" sz="160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sz="16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D3F3C6B5-FCF7-4B36-98CE-1359FB103C7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9519384"/>
                  </p:ext>
                </p:extLst>
              </p:nvPr>
            </p:nvGraphicFramePr>
            <p:xfrm>
              <a:off x="2735580" y="2819400"/>
              <a:ext cx="3672840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64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364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28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1" t="-1408" r="-101325" b="-5380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31" t="-1408" r="-1325" b="-5380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28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947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31" t="-124348" r="-101325" b="-17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31" t="-124348" r="-1325" b="-1704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844322"/>
                      </a:ext>
                    </a:extLst>
                  </a:tr>
                  <a:tr h="5904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31" t="-265979" r="-101325" b="-1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1757803"/>
                      </a:ext>
                    </a:extLst>
                  </a:tr>
                  <a:tr h="5922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31" t="-365979" r="-101325" b="-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31" t="-365979" r="-1325" b="-2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4770794-FB4C-45FC-A1F6-EC2B1F3CA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561" y="5486400"/>
            <a:ext cx="144487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53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4: Graphing </a:t>
            </a:r>
            <a:r>
              <a:rPr lang="en-US" dirty="0"/>
              <a:t>Transformed </a:t>
            </a:r>
            <a:r>
              <a:rPr dirty="0"/>
              <a:t>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=−2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csc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</a:t>
            </a:r>
            <a:r>
              <a:rPr lang="en-US" dirty="0"/>
              <a:t>Graphing Transformed Trigonometric Functions </a:t>
            </a:r>
            <a:r>
              <a:rPr dirty="0"/>
              <a:t>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We’ll again first determine intervals over which complete cycles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occur. A positive upward-opening half-cycle of cosecant occurs between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 dirty="0"/>
                  <a:t> on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-axis, so setting the argument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equal to these numbers we obtain the following.</a:t>
                </a:r>
              </a:p>
              <a:p>
                <a:pPr algn="ctr"/>
                <a:r>
                  <a:rPr dirty="0"/>
                  <a:t>​</a:t>
                </a:r>
              </a:p>
              <a:p>
                <a:pPr algn="l"/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3441976"/>
                  </p:ext>
                </p:extLst>
              </p:nvPr>
            </p:nvGraphicFramePr>
            <p:xfrm>
              <a:off x="609600" y="3989704"/>
              <a:ext cx="3657600" cy="19538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𝜋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𝜋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3441976"/>
                  </p:ext>
                </p:extLst>
              </p:nvPr>
            </p:nvGraphicFramePr>
            <p:xfrm>
              <a:off x="609600" y="3989704"/>
              <a:ext cx="3657600" cy="19538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39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905" r="-100000" b="-22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905" b="-22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9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1905" r="-100000" b="-12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01905" b="-12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5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90991" r="-100000" b="-153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90991" b="-153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5564884"/>
                  </p:ext>
                </p:extLst>
              </p:nvPr>
            </p:nvGraphicFramePr>
            <p:xfrm>
              <a:off x="4876800" y="3886200"/>
              <a:ext cx="3657600" cy="19538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𝜋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𝜋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5564884"/>
                  </p:ext>
                </p:extLst>
              </p:nvPr>
            </p:nvGraphicFramePr>
            <p:xfrm>
              <a:off x="4876800" y="3886200"/>
              <a:ext cx="3657600" cy="19538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39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952" r="-100000" b="-22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000" t="-952" b="-22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9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100000" r="-100000" b="-119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000" t="-100000" b="-1198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5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190991" r="-100000" b="-14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000" t="-190991" b="-144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</a:t>
            </a:r>
            <a:r>
              <a:rPr lang="en-US" dirty="0"/>
              <a:t>Graphing Transformed Trigonometric Functions </a:t>
            </a:r>
            <a:r>
              <a:rPr dirty="0"/>
              <a:t>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05800" cy="4967067"/>
              </a:xfrm>
            </p:spPr>
            <p:txBody>
              <a:bodyPr>
                <a:normAutofit/>
              </a:bodyPr>
              <a:lstStyle/>
              <a:p>
                <a:pPr algn="l">
                  <a:defRPr sz="2800"/>
                </a:pPr>
                <a:r>
                  <a:rPr sz="2800" dirty="0"/>
                  <a:t>However, note that the factor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sz="2800" dirty="0"/>
                  <a:t> in the definition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reflects the graph of cosecant and stretches it out vertically by a factor of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, so the half-cycle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 on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will actually be a downward-opening curve. By similar reasoning, the downward-opening half-cycle of cosecant that occurs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 dirty="0"/>
                  <a:t> will transform into a stretched upward-opening half-cycle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between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 Figure 5 shows a graph of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 complete cycles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05800" cy="4967067"/>
              </a:xfrm>
              <a:blipFill>
                <a:blip r:embed="rId2"/>
                <a:stretch>
                  <a:fillRect l="-1467" t="-1227" r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802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</a:t>
            </a:r>
            <a:r>
              <a:rPr lang="en-US" dirty="0"/>
              <a:t>Graphing Transformed Trigonometric Functions </a:t>
            </a:r>
            <a:r>
              <a:rPr dirty="0"/>
              <a:t>(cont.)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F28DC5-9DA7-4745-B78C-2ABC94B7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822" y="5328371"/>
            <a:ext cx="5054022" cy="749873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6835A3D-AF27-4D4B-B01A-C7B88DEA840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4095" y="1064920"/>
            <a:ext cx="4355811" cy="435581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Identifying a Trigonometric Graph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Find a function corresponding to the graph shown in Figure 6.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Identifying a Trigonometric Graph (cont.)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24AB23-9F84-42B3-A5AD-EC9FC866C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199" y="5422327"/>
            <a:ext cx="1579001" cy="749873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C9CA3D4-6F87-4E29-A5D7-34177A10262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8069" y="1073797"/>
            <a:ext cx="4487862" cy="448786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Identifying a Trigonometric Graph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graph shown in Figure 6 is certainly similar to the graph of cosecant in many ways, but after a transformation of some sort. One such transformation that may come to mind is that the graph appears to be the reflection of cosecant with respect to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-axis, which corresponds to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the definition of the function. So the graph in Figure 6 could be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. 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Identifying a Trigonometric Graph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</p:spPr>
            <p:txBody>
              <a:bodyPr>
                <a:normAutofit/>
              </a:bodyPr>
              <a:lstStyle/>
              <a:p>
                <a:r>
                  <a:rPr sz="2800" dirty="0"/>
                  <a:t>However, someone else may look at the graph and see it as a horizontal shift to the left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 dirty="0"/>
                  <a:t> units of the graph of cosecant, which would be the function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. A third person may recognize it as the graph of cosecant reflected with respect to the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-axis, which would be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 dirty="0"/>
                  <a:t>. 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  <a:blipFill>
                <a:blip r:embed="rId2"/>
                <a:stretch>
                  <a:fillRect l="-1481" t="-122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781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Identifying a Trigonometric Graph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O</a:t>
                </a:r>
                <a:r>
                  <a:rPr sz="2800" dirty="0"/>
                  <a:t>nce we recall that cosecant is an odd function, we remember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 dirty="0"/>
                  <a:t>, so we shouldn't be surprised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 are two possible functions corresponding to the given graph. In fact,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 are just three of an infinite number of functions all having the graph in Figure 6.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13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Figure 1: Graph of Tangent</a:t>
            </a:r>
            <a:endParaRPr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643112-7F58-4B04-AB4F-A0828F45260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</p:spTree>
    <p:extLst>
      <p:ext uri="{BB962C8B-B14F-4D97-AF65-F5344CB8AC3E}">
        <p14:creationId xmlns:p14="http://schemas.microsoft.com/office/powerpoint/2010/main" val="426311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domain of tangent is the set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∈</m:t>
                    </m:r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  <m:r>
                      <a:rPr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and the range of tangent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(−∞,∞)</m:t>
                    </m:r>
                  </m:oMath>
                </a14:m>
                <a:r>
                  <a:rPr sz="2800" dirty="0"/>
                  <a:t>. </a:t>
                </a:r>
                <a:endParaRPr lang="en-US"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T</a:t>
                </a:r>
                <a:r>
                  <a:rPr sz="2800" dirty="0"/>
                  <a:t>he domain of cotangent is the set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∈</m:t>
                    </m:r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  <m:r>
                      <a:rPr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and the range of cotangent is again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(−∞,∞)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Graphing Transform</a:t>
            </a:r>
            <a:r>
              <a:rPr lang="en-US" dirty="0"/>
              <a:t>ed</a:t>
            </a:r>
            <a:r>
              <a:rPr dirty="0"/>
              <a:t>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Sketch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=1+3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</a:t>
            </a:r>
            <a:r>
              <a:rPr lang="en-US" dirty="0"/>
              <a:t>Transformed Trigonometric</a:t>
            </a:r>
            <a:r>
              <a:rPr dirty="0"/>
              <a:t> Functions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As always, multiplying a function by a constant has the effect of stretching or compressing the graph of the function vertically. In this case, multiplying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by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 stretches the graph vertically. The effect of this is most easily seen at </a:t>
                </a:r>
                <a:r>
                  <a:rPr lang="en-US" sz="2800" dirty="0"/>
                  <a:t>odd </a:t>
                </a:r>
                <a:r>
                  <a:rPr sz="2800" dirty="0"/>
                  <a:t>multiples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, where the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will be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±3</m:t>
                    </m:r>
                  </m:oMath>
                </a14:m>
                <a:r>
                  <a:rPr sz="2800" dirty="0"/>
                  <a:t> instead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</a:t>
            </a:r>
            <a:r>
              <a:rPr lang="en-US" dirty="0"/>
              <a:t>Transformed Trigonometric</a:t>
            </a:r>
            <a:r>
              <a:rPr dirty="0"/>
              <a:t>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The effect of adding a constant, in this case 1, to a function simply shifts the entire graph upward by </a:t>
            </a:r>
            <a:r>
              <a:rPr sz="2800" dirty="0">
                <a:latin typeface="Cambria Math"/>
              </a:rPr>
              <a:t>1</a:t>
            </a:r>
            <a:r>
              <a:rPr sz="2800" dirty="0"/>
              <a:t> unit. Incorporating these two transformations into the graph of the basic tangent function, we are led to the graph in Figure 2.</a:t>
            </a:r>
          </a:p>
        </p:txBody>
      </p:sp>
    </p:spTree>
    <p:extLst>
      <p:ext uri="{BB962C8B-B14F-4D97-AF65-F5344CB8AC3E}">
        <p14:creationId xmlns:p14="http://schemas.microsoft.com/office/powerpoint/2010/main" val="367860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</a:t>
            </a:r>
            <a:r>
              <a:rPr lang="en-US" dirty="0"/>
              <a:t>Transformed Trigonometric</a:t>
            </a:r>
            <a:r>
              <a:rPr dirty="0"/>
              <a:t> Functions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F0544-66CB-4030-BD56-BF251E704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422327"/>
            <a:ext cx="4407790" cy="7498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7AD26C-277D-40BD-BAA7-167EA53F43B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8105" y="1073798"/>
            <a:ext cx="4407790" cy="440779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Graphing Transform</a:t>
            </a:r>
            <a:r>
              <a:rPr lang="en-US" dirty="0"/>
              <a:t>ed</a:t>
            </a:r>
            <a:r>
              <a:rPr dirty="0"/>
              <a:t>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Sketch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1367</Words>
  <Application>Microsoft Office PowerPoint</Application>
  <PresentationFormat>On-screen Show (4:3)</PresentationFormat>
  <Paragraphs>105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Cambria Math</vt:lpstr>
      <vt:lpstr>Courier New</vt:lpstr>
      <vt:lpstr>Calibri</vt:lpstr>
      <vt:lpstr>Arial</vt:lpstr>
      <vt:lpstr>Office Theme</vt:lpstr>
      <vt:lpstr>Section 7.5</vt:lpstr>
      <vt:lpstr>Tangent Function</vt:lpstr>
      <vt:lpstr>Figure 1: Graph of Tangent</vt:lpstr>
      <vt:lpstr>Note:</vt:lpstr>
      <vt:lpstr>Example 1: Graphing Transformed Trigonometric Functions</vt:lpstr>
      <vt:lpstr>Example 1: Graphing Transformed Trigonometric Functions (cont.)</vt:lpstr>
      <vt:lpstr>Example 1: Graphing Transformed Trigonometric Functions (cont.)</vt:lpstr>
      <vt:lpstr>Example 1: Graphing Transformed Trigonometric Functions (cont.)</vt:lpstr>
      <vt:lpstr>Example 2: Graphing Transformed Trigonometric Functions</vt:lpstr>
      <vt:lpstr>Example 2: Graphing Transformed Trigonometric Functions (cont.)</vt:lpstr>
      <vt:lpstr>Example 2: Graphing Transformed Trigonometric Functions (cont.)</vt:lpstr>
      <vt:lpstr>Example 2: Graphing Transformed Trigonometric Functions (cont.)</vt:lpstr>
      <vt:lpstr>Example 2: Graphing Transformed Trigonometric Functions (cont.)</vt:lpstr>
      <vt:lpstr>Example 3: Graphing the Cosecant Function</vt:lpstr>
      <vt:lpstr>Example 3: Graphing the Cosecant Function (cont.)</vt:lpstr>
      <vt:lpstr>Example 3: Graphing the Cosecant Function (cont.)</vt:lpstr>
      <vt:lpstr>Example 3: Graphing the Cosecant Function (cont.)</vt:lpstr>
      <vt:lpstr>Example 3: Graphing the Cosecant Function (cont.)</vt:lpstr>
      <vt:lpstr>Note:</vt:lpstr>
      <vt:lpstr>Example 4: Graphing Transformed Trigonometric Functions</vt:lpstr>
      <vt:lpstr>Example 4: Graphing Transformed Trigonometric Functions (cont.)</vt:lpstr>
      <vt:lpstr>Example 4: Graphing Transformed Trigonometric Functions (cont.)</vt:lpstr>
      <vt:lpstr>Example 4: Graphing Transformed Trigonometric Functions (cont.)</vt:lpstr>
      <vt:lpstr>Example 5: Identifying a Trigonometric Graph</vt:lpstr>
      <vt:lpstr>Example 5: Identifying a Trigonometric Graph (cont.)</vt:lpstr>
      <vt:lpstr>Example 5: Identifying a Trigonometric Graph (cont.)</vt:lpstr>
      <vt:lpstr>Example 5: Identifying a Trigonometric Graph (cont.)</vt:lpstr>
      <vt:lpstr>Example 5: Identifying a Trigonometric Graph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Claudia Vance</cp:lastModifiedBy>
  <cp:revision>140</cp:revision>
  <dcterms:created xsi:type="dcterms:W3CDTF">2013-04-26T14:43:13Z</dcterms:created>
  <dcterms:modified xsi:type="dcterms:W3CDTF">2020-07-15T16:24:39Z</dcterms:modified>
</cp:coreProperties>
</file>