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89" r:id="rId6"/>
    <p:sldId id="290" r:id="rId7"/>
    <p:sldId id="291" r:id="rId8"/>
    <p:sldId id="292" r:id="rId9"/>
    <p:sldId id="293" r:id="rId10"/>
    <p:sldId id="294" r:id="rId11"/>
    <p:sldId id="262" r:id="rId12"/>
    <p:sldId id="263" r:id="rId13"/>
    <p:sldId id="264" r:id="rId14"/>
    <p:sldId id="266" r:id="rId15"/>
    <p:sldId id="267" r:id="rId16"/>
    <p:sldId id="269" r:id="rId17"/>
    <p:sldId id="270" r:id="rId18"/>
    <p:sldId id="271" r:id="rId19"/>
    <p:sldId id="272" r:id="rId20"/>
    <p:sldId id="273" r:id="rId21"/>
    <p:sldId id="288"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Inverse Trigonometric Functions</a:t>
            </a:r>
          </a:p>
        </p:txBody>
      </p:sp>
      <p:sp>
        <p:nvSpPr>
          <p:cNvPr id="3" name="Title 2"/>
          <p:cNvSpPr>
            <a:spLocks noGrp="1"/>
          </p:cNvSpPr>
          <p:nvPr>
            <p:ph type="title"/>
          </p:nvPr>
        </p:nvSpPr>
        <p:spPr/>
        <p:txBody>
          <a:bodyPr/>
          <a:lstStyle/>
          <a:p>
            <a:r>
              <a:t>Section 7.6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Cotangent Graph</a:t>
            </a:r>
            <a:endParaRPr dirty="0"/>
          </a:p>
        </p:txBody>
      </p:sp>
      <p:pic>
        <p:nvPicPr>
          <p:cNvPr id="6" name="Content Placeholder 5">
            <a:extLst>
              <a:ext uri="{FF2B5EF4-FFF2-40B4-BE49-F238E27FC236}">
                <a16:creationId xmlns:a16="http://schemas.microsoft.com/office/drawing/2014/main" id="{675C59FF-9F42-4698-8EE8-65EC65F2D3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412599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Evaluating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arctan</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oMath>
                </a14:m>
                <a:endParaRPr lang="ar-AE"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csc</m:t>
                        </m:r>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2</m:t>
                    </m:r>
                  </m:oMath>
                </a14:m>
                <a:endParaRPr lang="ar-AE" dirty="0"/>
              </a:p>
              <a:p>
                <a:pPr marL="514350" indent="-514350">
                  <a:buFont typeface="+mj-lt"/>
                  <a:buAutoNum type="alphaLcPeriod" startAt="3"/>
                  <a:defRPr sz="2800"/>
                </a:pPr>
                <a:r>
                  <a:rPr lang="ar-AE" dirty="0"/>
                  <a:t>​</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r>
                      <a:rPr lang="ar-AE" b="0" i="0" smtClean="0">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r>
                      <a:rPr lang="en-US" b="0" i="0" smtClean="0">
                        <a:latin typeface="Cambria Math" panose="02040503050406030204" pitchFamily="18" charset="0"/>
                      </a:rPr>
                      <m:t>)</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Evaluating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 glance at the graph of arctangent tells us that </a:t>
                </a:r>
                <a14:m>
                  <m:oMath xmlns:m="http://schemas.openxmlformats.org/officeDocument/2006/math">
                    <m:r>
                      <m:rPr>
                        <m:sty m:val="p"/>
                      </m:rPr>
                      <a:rPr>
                        <a:latin typeface="Cambria Math" panose="02040503050406030204" pitchFamily="18" charset="0"/>
                      </a:rPr>
                      <m:t>arctan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 is </a:t>
                </a:r>
                <a:r>
                  <a:rPr lang="en-US" sz="2800" dirty="0"/>
                  <a:t>defined and is </a:t>
                </a:r>
                <a:r>
                  <a:rPr sz="2800" dirty="0"/>
                  <a:t>a negative number apparently halfway between </a:t>
                </a:r>
                <a:r>
                  <a:rPr sz="2800" dirty="0">
                    <a:latin typeface="Cambria Math"/>
                  </a:rPr>
                  <a:t>0</a:t>
                </a:r>
                <a:r>
                  <a:rPr sz="2800" dirty="0"/>
                  <a:t> and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(that is, a negative angle whose terminal side is in the fourth quadrant). By drawing the appropriate right triangle, we can verify that it is indeed the case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=−1</m:t>
                    </m:r>
                  </m:oMath>
                </a14:m>
                <a:r>
                  <a:rPr sz="2800" dirty="0"/>
                  <a:t>, so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arctan</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Evaluating Inverse Trigonometric Functions (cont.)</a:t>
            </a:r>
          </a:p>
        </p:txBody>
      </p:sp>
      <p:pic>
        <p:nvPicPr>
          <p:cNvPr id="5" name="Content Placeholder 4">
            <a:extLst>
              <a:ext uri="{FF2B5EF4-FFF2-40B4-BE49-F238E27FC236}">
                <a16:creationId xmlns:a16="http://schemas.microsoft.com/office/drawing/2014/main" id="{9797E5EF-559D-48C2-89A7-561DA37C4BB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6"/>
            <a:ext cx="4406106" cy="4406106"/>
          </a:xfrm>
        </p:spPr>
      </p:pic>
      <p:pic>
        <p:nvPicPr>
          <p:cNvPr id="4" name="Picture 3">
            <a:extLst>
              <a:ext uri="{FF2B5EF4-FFF2-40B4-BE49-F238E27FC236}">
                <a16:creationId xmlns:a16="http://schemas.microsoft.com/office/drawing/2014/main" id="{F2FFA040-0C20-4763-B7B5-4B68A6103BCD}"/>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Evaluating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lnSpcReduction="10000"/>
              </a:bodyPr>
              <a:lstStyle/>
              <a:p>
                <a:pPr marL="514350" indent="-514350">
                  <a:buFont typeface="+mj-lt"/>
                  <a:buAutoNum type="alphaLcPeriod" startAt="2"/>
                  <a:defRPr sz="2800"/>
                </a:pPr>
                <a:r>
                  <a:rPr dirty="0"/>
                  <a:t>​</a:t>
                </a:r>
                <a:r>
                  <a:rPr sz="2800" dirty="0"/>
                  <a:t>By checking the graph of </a:t>
                </a:r>
                <a:r>
                  <a:rPr sz="2800" dirty="0" err="1"/>
                  <a:t>arccosecant</a:t>
                </a:r>
                <a:r>
                  <a:rPr sz="2800" dirty="0"/>
                  <a:t>, we again see that the expression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−1</m:t>
                        </m:r>
                      </m:sup>
                    </m:sSup>
                    <m:r>
                      <a:rPr>
                        <a:latin typeface="Cambria Math" panose="02040503050406030204" pitchFamily="18" charset="0"/>
                      </a:rPr>
                      <m:t>⁡2</m:t>
                    </m:r>
                  </m:oMath>
                </a14:m>
                <a:r>
                  <a:rPr sz="2800" dirty="0"/>
                  <a:t> is defined—that is, that </a:t>
                </a:r>
                <a:r>
                  <a:rPr sz="2800" dirty="0">
                    <a:latin typeface="Cambria Math"/>
                  </a:rPr>
                  <a:t>2</a:t>
                </a:r>
                <a:r>
                  <a:rPr sz="2800" dirty="0"/>
                  <a:t> is in the domain of </a:t>
                </a:r>
                <a:r>
                  <a:rPr sz="2800" dirty="0" err="1"/>
                  <a:t>arccosecant</a:t>
                </a:r>
                <a:r>
                  <a:rPr sz="2800" dirty="0"/>
                  <a:t>. If we let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−1</m:t>
                        </m:r>
                      </m:sup>
                    </m:sSup>
                    <m:r>
                      <a:rPr>
                        <a:latin typeface="Cambria Math" panose="02040503050406030204" pitchFamily="18" charset="0"/>
                      </a:rPr>
                      <m:t>⁡2</m:t>
                    </m:r>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=2</m:t>
                    </m:r>
                  </m:oMath>
                </a14:m>
                <a:r>
                  <a:rPr sz="2800" dirty="0"/>
                  <a:t>, so we are looking for an angle </a:t>
                </a:r>
                <a14:m>
                  <m:oMath xmlns:m="http://schemas.openxmlformats.org/officeDocument/2006/math">
                    <m:r>
                      <a:rPr>
                        <a:latin typeface="Cambria Math" panose="02040503050406030204" pitchFamily="18" charset="0"/>
                      </a:rPr>
                      <m:t>𝜃</m:t>
                    </m:r>
                  </m:oMath>
                </a14:m>
                <a:r>
                  <a:rPr sz="2800" dirty="0"/>
                  <a:t> at which cosecant has the value </a:t>
                </a:r>
                <a:r>
                  <a:rPr sz="2800" dirty="0">
                    <a:latin typeface="Cambria Math"/>
                  </a:rPr>
                  <a:t>2</a:t>
                </a:r>
                <a:r>
                  <a:rPr sz="2800" dirty="0"/>
                  <a:t>. Remember that cosecant is the reciprocal of sine, so this is equivalent to saying we’re looking for an angle </a:t>
                </a:r>
                <a14:m>
                  <m:oMath xmlns:m="http://schemas.openxmlformats.org/officeDocument/2006/math">
                    <m:r>
                      <a:rPr>
                        <a:latin typeface="Cambria Math" panose="02040503050406030204" pitchFamily="18" charset="0"/>
                      </a:rPr>
                      <m:t>𝜃</m:t>
                    </m:r>
                  </m:oMath>
                </a14:m>
                <a:r>
                  <a:rPr sz="2800" dirty="0"/>
                  <a:t> whose sine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By sketching a right triangle as shown</a:t>
                </a:r>
                <a:r>
                  <a:rPr lang="en-US" sz="2800" dirty="0"/>
                  <a:t> in Figure 6</a:t>
                </a:r>
                <a:r>
                  <a:rPr sz="2800" dirty="0"/>
                  <a:t>, we recognize that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is the desired angle, so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−1</m:t>
                            </m:r>
                          </m:sup>
                        </m:sSup>
                      </m:fName>
                      <m:e>
                        <m:r>
                          <a:rPr>
                            <a:latin typeface="Cambria Math" panose="02040503050406030204" pitchFamily="18" charset="0"/>
                          </a:rPr>
                          <m:t>2</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513" t="-2209" r="-2089" b="-368"/>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Evaluating Inverse Trigonometric Functions (cont.)</a:t>
            </a:r>
          </a:p>
        </p:txBody>
      </p:sp>
      <p:pic>
        <p:nvPicPr>
          <p:cNvPr id="4" name="Picture 3">
            <a:extLst>
              <a:ext uri="{FF2B5EF4-FFF2-40B4-BE49-F238E27FC236}">
                <a16:creationId xmlns:a16="http://schemas.microsoft.com/office/drawing/2014/main" id="{1E820D43-F8DB-43C3-9A91-19C0E940DC65}"/>
              </a:ext>
            </a:extLst>
          </p:cNvPr>
          <p:cNvPicPr>
            <a:picLocks noChangeAspect="1"/>
          </p:cNvPicPr>
          <p:nvPr/>
        </p:nvPicPr>
        <p:blipFill>
          <a:blip r:embed="rId2"/>
          <a:stretch>
            <a:fillRect/>
          </a:stretch>
        </p:blipFill>
        <p:spPr>
          <a:xfrm>
            <a:off x="3782499" y="5422327"/>
            <a:ext cx="1579001" cy="749873"/>
          </a:xfrm>
          <a:prstGeom prst="rect">
            <a:avLst/>
          </a:prstGeom>
        </p:spPr>
      </p:pic>
      <p:sp>
        <p:nvSpPr>
          <p:cNvPr id="7" name="Content Placeholder 6">
            <a:extLst>
              <a:ext uri="{FF2B5EF4-FFF2-40B4-BE49-F238E27FC236}">
                <a16:creationId xmlns:a16="http://schemas.microsoft.com/office/drawing/2014/main" id="{064EE9BF-324A-427E-8029-04D4D26DAF48}"/>
              </a:ext>
            </a:extLst>
          </p:cNvPr>
          <p:cNvSpPr>
            <a:spLocks noGrp="1"/>
          </p:cNvSpPr>
          <p:nvPr>
            <p:ph sz="quarter" idx="11"/>
          </p:nvPr>
        </p:nvSpPr>
        <p:spPr>
          <a:xfrm>
            <a:off x="457200" y="1081890"/>
            <a:ext cx="8229600" cy="4892782"/>
          </a:xfrm>
        </p:spPr>
        <p:txBody>
          <a:bodyPr/>
          <a:lstStyle/>
          <a:p>
            <a:endParaRPr lang="en-US" dirty="0"/>
          </a:p>
        </p:txBody>
      </p:sp>
      <p:pic>
        <p:nvPicPr>
          <p:cNvPr id="8" name="Picture 7">
            <a:extLst>
              <a:ext uri="{FF2B5EF4-FFF2-40B4-BE49-F238E27FC236}">
                <a16:creationId xmlns:a16="http://schemas.microsoft.com/office/drawing/2014/main" id="{FE2A3EAD-C660-44A9-8436-20756528A247}"/>
              </a:ext>
            </a:extLst>
          </p:cNvPr>
          <p:cNvPicPr>
            <a:picLocks noChangeAspect="1"/>
          </p:cNvPicPr>
          <p:nvPr/>
        </p:nvPicPr>
        <p:blipFill>
          <a:blip r:embed="rId3"/>
          <a:stretch>
            <a:fillRect/>
          </a:stretch>
        </p:blipFill>
        <p:spPr>
          <a:xfrm>
            <a:off x="2392577" y="1143000"/>
            <a:ext cx="4358846" cy="43099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Evaluating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rPr dirty="0"/>
                  <a:t>​</a:t>
                </a:r>
                <a:r>
                  <a:rPr sz="2800" dirty="0"/>
                  <a:t>The domain of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oMath>
                </a14:m>
                <a:r>
                  <a:rPr sz="2800" dirty="0"/>
                  <a:t> is </a:t>
                </a:r>
                <a14:m>
                  <m:oMath xmlns:m="http://schemas.openxmlformats.org/officeDocument/2006/math">
                    <m:r>
                      <a:rPr>
                        <a:latin typeface="Cambria Math" panose="02040503050406030204" pitchFamily="18" charset="0"/>
                      </a:rPr>
                      <m:t>[−1,1]</m:t>
                    </m:r>
                  </m:oMath>
                </a14:m>
                <a:r>
                  <a:rPr sz="2800" dirty="0"/>
                  <a:t>, so the short answer is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2.3</m:t>
                        </m:r>
                      </m:e>
                    </m:d>
                  </m:oMath>
                </a14:m>
                <a:r>
                  <a:rPr sz="2800" dirty="0"/>
                  <a:t> cannot be evaluated. After all, how could there be an angle whose sine is more than </a:t>
                </a:r>
                <a:r>
                  <a:rPr sz="2800" dirty="0">
                    <a:latin typeface="Cambria Math"/>
                  </a:rPr>
                  <a:t>1</a:t>
                </a:r>
                <a:r>
                  <a:rPr sz="2800" dirty="0"/>
                  <a:t>? For the purposes of this </a:t>
                </a:r>
                <a:r>
                  <a:rPr lang="en-US" sz="2800" dirty="0"/>
                  <a:t>course</a:t>
                </a:r>
                <a:r>
                  <a:rPr sz="2800" dirty="0"/>
                  <a:t>, the answer is indeed simply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2.3</m:t>
                        </m:r>
                      </m:e>
                    </m:d>
                  </m:oMath>
                </a14:m>
                <a:r>
                  <a:rPr sz="2800" dirty="0"/>
                  <a:t> is not defined. </a:t>
                </a:r>
                <a:endParaRPr lang="en-US" sz="2800" dirty="0"/>
              </a:p>
              <a:p>
                <a:pPr marL="457200" lvl="1" indent="0">
                  <a:buNone/>
                  <a:defRPr sz="2800"/>
                </a:pPr>
                <a:r>
                  <a:rPr dirty="0"/>
                  <a:t>As a teaser toward more advanced mathematics, however, you may recall an aside at the start of an earlier section that the domains of the trigonometric functions can be extended to include complex numbers. Under those conditions,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2.3</m:t>
                        </m:r>
                      </m:e>
                    </m:d>
                  </m:oMath>
                </a14:m>
                <a:r>
                  <a:rPr dirty="0"/>
                  <a:t> actually has a complex number value (with nonzero imaginary part).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185"/>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Evaluating Compositions of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Evaluate the following expressions, if possible.</a:t>
                </a:r>
              </a:p>
              <a:p>
                <a:pPr marL="514350" indent="-514350">
                  <a:buFont typeface="+mj-lt"/>
                  <a:buAutoNum type="alphaLcPeriod"/>
                  <a:defRPr sz="2800"/>
                </a:pPr>
                <a:r>
                  <a:t>​</a:t>
                </a:r>
                <a14:m>
                  <m:oMath xmlns:m="http://schemas.openxmlformats.org/officeDocument/2006/math">
                    <m:r>
                      <m:rPr>
                        <m:sty m:val="p"/>
                      </m:rPr>
                      <a:rPr>
                        <a:latin typeface="Cambria Math" panose="02040503050406030204" pitchFamily="18" charset="0"/>
                      </a:rPr>
                      <m:t>arcsin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oMath>
                </a14:m>
                <a:endParaRPr/>
              </a:p>
              <a:p>
                <a:pPr marL="514350" indent="-514350">
                  <a:buFont typeface="+mj-lt"/>
                  <a:buAutoNum type="alphaLcPeriod" startAt="2"/>
                  <a:defRPr sz="2800"/>
                </a:pPr>
                <a:r>
                  <a:t>​</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oMath>
                </a14:m>
                <a:endParaRPr/>
              </a:p>
              <a:p>
                <a:pPr marL="514350" indent="-514350">
                  <a:buFont typeface="+mj-lt"/>
                  <a:buAutoNum type="alphaLcPeriod" startAt="3"/>
                  <a:defRPr sz="2800"/>
                </a:pPr>
                <a:r>
                  <a:t>​</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e>
                        </m:func>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The potential error in this problem is to assume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arcsin</m:t>
                        </m:r>
                      </m:fName>
                      <m:e>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since arcsine and sine are inverse functions of one another.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lies outside the range of </a:t>
                </a:r>
                <a:r>
                  <a:rPr sz="2800" dirty="0" err="1"/>
                  <a:t>arcsin</a:t>
                </a:r>
                <a:r>
                  <a:rPr sz="2800" dirty="0"/>
                  <a:t>, which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 so we know this can't be the answer. The key is to evaluate the expressions individually</a:t>
                </a:r>
                <a:r>
                  <a:rPr lang="en-US" sz="2800" dirty="0"/>
                  <a:t>.</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oMath>
                </a14:m>
                <a:endParaRPr dirty="0"/>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237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number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oMath>
                </a14:m>
                <a:r>
                  <a:rPr sz="2800" dirty="0"/>
                  <a:t> lies in the domain of arccosine, and all real numbers lie in the domain of cosine, so all the parts of the expression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oMath>
                </a14:m>
                <a:r>
                  <a:rPr sz="2800" dirty="0"/>
                  <a:t> make sense, and we are safe in stating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oMath>
                </a14:m>
                <a:r>
                  <a:rPr sz="2800" dirty="0"/>
                  <a:t>. If we wanted to explore the expression a bit further, we could note that, from the graph of arccosine,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oMath>
                </a14:m>
                <a:r>
                  <a:rPr sz="2800" dirty="0"/>
                  <a:t> is some positive number, and further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oMath>
                </a14:m>
                <a:r>
                  <a:rPr sz="2800" dirty="0"/>
                  <a:t> must be greater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since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oMath>
                </a14:m>
                <a:r>
                  <a:rPr sz="2800" dirty="0"/>
                  <a:t> is negative. This is indeed the case: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oMath>
                </a14:m>
                <a:r>
                  <a:rPr sz="2800" dirty="0"/>
                  <a:t> is approximately </a:t>
                </a:r>
                <a14:m>
                  <m:oMath xmlns:m="http://schemas.openxmlformats.org/officeDocument/2006/math">
                    <m:r>
                      <a:rPr>
                        <a:latin typeface="Cambria Math" panose="02040503050406030204" pitchFamily="18" charset="0"/>
                      </a:rPr>
                      <m:t>101</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556" b="-269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When using the notation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𝑥</m:t>
                    </m:r>
                  </m:oMath>
                </a14:m>
                <a:r>
                  <a:rPr sz="2800" dirty="0"/>
                  <a:t>, remember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den>
                    </m:f>
                  </m:oMath>
                </a14:m>
                <a:r>
                  <a:rPr sz="2800" dirty="0"/>
                  <a:t>.</a:t>
                </a:r>
              </a:p>
              <a:p>
                <a:endParaRPr lang="en-US" sz="2800" dirty="0"/>
              </a:p>
              <a:p>
                <a:r>
                  <a:rPr sz="2800" dirty="0"/>
                  <a:t>In order to avoid this possible source of confusion, some texts use only arcsine for the inverse sine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We run into the same problem with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e>
                        </m:func>
                      </m:e>
                    </m:d>
                  </m:oMath>
                </a14:m>
                <a:r>
                  <a:rPr sz="2800" dirty="0"/>
                  <a:t> as </a:t>
                </a:r>
                <a:r>
                  <a:rPr dirty="0"/>
                  <a:t>with </a:t>
                </a:r>
                <a14:m>
                  <m:oMath xmlns:m="http://schemas.openxmlformats.org/officeDocument/2006/math">
                    <m:r>
                      <m:rPr>
                        <m:sty m:val="p"/>
                      </m:rPr>
                      <a:rPr>
                        <a:latin typeface="Cambria Math" panose="02040503050406030204" pitchFamily="18" charset="0"/>
                      </a:rPr>
                      <m:t>arcsin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oMath>
                </a14:m>
                <a:r>
                  <a:rPr dirty="0"/>
                  <a:t>, but we will present a slightly</a:t>
                </a:r>
                <a:r>
                  <a:rPr lang="en-US" dirty="0"/>
                  <a:t> </a:t>
                </a:r>
                <a:r>
                  <a:rPr dirty="0"/>
                  <a:t>different way of thinking about the resolution here. </a:t>
                </a:r>
                <a:endParaRPr lang="en-US" dirty="0"/>
              </a:p>
              <a:p>
                <a:pPr marL="457200" lvl="1" indent="0">
                  <a:buNone/>
                  <a:defRPr sz="2800"/>
                </a:pPr>
                <a:r>
                  <a:rPr dirty="0"/>
                  <a:t>Instead of evaluating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oMath>
                </a14:m>
                <a:r>
                  <a:rPr dirty="0"/>
                  <a:t> literally, consider only the steps involved in doing so.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0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The first step is to determine that the reference angle for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oMath>
                </a14:m>
                <a:r>
                  <a:rPr lang="ar-AE" dirty="0"/>
                  <a:t> </a:t>
                </a:r>
                <a:r>
                  <a:rPr lang="en-US" dirty="0"/>
                  <a:t>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oMath>
                </a14:m>
                <a:r>
                  <a:rPr lang="en-US" dirty="0"/>
                  <a:t>, and the second step is to note that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e>
                    </m:d>
                  </m:oMath>
                </a14:m>
                <a:r>
                  <a:rPr lang="ar-AE" dirty="0"/>
                  <a:t> </a:t>
                </a:r>
                <a:r>
                  <a:rPr lang="en-US" dirty="0"/>
                  <a:t>and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e>
                    </m:d>
                  </m:oMath>
                </a14:m>
                <a:r>
                  <a:rPr lang="ar-AE" dirty="0"/>
                  <a:t> </a:t>
                </a:r>
                <a:r>
                  <a:rPr lang="en-US" dirty="0"/>
                  <a:t>have the same sign (the terminal side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oMath>
                </a14:m>
                <a:r>
                  <a:rPr lang="ar-AE" dirty="0"/>
                  <a:t> </a:t>
                </a:r>
                <a:r>
                  <a:rPr lang="en-US" dirty="0"/>
                  <a:t>is in the third quadrant, and tangent is positive there). </a:t>
                </a:r>
              </a:p>
              <a:p>
                <a:pPr>
                  <a:defRPr sz="2800"/>
                </a:pPr>
                <a:r>
                  <a:rPr lang="en-US" dirty="0"/>
                  <a:t>So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tan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e>
                                </m:d>
                              </m:e>
                            </m:func>
                          </m:e>
                        </m:d>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tan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e>
                                </m:d>
                              </m:e>
                            </m:func>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oMath>
                </a14:m>
                <a:r>
                  <a:rPr lang="en-US" dirty="0"/>
                  <a:t>, as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oMath>
                </a14:m>
                <a:r>
                  <a:rPr lang="ar-AE" dirty="0"/>
                  <a:t> </a:t>
                </a:r>
                <a:r>
                  <a:rPr lang="en-US" dirty="0"/>
                  <a:t>lies in the range of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tan</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extLst>
      <p:ext uri="{BB962C8B-B14F-4D97-AF65-F5344CB8AC3E}">
        <p14:creationId xmlns:p14="http://schemas.microsoft.com/office/powerpoint/2010/main" val="5935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Evaluating Compositions of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e>
                            </m:d>
                          </m:e>
                        </m:func>
                      </m:e>
                    </m:d>
                  </m:oMath>
                </a14:m>
                <a:endParaRPr lang="ar-AE" dirty="0"/>
              </a:p>
              <a:p>
                <a:pPr marL="514350" indent="-514350">
                  <a:buFont typeface="+mj-lt"/>
                  <a:buAutoNum type="alphaLcPeriod" startAt="2"/>
                  <a:defRPr sz="2800"/>
                </a:pPr>
                <a:r>
                  <a:rPr lang="ar-AE" dirty="0"/>
                  <a:t>​</a:t>
                </a:r>
                <a14:m>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arctan</m:t>
                            </m:r>
                          </m:fName>
                          <m:e>
                            <m:r>
                              <a:rPr lang="ar-AE" b="0" i="0" smtClean="0">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e>
                        </m:func>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Remember that the range of arcsine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 and in particular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e>
                    </m:d>
                  </m:oMath>
                </a14:m>
                <a:r>
                  <a:rPr sz="2800" dirty="0"/>
                  <a:t> will lie between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and </a:t>
                </a:r>
                <a:r>
                  <a:rPr sz="2800" dirty="0">
                    <a:latin typeface="Cambria Math"/>
                  </a:rPr>
                  <a:t>0</a:t>
                </a:r>
                <a:r>
                  <a:rPr sz="2800" dirty="0"/>
                  <a:t> (the graph</a:t>
                </a:r>
                <a:r>
                  <a:rPr lang="en-US" sz="2800" dirty="0"/>
                  <a:t> of arcsine</a:t>
                </a:r>
                <a:r>
                  <a:rPr sz="2800" dirty="0"/>
                  <a:t> tells us that arcsine of a negative number is negative). </a:t>
                </a:r>
                <a:endParaRPr lang="en-US" sz="2800" dirty="0"/>
              </a:p>
              <a:p>
                <a:pPr marL="457200" lvl="1" indent="0">
                  <a:buNone/>
                  <a:defRPr sz="2800"/>
                </a:pPr>
                <a:r>
                  <a:rPr dirty="0"/>
                  <a:t>If we let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e>
                        </m:d>
                      </m:e>
                    </m:func>
                  </m:oMath>
                </a14:m>
                <a:r>
                  <a:rPr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dirty="0"/>
                  <a:t>, and we can sketch the triangle </a:t>
                </a:r>
                <a:r>
                  <a:rPr lang="en-US" dirty="0"/>
                  <a:t>in Figure 7 </a:t>
                </a:r>
                <a:r>
                  <a:rPr dirty="0"/>
                  <a:t>to illustrate the relationship between </a:t>
                </a:r>
                <a14:m>
                  <m:oMath xmlns:m="http://schemas.openxmlformats.org/officeDocument/2006/math">
                    <m:r>
                      <a:rPr>
                        <a:latin typeface="Cambria Math" panose="02040503050406030204" pitchFamily="18" charset="0"/>
                      </a:rPr>
                      <m:t>𝜃</m:t>
                    </m:r>
                  </m:oMath>
                </a14:m>
                <a:r>
                  <a:rPr dirty="0"/>
                  <a:t> and the given numbers</a:t>
                </a:r>
                <a:r>
                  <a:rPr lang="en-US" dirty="0"/>
                  <a:t>.</a:t>
                </a:r>
                <a:endParaRPr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037" b="-49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p:pic>
        <p:nvPicPr>
          <p:cNvPr id="5" name="Content Placeholder 4">
            <a:extLst>
              <a:ext uri="{FF2B5EF4-FFF2-40B4-BE49-F238E27FC236}">
                <a16:creationId xmlns:a16="http://schemas.microsoft.com/office/drawing/2014/main" id="{BF1AA1B6-9CF3-4F21-90F1-08A4D8D49E6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5"/>
            <a:ext cx="4406107" cy="4406107"/>
          </a:xfrm>
        </p:spPr>
      </p:pic>
      <p:pic>
        <p:nvPicPr>
          <p:cNvPr id="4" name="Picture 3">
            <a:extLst>
              <a:ext uri="{FF2B5EF4-FFF2-40B4-BE49-F238E27FC236}">
                <a16:creationId xmlns:a16="http://schemas.microsoft.com/office/drawing/2014/main" id="{7715A92D-F04E-4212-96C3-C226F368C7C8}"/>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Pythagorean Theorem allows us to calculate </a:t>
                </a:r>
                <a14:m>
                  <m:oMath xmlns:m="http://schemas.openxmlformats.org/officeDocument/2006/math">
                    <m:r>
                      <a:rPr lang="en-US">
                        <a:latin typeface="Cambria Math" panose="02040503050406030204" pitchFamily="18" charset="0"/>
                      </a:rPr>
                      <m:t>𝑥</m:t>
                    </m:r>
                  </m:oMath>
                </a14:m>
                <a:r>
                  <a:rPr lang="en-US" sz="2800" dirty="0"/>
                  <a:t>.</a:t>
                </a:r>
              </a:p>
              <a:p>
                <a:pPr algn="ctr">
                  <a:defRPr sz="2800"/>
                </a:pPr>
                <a:r>
                  <a:rPr lang="en-US" dirty="0"/>
                  <a:t>​</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e>
                            </m:d>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9</m:t>
                        </m:r>
                      </m:e>
                    </m:rad>
                    <m:r>
                      <a:rPr lang="ar-AE">
                        <a:latin typeface="Cambria Math" panose="02040503050406030204" pitchFamily="18" charset="0"/>
                      </a:rPr>
                      <m:t>=</m:t>
                    </m:r>
                    <m:r>
                      <a:rPr lang="ar-AE">
                        <a:latin typeface="Cambria Math" panose="02040503050406030204" pitchFamily="18" charset="0"/>
                      </a:rPr>
                      <m:t>3</m:t>
                    </m:r>
                  </m:oMath>
                </a14:m>
                <a:endParaRPr lang="ar-AE" sz="2800" dirty="0"/>
              </a:p>
              <a:p>
                <a:pPr>
                  <a:defRPr sz="2800"/>
                </a:pPr>
                <a:r>
                  <a:rPr lang="ar-AE" dirty="0"/>
                  <a:t>​</a:t>
                </a:r>
                <a:r>
                  <a:rPr lang="en-US" sz="2800" dirty="0"/>
                  <a:t>Now we can see that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en-US" sz="2800" dirty="0"/>
                  <a:t>, so</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e>
                                </m:d>
                              </m:e>
                            </m:func>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We can employ the same method and let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arctan</m:t>
                        </m:r>
                      </m:fName>
                      <m:e>
                        <m:r>
                          <a:rPr lang="ar-AE" b="0" i="0" smtClean="0">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e>
                    </m:func>
                  </m:oMath>
                </a14:m>
                <a:r>
                  <a:rPr lang="en-US" sz="2800" dirty="0"/>
                  <a:t>.</a:t>
                </a:r>
                <a:r>
                  <a:rPr lang="ar-AE" sz="2800" dirty="0"/>
                  <a:t> </a:t>
                </a:r>
                <a:r>
                  <a:rPr lang="en-US" sz="2800" dirty="0"/>
                  <a:t>This leads to</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10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5</m:t>
                        </m:r>
                      </m:den>
                    </m:f>
                  </m:oMath>
                </a14:m>
                <a:endParaRPr lang="ar-AE" dirty="0"/>
              </a:p>
              <a:p>
                <a:pPr marL="457200" lvl="1" indent="0">
                  <a:buNone/>
                </a:pPr>
                <a:r>
                  <a:rPr lang="en-US" dirty="0"/>
                  <a:t>and then to the triangle in Figure 8.</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p:pic>
        <p:nvPicPr>
          <p:cNvPr id="5" name="Content Placeholder 4">
            <a:extLst>
              <a:ext uri="{FF2B5EF4-FFF2-40B4-BE49-F238E27FC236}">
                <a16:creationId xmlns:a16="http://schemas.microsoft.com/office/drawing/2014/main" id="{5788C1DD-292D-4A94-B876-3166186F8CF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A4661B6B-AB93-4B81-BCD8-6AEF2D8D80AB}"/>
              </a:ext>
            </a:extLst>
          </p:cNvPr>
          <p:cNvPicPr>
            <a:picLocks noChangeAspect="1"/>
          </p:cNvPicPr>
          <p:nvPr/>
        </p:nvPicPr>
        <p:blipFill>
          <a:blip r:embed="rId4"/>
          <a:stretch>
            <a:fillRect/>
          </a:stretch>
        </p:blipFill>
        <p:spPr>
          <a:xfrm>
            <a:off x="3907399" y="5395693"/>
            <a:ext cx="1579001" cy="7498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Pythagorean Theorem gives us </a:t>
                </a:r>
                <a:br>
                  <a:rPr lang="en-US" sz="2800" dirty="0"/>
                </a:b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29</m:t>
                        </m:r>
                      </m:e>
                    </m:rad>
                  </m:oMath>
                </a14:m>
                <a:r>
                  <a:rPr lang="en-US" sz="2800" dirty="0"/>
                  <a:t>,</a:t>
                </a:r>
                <a:r>
                  <a:rPr lang="ar-AE" sz="2800" dirty="0"/>
                  <a:t> </a:t>
                </a:r>
                <a:r>
                  <a:rPr lang="en-US" sz="2800" dirty="0"/>
                  <a:t>and so </a:t>
                </a:r>
                <a14:m>
                  <m:oMath xmlns:m="http://schemas.openxmlformats.org/officeDocument/2006/math">
                    <m:func>
                      <m:funcPr>
                        <m:ctrlPr>
                          <a:rPr lang="ar-AE" i="1" smtClean="0">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arctan</m:t>
                                </m:r>
                              </m:fName>
                              <m:e>
                                <m:r>
                                  <a:rPr lang="ar-AE" b="0" i="0" smtClean="0">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e>
                            </m:func>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ad>
                          <m:radPr>
                            <m:degHide m:val="on"/>
                            <m:ctrlPr>
                              <a:rPr lang="ar-AE" i="1">
                                <a:latin typeface="Cambria Math" panose="02040503050406030204" pitchFamily="18" charset="0"/>
                              </a:rPr>
                            </m:ctrlPr>
                          </m:radPr>
                          <m:deg/>
                          <m:e>
                            <m:r>
                              <a:rPr lang="ar-AE">
                                <a:latin typeface="Cambria Math" panose="02040503050406030204" pitchFamily="18" charset="0"/>
                              </a:rPr>
                              <m:t>29</m:t>
                            </m:r>
                          </m:e>
                        </m:rad>
                      </m:den>
                    </m:f>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Inverse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lighthouse is to be constructed half a mile from a long, straight reef, as shown</a:t>
                </a:r>
                <a:r>
                  <a:rPr lang="en-US" dirty="0"/>
                  <a:t> in Figure 9</a:t>
                </a:r>
                <a:r>
                  <a:rPr sz="2800" dirty="0"/>
                  <a:t>. In order to ensure the light illuminates certain portions of the reef within specified lengths of time, the engineer needs a formula for </a:t>
                </a:r>
                <a14:m>
                  <m:oMath xmlns:m="http://schemas.openxmlformats.org/officeDocument/2006/math">
                    <m:r>
                      <a:rPr>
                        <a:latin typeface="Cambria Math" panose="02040503050406030204" pitchFamily="18" charset="0"/>
                      </a:rPr>
                      <m:t>𝜃</m:t>
                    </m:r>
                  </m:oMath>
                </a14:m>
                <a:r>
                  <a:rPr sz="2800" dirty="0"/>
                  <a:t> in terms of </a:t>
                </a:r>
                <a14:m>
                  <m:oMath xmlns:m="http://schemas.openxmlformats.org/officeDocument/2006/math">
                    <m:r>
                      <a:rPr>
                        <a:latin typeface="Cambria Math" panose="02040503050406030204" pitchFamily="18" charset="0"/>
                      </a:rPr>
                      <m:t>𝑥</m:t>
                    </m:r>
                  </m:oMath>
                </a14:m>
                <a:r>
                  <a:rPr sz="2800" dirty="0"/>
                  <a:t>. Find such a formula.</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2512082-9056-4CA6-9B65-F15BE3E5F322}"/>
              </a:ext>
            </a:extLst>
          </p:cNvPr>
          <p:cNvPicPr>
            <a:picLocks noChangeAspect="1"/>
          </p:cNvPicPr>
          <p:nvPr/>
        </p:nvPicPr>
        <p:blipFill>
          <a:blip r:embed="rId3"/>
          <a:stretch>
            <a:fillRect/>
          </a:stretch>
        </p:blipFill>
        <p:spPr>
          <a:xfrm>
            <a:off x="2907648" y="3352800"/>
            <a:ext cx="3328704" cy="2078916"/>
          </a:xfrm>
          <a:prstGeom prst="rect">
            <a:avLst/>
          </a:prstGeom>
        </p:spPr>
      </p:pic>
      <p:pic>
        <p:nvPicPr>
          <p:cNvPr id="6" name="Picture 5">
            <a:extLst>
              <a:ext uri="{FF2B5EF4-FFF2-40B4-BE49-F238E27FC236}">
                <a16:creationId xmlns:a16="http://schemas.microsoft.com/office/drawing/2014/main" id="{87FC18B1-2F1A-491A-9604-484402F30981}"/>
              </a:ext>
            </a:extLst>
          </p:cNvPr>
          <p:cNvPicPr>
            <a:picLocks noChangeAspect="1"/>
          </p:cNvPicPr>
          <p:nvPr/>
        </p:nvPicPr>
        <p:blipFill>
          <a:blip r:embed="rId4"/>
          <a:stretch>
            <a:fillRect/>
          </a:stretch>
        </p:blipFill>
        <p:spPr>
          <a:xfrm>
            <a:off x="3886200" y="5422327"/>
            <a:ext cx="1579001" cy="7498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Arcsine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r>
                  <a:rPr sz="2800" b="1" dirty="0"/>
                  <a:t>arcsine</a:t>
                </a:r>
                <a:r>
                  <a:rPr sz="2800" dirty="0"/>
                  <a:t> is defined by either of the following:</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arcsin</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𝑦</m:t>
                        </m:r>
                      </m:e>
                    </m:func>
                  </m:oMath>
                </a14:m>
                <a:r>
                  <a:rPr sz="2800" dirty="0"/>
                  <a:t> </a:t>
                </a:r>
                <a:endParaRPr lang="en-US" dirty="0"/>
              </a:p>
              <a:p>
                <a:pPr algn="ctr">
                  <a:defRPr sz="2800"/>
                </a:pPr>
                <a:r>
                  <a:rPr sz="2800" dirty="0"/>
                  <a:t>or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𝑦</m:t>
                        </m:r>
                      </m:e>
                    </m:func>
                  </m:oMath>
                </a14:m>
                <a:r>
                  <a:rPr sz="2800" dirty="0"/>
                  <a:t>.</a:t>
                </a:r>
              </a:p>
              <a:p>
                <a:pPr>
                  <a:defRPr sz="2800"/>
                </a:pPr>
                <a:r>
                  <a:rPr sz="2800" dirty="0"/>
                  <a:t>In words, </a:t>
                </a:r>
                <a14:m>
                  <m:oMath xmlns:m="http://schemas.openxmlformats.org/officeDocument/2006/math">
                    <m:r>
                      <m:rPr>
                        <m:sty m:val="p"/>
                      </m:rPr>
                      <a:rPr>
                        <a:latin typeface="Cambria Math" panose="02040503050406030204" pitchFamily="18" charset="0"/>
                      </a:rPr>
                      <m:t>arcsin</m:t>
                    </m:r>
                    <m:r>
                      <a:rPr>
                        <a:latin typeface="Cambria Math" panose="02040503050406030204" pitchFamily="18" charset="0"/>
                      </a:rPr>
                      <m:t>⁡</m:t>
                    </m:r>
                    <m:r>
                      <a:rPr>
                        <a:latin typeface="Cambria Math" panose="02040503050406030204" pitchFamily="18" charset="0"/>
                      </a:rPr>
                      <m:t>𝑥</m:t>
                    </m:r>
                  </m:oMath>
                </a14:m>
                <a:r>
                  <a:rPr sz="2800" dirty="0"/>
                  <a:t> is the angle whose sine is </a:t>
                </a:r>
                <a14:m>
                  <m:oMath xmlns:m="http://schemas.openxmlformats.org/officeDocument/2006/math">
                    <m:r>
                      <a:rPr>
                        <a:latin typeface="Cambria Math" panose="02040503050406030204" pitchFamily="18" charset="0"/>
                      </a:rPr>
                      <m:t>𝑥</m:t>
                    </m:r>
                  </m:oMath>
                </a14:m>
                <a:r>
                  <a:rPr sz="2800" dirty="0"/>
                  <a:t>; that is,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arcsine</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𝑥</m:t>
                    </m:r>
                  </m:oMath>
                </a14:m>
                <a:r>
                  <a:rPr sz="2800" dirty="0"/>
                  <a:t>. Since the restricted domain of sine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 and its range is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the domain of arcsine is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its range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Inverse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From </a:t>
                </a:r>
                <a:r>
                  <a:rPr lang="en-US" sz="2800" dirty="0"/>
                  <a:t>Figure 9</a:t>
                </a:r>
                <a:r>
                  <a:rPr sz="2800" dirty="0"/>
                  <a:t>, we see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r>
                  <a:rPr sz="2800" dirty="0"/>
                  <a:t>, so the formula for </a:t>
                </a:r>
                <a14:m>
                  <m:oMath xmlns:m="http://schemas.openxmlformats.org/officeDocument/2006/math">
                    <m:r>
                      <a:rPr>
                        <a:latin typeface="Cambria Math" panose="02040503050406030204" pitchFamily="18" charset="0"/>
                      </a:rPr>
                      <m:t>𝜃</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e>
                    </m:d>
                  </m:oMath>
                </a14:m>
                <a:r>
                  <a:rPr sz="2800"/>
                  <a:t> as an algebraic function of </a:t>
                </a:r>
                <a14:m>
                  <m:oMath xmlns:m="http://schemas.openxmlformats.org/officeDocument/2006/math">
                    <m:r>
                      <a:rPr>
                        <a:latin typeface="Cambria Math" panose="02040503050406030204" pitchFamily="18" charset="0"/>
                      </a:rPr>
                      <m:t>𝑥</m:t>
                    </m:r>
                  </m:oMath>
                </a14:m>
                <a:r>
                  <a:rPr sz="2800"/>
                  <a:t>, assuming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Inverse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r>
                  <a:rPr sz="2800" dirty="0"/>
                  <a:t>, and we are led to consider a sketch like the one </a:t>
                </a:r>
                <a:r>
                  <a:rPr lang="en-US" sz="2800" dirty="0"/>
                  <a:t>in Figure 10.</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Inverse Trigonometric Functions (cont.)</a:t>
            </a:r>
          </a:p>
        </p:txBody>
      </p:sp>
      <p:pic>
        <p:nvPicPr>
          <p:cNvPr id="7" name="Content Placeholder 6" descr="A close up of a logo&#10;&#10;Description automatically generated">
            <a:extLst>
              <a:ext uri="{FF2B5EF4-FFF2-40B4-BE49-F238E27FC236}">
                <a16:creationId xmlns:a16="http://schemas.microsoft.com/office/drawing/2014/main" id="{31BBF360-49F0-4867-B614-FE2E8FEB332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481920" y="1127066"/>
            <a:ext cx="4180160" cy="4175592"/>
          </a:xfrm>
        </p:spPr>
      </p:pic>
      <p:pic>
        <p:nvPicPr>
          <p:cNvPr id="9" name="Picture 8">
            <a:extLst>
              <a:ext uri="{FF2B5EF4-FFF2-40B4-BE49-F238E27FC236}">
                <a16:creationId xmlns:a16="http://schemas.microsoft.com/office/drawing/2014/main" id="{39DCC3B5-2E64-45C6-9350-CB918BFE160E}"/>
              </a:ext>
            </a:extLst>
          </p:cNvPr>
          <p:cNvPicPr>
            <a:picLocks noChangeAspect="1"/>
          </p:cNvPicPr>
          <p:nvPr/>
        </p:nvPicPr>
        <p:blipFill>
          <a:blip r:embed="rId3"/>
          <a:stretch>
            <a:fillRect/>
          </a:stretch>
        </p:blipFill>
        <p:spPr>
          <a:xfrm>
            <a:off x="3694100" y="5346127"/>
            <a:ext cx="1755800" cy="7498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Inverse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the sketch, we have chosen the simplest lengths for the adjacent side and the hypotenuse that make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r>
                  <a:rPr sz="2800" dirty="0"/>
                  <a:t>, though any positive multiple of these lengths would also work. And as always, once the lengths of two sides of the right triangle have been determined, the Pythagorean Theorem provides the length of the third side. Now we can refer to the sketch to see that</a:t>
                </a:r>
                <a:r>
                  <a:rPr lang="en-US" sz="2800" dirty="0"/>
                  <a:t> </a:t>
                </a:r>
                <a:endParaRPr lang="en-US" i="1" dirty="0">
                  <a:latin typeface="Cambria Math" panose="02040503050406030204" pitchFamily="18" charset="0"/>
                </a:endParaRP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num>
                      <m:den>
                        <m:r>
                          <a:rPr>
                            <a:latin typeface="Cambria Math" panose="02040503050406030204" pitchFamily="18" charset="0"/>
                          </a:rPr>
                          <m:t>1</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Inverse Trigonometric Functions</a:t>
            </a:r>
          </a:p>
        </p:txBody>
      </p:sp>
      <p:sp>
        <p:nvSpPr>
          <p:cNvPr id="3" name="Text Placeholder 2"/>
          <p:cNvSpPr>
            <a:spLocks noGrp="1"/>
          </p:cNvSpPr>
          <p:nvPr>
            <p:ph type="body" sz="quarter" idx="10"/>
          </p:nvPr>
        </p:nvSpPr>
        <p:spPr>
          <a:xfrm>
            <a:off x="457200" y="1082078"/>
            <a:ext cx="8229600" cy="4914276"/>
          </a:xfrm>
        </p:spPr>
        <p:txBody>
          <a:bodyPr>
            <a:normAutofit/>
          </a:bodyPr>
          <a:lstStyle/>
          <a:p>
            <a:pPr algn="ctr">
              <a:defRPr sz="2800" b="1"/>
            </a:pPr>
            <a:r>
              <a:t>Definition</a:t>
            </a:r>
          </a:p>
          <a:p>
            <a:endParaRP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A619A2F-71CF-410F-AE70-A9D2DF168BAB}"/>
                  </a:ext>
                </a:extLst>
              </p:cNvPr>
              <p:cNvGraphicFramePr>
                <a:graphicFrameLocks/>
              </p:cNvGraphicFramePr>
              <p:nvPr>
                <p:extLst>
                  <p:ext uri="{D42A27DB-BD31-4B8C-83A1-F6EECF244321}">
                    <p14:modId xmlns:p14="http://schemas.microsoft.com/office/powerpoint/2010/main" val="2592973666"/>
                  </p:ext>
                </p:extLst>
              </p:nvPr>
            </p:nvGraphicFramePr>
            <p:xfrm>
              <a:off x="542278" y="1825050"/>
              <a:ext cx="8077200" cy="3845560"/>
            </p:xfrm>
            <a:graphic>
              <a:graphicData uri="http://schemas.openxmlformats.org/drawingml/2006/table">
                <a:tbl>
                  <a:tblPr firstRow="1" bandRow="1">
                    <a:tableStyleId>{2D5ABB26-0587-4C30-8999-92F81FD0307C}</a:tableStyleId>
                  </a:tblPr>
                  <a:tblGrid>
                    <a:gridCol w="1420988">
                      <a:extLst>
                        <a:ext uri="{9D8B030D-6E8A-4147-A177-3AD203B41FA5}">
                          <a16:colId xmlns:a16="http://schemas.microsoft.com/office/drawing/2014/main" val="20000"/>
                        </a:ext>
                      </a:extLst>
                    </a:gridCol>
                    <a:gridCol w="1944512">
                      <a:extLst>
                        <a:ext uri="{9D8B030D-6E8A-4147-A177-3AD203B41FA5}">
                          <a16:colId xmlns:a16="http://schemas.microsoft.com/office/drawing/2014/main" val="20001"/>
                        </a:ext>
                      </a:extLst>
                    </a:gridCol>
                    <a:gridCol w="1720144">
                      <a:extLst>
                        <a:ext uri="{9D8B030D-6E8A-4147-A177-3AD203B41FA5}">
                          <a16:colId xmlns:a16="http://schemas.microsoft.com/office/drawing/2014/main" val="20002"/>
                        </a:ext>
                      </a:extLst>
                    </a:gridCol>
                    <a:gridCol w="1376116">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pPr algn="ctr">
                            <a:defRPr sz="1600" b="1"/>
                          </a:pPr>
                          <a:r>
                            <a:rPr dirty="0">
                              <a:solidFill>
                                <a:srgbClr val="000000"/>
                              </a:solidFil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sz="1600" b="1" dirty="0">
                              <a:solidFill>
                                <a:srgbClr val="000000"/>
                              </a:solidFill>
                            </a:rPr>
                            <a:t>Inverse 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[−1,1]</m:t>
                                </m:r>
                              </m:oMath>
                            </m:oMathPara>
                          </a14:m>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begChr m:val="["/>
                                    <m:endChr m:val="]"/>
                                    <m:ctrlPr>
                                      <a:rPr lang="ar-AE" sz="1600" i="1" smtClean="0">
                                        <a:solidFill>
                                          <a:srgbClr val="000000"/>
                                        </a:solidFill>
                                        <a:latin typeface="Cambria Math" panose="02040503050406030204" pitchFamily="18" charset="0"/>
                                      </a:rPr>
                                    </m:ctrlPr>
                                  </m:dPr>
                                  <m:e>
                                    <m:r>
                                      <a:rPr lang="ar-AE" sz="1600" smtClean="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arcsin</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sin</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sin</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sin</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sz="1600" b="1">
                              <a:solidFill>
                                <a:srgbClr val="000000"/>
                              </a:solidFill>
                            </a:rPr>
                            <a:t>Inverse Cosine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m:t>
                                </m:r>
                                <m:r>
                                  <a:rPr lang="en-US" sz="1600" smtClean="0">
                                    <a:solidFill>
                                      <a:srgbClr val="000000"/>
                                    </a:solidFill>
                                    <a:latin typeface="Cambria Math"/>
                                  </a:rPr>
                                  <m:t>1</m:t>
                                </m:r>
                                <m:r>
                                  <a:rPr lang="en-US" sz="1600" smtClean="0">
                                    <a:solidFill>
                                      <a:srgbClr val="000000"/>
                                    </a:solidFill>
                                    <a:latin typeface="Cambria Math"/>
                                  </a:rPr>
                                  <m:t>,</m:t>
                                </m:r>
                                <m:r>
                                  <a:rPr lang="en-US" sz="1600" smtClean="0">
                                    <a:solidFill>
                                      <a:srgbClr val="000000"/>
                                    </a:solidFill>
                                    <a:latin typeface="Cambria Math"/>
                                  </a:rPr>
                                  <m:t>1</m:t>
                                </m:r>
                                <m:r>
                                  <a:rPr lang="en-US" sz="1600" smtClean="0">
                                    <a:solidFill>
                                      <a:srgbClr val="000000"/>
                                    </a:solidFill>
                                    <a:latin typeface="Cambria Math"/>
                                  </a:rPr>
                                  <m:t>]</m:t>
                                </m:r>
                              </m:oMath>
                            </m:oMathPara>
                          </a14:m>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m:t>
                                </m:r>
                                <m:r>
                                  <a:rPr lang="en-US" sz="1600" smtClean="0">
                                    <a:solidFill>
                                      <a:srgbClr val="000000"/>
                                    </a:solidFill>
                                    <a:latin typeface="Cambria Math"/>
                                  </a:rPr>
                                  <m:t>0</m:t>
                                </m:r>
                                <m:r>
                                  <a:rPr lang="en-US" sz="1600" smtClean="0">
                                    <a:solidFill>
                                      <a:srgbClr val="000000"/>
                                    </a:solidFill>
                                    <a:latin typeface="Cambria Math"/>
                                  </a:rPr>
                                  <m:t>,</m:t>
                                </m:r>
                                <m:r>
                                  <a:rPr lang="en-US" sz="1600" smtClean="0">
                                    <a:solidFill>
                                      <a:srgbClr val="000000"/>
                                    </a:solidFill>
                                    <a:latin typeface="Cambria Math"/>
                                  </a:rPr>
                                  <m:t>𝜋</m:t>
                                </m:r>
                                <m:r>
                                  <a:rPr lang="en-US" sz="1600" smtClean="0">
                                    <a:solidFill>
                                      <a:srgbClr val="000000"/>
                                    </a:solidFill>
                                    <a:latin typeface="Cambria Math"/>
                                  </a:rPr>
                                  <m:t>]</m:t>
                                </m:r>
                              </m:oMath>
                            </m:oMathPara>
                          </a14:m>
                          <a:endParaRPr lang="en-US">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arccos</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cos</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cos</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cos</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sz="1600" b="1">
                              <a:solidFill>
                                <a:srgbClr val="000000"/>
                              </a:solidFill>
                            </a:rPr>
                            <a:t>Inverse 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m:t>
                                </m:r>
                                <m:r>
                                  <a:rPr lang="en-US" sz="1600" smtClean="0">
                                    <a:solidFill>
                                      <a:srgbClr val="000000"/>
                                    </a:solidFill>
                                    <a:latin typeface="Cambria Math"/>
                                  </a:rPr>
                                  <m:t>∞</m:t>
                                </m:r>
                                <m:r>
                                  <a:rPr lang="en-US" sz="1600" smtClean="0">
                                    <a:solidFill>
                                      <a:srgbClr val="000000"/>
                                    </a:solidFill>
                                    <a:latin typeface="Cambria Math"/>
                                  </a:rPr>
                                  <m:t>,</m:t>
                                </m:r>
                                <m:r>
                                  <a:rPr lang="en-US" sz="1600" smtClean="0">
                                    <a:solidFill>
                                      <a:srgbClr val="000000"/>
                                    </a:solidFill>
                                    <a:latin typeface="Cambria Math"/>
                                  </a:rPr>
                                  <m:t>∞</m:t>
                                </m:r>
                                <m:r>
                                  <a:rPr lang="en-US" sz="1600" smtClean="0">
                                    <a:solidFill>
                                      <a:srgbClr val="000000"/>
                                    </a:solidFill>
                                    <a:latin typeface="Cambria Math"/>
                                  </a:rPr>
                                  <m:t>)</m:t>
                                </m:r>
                              </m:oMath>
                            </m:oMathPara>
                          </a14:m>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ctrlPr>
                                      <a:rPr lang="ar-AE" sz="1600" i="1" smtClean="0">
                                        <a:solidFill>
                                          <a:srgbClr val="000000"/>
                                        </a:solidFill>
                                        <a:latin typeface="Cambria Math" panose="02040503050406030204" pitchFamily="18" charset="0"/>
                                      </a:rPr>
                                    </m:ctrlPr>
                                  </m:dPr>
                                  <m:e>
                                    <m:r>
                                      <a:rPr lang="ar-AE" sz="1600" smtClean="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arctan</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tan</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tan</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tan</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sz="1600" b="1">
                              <a:solidFill>
                                <a:srgbClr val="000000"/>
                              </a:solidFill>
                            </a:rPr>
                            <a:t>Inverse Cosecant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end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1</m:t>
                                    </m:r>
                                  </m:e>
                                </m:d>
                                <m:r>
                                  <a:rPr lang="ar-AE" sz="1600">
                                    <a:solidFill>
                                      <a:srgbClr val="000000"/>
                                    </a:solidFill>
                                    <a:latin typeface="Cambria Math"/>
                                  </a:rPr>
                                  <m:t>∪</m:t>
                                </m:r>
                                <m:d>
                                  <m:dPr>
                                    <m:beg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1</m:t>
                                    </m:r>
                                    <m:r>
                                      <a:rPr lang="ar-AE" sz="1600">
                                        <a:solidFill>
                                          <a:srgbClr val="000000"/>
                                        </a:solidFill>
                                        <a:latin typeface="Cambria Math"/>
                                      </a:rPr>
                                      <m:t>,</m:t>
                                    </m:r>
                                    <m:r>
                                      <a:rPr lang="ar-AE" sz="1600">
                                        <a:solidFill>
                                          <a:srgbClr val="000000"/>
                                        </a:solidFill>
                                        <a:latin typeface="Cambria Math"/>
                                      </a:rPr>
                                      <m:t>∞</m:t>
                                    </m:r>
                                  </m:e>
                                </m:d>
                              </m:oMath>
                            </m:oMathPara>
                          </a14:m>
                          <a:endParaRPr lang="ar-AE">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beg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r>
                                      <a:rPr lang="ar-AE" sz="1600">
                                        <a:solidFill>
                                          <a:srgbClr val="000000"/>
                                        </a:solidFill>
                                        <a:latin typeface="Cambria Math"/>
                                      </a:rPr>
                                      <m:t>0</m:t>
                                    </m:r>
                                  </m:e>
                                </m:d>
                                <m:r>
                                  <a:rPr lang="ar-AE" sz="1600">
                                    <a:solidFill>
                                      <a:srgbClr val="000000"/>
                                    </a:solidFill>
                                    <a:latin typeface="Cambria Math"/>
                                  </a:rPr>
                                  <m:t>∪</m:t>
                                </m:r>
                                <m:d>
                                  <m:dPr>
                                    <m:end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0</m:t>
                                    </m:r>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arccsc</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csc</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csc</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csc</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sz="1600" b="1">
                              <a:solidFill>
                                <a:srgbClr val="000000"/>
                              </a:solidFill>
                            </a:rPr>
                            <a:t>Inverse 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end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1</m:t>
                                    </m:r>
                                  </m:e>
                                </m:d>
                                <m:r>
                                  <a:rPr lang="ar-AE" sz="1600">
                                    <a:solidFill>
                                      <a:srgbClr val="000000"/>
                                    </a:solidFill>
                                    <a:latin typeface="Cambria Math"/>
                                  </a:rPr>
                                  <m:t>∪</m:t>
                                </m:r>
                                <m:d>
                                  <m:dPr>
                                    <m:beg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1</m:t>
                                    </m:r>
                                    <m:r>
                                      <a:rPr lang="ar-AE" sz="1600">
                                        <a:solidFill>
                                          <a:srgbClr val="000000"/>
                                        </a:solidFill>
                                        <a:latin typeface="Cambria Math"/>
                                      </a:rPr>
                                      <m:t>,</m:t>
                                    </m:r>
                                    <m:r>
                                      <a:rPr lang="ar-AE" sz="1600">
                                        <a:solidFill>
                                          <a:srgbClr val="000000"/>
                                        </a:solidFill>
                                        <a:latin typeface="Cambria Math"/>
                                      </a:rPr>
                                      <m:t>∞</m:t>
                                    </m:r>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beg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0</m:t>
                                    </m:r>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r>
                                  <a:rPr lang="ar-AE" sz="1600">
                                    <a:solidFill>
                                      <a:srgbClr val="000000"/>
                                    </a:solidFill>
                                    <a:latin typeface="Cambria Math"/>
                                  </a:rPr>
                                  <m:t>∪</m:t>
                                </m:r>
                                <m:d>
                                  <m:dPr>
                                    <m:endChr m:val="]"/>
                                    <m:ctrlPr>
                                      <a:rPr lang="ar-AE" sz="1600" i="1">
                                        <a:solidFill>
                                          <a:srgbClr val="000000"/>
                                        </a:solidFill>
                                        <a:latin typeface="Cambria Math" panose="02040503050406030204" pitchFamily="18" charset="0"/>
                                      </a:rPr>
                                    </m:ctrlPr>
                                  </m:dPr>
                                  <m:e>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r>
                                      <a:rPr lang="ar-AE" sz="1600">
                                        <a:solidFill>
                                          <a:srgbClr val="000000"/>
                                        </a:solidFill>
                                        <a:latin typeface="Cambria Math"/>
                                      </a:rPr>
                                      <m:t>𝜋</m:t>
                                    </m:r>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arcsec</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sec</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sec</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sec</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sz="1600" b="1">
                              <a:solidFill>
                                <a:srgbClr val="000000"/>
                              </a:solidFill>
                            </a:rPr>
                            <a:t>Inverse Cotangent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r>
                                      <a:rPr lang="ar-AE" sz="1600">
                                        <a:solidFill>
                                          <a:srgbClr val="000000"/>
                                        </a:solidFill>
                                        <a:latin typeface="Cambria Math"/>
                                      </a:rPr>
                                      <m:t>∞</m:t>
                                    </m:r>
                                    <m:r>
                                      <m:rPr>
                                        <m:nor/>
                                      </m:rPr>
                                      <a:rPr lang="en-US" sz="1600" b="0" i="0" smtClean="0">
                                        <a:solidFill>
                                          <a:srgbClr val="000000"/>
                                        </a:solidFill>
                                        <a:latin typeface="Cambria Math"/>
                                      </a:rPr>
                                      <m:t>,</m:t>
                                    </m:r>
                                    <m:r>
                                      <m:rPr>
                                        <m:nor/>
                                      </m:rPr>
                                      <a:rPr lang="ar-AE" sz="1600">
                                        <a:solidFill>
                                          <a:srgbClr val="000000"/>
                                        </a:solidFill>
                                        <a:latin typeface="Cambria Math"/>
                                      </a:rPr>
                                      <m:t> </m:t>
                                    </m:r>
                                    <m:r>
                                      <a:rPr lang="ar-AE" sz="1600">
                                        <a:solidFill>
                                          <a:srgbClr val="000000"/>
                                        </a:solidFill>
                                        <a:latin typeface="Cambria Math"/>
                                      </a:rPr>
                                      <m:t>∞</m:t>
                                    </m:r>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ctrlPr>
                                      <a:rPr lang="ar-AE" sz="1600" i="1" smtClean="0">
                                        <a:solidFill>
                                          <a:srgbClr val="000000"/>
                                        </a:solidFill>
                                        <a:latin typeface="Cambria Math" panose="02040503050406030204" pitchFamily="18" charset="0"/>
                                      </a:rPr>
                                    </m:ctrlPr>
                                  </m:dPr>
                                  <m:e>
                                    <m:r>
                                      <a:rPr lang="ar-AE" sz="1600" smtClean="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r>
                                      <a:rPr lang="en-US" sz="1600" b="0" i="1" smtClean="0">
                                        <a:solidFill>
                                          <a:srgbClr val="000000"/>
                                        </a:solidFill>
                                        <a:latin typeface="Cambria Math" panose="02040503050406030204" pitchFamily="18" charset="0"/>
                                      </a:rPr>
                                      <m:t>0</m:t>
                                    </m:r>
                                  </m:e>
                                </m:d>
                                <m:r>
                                  <a:rPr lang="ar-AE" sz="1600">
                                    <a:solidFill>
                                      <a:srgbClr val="000000"/>
                                    </a:solidFill>
                                    <a:latin typeface="Cambria Math"/>
                                  </a:rPr>
                                  <m:t>∪</m:t>
                                </m:r>
                                <m:d>
                                  <m:dPr>
                                    <m:end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0</m:t>
                                    </m:r>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arccot</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cot</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cot</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cot</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6A619A2F-71CF-410F-AE70-A9D2DF168BAB}"/>
                  </a:ext>
                </a:extLst>
              </p:cNvPr>
              <p:cNvGraphicFramePr>
                <a:graphicFrameLocks/>
              </p:cNvGraphicFramePr>
              <p:nvPr>
                <p:extLst>
                  <p:ext uri="{D42A27DB-BD31-4B8C-83A1-F6EECF244321}">
                    <p14:modId xmlns:p14="http://schemas.microsoft.com/office/powerpoint/2010/main" val="2592973666"/>
                  </p:ext>
                </p:extLst>
              </p:nvPr>
            </p:nvGraphicFramePr>
            <p:xfrm>
              <a:off x="542278" y="1825050"/>
              <a:ext cx="8077200" cy="3845560"/>
            </p:xfrm>
            <a:graphic>
              <a:graphicData uri="http://schemas.openxmlformats.org/drawingml/2006/table">
                <a:tbl>
                  <a:tblPr firstRow="1" bandRow="1">
                    <a:tableStyleId>{2D5ABB26-0587-4C30-8999-92F81FD0307C}</a:tableStyleId>
                  </a:tblPr>
                  <a:tblGrid>
                    <a:gridCol w="1420988">
                      <a:extLst>
                        <a:ext uri="{9D8B030D-6E8A-4147-A177-3AD203B41FA5}">
                          <a16:colId xmlns:a16="http://schemas.microsoft.com/office/drawing/2014/main" val="20000"/>
                        </a:ext>
                      </a:extLst>
                    </a:gridCol>
                    <a:gridCol w="1944512">
                      <a:extLst>
                        <a:ext uri="{9D8B030D-6E8A-4147-A177-3AD203B41FA5}">
                          <a16:colId xmlns:a16="http://schemas.microsoft.com/office/drawing/2014/main" val="20001"/>
                        </a:ext>
                      </a:extLst>
                    </a:gridCol>
                    <a:gridCol w="1720144">
                      <a:extLst>
                        <a:ext uri="{9D8B030D-6E8A-4147-A177-3AD203B41FA5}">
                          <a16:colId xmlns:a16="http://schemas.microsoft.com/office/drawing/2014/main" val="20002"/>
                        </a:ext>
                      </a:extLst>
                    </a:gridCol>
                    <a:gridCol w="1376116">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pPr algn="ctr">
                            <a:defRPr sz="1600" b="1"/>
                          </a:pPr>
                          <a:r>
                            <a:rPr dirty="0">
                              <a:solidFill>
                                <a:srgbClr val="000000"/>
                              </a:solidFil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20">
                    <a:tc>
                      <a:txBody>
                        <a:bodyPr/>
                        <a:lstStyle/>
                        <a:p>
                          <a:pPr algn="ctr"/>
                          <a:r>
                            <a:rPr sz="1600" b="1" dirty="0">
                              <a:solidFill>
                                <a:srgbClr val="000000"/>
                              </a:solidFill>
                            </a:rPr>
                            <a:t>Inverse 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67368" r="-242500" b="-5136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67368" r="-175177" b="-5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67368" r="-118584" b="-5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67368" r="-1132" b="-513684"/>
                          </a:stretch>
                        </a:blipFill>
                      </a:tcPr>
                    </a:tc>
                    <a:extLst>
                      <a:ext uri="{0D108BD9-81ED-4DB2-BD59-A6C34878D82A}">
                        <a16:rowId xmlns:a16="http://schemas.microsoft.com/office/drawing/2014/main" val="10001"/>
                      </a:ext>
                    </a:extLst>
                  </a:tr>
                  <a:tr h="579120">
                    <a:tc>
                      <a:txBody>
                        <a:bodyPr/>
                        <a:lstStyle/>
                        <a:p>
                          <a:pPr algn="ctr"/>
                          <a:r>
                            <a:rPr sz="1600" b="1">
                              <a:solidFill>
                                <a:srgbClr val="000000"/>
                              </a:solidFill>
                            </a:rPr>
                            <a:t>Inverse Cosine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167368" r="-242500" b="-4136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167368" r="-175177" b="-4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167368" r="-118584" b="-4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167368" r="-1132" b="-413684"/>
                          </a:stretch>
                        </a:blipFill>
                      </a:tcPr>
                    </a:tc>
                    <a:extLst>
                      <a:ext uri="{0D108BD9-81ED-4DB2-BD59-A6C34878D82A}">
                        <a16:rowId xmlns:a16="http://schemas.microsoft.com/office/drawing/2014/main" val="10002"/>
                      </a:ext>
                    </a:extLst>
                  </a:tr>
                  <a:tr h="579120">
                    <a:tc>
                      <a:txBody>
                        <a:bodyPr/>
                        <a:lstStyle/>
                        <a:p>
                          <a:pPr algn="ctr"/>
                          <a:r>
                            <a:rPr sz="1600" b="1">
                              <a:solidFill>
                                <a:srgbClr val="000000"/>
                              </a:solidFill>
                            </a:rPr>
                            <a:t>Inverse 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267368" r="-242500" b="-3136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267368" r="-175177" b="-3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267368" r="-118584" b="-3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267368" r="-1132" b="-313684"/>
                          </a:stretch>
                        </a:blipFill>
                      </a:tcPr>
                    </a:tc>
                    <a:extLst>
                      <a:ext uri="{0D108BD9-81ED-4DB2-BD59-A6C34878D82A}">
                        <a16:rowId xmlns:a16="http://schemas.microsoft.com/office/drawing/2014/main" val="10003"/>
                      </a:ext>
                    </a:extLst>
                  </a:tr>
                  <a:tr h="579120">
                    <a:tc>
                      <a:txBody>
                        <a:bodyPr/>
                        <a:lstStyle/>
                        <a:p>
                          <a:pPr algn="ctr"/>
                          <a:r>
                            <a:rPr sz="1600" b="1">
                              <a:solidFill>
                                <a:srgbClr val="000000"/>
                              </a:solidFill>
                            </a:rPr>
                            <a:t>Inverse Cosecant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363542" r="-242500" b="-21041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363542" r="-175177" b="-2104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363542" r="-118584" b="-2104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363542" r="-1132" b="-210417"/>
                          </a:stretch>
                        </a:blipFill>
                      </a:tcPr>
                    </a:tc>
                    <a:extLst>
                      <a:ext uri="{0D108BD9-81ED-4DB2-BD59-A6C34878D82A}">
                        <a16:rowId xmlns:a16="http://schemas.microsoft.com/office/drawing/2014/main" val="10004"/>
                      </a:ext>
                    </a:extLst>
                  </a:tr>
                  <a:tr h="579120">
                    <a:tc>
                      <a:txBody>
                        <a:bodyPr/>
                        <a:lstStyle/>
                        <a:p>
                          <a:pPr algn="ctr"/>
                          <a:r>
                            <a:rPr sz="1600" b="1">
                              <a:solidFill>
                                <a:srgbClr val="000000"/>
                              </a:solidFill>
                            </a:rPr>
                            <a:t>Inverse 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468421" r="-242500" b="-11263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468421" r="-175177" b="-1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468421" r="-118584" b="-1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468421" r="-1132" b="-112632"/>
                          </a:stretch>
                        </a:blipFill>
                      </a:tcPr>
                    </a:tc>
                    <a:extLst>
                      <a:ext uri="{0D108BD9-81ED-4DB2-BD59-A6C34878D82A}">
                        <a16:rowId xmlns:a16="http://schemas.microsoft.com/office/drawing/2014/main" val="10005"/>
                      </a:ext>
                    </a:extLst>
                  </a:tr>
                  <a:tr h="579120">
                    <a:tc>
                      <a:txBody>
                        <a:bodyPr/>
                        <a:lstStyle/>
                        <a:p>
                          <a:pPr algn="ctr"/>
                          <a:r>
                            <a:rPr sz="1600" b="1">
                              <a:solidFill>
                                <a:srgbClr val="000000"/>
                              </a:solidFill>
                            </a:rPr>
                            <a:t>Inverse Cotangent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568421" r="-242500" b="-1263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568421" r="-175177" b="-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568421" r="-118584" b="-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568421" r="-1132" b="-12632"/>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Sine Graph</a:t>
            </a:r>
            <a:endParaRPr dirty="0"/>
          </a:p>
        </p:txBody>
      </p:sp>
      <p:pic>
        <p:nvPicPr>
          <p:cNvPr id="10" name="Content Placeholder 9">
            <a:extLst>
              <a:ext uri="{FF2B5EF4-FFF2-40B4-BE49-F238E27FC236}">
                <a16:creationId xmlns:a16="http://schemas.microsoft.com/office/drawing/2014/main" id="{6CEE5CBE-7289-4522-8B07-062DD0C4209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082675"/>
            <a:ext cx="4849813" cy="4849813"/>
          </a:xfrm>
        </p:spPr>
      </p:pic>
    </p:spTree>
    <p:extLst>
      <p:ext uri="{BB962C8B-B14F-4D97-AF65-F5344CB8AC3E}">
        <p14:creationId xmlns:p14="http://schemas.microsoft.com/office/powerpoint/2010/main" val="21347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Cosine Graph</a:t>
            </a:r>
            <a:endParaRPr dirty="0"/>
          </a:p>
        </p:txBody>
      </p:sp>
      <p:pic>
        <p:nvPicPr>
          <p:cNvPr id="6" name="Content Placeholder 5">
            <a:extLst>
              <a:ext uri="{FF2B5EF4-FFF2-40B4-BE49-F238E27FC236}">
                <a16:creationId xmlns:a16="http://schemas.microsoft.com/office/drawing/2014/main" id="{7B1C6408-1504-4751-A769-F5427F01DE5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082675"/>
            <a:ext cx="4849813" cy="4849813"/>
          </a:xfrm>
        </p:spPr>
      </p:pic>
    </p:spTree>
    <p:extLst>
      <p:ext uri="{BB962C8B-B14F-4D97-AF65-F5344CB8AC3E}">
        <p14:creationId xmlns:p14="http://schemas.microsoft.com/office/powerpoint/2010/main" val="173851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Tangent Graph</a:t>
            </a:r>
            <a:endParaRPr dirty="0"/>
          </a:p>
        </p:txBody>
      </p:sp>
      <p:pic>
        <p:nvPicPr>
          <p:cNvPr id="11" name="Content Placeholder 10">
            <a:extLst>
              <a:ext uri="{FF2B5EF4-FFF2-40B4-BE49-F238E27FC236}">
                <a16:creationId xmlns:a16="http://schemas.microsoft.com/office/drawing/2014/main" id="{82D9D6CE-473A-440C-AB2D-67C1812DFDA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79820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Cosecant Graph</a:t>
            </a:r>
            <a:endParaRPr dirty="0"/>
          </a:p>
        </p:txBody>
      </p:sp>
      <p:pic>
        <p:nvPicPr>
          <p:cNvPr id="6" name="Content Placeholder 5">
            <a:extLst>
              <a:ext uri="{FF2B5EF4-FFF2-40B4-BE49-F238E27FC236}">
                <a16:creationId xmlns:a16="http://schemas.microsoft.com/office/drawing/2014/main" id="{62A61D0E-B672-4DAF-AB81-6797C42609C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120448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Secant Graph</a:t>
            </a:r>
            <a:endParaRPr dirty="0"/>
          </a:p>
        </p:txBody>
      </p:sp>
      <p:pic>
        <p:nvPicPr>
          <p:cNvPr id="6" name="Content Placeholder 5">
            <a:extLst>
              <a:ext uri="{FF2B5EF4-FFF2-40B4-BE49-F238E27FC236}">
                <a16:creationId xmlns:a16="http://schemas.microsoft.com/office/drawing/2014/main" id="{AE4BF448-C377-419C-8E06-D4785903BDF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296678952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1578</Words>
  <Application>Microsoft Office PowerPoint</Application>
  <PresentationFormat>On-screen Show (4:3)</PresentationFormat>
  <Paragraphs>129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Arial</vt:lpstr>
      <vt:lpstr>Cambria Math</vt:lpstr>
      <vt:lpstr>Courier New</vt:lpstr>
      <vt:lpstr>Office Theme</vt:lpstr>
      <vt:lpstr>Section 7.6</vt:lpstr>
      <vt:lpstr>CAUTION!</vt:lpstr>
      <vt:lpstr>Arcsine</vt:lpstr>
      <vt:lpstr>Inverse Trigonometric Functions</vt:lpstr>
      <vt:lpstr>Inverse Sine Graph</vt:lpstr>
      <vt:lpstr>Inverse Cosine Graph</vt:lpstr>
      <vt:lpstr>Inverse Tangent Graph</vt:lpstr>
      <vt:lpstr>Inverse Cosecant Graph</vt:lpstr>
      <vt:lpstr>Inverse Secant Graph</vt:lpstr>
      <vt:lpstr>Inverse Cotangent Graph</vt:lpstr>
      <vt:lpstr>Example 1: Evaluating Inverse Trigonometric Functions</vt:lpstr>
      <vt:lpstr>Example 1: Evaluating Inverse Trigonometric Functions (cont.)</vt:lpstr>
      <vt:lpstr>Example 1: Evaluating Inverse Trigonometric Functions (cont.)</vt:lpstr>
      <vt:lpstr>Example 1: Evaluating Inverse Trigonometric Functions (cont.)</vt:lpstr>
      <vt:lpstr>Example 1: Evaluating Inverse Trigonometric Functions (cont.)</vt:lpstr>
      <vt:lpstr>Example 1: Evaluating Inverse Trigonometric Functions (cont.)</vt:lpstr>
      <vt:lpstr>Example 2: Evaluating Compositions of Trigonometric Functions</vt:lpstr>
      <vt:lpstr>Example 2: Evaluating Compositions of Trigonometric Functions (cont.)</vt:lpstr>
      <vt:lpstr>Example 2: Evaluating Compositions of Trigonometric Functions (cont.)</vt:lpstr>
      <vt:lpstr>Example 2: Evaluating Compositions of Trigonometric Functions (cont.)</vt:lpstr>
      <vt:lpstr>Example 2: Evaluating Compositions of Trigonometric Functions (cont.)</vt:lpstr>
      <vt:lpstr>Example 3: Evaluating Compositions of Trigonometric Functions</vt:lpstr>
      <vt:lpstr>Example 3: Evaluating Compositions of Trigonometric Functions (cont.)</vt:lpstr>
      <vt:lpstr>Example 3: Evaluating Compositions of Trigonometric Functions (cont.)</vt:lpstr>
      <vt:lpstr>Example 3: Evaluating Compositions of Trigonometric Functions (cont.)</vt:lpstr>
      <vt:lpstr>Example 3: Evaluating Compositions of Trigonometric Functions (cont.)</vt:lpstr>
      <vt:lpstr>Example 3: Evaluating Compositions of Trigonometric Functions (cont.)</vt:lpstr>
      <vt:lpstr>Example 3: Evaluating Compositions of Trigonometric Functions (cont.)</vt:lpstr>
      <vt:lpstr>Example 4: Using Inverse Trigonometric Functions</vt:lpstr>
      <vt:lpstr>Example 4: Using Inverse Trigonometric Functions (cont.)</vt:lpstr>
      <vt:lpstr>Example 5: Using Inverse Trigonometric Functions</vt:lpstr>
      <vt:lpstr>Example 5: Using Inverse Trigonometric Functions (cont.)</vt:lpstr>
      <vt:lpstr>Example 5: Using Inverse Trigonometric Functions (cont.)</vt:lpstr>
      <vt:lpstr>Example 5: Using Inverse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133</cp:revision>
  <dcterms:created xsi:type="dcterms:W3CDTF">2013-04-26T14:43:13Z</dcterms:created>
  <dcterms:modified xsi:type="dcterms:W3CDTF">2020-07-16T12:21:58Z</dcterms:modified>
</cp:coreProperties>
</file>