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261" r:id="rId4"/>
    <p:sldId id="263" r:id="rId5"/>
    <p:sldId id="265" r:id="rId6"/>
    <p:sldId id="270" r:id="rId7"/>
    <p:sldId id="271" r:id="rId8"/>
    <p:sldId id="292" r:id="rId9"/>
    <p:sldId id="272" r:id="rId10"/>
    <p:sldId id="273" r:id="rId11"/>
    <p:sldId id="274" r:id="rId12"/>
    <p:sldId id="275" r:id="rId13"/>
    <p:sldId id="276" r:id="rId14"/>
    <p:sldId id="277" r:id="rId15"/>
    <p:sldId id="278" r:id="rId16"/>
    <p:sldId id="279" r:id="rId17"/>
    <p:sldId id="280" r:id="rId18"/>
    <p:sldId id="281" r:id="rId19"/>
    <p:sldId id="282" r:id="rId20"/>
    <p:sldId id="285" r:id="rId21"/>
    <p:sldId id="286" r:id="rId22"/>
    <p:sldId id="287" r:id="rId23"/>
    <p:sldId id="288" r:id="rId24"/>
    <p:sldId id="289" r:id="rId25"/>
    <p:sldId id="291"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Fundamental Trigonometric Identities</a:t>
            </a:r>
          </a:p>
        </p:txBody>
      </p:sp>
      <p:sp>
        <p:nvSpPr>
          <p:cNvPr id="3" name="Title 2"/>
          <p:cNvSpPr>
            <a:spLocks noGrp="1"/>
          </p:cNvSpPr>
          <p:nvPr>
            <p:ph type="title"/>
          </p:nvPr>
        </p:nvSpPr>
        <p:spPr/>
        <p:txBody>
          <a:bodyPr/>
          <a:lstStyle/>
          <a:p>
            <a:r>
              <a:t>Section 8.1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Simplifying Trigonometric Expressions (cont.)</a:t>
            </a:r>
          </a:p>
        </p:txBody>
      </p:sp>
      <p:sp>
        <p:nvSpPr>
          <p:cNvPr id="3" name="Text Placeholder 2"/>
          <p:cNvSpPr>
            <a:spLocks noGrp="1"/>
          </p:cNvSpPr>
          <p:nvPr>
            <p:ph type="body" sz="quarter" idx="10"/>
          </p:nvPr>
        </p:nvSpPr>
        <p:spPr/>
        <p:txBody>
          <a:bodyPr>
            <a:normAutofit/>
          </a:bodyPr>
          <a:lstStyle/>
          <a:p>
            <a:r>
              <a:rPr sz="2800" b="1"/>
              <a:t>Solution</a:t>
            </a:r>
          </a:p>
          <a:p>
            <a:r>
              <a:rPr sz="2800"/>
              <a:t>As in Example 1, rewriting the expression in terms of only sine and cosine is a good way to start. And as in so many problems, finding a common denominator and combining the resulting fractions is a promising way to proceed. After that, the remaining steps suggest themselves clearly.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Simplifying Trigonometric Expressions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89040704"/>
                  </p:ext>
                </p:extLst>
              </p:nvPr>
            </p:nvGraphicFramePr>
            <p:xfrm>
              <a:off x="457200" y="1105523"/>
              <a:ext cx="8229600" cy="4760297"/>
            </p:xfrm>
            <a:graphic>
              <a:graphicData uri="http://schemas.openxmlformats.org/drawingml/2006/table">
                <a:tbl>
                  <a:tblPr firstRow="1" bandRow="1">
                    <a:tableStyleId>{2D5ABB26-0587-4C30-8999-92F81FD0307C}</a:tableStyleId>
                  </a:tblPr>
                  <a:tblGrid>
                    <a:gridCol w="6400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954569">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oMath>
                          </a14:m>
                          <a:endParaRPr sz="2200" dirty="0"/>
                        </a:p>
                      </a:txBody>
                      <a:tcPr/>
                    </a:tc>
                    <a:tc rowSpan="2">
                      <a:txBody>
                        <a:bodyPr/>
                        <a:lstStyle/>
                        <a:p>
                          <a:pPr algn="l"/>
                          <a:r>
                            <a:rPr lang="en-US" dirty="0"/>
                            <a:t>Multiply by appropriate factors to achieve a common denominator.</a:t>
                          </a:r>
                          <a:endParaRPr dirty="0"/>
                        </a:p>
                        <a:p>
                          <a:pPr algn="l">
                            <a:defRPr b="1"/>
                          </a:pPr>
                          <a:r>
                            <a:rPr dirty="0"/>
                            <a:t> </a:t>
                          </a:r>
                        </a:p>
                      </a:txBody>
                      <a:tcPr/>
                    </a:tc>
                    <a:extLst>
                      <a:ext uri="{0D108BD9-81ED-4DB2-BD59-A6C34878D82A}">
                        <a16:rowId xmlns:a16="http://schemas.microsoft.com/office/drawing/2014/main" val="10000"/>
                      </a:ext>
                    </a:extLst>
                  </a:tr>
                  <a:tr h="812025">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e>
                              </m:d>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d>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d>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e>
                              </m:d>
                            </m:oMath>
                          </a14:m>
                          <a:endParaRPr sz="2200" dirty="0"/>
                        </a:p>
                      </a:txBody>
                      <a:tcPr/>
                    </a:tc>
                    <a:tc vMerge="1">
                      <a:txBody>
                        <a:bodyPr/>
                        <a:lstStyle/>
                        <a:p>
                          <a:pPr algn="l">
                            <a:defRPr b="1"/>
                          </a:pPr>
                          <a:endParaRPr dirty="0"/>
                        </a:p>
                      </a:txBody>
                      <a:tcPr/>
                    </a:tc>
                    <a:extLst>
                      <a:ext uri="{0D108BD9-81ED-4DB2-BD59-A6C34878D82A}">
                        <a16:rowId xmlns:a16="http://schemas.microsoft.com/office/drawing/2014/main" val="10001"/>
                      </a:ext>
                    </a:extLst>
                  </a:tr>
                  <a:tr h="707369">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r>
                                    <a:rPr sz="2200">
                                      <a:latin typeface="Cambria Math"/>
                                    </a:rPr>
                                    <m:t>+</m:t>
                                  </m:r>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𝛼</m:t>
                                      </m:r>
                                    </m:e>
                                  </m:func>
                                  <m:r>
                                    <a:rPr sz="2200">
                                      <a:latin typeface="Cambria Math"/>
                                    </a:rPr>
                                    <m:t>+</m:t>
                                  </m:r>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sin</m:t>
                                          </m:r>
                                        </m:e>
                                        <m:sup>
                                          <m:r>
                                            <a:rPr sz="2200">
                                              <a:latin typeface="Cambria Math"/>
                                            </a:rPr>
                                            <m:t>2</m:t>
                                          </m:r>
                                        </m:sup>
                                      </m:sSup>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e>
                                  </m:d>
                                </m:den>
                              </m:f>
                            </m:oMath>
                          </a14:m>
                          <a:endParaRPr sz="2200"/>
                        </a:p>
                      </a:txBody>
                      <a:tcPr/>
                    </a:tc>
                    <a:tc>
                      <a:txBody>
                        <a:bodyPr/>
                        <a:lstStyle/>
                        <a:p>
                          <a:pPr algn="l">
                            <a:defRPr b="1"/>
                          </a:pPr>
                          <a:r>
                            <a:rPr lang="en-US" b="0" dirty="0"/>
                            <a:t>Apply the first Pythagorean identity.</a:t>
                          </a:r>
                          <a:r>
                            <a:rPr b="0" dirty="0"/>
                            <a:t> </a:t>
                          </a:r>
                        </a:p>
                      </a:txBody>
                      <a:tcPr/>
                    </a:tc>
                    <a:extLst>
                      <a:ext uri="{0D108BD9-81ED-4DB2-BD59-A6C34878D82A}">
                        <a16:rowId xmlns:a16="http://schemas.microsoft.com/office/drawing/2014/main" val="10002"/>
                      </a:ext>
                    </a:extLst>
                  </a:tr>
                  <a:tr h="76200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r>
                                    <a:rPr sz="2200">
                                      <a:latin typeface="Cambria Math"/>
                                    </a:rPr>
                                    <m:t>+1</m:t>
                                  </m:r>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e>
                                  </m:d>
                                </m:den>
                              </m:f>
                            </m:oMath>
                          </a14:m>
                          <a:endParaRPr sz="2200" dirty="0"/>
                        </a:p>
                      </a:txBody>
                      <a:tcPr/>
                    </a:tc>
                    <a:tc>
                      <a:txBody>
                        <a:bodyPr/>
                        <a:lstStyle/>
                        <a:p>
                          <a:pPr algn="l">
                            <a:defRPr b="1"/>
                          </a:pPr>
                          <a:r>
                            <a:rPr lang="en-US" b="0" dirty="0"/>
                            <a:t>Cancel the common factors.</a:t>
                          </a:r>
                          <a:endParaRPr b="0" dirty="0"/>
                        </a:p>
                      </a:txBody>
                      <a:tcPr/>
                    </a:tc>
                    <a:extLst>
                      <a:ext uri="{0D108BD9-81ED-4DB2-BD59-A6C34878D82A}">
                        <a16:rowId xmlns:a16="http://schemas.microsoft.com/office/drawing/2014/main" val="10003"/>
                      </a:ext>
                    </a:extLst>
                  </a:tr>
                  <a:tr h="68580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
                                <m:fPr>
                                  <m:ctrlPr>
                                    <a:rPr sz="2200" i="1">
                                      <a:latin typeface="Cambria Math" panose="02040503050406030204" pitchFamily="18" charset="0"/>
                                    </a:rPr>
                                  </m:ctrlPr>
                                </m:fPr>
                                <m:num>
                                  <m:r>
                                    <a:rPr sz="2200">
                                      <a:latin typeface="Cambria Math"/>
                                    </a:rPr>
                                    <m:t>1</m:t>
                                  </m:r>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oMath>
                          </a14:m>
                          <a:endParaRPr sz="2200" dirty="0"/>
                        </a:p>
                      </a:txBody>
                      <a:tcPr/>
                    </a:tc>
                    <a:tc>
                      <a:txBody>
                        <a:bodyPr/>
                        <a:lstStyle/>
                        <a:p>
                          <a:pPr algn="l"/>
                          <a:endParaRPr/>
                        </a:p>
                      </a:txBody>
                      <a:tcPr/>
                    </a:tc>
                    <a:extLst>
                      <a:ext uri="{0D108BD9-81ED-4DB2-BD59-A6C34878D82A}">
                        <a16:rowId xmlns:a16="http://schemas.microsoft.com/office/drawing/2014/main" val="10004"/>
                      </a:ext>
                    </a:extLst>
                  </a:tr>
                  <a:tr h="631503">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unc>
                                <m:funcPr>
                                  <m:ctrlPr>
                                    <a:rPr sz="2200" i="1">
                                      <a:latin typeface="Cambria Math" panose="02040503050406030204" pitchFamily="18" charset="0"/>
                                    </a:rPr>
                                  </m:ctrlPr>
                                </m:funcPr>
                                <m:fName>
                                  <m:r>
                                    <m:rPr>
                                      <m:sty m:val="p"/>
                                    </m:rPr>
                                    <a:rPr sz="2200">
                                      <a:latin typeface="Cambria Math"/>
                                    </a:rPr>
                                    <m:t>csc</m:t>
                                  </m:r>
                                </m:fName>
                                <m:e>
                                  <m:r>
                                    <a:rPr sz="2200">
                                      <a:latin typeface="Cambria Math"/>
                                    </a:rPr>
                                    <m:t>𝛼</m:t>
                                  </m:r>
                                </m:e>
                              </m:func>
                            </m:oMath>
                          </a14:m>
                          <a:endParaRPr sz="2200" dirty="0"/>
                        </a:p>
                      </a:txBody>
                      <a:tcPr/>
                    </a:tc>
                    <a:tc>
                      <a:txBody>
                        <a:bodyPr/>
                        <a:lstStyle/>
                        <a:p>
                          <a:pPr algn="l"/>
                          <a:endParaRPr dirty="0"/>
                        </a:p>
                      </a:txBody>
                      <a:tcPr/>
                    </a:tc>
                    <a:extLst>
                      <a:ext uri="{0D108BD9-81ED-4DB2-BD59-A6C34878D82A}">
                        <a16:rowId xmlns:a16="http://schemas.microsoft.com/office/drawing/2014/main" val="10005"/>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89040704"/>
                  </p:ext>
                </p:extLst>
              </p:nvPr>
            </p:nvGraphicFramePr>
            <p:xfrm>
              <a:off x="457200" y="1105523"/>
              <a:ext cx="8229600" cy="4760297"/>
            </p:xfrm>
            <a:graphic>
              <a:graphicData uri="http://schemas.openxmlformats.org/drawingml/2006/table">
                <a:tbl>
                  <a:tblPr firstRow="1" bandRow="1">
                    <a:tableStyleId>{2D5ABB26-0587-4C30-8999-92F81FD0307C}</a:tableStyleId>
                  </a:tblPr>
                  <a:tblGrid>
                    <a:gridCol w="6400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954569">
                    <a:tc>
                      <a:txBody>
                        <a:bodyPr/>
                        <a:lstStyle/>
                        <a:p>
                          <a:endParaRPr lang="en-US"/>
                        </a:p>
                      </a:txBody>
                      <a:tcPr>
                        <a:blipFill>
                          <a:blip r:embed="rId2"/>
                          <a:stretch>
                            <a:fillRect t="-3185" r="-28571" b="-398089"/>
                          </a:stretch>
                        </a:blipFill>
                      </a:tcPr>
                    </a:tc>
                    <a:tc rowSpan="2">
                      <a:txBody>
                        <a:bodyPr/>
                        <a:lstStyle/>
                        <a:p>
                          <a:pPr algn="l"/>
                          <a:r>
                            <a:rPr lang="en-US" dirty="0"/>
                            <a:t>Multiply by appropriate factors to achieve a common denominator.</a:t>
                          </a:r>
                          <a:endParaRPr dirty="0"/>
                        </a:p>
                        <a:p>
                          <a:pPr algn="l">
                            <a:defRPr b="1"/>
                          </a:pPr>
                          <a:r>
                            <a:rPr dirty="0"/>
                            <a:t> </a:t>
                          </a:r>
                        </a:p>
                      </a:txBody>
                      <a:tcPr/>
                    </a:tc>
                    <a:extLst>
                      <a:ext uri="{0D108BD9-81ED-4DB2-BD59-A6C34878D82A}">
                        <a16:rowId xmlns:a16="http://schemas.microsoft.com/office/drawing/2014/main" val="10000"/>
                      </a:ext>
                    </a:extLst>
                  </a:tr>
                  <a:tr h="812025">
                    <a:tc>
                      <a:txBody>
                        <a:bodyPr/>
                        <a:lstStyle/>
                        <a:p>
                          <a:endParaRPr lang="en-US"/>
                        </a:p>
                      </a:txBody>
                      <a:tcPr>
                        <a:blipFill>
                          <a:blip r:embed="rId2"/>
                          <a:stretch>
                            <a:fillRect t="-121805" r="-28571" b="-369925"/>
                          </a:stretch>
                        </a:blipFill>
                      </a:tcPr>
                    </a:tc>
                    <a:tc vMerge="1">
                      <a:txBody>
                        <a:bodyPr/>
                        <a:lstStyle/>
                        <a:p>
                          <a:pPr algn="l">
                            <a:defRPr b="1"/>
                          </a:pPr>
                          <a:endParaRPr dirty="0"/>
                        </a:p>
                      </a:txBody>
                      <a:tcPr/>
                    </a:tc>
                    <a:extLst>
                      <a:ext uri="{0D108BD9-81ED-4DB2-BD59-A6C34878D82A}">
                        <a16:rowId xmlns:a16="http://schemas.microsoft.com/office/drawing/2014/main" val="10001"/>
                      </a:ext>
                    </a:extLst>
                  </a:tr>
                  <a:tr h="914400">
                    <a:tc>
                      <a:txBody>
                        <a:bodyPr/>
                        <a:lstStyle/>
                        <a:p>
                          <a:endParaRPr lang="en-US"/>
                        </a:p>
                      </a:txBody>
                      <a:tcPr>
                        <a:blipFill>
                          <a:blip r:embed="rId2"/>
                          <a:stretch>
                            <a:fillRect t="-196667" r="-28571" b="-228000"/>
                          </a:stretch>
                        </a:blipFill>
                      </a:tcPr>
                    </a:tc>
                    <a:tc>
                      <a:txBody>
                        <a:bodyPr/>
                        <a:lstStyle/>
                        <a:p>
                          <a:pPr algn="l">
                            <a:defRPr b="1"/>
                          </a:pPr>
                          <a:r>
                            <a:rPr lang="en-US" b="0" dirty="0"/>
                            <a:t>Apply the first Pythagorean identity.</a:t>
                          </a:r>
                          <a:r>
                            <a:rPr b="0" dirty="0"/>
                            <a:t> </a:t>
                          </a:r>
                        </a:p>
                      </a:txBody>
                      <a:tcPr/>
                    </a:tc>
                    <a:extLst>
                      <a:ext uri="{0D108BD9-81ED-4DB2-BD59-A6C34878D82A}">
                        <a16:rowId xmlns:a16="http://schemas.microsoft.com/office/drawing/2014/main" val="10002"/>
                      </a:ext>
                    </a:extLst>
                  </a:tr>
                  <a:tr h="762000">
                    <a:tc>
                      <a:txBody>
                        <a:bodyPr/>
                        <a:lstStyle/>
                        <a:p>
                          <a:endParaRPr lang="en-US"/>
                        </a:p>
                      </a:txBody>
                      <a:tcPr>
                        <a:blipFill>
                          <a:blip r:embed="rId2"/>
                          <a:stretch>
                            <a:fillRect t="-353175" r="-28571" b="-171429"/>
                          </a:stretch>
                        </a:blipFill>
                      </a:tcPr>
                    </a:tc>
                    <a:tc>
                      <a:txBody>
                        <a:bodyPr/>
                        <a:lstStyle/>
                        <a:p>
                          <a:pPr algn="l">
                            <a:defRPr b="1"/>
                          </a:pPr>
                          <a:r>
                            <a:rPr lang="en-US" b="0" dirty="0"/>
                            <a:t>Cancel the common factors.</a:t>
                          </a:r>
                          <a:endParaRPr b="0" dirty="0"/>
                        </a:p>
                      </a:txBody>
                      <a:tcPr/>
                    </a:tc>
                    <a:extLst>
                      <a:ext uri="{0D108BD9-81ED-4DB2-BD59-A6C34878D82A}">
                        <a16:rowId xmlns:a16="http://schemas.microsoft.com/office/drawing/2014/main" val="10003"/>
                      </a:ext>
                    </a:extLst>
                  </a:tr>
                  <a:tr h="685800">
                    <a:tc>
                      <a:txBody>
                        <a:bodyPr/>
                        <a:lstStyle/>
                        <a:p>
                          <a:endParaRPr lang="en-US"/>
                        </a:p>
                      </a:txBody>
                      <a:tcPr>
                        <a:blipFill>
                          <a:blip r:embed="rId2"/>
                          <a:stretch>
                            <a:fillRect t="-509821" r="-28571" b="-92857"/>
                          </a:stretch>
                        </a:blipFill>
                      </a:tcPr>
                    </a:tc>
                    <a:tc>
                      <a:txBody>
                        <a:bodyPr/>
                        <a:lstStyle/>
                        <a:p>
                          <a:pPr algn="l"/>
                          <a:endParaRPr/>
                        </a:p>
                      </a:txBody>
                      <a:tcPr/>
                    </a:tc>
                    <a:extLst>
                      <a:ext uri="{0D108BD9-81ED-4DB2-BD59-A6C34878D82A}">
                        <a16:rowId xmlns:a16="http://schemas.microsoft.com/office/drawing/2014/main" val="10004"/>
                      </a:ext>
                    </a:extLst>
                  </a:tr>
                  <a:tr h="631503">
                    <a:tc>
                      <a:txBody>
                        <a:bodyPr/>
                        <a:lstStyle/>
                        <a:p>
                          <a:endParaRPr lang="en-US"/>
                        </a:p>
                      </a:txBody>
                      <a:tcPr>
                        <a:blipFill>
                          <a:blip r:embed="rId2"/>
                          <a:stretch>
                            <a:fillRect t="-656731" r="-28571"/>
                          </a:stretch>
                        </a:blipFill>
                      </a:tcPr>
                    </a:tc>
                    <a:tc>
                      <a:txBody>
                        <a:bodyPr/>
                        <a:lstStyle/>
                        <a:p>
                          <a:pPr algn="l"/>
                          <a:endParaRPr dirty="0"/>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Guidelines for Verifying Trigonometric Identities</a:t>
            </a:r>
          </a:p>
        </p:txBody>
      </p:sp>
      <p:sp>
        <p:nvSpPr>
          <p:cNvPr id="3" name="Text Placeholder 2"/>
          <p:cNvSpPr>
            <a:spLocks noGrp="1"/>
          </p:cNvSpPr>
          <p:nvPr>
            <p:ph type="body" sz="quarter" idx="10"/>
          </p:nvPr>
        </p:nvSpPr>
        <p:spPr/>
        <p:txBody>
          <a:bodyPr>
            <a:normAutofit fontScale="92500" lnSpcReduction="10000"/>
          </a:bodyPr>
          <a:lstStyle/>
          <a:p>
            <a:pPr algn="ctr">
              <a:defRPr sz="2800" b="1"/>
            </a:pPr>
            <a:r>
              <a:rPr lang="en-US" dirty="0"/>
              <a:t>Procedure</a:t>
            </a:r>
            <a:endParaRPr dirty="0"/>
          </a:p>
          <a:p>
            <a:pPr marL="514350" indent="-514350">
              <a:buFont typeface="+mj-lt"/>
              <a:buAutoNum type="arabicPeriod"/>
              <a:defRPr sz="2800"/>
            </a:pPr>
            <a:r>
              <a:rPr dirty="0"/>
              <a:t>​</a:t>
            </a:r>
            <a:r>
              <a:rPr sz="2800" b="1" dirty="0"/>
              <a:t>Work with one side at a time.</a:t>
            </a:r>
            <a:r>
              <a:rPr sz="2800" dirty="0"/>
              <a:t> Choose one side of the equation to work with and simplify it. The more complicated side is usually the best choice. The goal is to transform it into the other side.</a:t>
            </a:r>
          </a:p>
          <a:p>
            <a:pPr marL="514350" indent="-514350">
              <a:buFont typeface="+mj-lt"/>
              <a:buAutoNum type="arabicPeriod" startAt="2"/>
              <a:defRPr sz="2800"/>
            </a:pPr>
            <a:r>
              <a:rPr dirty="0"/>
              <a:t>​</a:t>
            </a:r>
            <a:r>
              <a:rPr sz="2800" b="1" dirty="0"/>
              <a:t>Apply trigonometric identities as appropriate.</a:t>
            </a:r>
            <a:r>
              <a:rPr sz="2800" dirty="0"/>
              <a:t> To do so, it will probably be necessary to combine fractions, add or subtract terms, factor expressions, or use other algebraic manipulations.</a:t>
            </a:r>
          </a:p>
          <a:p>
            <a:pPr marL="514350" indent="-514350">
              <a:buFont typeface="+mj-lt"/>
              <a:buAutoNum type="arabicPeriod" startAt="3"/>
              <a:defRPr sz="2800"/>
            </a:pPr>
            <a:r>
              <a:rPr dirty="0"/>
              <a:t>​</a:t>
            </a:r>
            <a:r>
              <a:rPr sz="2800" b="1" dirty="0"/>
              <a:t>Rewrite in terms of sine and cosine if necessary.</a:t>
            </a:r>
            <a:r>
              <a:rPr sz="2800" dirty="0"/>
              <a:t> If you are stuck, expressing everything in terms of sine and cosine often leads to inspiration.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Verifying 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Verify the identity </a:t>
                </a:r>
                <a14:m>
                  <m:oMath xmlns:m="http://schemas.openxmlformats.org/officeDocument/2006/math">
                    <m:r>
                      <a:rPr>
                        <a:latin typeface="Cambria Math" panose="02040503050406030204" pitchFamily="18" charset="0"/>
                      </a:rPr>
                      <m:t>2</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csc</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Verifying Trigonometric Identities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right-hand side is more complicated, so we'll begin with it.</a:t>
                </a:r>
                <a:r>
                  <a:rPr lang="en-US" sz="2800" dirty="0"/>
                  <a:t> C</a:t>
                </a:r>
                <a:r>
                  <a:rPr sz="2800" dirty="0"/>
                  <a:t>ombining the two fractions is a good way to begin, especially </a:t>
                </a:r>
                <a:r>
                  <a:rPr lang="en-US" sz="2800" dirty="0"/>
                  <a:t>if we notice </a:t>
                </a:r>
                <a:r>
                  <a:rPr sz="2800" dirty="0"/>
                  <a:t>that a denominator of </a:t>
                </a:r>
                <a:br>
                  <a:rPr lang="en-US" sz="2800" dirty="0"/>
                </a:br>
                <a14:m>
                  <m:oMath xmlns:m="http://schemas.openxmlformats.org/officeDocument/2006/math">
                    <m:r>
                      <a:rPr>
                        <a:latin typeface="Cambria Math" panose="02040503050406030204" pitchFamily="18" charset="0"/>
                      </a:rPr>
                      <m:t>1−</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fName>
                      <m:e>
                        <m:r>
                          <a:rPr>
                            <a:latin typeface="Cambria Math" panose="02040503050406030204" pitchFamily="18" charset="0"/>
                          </a:rPr>
                          <m:t>𝑥</m:t>
                        </m:r>
                      </m:e>
                    </m:func>
                  </m:oMath>
                </a14:m>
                <a:r>
                  <a:rPr sz="2800" dirty="0"/>
                  <a:t> will eventually appear.</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Verifying Trigonometric Identities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6031804"/>
                  </p:ext>
                </p:extLst>
              </p:nvPr>
            </p:nvGraphicFramePr>
            <p:xfrm>
              <a:off x="457200" y="1209636"/>
              <a:ext cx="8229600" cy="4057805"/>
            </p:xfrm>
            <a:graphic>
              <a:graphicData uri="http://schemas.openxmlformats.org/drawingml/2006/table">
                <a:tbl>
                  <a:tblPr firstRow="1" bandRow="1">
                    <a:tableStyleId>{2D5ABB26-0587-4C30-8999-92F81FD0307C}</a:tableStyleId>
                  </a:tblPr>
                  <a:tblGrid>
                    <a:gridCol w="5334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1228764">
                    <a:tc>
                      <a:txBody>
                        <a:bodyPr/>
                        <a:lstStyle/>
                        <a:p>
                          <a:pPr algn="l">
                            <a:defRPr sz="1800"/>
                          </a:pPr>
                          <a:r>
                            <a:rPr sz="2600" dirty="0"/>
                            <a:t>​</a:t>
                          </a:r>
                          <a14:m>
                            <m:oMath xmlns:m="http://schemas.openxmlformats.org/officeDocument/2006/math">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num>
                                <m:den>
                                  <m:d>
                                    <m:dPr>
                                      <m:ctrlPr>
                                        <a:rPr sz="2600" i="1">
                                          <a:latin typeface="Cambria Math" panose="02040503050406030204" pitchFamily="18" charset="0"/>
                                        </a:rPr>
                                      </m:ctrlPr>
                                    </m:dPr>
                                    <m:e>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e>
                                  </m:d>
                                  <m:d>
                                    <m:dPr>
                                      <m:ctrlPr>
                                        <a:rPr sz="2600" i="1">
                                          <a:latin typeface="Cambria Math" panose="02040503050406030204" pitchFamily="18" charset="0"/>
                                        </a:rPr>
                                      </m:ctrlPr>
                                    </m:dPr>
                                    <m:e>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e>
                                  </m:d>
                                </m:den>
                              </m:f>
                            </m:oMath>
                          </a14:m>
                          <a:endParaRPr sz="2600" dirty="0"/>
                        </a:p>
                      </a:txBody>
                      <a:tcPr/>
                    </a:tc>
                    <a:tc>
                      <a:txBody>
                        <a:bodyPr/>
                        <a:lstStyle/>
                        <a:p>
                          <a:pPr algn="l">
                            <a:defRPr b="1"/>
                          </a:pPr>
                          <a:r>
                            <a:rPr lang="en-US" sz="2000" b="0" dirty="0"/>
                            <a:t>Modify each fraction in order to obtain a common denominator, then combine.</a:t>
                          </a:r>
                          <a:endParaRPr sz="2000" b="0" dirty="0"/>
                        </a:p>
                      </a:txBody>
                      <a:tcPr/>
                    </a:tc>
                    <a:extLst>
                      <a:ext uri="{0D108BD9-81ED-4DB2-BD59-A6C34878D82A}">
                        <a16:rowId xmlns:a16="http://schemas.microsoft.com/office/drawing/2014/main" val="10000"/>
                      </a:ext>
                    </a:extLst>
                  </a:tr>
                  <a:tr h="916107">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e>
                              </m:phant>
                              <m:r>
                                <a:rPr sz="2600">
                                  <a:latin typeface="Cambria Math"/>
                                </a:rPr>
                                <m:t>=</m:t>
                              </m:r>
                              <m:f>
                                <m:fPr>
                                  <m:ctrlPr>
                                    <a:rPr sz="2600" i="1">
                                      <a:latin typeface="Cambria Math" panose="02040503050406030204" pitchFamily="18" charset="0"/>
                                    </a:rPr>
                                  </m:ctrlPr>
                                </m:fPr>
                                <m:num>
                                  <m:r>
                                    <a:rPr sz="2600">
                                      <a:latin typeface="Cambria Math"/>
                                    </a:rPr>
                                    <m:t>2</m:t>
                                  </m:r>
                                </m:num>
                                <m:den>
                                  <m:r>
                                    <a:rPr sz="2600">
                                      <a:latin typeface="Cambria Math"/>
                                    </a:rPr>
                                    <m:t>1−</m:t>
                                  </m:r>
                                  <m:func>
                                    <m:funcPr>
                                      <m:ctrlPr>
                                        <a:rPr sz="2600" i="1">
                                          <a:latin typeface="Cambria Math" panose="02040503050406030204" pitchFamily="18" charset="0"/>
                                        </a:rPr>
                                      </m:ctrlPr>
                                    </m:funcPr>
                                    <m:fName>
                                      <m:sSup>
                                        <m:sSupPr>
                                          <m:ctrlPr>
                                            <a:rPr sz="2600" i="1">
                                              <a:latin typeface="Cambria Math" panose="02040503050406030204" pitchFamily="18" charset="0"/>
                                            </a:rPr>
                                          </m:ctrlPr>
                                        </m:sSupPr>
                                        <m:e>
                                          <m:r>
                                            <m:rPr>
                                              <m:sty m:val="p"/>
                                            </m:rPr>
                                            <a:rPr sz="2600">
                                              <a:latin typeface="Cambria Math"/>
                                            </a:rPr>
                                            <m:t>cos</m:t>
                                          </m:r>
                                        </m:e>
                                        <m:sup>
                                          <m:r>
                                            <a:rPr sz="2600">
                                              <a:latin typeface="Cambria Math"/>
                                            </a:rPr>
                                            <m:t>2</m:t>
                                          </m:r>
                                        </m:sup>
                                      </m:sSup>
                                    </m:fName>
                                    <m:e>
                                      <m:r>
                                        <a:rPr sz="2600">
                                          <a:latin typeface="Cambria Math"/>
                                        </a:rPr>
                                        <m:t>𝑥</m:t>
                                      </m:r>
                                    </m:e>
                                  </m:func>
                                </m:den>
                              </m:f>
                            </m:oMath>
                          </a14:m>
                          <a:endParaRPr sz="2600" dirty="0"/>
                        </a:p>
                      </a:txBody>
                      <a:tcPr/>
                    </a:tc>
                    <a:tc>
                      <a:txBody>
                        <a:bodyPr/>
                        <a:lstStyle/>
                        <a:p>
                          <a:pPr algn="l">
                            <a:defRPr b="1"/>
                          </a:pPr>
                          <a:r>
                            <a:rPr lang="en-US" sz="2000" b="0" dirty="0"/>
                            <a:t>Multiply out the denominator.</a:t>
                          </a:r>
                          <a:endParaRPr sz="2000" b="0" dirty="0"/>
                        </a:p>
                      </a:txBody>
                      <a:tcPr/>
                    </a:tc>
                    <a:extLst>
                      <a:ext uri="{0D108BD9-81ED-4DB2-BD59-A6C34878D82A}">
                        <a16:rowId xmlns:a16="http://schemas.microsoft.com/office/drawing/2014/main" val="10001"/>
                      </a:ext>
                    </a:extLst>
                  </a:tr>
                  <a:tr h="916107">
                    <a:tc>
                      <a:txBody>
                        <a:bodyPr/>
                        <a:lstStyle/>
                        <a:p>
                          <a:pPr algn="l">
                            <a:defRPr sz="1800"/>
                          </a:pPr>
                          <a:r>
                            <a:rPr sz="260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e>
                              </m:phant>
                              <m:r>
                                <a:rPr sz="2600">
                                  <a:latin typeface="Cambria Math"/>
                                </a:rPr>
                                <m:t>=</m:t>
                              </m:r>
                              <m:f>
                                <m:fPr>
                                  <m:ctrlPr>
                                    <a:rPr sz="2600" i="1">
                                      <a:latin typeface="Cambria Math" panose="02040503050406030204" pitchFamily="18" charset="0"/>
                                    </a:rPr>
                                  </m:ctrlPr>
                                </m:fPr>
                                <m:num>
                                  <m:r>
                                    <a:rPr sz="2600">
                                      <a:latin typeface="Cambria Math"/>
                                    </a:rPr>
                                    <m:t>2</m:t>
                                  </m:r>
                                </m:num>
                                <m:den>
                                  <m:func>
                                    <m:funcPr>
                                      <m:ctrlPr>
                                        <a:rPr sz="2600" i="1">
                                          <a:latin typeface="Cambria Math" panose="02040503050406030204" pitchFamily="18" charset="0"/>
                                        </a:rPr>
                                      </m:ctrlPr>
                                    </m:funcPr>
                                    <m:fName>
                                      <m:sSup>
                                        <m:sSupPr>
                                          <m:ctrlPr>
                                            <a:rPr sz="2600" i="1">
                                              <a:latin typeface="Cambria Math" panose="02040503050406030204" pitchFamily="18" charset="0"/>
                                            </a:rPr>
                                          </m:ctrlPr>
                                        </m:sSupPr>
                                        <m:e>
                                          <m:r>
                                            <m:rPr>
                                              <m:sty m:val="p"/>
                                            </m:rPr>
                                            <a:rPr sz="2600">
                                              <a:latin typeface="Cambria Math"/>
                                            </a:rPr>
                                            <m:t>sin</m:t>
                                          </m:r>
                                        </m:e>
                                        <m:sup>
                                          <m:r>
                                            <a:rPr sz="2600">
                                              <a:latin typeface="Cambria Math"/>
                                            </a:rPr>
                                            <m:t>2</m:t>
                                          </m:r>
                                        </m:sup>
                                      </m:sSup>
                                    </m:fName>
                                    <m:e>
                                      <m:r>
                                        <a:rPr sz="2600">
                                          <a:latin typeface="Cambria Math"/>
                                        </a:rPr>
                                        <m:t>𝑥</m:t>
                                      </m:r>
                                    </m:e>
                                  </m:func>
                                </m:den>
                              </m:f>
                            </m:oMath>
                          </a14:m>
                          <a:endParaRPr sz="2600"/>
                        </a:p>
                      </a:txBody>
                      <a:tcPr/>
                    </a:tc>
                    <a:tc>
                      <a:txBody>
                        <a:bodyPr/>
                        <a:lstStyle/>
                        <a:p>
                          <a:pPr algn="l">
                            <a:defRPr b="1"/>
                          </a:pPr>
                          <a:r>
                            <a:rPr lang="en-US" sz="2000" b="0" dirty="0"/>
                            <a:t>Apply the first Pythagorean identity.</a:t>
                          </a:r>
                          <a:endParaRPr sz="2000" b="0" dirty="0"/>
                        </a:p>
                      </a:txBody>
                      <a:tcPr/>
                    </a:tc>
                    <a:extLst>
                      <a:ext uri="{0D108BD9-81ED-4DB2-BD59-A6C34878D82A}">
                        <a16:rowId xmlns:a16="http://schemas.microsoft.com/office/drawing/2014/main" val="10002"/>
                      </a:ext>
                    </a:extLst>
                  </a:tr>
                  <a:tr h="914951">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e>
                              </m:phant>
                              <m:r>
                                <a:rPr sz="2600">
                                  <a:latin typeface="Cambria Math"/>
                                </a:rPr>
                                <m:t>=2</m:t>
                              </m:r>
                              <m:func>
                                <m:funcPr>
                                  <m:ctrlPr>
                                    <a:rPr sz="2600" i="1">
                                      <a:latin typeface="Cambria Math" panose="02040503050406030204" pitchFamily="18" charset="0"/>
                                    </a:rPr>
                                  </m:ctrlPr>
                                </m:funcPr>
                                <m:fName>
                                  <m:sSup>
                                    <m:sSupPr>
                                      <m:ctrlPr>
                                        <a:rPr sz="2600" i="1">
                                          <a:latin typeface="Cambria Math" panose="02040503050406030204" pitchFamily="18" charset="0"/>
                                        </a:rPr>
                                      </m:ctrlPr>
                                    </m:sSupPr>
                                    <m:e>
                                      <m:r>
                                        <m:rPr>
                                          <m:sty m:val="p"/>
                                        </m:rPr>
                                        <a:rPr sz="2600">
                                          <a:latin typeface="Cambria Math"/>
                                        </a:rPr>
                                        <m:t>csc</m:t>
                                      </m:r>
                                    </m:e>
                                    <m:sup>
                                      <m:r>
                                        <a:rPr sz="2600">
                                          <a:latin typeface="Cambria Math"/>
                                        </a:rPr>
                                        <m:t>2</m:t>
                                      </m:r>
                                    </m:sup>
                                  </m:sSup>
                                </m:fName>
                                <m:e>
                                  <m:r>
                                    <a:rPr sz="2600">
                                      <a:latin typeface="Cambria Math"/>
                                    </a:rPr>
                                    <m:t>𝑥</m:t>
                                  </m:r>
                                </m:e>
                              </m:func>
                            </m:oMath>
                          </a14:m>
                          <a:endParaRPr sz="26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6031804"/>
                  </p:ext>
                </p:extLst>
              </p:nvPr>
            </p:nvGraphicFramePr>
            <p:xfrm>
              <a:off x="457200" y="1209636"/>
              <a:ext cx="8229600" cy="4057805"/>
            </p:xfrm>
            <a:graphic>
              <a:graphicData uri="http://schemas.openxmlformats.org/drawingml/2006/table">
                <a:tbl>
                  <a:tblPr firstRow="1" bandRow="1">
                    <a:tableStyleId>{2D5ABB26-0587-4C30-8999-92F81FD0307C}</a:tableStyleId>
                  </a:tblPr>
                  <a:tblGrid>
                    <a:gridCol w="5334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1310640">
                    <a:tc>
                      <a:txBody>
                        <a:bodyPr/>
                        <a:lstStyle/>
                        <a:p>
                          <a:endParaRPr lang="en-US"/>
                        </a:p>
                      </a:txBody>
                      <a:tcPr>
                        <a:blipFill>
                          <a:blip r:embed="rId2"/>
                          <a:stretch>
                            <a:fillRect t="-2326" r="-54286" b="-210233"/>
                          </a:stretch>
                        </a:blipFill>
                      </a:tcPr>
                    </a:tc>
                    <a:tc>
                      <a:txBody>
                        <a:bodyPr/>
                        <a:lstStyle/>
                        <a:p>
                          <a:pPr algn="l">
                            <a:defRPr b="1"/>
                          </a:pPr>
                          <a:r>
                            <a:rPr lang="en-US" sz="2000" b="0" dirty="0"/>
                            <a:t>Modify each fraction in order to obtain a common denominator, then combine.</a:t>
                          </a:r>
                          <a:endParaRPr sz="2000" b="0" dirty="0"/>
                        </a:p>
                      </a:txBody>
                      <a:tcPr/>
                    </a:tc>
                    <a:extLst>
                      <a:ext uri="{0D108BD9-81ED-4DB2-BD59-A6C34878D82A}">
                        <a16:rowId xmlns:a16="http://schemas.microsoft.com/office/drawing/2014/main" val="10000"/>
                      </a:ext>
                    </a:extLst>
                  </a:tr>
                  <a:tr h="916107">
                    <a:tc>
                      <a:txBody>
                        <a:bodyPr/>
                        <a:lstStyle/>
                        <a:p>
                          <a:endParaRPr lang="en-US"/>
                        </a:p>
                      </a:txBody>
                      <a:tcPr>
                        <a:blipFill>
                          <a:blip r:embed="rId2"/>
                          <a:stretch>
                            <a:fillRect t="-145695" r="-54286" b="-199338"/>
                          </a:stretch>
                        </a:blipFill>
                      </a:tcPr>
                    </a:tc>
                    <a:tc>
                      <a:txBody>
                        <a:bodyPr/>
                        <a:lstStyle/>
                        <a:p>
                          <a:pPr algn="l">
                            <a:defRPr b="1"/>
                          </a:pPr>
                          <a:r>
                            <a:rPr lang="en-US" sz="2000" b="0" dirty="0"/>
                            <a:t>Multiply out the denominator.</a:t>
                          </a:r>
                          <a:endParaRPr sz="2000" b="0" dirty="0"/>
                        </a:p>
                      </a:txBody>
                      <a:tcPr/>
                    </a:tc>
                    <a:extLst>
                      <a:ext uri="{0D108BD9-81ED-4DB2-BD59-A6C34878D82A}">
                        <a16:rowId xmlns:a16="http://schemas.microsoft.com/office/drawing/2014/main" val="10001"/>
                      </a:ext>
                    </a:extLst>
                  </a:tr>
                  <a:tr h="916107">
                    <a:tc>
                      <a:txBody>
                        <a:bodyPr/>
                        <a:lstStyle/>
                        <a:p>
                          <a:endParaRPr lang="en-US"/>
                        </a:p>
                      </a:txBody>
                      <a:tcPr>
                        <a:blipFill>
                          <a:blip r:embed="rId2"/>
                          <a:stretch>
                            <a:fillRect t="-245695" r="-54286" b="-99338"/>
                          </a:stretch>
                        </a:blipFill>
                      </a:tcPr>
                    </a:tc>
                    <a:tc>
                      <a:txBody>
                        <a:bodyPr/>
                        <a:lstStyle/>
                        <a:p>
                          <a:pPr algn="l">
                            <a:defRPr b="1"/>
                          </a:pPr>
                          <a:r>
                            <a:rPr lang="en-US" sz="2000" b="0" dirty="0"/>
                            <a:t>Apply the first Pythagorean identity.</a:t>
                          </a:r>
                          <a:endParaRPr sz="2000" b="0" dirty="0"/>
                        </a:p>
                      </a:txBody>
                      <a:tcPr/>
                    </a:tc>
                    <a:extLst>
                      <a:ext uri="{0D108BD9-81ED-4DB2-BD59-A6C34878D82A}">
                        <a16:rowId xmlns:a16="http://schemas.microsoft.com/office/drawing/2014/main" val="10002"/>
                      </a:ext>
                    </a:extLst>
                  </a:tr>
                  <a:tr h="914951">
                    <a:tc>
                      <a:txBody>
                        <a:bodyPr/>
                        <a:lstStyle/>
                        <a:p>
                          <a:endParaRPr lang="en-US"/>
                        </a:p>
                      </a:txBody>
                      <a:tcPr>
                        <a:blipFill>
                          <a:blip r:embed="rId2"/>
                          <a:stretch>
                            <a:fillRect t="-348000" r="-5428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Verifying 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Verify the identity </a:t>
                </a: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2</m:t>
                                </m:r>
                              </m:sup>
                            </m:sSup>
                          </m:fName>
                          <m:e>
                            <m:r>
                              <a:rPr>
                                <a:latin typeface="Cambria Math" panose="02040503050406030204" pitchFamily="18" charset="0"/>
                              </a:rPr>
                              <m:t>𝑥</m:t>
                            </m:r>
                          </m:e>
                        </m:func>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𝑥</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Verifying Trigonometric Identities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It's not immediately clear that either side is more complicated than the other, so we can try simplifying both. Beginning with the left-hand side, we can use another of the Pythagorean </a:t>
            </a:r>
            <a:r>
              <a:rPr lang="en-US" sz="2800" dirty="0"/>
              <a:t>i</a:t>
            </a:r>
            <a:r>
              <a:rPr sz="2800" dirty="0"/>
              <a:t>dentities as follows.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Verifying Trigonometric Identities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52323606"/>
                  </p:ext>
                </p:extLst>
              </p:nvPr>
            </p:nvGraphicFramePr>
            <p:xfrm>
              <a:off x="457200" y="1105522"/>
              <a:ext cx="8229600" cy="3085477"/>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145179">
                    <a:tc>
                      <a:txBody>
                        <a:bodyPr/>
                        <a:lstStyle/>
                        <a:p>
                          <a:pPr algn="l">
                            <a:defRPr sz="1800"/>
                          </a:pPr>
                          <a:r>
                            <a:rPr sz="3200" dirty="0"/>
                            <a:t>​</a:t>
                          </a:r>
                          <a14:m>
                            <m:oMath xmlns:m="http://schemas.openxmlformats.org/officeDocument/2006/math">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tan</m:t>
                                          </m:r>
                                        </m:e>
                                        <m:sup>
                                          <m:r>
                                            <a:rPr sz="3200">
                                              <a:latin typeface="Cambria Math"/>
                                            </a:rPr>
                                            <m:t>2</m:t>
                                          </m:r>
                                        </m:sup>
                                      </m:sSup>
                                    </m:fName>
                                    <m:e>
                                      <m:r>
                                        <a:rPr sz="3200">
                                          <a:latin typeface="Cambria Math"/>
                                        </a:rPr>
                                        <m:t>𝑥</m:t>
                                      </m:r>
                                    </m:e>
                                  </m:func>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r>
                                <a:rPr sz="3200">
                                  <a:latin typeface="Cambria Math"/>
                                </a:rPr>
                                <m:t>=</m:t>
                              </m:r>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sec</m:t>
                                          </m:r>
                                        </m:e>
                                        <m:sup>
                                          <m:r>
                                            <a:rPr sz="3200">
                                              <a:latin typeface="Cambria Math"/>
                                            </a:rPr>
                                            <m:t>2</m:t>
                                          </m:r>
                                        </m:sup>
                                      </m:sSup>
                                    </m:fName>
                                    <m:e>
                                      <m:r>
                                        <a:rPr sz="3200">
                                          <a:latin typeface="Cambria Math"/>
                                        </a:rPr>
                                        <m:t>𝑥</m:t>
                                      </m:r>
                                    </m:e>
                                  </m:func>
                                  <m:r>
                                    <a:rPr sz="3200">
                                      <a:latin typeface="Cambria Math"/>
                                    </a:rPr>
                                    <m:t>−1</m:t>
                                  </m:r>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oMath>
                          </a14:m>
                          <a:endParaRPr sz="3200" dirty="0"/>
                        </a:p>
                      </a:txBody>
                      <a:tcPr/>
                    </a:tc>
                    <a:tc>
                      <a:txBody>
                        <a:bodyPr/>
                        <a:lstStyle/>
                        <a:p>
                          <a:pPr algn="l">
                            <a:defRPr b="1"/>
                          </a:pPr>
                          <a:r>
                            <a:rPr lang="en-US" sz="2000" b="0" dirty="0"/>
                            <a:t>Use the second Pythagorean identity to rewrite the numerator.</a:t>
                          </a:r>
                          <a:endParaRPr sz="2000" b="0" dirty="0"/>
                        </a:p>
                      </a:txBody>
                      <a:tcPr/>
                    </a:tc>
                    <a:extLst>
                      <a:ext uri="{0D108BD9-81ED-4DB2-BD59-A6C34878D82A}">
                        <a16:rowId xmlns:a16="http://schemas.microsoft.com/office/drawing/2014/main" val="10000"/>
                      </a:ext>
                    </a:extLst>
                  </a:tr>
                  <a:tr h="970149">
                    <a:tc>
                      <a:txBody>
                        <a:bodyPr/>
                        <a:lstStyle/>
                        <a:p>
                          <a:pPr algn="l">
                            <a:defRPr sz="1800"/>
                          </a:pPr>
                          <a:r>
                            <a:rPr sz="3200" dirty="0"/>
                            <a:t>​</a:t>
                          </a:r>
                          <a14:m>
                            <m:oMath xmlns:m="http://schemas.openxmlformats.org/officeDocument/2006/math">
                              <m:phant>
                                <m:phantPr>
                                  <m:show m:val="off"/>
                                  <m:ctrlPr>
                                    <a:rPr sz="3200" i="1">
                                      <a:latin typeface="Cambria Math" panose="02040503050406030204" pitchFamily="18" charset="0"/>
                                    </a:rPr>
                                  </m:ctrlPr>
                                </m:phantPr>
                                <m:e>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tan</m:t>
                                              </m:r>
                                            </m:e>
                                            <m:sup>
                                              <m:r>
                                                <a:rPr sz="3200">
                                                  <a:latin typeface="Cambria Math"/>
                                                </a:rPr>
                                                <m:t>2</m:t>
                                              </m:r>
                                            </m:sup>
                                          </m:sSup>
                                        </m:fName>
                                        <m:e>
                                          <m:r>
                                            <a:rPr sz="3200">
                                              <a:latin typeface="Cambria Math"/>
                                            </a:rPr>
                                            <m:t>𝑥</m:t>
                                          </m:r>
                                        </m:e>
                                      </m:func>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e>
                              </m:phant>
                              <m:r>
                                <a:rPr sz="3200">
                                  <a:latin typeface="Cambria Math"/>
                                </a:rPr>
                                <m:t>=</m:t>
                              </m:r>
                              <m:f>
                                <m:fPr>
                                  <m:ctrlPr>
                                    <a:rPr sz="3200" i="1">
                                      <a:latin typeface="Cambria Math" panose="02040503050406030204" pitchFamily="18" charset="0"/>
                                    </a:rPr>
                                  </m:ctrlPr>
                                </m:fPr>
                                <m:num>
                                  <m:d>
                                    <m:dPr>
                                      <m:ctrlPr>
                                        <a:rPr sz="3200" i="1">
                                          <a:latin typeface="Cambria Math" panose="02040503050406030204" pitchFamily="18" charset="0"/>
                                        </a:rPr>
                                      </m:ctrlPr>
                                    </m:dPr>
                                    <m:e>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r>
                                        <a:rPr sz="3200">
                                          <a:latin typeface="Cambria Math"/>
                                        </a:rPr>
                                        <m:t>−1</m:t>
                                      </m:r>
                                    </m:e>
                                  </m:d>
                                  <m:d>
                                    <m:dPr>
                                      <m:ctrlPr>
                                        <a:rPr sz="3200" i="1">
                                          <a:latin typeface="Cambria Math" panose="02040503050406030204" pitchFamily="18" charset="0"/>
                                        </a:rPr>
                                      </m:ctrlPr>
                                    </m:dPr>
                                    <m:e>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r>
                                        <a:rPr sz="3200">
                                          <a:latin typeface="Cambria Math"/>
                                        </a:rPr>
                                        <m:t>+1</m:t>
                                      </m:r>
                                    </m:e>
                                  </m:d>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oMath>
                          </a14:m>
                          <a:endParaRPr sz="3200" dirty="0"/>
                        </a:p>
                      </a:txBody>
                      <a:tcPr/>
                    </a:tc>
                    <a:tc>
                      <a:txBody>
                        <a:bodyPr/>
                        <a:lstStyle/>
                        <a:p>
                          <a:pPr algn="l">
                            <a:defRPr b="1"/>
                          </a:pPr>
                          <a:r>
                            <a:rPr lang="en-US" sz="2000" b="0" dirty="0"/>
                            <a:t>Factor the difference of two squares.</a:t>
                          </a:r>
                          <a:endParaRPr sz="2000" b="0" dirty="0"/>
                        </a:p>
                      </a:txBody>
                      <a:tcPr/>
                    </a:tc>
                    <a:extLst>
                      <a:ext uri="{0D108BD9-81ED-4DB2-BD59-A6C34878D82A}">
                        <a16:rowId xmlns:a16="http://schemas.microsoft.com/office/drawing/2014/main" val="10001"/>
                      </a:ext>
                    </a:extLst>
                  </a:tr>
                  <a:tr h="970149">
                    <a:tc>
                      <a:txBody>
                        <a:bodyPr/>
                        <a:lstStyle/>
                        <a:p>
                          <a:pPr algn="l">
                            <a:defRPr sz="1800"/>
                          </a:pPr>
                          <a:r>
                            <a:rPr sz="3200" dirty="0"/>
                            <a:t>​</a:t>
                          </a:r>
                          <a14:m>
                            <m:oMath xmlns:m="http://schemas.openxmlformats.org/officeDocument/2006/math">
                              <m:phant>
                                <m:phantPr>
                                  <m:show m:val="off"/>
                                  <m:ctrlPr>
                                    <a:rPr sz="3200" i="1">
                                      <a:latin typeface="Cambria Math" panose="02040503050406030204" pitchFamily="18" charset="0"/>
                                    </a:rPr>
                                  </m:ctrlPr>
                                </m:phantPr>
                                <m:e>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tan</m:t>
                                              </m:r>
                                            </m:e>
                                            <m:sup>
                                              <m:r>
                                                <a:rPr sz="3200">
                                                  <a:latin typeface="Cambria Math"/>
                                                </a:rPr>
                                                <m:t>2</m:t>
                                              </m:r>
                                            </m:sup>
                                          </m:sSup>
                                        </m:fName>
                                        <m:e>
                                          <m:r>
                                            <a:rPr sz="3200">
                                              <a:latin typeface="Cambria Math"/>
                                            </a:rPr>
                                            <m:t>𝑥</m:t>
                                          </m:r>
                                        </m:e>
                                      </m:func>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e>
                              </m:phant>
                              <m:r>
                                <a:rPr sz="3200">
                                  <a:latin typeface="Cambria Math"/>
                                </a:rPr>
                                <m:t>=</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r>
                                <a:rPr sz="3200">
                                  <a:latin typeface="Cambria Math"/>
                                </a:rPr>
                                <m:t>−1</m:t>
                              </m:r>
                            </m:oMath>
                          </a14:m>
                          <a:endParaRPr sz="3200" dirty="0"/>
                        </a:p>
                      </a:txBody>
                      <a:tcPr/>
                    </a:tc>
                    <a:tc>
                      <a:txBody>
                        <a:bodyPr/>
                        <a:lstStyle/>
                        <a:p>
                          <a:pPr algn="l">
                            <a:lnSpc>
                              <a:spcPct val="150000"/>
                            </a:lnSpc>
                            <a:defRPr b="1"/>
                          </a:pPr>
                          <a:r>
                            <a:rPr lang="en-US" sz="2000" b="0" dirty="0"/>
                            <a:t>Cancel the common factors.</a:t>
                          </a:r>
                          <a:endParaRPr sz="2000" b="0" dirty="0"/>
                        </a:p>
                      </a:txBody>
                      <a:tcPr/>
                    </a:tc>
                    <a:extLst>
                      <a:ext uri="{0D108BD9-81ED-4DB2-BD59-A6C34878D82A}">
                        <a16:rowId xmlns:a16="http://schemas.microsoft.com/office/drawing/2014/main" val="10002"/>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52323606"/>
                  </p:ext>
                </p:extLst>
              </p:nvPr>
            </p:nvGraphicFramePr>
            <p:xfrm>
              <a:off x="457200" y="1105522"/>
              <a:ext cx="8229600" cy="3085477"/>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145179">
                    <a:tc>
                      <a:txBody>
                        <a:bodyPr/>
                        <a:lstStyle/>
                        <a:p>
                          <a:endParaRPr lang="en-US"/>
                        </a:p>
                      </a:txBody>
                      <a:tcPr>
                        <a:blipFill>
                          <a:blip r:embed="rId2"/>
                          <a:stretch>
                            <a:fillRect t="-2660" r="-63636" b="-169681"/>
                          </a:stretch>
                        </a:blipFill>
                      </a:tcPr>
                    </a:tc>
                    <a:tc>
                      <a:txBody>
                        <a:bodyPr/>
                        <a:lstStyle/>
                        <a:p>
                          <a:pPr algn="l">
                            <a:defRPr b="1"/>
                          </a:pPr>
                          <a:r>
                            <a:rPr lang="en-US" sz="2000" b="0" dirty="0"/>
                            <a:t>Use the second Pythagorean identity to rewrite the numerator.</a:t>
                          </a:r>
                          <a:endParaRPr sz="2000" b="0" dirty="0"/>
                        </a:p>
                      </a:txBody>
                      <a:tcPr/>
                    </a:tc>
                    <a:extLst>
                      <a:ext uri="{0D108BD9-81ED-4DB2-BD59-A6C34878D82A}">
                        <a16:rowId xmlns:a16="http://schemas.microsoft.com/office/drawing/2014/main" val="10000"/>
                      </a:ext>
                    </a:extLst>
                  </a:tr>
                  <a:tr h="970149">
                    <a:tc>
                      <a:txBody>
                        <a:bodyPr/>
                        <a:lstStyle/>
                        <a:p>
                          <a:endParaRPr lang="en-US"/>
                        </a:p>
                      </a:txBody>
                      <a:tcPr>
                        <a:blipFill>
                          <a:blip r:embed="rId2"/>
                          <a:stretch>
                            <a:fillRect t="-120625" r="-63636" b="-99375"/>
                          </a:stretch>
                        </a:blipFill>
                      </a:tcPr>
                    </a:tc>
                    <a:tc>
                      <a:txBody>
                        <a:bodyPr/>
                        <a:lstStyle/>
                        <a:p>
                          <a:pPr algn="l">
                            <a:defRPr b="1"/>
                          </a:pPr>
                          <a:r>
                            <a:rPr lang="en-US" sz="2000" b="0" dirty="0"/>
                            <a:t>Factor the difference of two squares.</a:t>
                          </a:r>
                          <a:endParaRPr sz="2000" b="0" dirty="0"/>
                        </a:p>
                      </a:txBody>
                      <a:tcPr/>
                    </a:tc>
                    <a:extLst>
                      <a:ext uri="{0D108BD9-81ED-4DB2-BD59-A6C34878D82A}">
                        <a16:rowId xmlns:a16="http://schemas.microsoft.com/office/drawing/2014/main" val="10001"/>
                      </a:ext>
                    </a:extLst>
                  </a:tr>
                  <a:tr h="970149">
                    <a:tc>
                      <a:txBody>
                        <a:bodyPr/>
                        <a:lstStyle/>
                        <a:p>
                          <a:endParaRPr lang="en-US"/>
                        </a:p>
                      </a:txBody>
                      <a:tcPr>
                        <a:blipFill>
                          <a:blip r:embed="rId2"/>
                          <a:stretch>
                            <a:fillRect t="-222013" r="-63636"/>
                          </a:stretch>
                        </a:blipFill>
                      </a:tcPr>
                    </a:tc>
                    <a:tc>
                      <a:txBody>
                        <a:bodyPr/>
                        <a:lstStyle/>
                        <a:p>
                          <a:pPr algn="l">
                            <a:lnSpc>
                              <a:spcPct val="150000"/>
                            </a:lnSpc>
                            <a:defRPr b="1"/>
                          </a:pPr>
                          <a:r>
                            <a:rPr lang="en-US" sz="2000" b="0" dirty="0"/>
                            <a:t>Cancel the common factors.</a:t>
                          </a:r>
                          <a:endParaRPr sz="20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Verifying Trigonometric Identities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The right-hand side is more easily dealt with.</a:t>
                </a:r>
                <a:endParaRPr lang="en-US" sz="2800" dirty="0"/>
              </a:p>
              <a:p>
                <a:endParaRPr lang="en-US" dirty="0"/>
              </a:p>
              <a:p>
                <a:endParaRPr lang="en-US" sz="2800" dirty="0"/>
              </a:p>
              <a:p>
                <a:endParaRPr lang="en-US" dirty="0"/>
              </a:p>
              <a:p>
                <a:endParaRPr lang="en-US" sz="2800" dirty="0"/>
              </a:p>
              <a:p>
                <a:r>
                  <a:rPr lang="en-US" sz="2800" dirty="0"/>
                  <a:t>Since both sides of the original equation are equivalent to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sec</m:t>
                        </m:r>
                      </m:fName>
                      <m:e>
                        <m:r>
                          <a:rPr lang="ar-AE">
                            <a:latin typeface="Cambria Math" panose="02040503050406030204" pitchFamily="18" charset="0"/>
                          </a:rPr>
                          <m:t>𝑥</m:t>
                        </m:r>
                      </m:e>
                    </m:func>
                    <m:r>
                      <a:rPr lang="ar-AE">
                        <a:latin typeface="Cambria Math" panose="02040503050406030204" pitchFamily="18" charset="0"/>
                      </a:rPr>
                      <m:t>−</m:t>
                    </m:r>
                    <m:r>
                      <a:rPr lang="ar-AE">
                        <a:latin typeface="Cambria Math" panose="02040503050406030204" pitchFamily="18" charset="0"/>
                      </a:rPr>
                      <m:t>1</m:t>
                    </m:r>
                  </m:oMath>
                </a14:m>
                <a:r>
                  <a:rPr lang="en-US" sz="2800" dirty="0"/>
                  <a:t>,</a:t>
                </a:r>
                <a:r>
                  <a:rPr lang="ar-AE" sz="2800" dirty="0"/>
                  <a:t> </a:t>
                </a:r>
                <a:r>
                  <a:rPr lang="en-US" sz="2800" dirty="0"/>
                  <a:t>the identity is true.</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86732494-D3CE-4E62-93D0-6A0A21DAE729}"/>
                  </a:ext>
                </a:extLst>
              </p:cNvPr>
              <p:cNvGraphicFramePr>
                <a:graphicFrameLocks/>
              </p:cNvGraphicFramePr>
              <p:nvPr>
                <p:extLst>
                  <p:ext uri="{D42A27DB-BD31-4B8C-83A1-F6EECF244321}">
                    <p14:modId xmlns:p14="http://schemas.microsoft.com/office/powerpoint/2010/main" val="287253432"/>
                  </p:ext>
                </p:extLst>
              </p:nvPr>
            </p:nvGraphicFramePr>
            <p:xfrm>
              <a:off x="1066800" y="1879346"/>
              <a:ext cx="7848600" cy="1397254"/>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1</m:t>
                                  </m:r>
                                  <m:r>
                                    <a:rPr sz="2800">
                                      <a:latin typeface="Cambria Math"/>
                                    </a:rPr>
                                    <m:t>−</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r>
                                <a:rPr sz="2800">
                                  <a:latin typeface="Cambria Math"/>
                                </a:rPr>
                                <m:t>=</m:t>
                              </m:r>
                              <m:f>
                                <m:fPr>
                                  <m:ctrlPr>
                                    <a:rPr sz="2800" i="1">
                                      <a:latin typeface="Cambria Math" panose="02040503050406030204" pitchFamily="18" charset="0"/>
                                    </a:rPr>
                                  </m:ctrlPr>
                                </m:fPr>
                                <m:num>
                                  <m:r>
                                    <a:rPr sz="2800">
                                      <a:latin typeface="Cambria Math"/>
                                    </a:rPr>
                                    <m:t>1</m:t>
                                  </m:r>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oMath>
                          </a14:m>
                          <a:endParaRPr sz="2800" dirty="0"/>
                        </a:p>
                      </a:txBody>
                      <a:tcPr/>
                    </a:tc>
                    <a:tc>
                      <a:txBody>
                        <a:bodyPr/>
                        <a:lstStyle/>
                        <a:p>
                          <a:pPr algn="l">
                            <a:defRPr b="1"/>
                          </a:pPr>
                          <a:r>
                            <a:rPr lang="en-US" sz="2000" b="0" dirty="0"/>
                            <a:t>Break the single fraction into two and simplify.</a:t>
                          </a:r>
                          <a:endParaRPr sz="2000" b="0"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1</m:t>
                                      </m:r>
                                      <m:r>
                                        <a:rPr sz="2800">
                                          <a:latin typeface="Cambria Math"/>
                                        </a:rPr>
                                        <m:t>−</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e>
                              </m:phant>
                              <m:r>
                                <a:rPr sz="2800">
                                  <a:latin typeface="Cambria Math"/>
                                </a:rPr>
                                <m:t>=</m:t>
                              </m:r>
                              <m:func>
                                <m:funcPr>
                                  <m:ctrlPr>
                                    <a:rPr sz="2800" i="1">
                                      <a:latin typeface="Cambria Math" panose="02040503050406030204" pitchFamily="18" charset="0"/>
                                    </a:rPr>
                                  </m:ctrlPr>
                                </m:funcPr>
                                <m:fName>
                                  <m:r>
                                    <m:rPr>
                                      <m:sty m:val="p"/>
                                    </m:rPr>
                                    <a:rPr sz="2800">
                                      <a:latin typeface="Cambria Math"/>
                                    </a:rPr>
                                    <m:t>sec</m:t>
                                  </m:r>
                                </m:fName>
                                <m:e>
                                  <m:r>
                                    <a:rPr sz="2800">
                                      <a:latin typeface="Cambria Math"/>
                                    </a:rPr>
                                    <m:t>𝑥</m:t>
                                  </m:r>
                                </m:e>
                              </m:func>
                              <m:r>
                                <a:rPr sz="2800">
                                  <a:latin typeface="Cambria Math"/>
                                </a:rPr>
                                <m:t>−</m:t>
                              </m:r>
                              <m:r>
                                <a:rPr sz="2800">
                                  <a:latin typeface="Cambria Math"/>
                                </a:rPr>
                                <m:t>1</m:t>
                              </m:r>
                            </m:oMath>
                          </a14:m>
                          <a:endParaRPr sz="28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86732494-D3CE-4E62-93D0-6A0A21DAE729}"/>
                  </a:ext>
                </a:extLst>
              </p:cNvPr>
              <p:cNvGraphicFramePr>
                <a:graphicFrameLocks/>
              </p:cNvGraphicFramePr>
              <p:nvPr>
                <p:extLst>
                  <p:ext uri="{D42A27DB-BD31-4B8C-83A1-F6EECF244321}">
                    <p14:modId xmlns:p14="http://schemas.microsoft.com/office/powerpoint/2010/main" val="287253432"/>
                  </p:ext>
                </p:extLst>
              </p:nvPr>
            </p:nvGraphicFramePr>
            <p:xfrm>
              <a:off x="1066800" y="1879346"/>
              <a:ext cx="7848600" cy="1397254"/>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701040">
                    <a:tc>
                      <a:txBody>
                        <a:bodyPr/>
                        <a:lstStyle/>
                        <a:p>
                          <a:endParaRPr lang="en-US"/>
                        </a:p>
                      </a:txBody>
                      <a:tcPr>
                        <a:blipFill>
                          <a:blip r:embed="rId3"/>
                          <a:stretch>
                            <a:fillRect t="-4348" r="-80645" b="-112174"/>
                          </a:stretch>
                        </a:blipFill>
                      </a:tcPr>
                    </a:tc>
                    <a:tc>
                      <a:txBody>
                        <a:bodyPr/>
                        <a:lstStyle/>
                        <a:p>
                          <a:pPr algn="l">
                            <a:defRPr b="1"/>
                          </a:pPr>
                          <a:r>
                            <a:rPr lang="en-US" sz="2000" b="0" dirty="0"/>
                            <a:t>Break the single fraction into two and simplify.</a:t>
                          </a:r>
                          <a:endParaRPr sz="2000" b="0" dirty="0"/>
                        </a:p>
                      </a:txBody>
                      <a:tcPr/>
                    </a:tc>
                    <a:extLst>
                      <a:ext uri="{0D108BD9-81ED-4DB2-BD59-A6C34878D82A}">
                        <a16:rowId xmlns:a16="http://schemas.microsoft.com/office/drawing/2014/main" val="10000"/>
                      </a:ext>
                    </a:extLst>
                  </a:tr>
                  <a:tr h="696214">
                    <a:tc>
                      <a:txBody>
                        <a:bodyPr/>
                        <a:lstStyle/>
                        <a:p>
                          <a:endParaRPr lang="en-US"/>
                        </a:p>
                      </a:txBody>
                      <a:tcPr>
                        <a:blipFill>
                          <a:blip r:embed="rId3"/>
                          <a:stretch>
                            <a:fillRect t="-104348" r="-80645" b="-12174"/>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Identities Already Seen</a:t>
            </a:r>
          </a:p>
        </p:txBody>
      </p:sp>
      <p:sp>
        <p:nvSpPr>
          <p:cNvPr id="3" name="Text Placeholder 2"/>
          <p:cNvSpPr>
            <a:spLocks noGrp="1"/>
          </p:cNvSpPr>
          <p:nvPr>
            <p:ph type="body" sz="quarter" idx="10"/>
          </p:nvPr>
        </p:nvSpPr>
        <p:spPr/>
        <p:txBody>
          <a:bodyPr>
            <a:normAutofit/>
          </a:bodyPr>
          <a:lstStyle/>
          <a:p>
            <a:r>
              <a:rPr sz="2800" b="1" dirty="0"/>
              <a:t>Reciprocal Identities</a:t>
            </a:r>
          </a:p>
          <a:p>
            <a:endParaRPr lang="en-US" sz="2800" b="1" dirty="0"/>
          </a:p>
          <a:p>
            <a:endParaRPr lang="en-US" b="1" dirty="0"/>
          </a:p>
          <a:p>
            <a:endParaRPr lang="en-US" b="1" dirty="0"/>
          </a:p>
          <a:p>
            <a:endParaRPr lang="en-US" b="1" dirty="0"/>
          </a:p>
          <a:p>
            <a:r>
              <a:rPr lang="en-US" sz="2800" b="1" dirty="0"/>
              <a:t>Quotient Identities</a:t>
            </a:r>
          </a:p>
          <a:p>
            <a:endParaRPr sz="2800" b="1"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80C8C94C-FD0A-48BE-821F-67117A33E3C4}"/>
                  </a:ext>
                </a:extLst>
              </p:cNvPr>
              <p:cNvGraphicFramePr>
                <a:graphicFrameLocks/>
              </p:cNvGraphicFramePr>
              <p:nvPr>
                <p:extLst>
                  <p:ext uri="{D42A27DB-BD31-4B8C-83A1-F6EECF244321}">
                    <p14:modId xmlns:p14="http://schemas.microsoft.com/office/powerpoint/2010/main" val="1890368937"/>
                  </p:ext>
                </p:extLst>
              </p:nvPr>
            </p:nvGraphicFramePr>
            <p:xfrm>
              <a:off x="457200" y="1605787"/>
              <a:ext cx="8229600" cy="1530581"/>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2613">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csc</m:t>
                                    </m:r>
                                  </m:fName>
                                  <m:e>
                                    <m:r>
                                      <a:rPr lang="ar-AE" sz="2000">
                                        <a:solidFill>
                                          <a:srgbClr val="000000"/>
                                        </a:solidFill>
                                      </a:rPr>
                                      <m:t>𝑥</m:t>
                                    </m:r>
                                  </m:e>
                                </m:func>
                                <m:r>
                                  <a:rPr lang="ar-AE" sz="2000">
                                    <a:solidFill>
                                      <a:srgbClr val="000000"/>
                                    </a:solidFill>
                                  </a:rPr>
                                  <m:t>=</m:t>
                                </m:r>
                                <m:f>
                                  <m:fPr>
                                    <m:ctrlPr>
                                      <a:rPr lang="ar-AE" sz="2000">
                                        <a:solidFill>
                                          <a:srgbClr val="000000"/>
                                        </a:solidFill>
                                      </a:rPr>
                                    </m:ctrlPr>
                                  </m:fPr>
                                  <m:num>
                                    <m:r>
                                      <a:rPr lang="ar-AE" sz="2000">
                                        <a:solidFill>
                                          <a:srgbClr val="000000"/>
                                        </a:solidFill>
                                      </a:rPr>
                                      <m:t>1</m:t>
                                    </m:r>
                                  </m:num>
                                  <m:den>
                                    <m:func>
                                      <m:funcPr>
                                        <m:ctrlPr>
                                          <a:rPr lang="ar-AE" sz="2000">
                                            <a:solidFill>
                                              <a:srgbClr val="000000"/>
                                            </a:solidFill>
                                          </a:rPr>
                                        </m:ctrlPr>
                                      </m:funcPr>
                                      <m:fName>
                                        <m:r>
                                          <m:rPr>
                                            <m:sty m:val="p"/>
                                          </m:rPr>
                                          <a:rPr lang="en-US" sz="2000">
                                            <a:solidFill>
                                              <a:srgbClr val="000000"/>
                                            </a:solidFill>
                                          </a:rPr>
                                          <m:t>sin</m:t>
                                        </m:r>
                                      </m:fName>
                                      <m:e>
                                        <m:r>
                                          <a:rPr lang="ar-AE" sz="2000">
                                            <a:solidFill>
                                              <a:srgbClr val="000000"/>
                                            </a:solidFill>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sec</m:t>
                                    </m:r>
                                  </m:fName>
                                  <m:e>
                                    <m:r>
                                      <a:rPr lang="ar-AE" sz="2000">
                                        <a:solidFill>
                                          <a:srgbClr val="000000"/>
                                        </a:solidFill>
                                      </a:rPr>
                                      <m:t>𝑥</m:t>
                                    </m:r>
                                  </m:e>
                                </m:func>
                                <m:r>
                                  <a:rPr lang="ar-AE" sz="2000">
                                    <a:solidFill>
                                      <a:srgbClr val="000000"/>
                                    </a:solidFill>
                                  </a:rPr>
                                  <m:t>=</m:t>
                                </m:r>
                                <m:f>
                                  <m:fPr>
                                    <m:ctrlPr>
                                      <a:rPr lang="ar-AE" sz="2000">
                                        <a:solidFill>
                                          <a:srgbClr val="000000"/>
                                        </a:solidFill>
                                      </a:rPr>
                                    </m:ctrlPr>
                                  </m:fPr>
                                  <m:num>
                                    <m:r>
                                      <a:rPr lang="ar-AE" sz="2000">
                                        <a:solidFill>
                                          <a:srgbClr val="000000"/>
                                        </a:solidFill>
                                      </a:rPr>
                                      <m:t>1</m:t>
                                    </m:r>
                                  </m:num>
                                  <m:den>
                                    <m:func>
                                      <m:funcPr>
                                        <m:ctrlPr>
                                          <a:rPr lang="ar-AE" sz="2000">
                                            <a:solidFill>
                                              <a:srgbClr val="000000"/>
                                            </a:solidFill>
                                          </a:rPr>
                                        </m:ctrlPr>
                                      </m:funcPr>
                                      <m:fName>
                                        <m:r>
                                          <m:rPr>
                                            <m:sty m:val="p"/>
                                          </m:rPr>
                                          <a:rPr lang="en-US" sz="2000">
                                            <a:solidFill>
                                              <a:srgbClr val="000000"/>
                                            </a:solidFill>
                                          </a:rPr>
                                          <m:t>cos</m:t>
                                        </m:r>
                                      </m:fName>
                                      <m:e>
                                        <m:r>
                                          <a:rPr lang="ar-AE" sz="2000">
                                            <a:solidFill>
                                              <a:srgbClr val="000000"/>
                                            </a:solidFill>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cot</m:t>
                                    </m:r>
                                  </m:fName>
                                  <m:e>
                                    <m:r>
                                      <a:rPr lang="ar-AE" sz="2000">
                                        <a:solidFill>
                                          <a:srgbClr val="000000"/>
                                        </a:solidFill>
                                      </a:rPr>
                                      <m:t>𝑥</m:t>
                                    </m:r>
                                  </m:e>
                                </m:func>
                                <m:r>
                                  <a:rPr lang="ar-AE" sz="2000">
                                    <a:solidFill>
                                      <a:srgbClr val="000000"/>
                                    </a:solidFill>
                                  </a:rPr>
                                  <m:t>=</m:t>
                                </m:r>
                                <m:f>
                                  <m:fPr>
                                    <m:ctrlPr>
                                      <a:rPr lang="ar-AE" sz="2000">
                                        <a:solidFill>
                                          <a:srgbClr val="000000"/>
                                        </a:solidFill>
                                      </a:rPr>
                                    </m:ctrlPr>
                                  </m:fPr>
                                  <m:num>
                                    <m:r>
                                      <a:rPr lang="ar-AE" sz="2000">
                                        <a:solidFill>
                                          <a:srgbClr val="000000"/>
                                        </a:solidFill>
                                      </a:rPr>
                                      <m:t>1</m:t>
                                    </m:r>
                                  </m:num>
                                  <m:den>
                                    <m:func>
                                      <m:funcPr>
                                        <m:ctrlPr>
                                          <a:rPr lang="ar-AE" sz="2000">
                                            <a:solidFill>
                                              <a:srgbClr val="000000"/>
                                            </a:solidFill>
                                          </a:rPr>
                                        </m:ctrlPr>
                                      </m:funcPr>
                                      <m:fName>
                                        <m:r>
                                          <m:rPr>
                                            <m:sty m:val="p"/>
                                          </m:rPr>
                                          <a:rPr lang="en-US" sz="2000">
                                            <a:solidFill>
                                              <a:srgbClr val="000000"/>
                                            </a:solidFill>
                                          </a:rPr>
                                          <m:t>tan</m:t>
                                        </m:r>
                                      </m:fName>
                                      <m:e>
                                        <m:r>
                                          <a:rPr lang="ar-AE" sz="2000">
                                            <a:solidFill>
                                              <a:srgbClr val="000000"/>
                                            </a:solidFill>
                                          </a:rPr>
                                          <m:t>𝑥</m:t>
                                        </m:r>
                                      </m:e>
                                    </m:func>
                                  </m:den>
                                </m:f>
                              </m:oMath>
                            </m:oMathPara>
                          </a14:m>
                          <a:endParaRPr lang="ar-AE" sz="2000" dirty="0">
                            <a:solidFill>
                              <a:srgbClr val="000000"/>
                            </a:solidFill>
                          </a:endParaRPr>
                        </a:p>
                      </a:txBody>
                      <a:tcPr/>
                    </a:tc>
                    <a:extLst>
                      <a:ext uri="{0D108BD9-81ED-4DB2-BD59-A6C34878D82A}">
                        <a16:rowId xmlns:a16="http://schemas.microsoft.com/office/drawing/2014/main" val="10000"/>
                      </a:ext>
                    </a:extLst>
                  </a:tr>
                  <a:tr h="697968">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sin</m:t>
                                    </m:r>
                                  </m:fName>
                                  <m:e>
                                    <m:r>
                                      <a:rPr lang="ar-AE" sz="2000">
                                        <a:solidFill>
                                          <a:srgbClr val="000000"/>
                                        </a:solidFill>
                                      </a:rPr>
                                      <m:t>𝑥</m:t>
                                    </m:r>
                                  </m:e>
                                </m:func>
                                <m:r>
                                  <a:rPr lang="ar-AE" sz="2000">
                                    <a:solidFill>
                                      <a:srgbClr val="000000"/>
                                    </a:solidFill>
                                  </a:rPr>
                                  <m:t>=</m:t>
                                </m:r>
                                <m:f>
                                  <m:fPr>
                                    <m:ctrlPr>
                                      <a:rPr lang="ar-AE" sz="2000">
                                        <a:solidFill>
                                          <a:srgbClr val="000000"/>
                                        </a:solidFill>
                                      </a:rPr>
                                    </m:ctrlPr>
                                  </m:fPr>
                                  <m:num>
                                    <m:r>
                                      <a:rPr lang="ar-AE" sz="2000">
                                        <a:solidFill>
                                          <a:srgbClr val="000000"/>
                                        </a:solidFill>
                                      </a:rPr>
                                      <m:t>1</m:t>
                                    </m:r>
                                  </m:num>
                                  <m:den>
                                    <m:func>
                                      <m:funcPr>
                                        <m:ctrlPr>
                                          <a:rPr lang="ar-AE" sz="2000">
                                            <a:solidFill>
                                              <a:srgbClr val="000000"/>
                                            </a:solidFill>
                                          </a:rPr>
                                        </m:ctrlPr>
                                      </m:funcPr>
                                      <m:fName>
                                        <m:r>
                                          <m:rPr>
                                            <m:sty m:val="p"/>
                                          </m:rPr>
                                          <a:rPr lang="en-US" sz="2000">
                                            <a:solidFill>
                                              <a:srgbClr val="000000"/>
                                            </a:solidFill>
                                          </a:rPr>
                                          <m:t>csc</m:t>
                                        </m:r>
                                      </m:fName>
                                      <m:e>
                                        <m:r>
                                          <a:rPr lang="ar-AE" sz="2000">
                                            <a:solidFill>
                                              <a:srgbClr val="000000"/>
                                            </a:solidFill>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cos</m:t>
                                    </m:r>
                                  </m:fName>
                                  <m:e>
                                    <m:r>
                                      <a:rPr lang="ar-AE" sz="2000">
                                        <a:solidFill>
                                          <a:srgbClr val="000000"/>
                                        </a:solidFill>
                                      </a:rPr>
                                      <m:t>𝑥</m:t>
                                    </m:r>
                                  </m:e>
                                </m:func>
                                <m:r>
                                  <a:rPr lang="ar-AE" sz="2000">
                                    <a:solidFill>
                                      <a:srgbClr val="000000"/>
                                    </a:solidFill>
                                  </a:rPr>
                                  <m:t>=</m:t>
                                </m:r>
                                <m:f>
                                  <m:fPr>
                                    <m:ctrlPr>
                                      <a:rPr lang="ar-AE" sz="2000">
                                        <a:solidFill>
                                          <a:srgbClr val="000000"/>
                                        </a:solidFill>
                                      </a:rPr>
                                    </m:ctrlPr>
                                  </m:fPr>
                                  <m:num>
                                    <m:r>
                                      <a:rPr lang="ar-AE" sz="2000">
                                        <a:solidFill>
                                          <a:srgbClr val="000000"/>
                                        </a:solidFill>
                                      </a:rPr>
                                      <m:t>1</m:t>
                                    </m:r>
                                  </m:num>
                                  <m:den>
                                    <m:func>
                                      <m:funcPr>
                                        <m:ctrlPr>
                                          <a:rPr lang="ar-AE" sz="2000">
                                            <a:solidFill>
                                              <a:srgbClr val="000000"/>
                                            </a:solidFill>
                                          </a:rPr>
                                        </m:ctrlPr>
                                      </m:funcPr>
                                      <m:fName>
                                        <m:r>
                                          <m:rPr>
                                            <m:sty m:val="p"/>
                                          </m:rPr>
                                          <a:rPr lang="en-US" sz="2000">
                                            <a:solidFill>
                                              <a:srgbClr val="000000"/>
                                            </a:solidFill>
                                          </a:rPr>
                                          <m:t>sec</m:t>
                                        </m:r>
                                      </m:fName>
                                      <m:e>
                                        <m:r>
                                          <a:rPr lang="ar-AE" sz="2000">
                                            <a:solidFill>
                                              <a:srgbClr val="000000"/>
                                            </a:solidFill>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tan</m:t>
                                    </m:r>
                                  </m:fName>
                                  <m:e>
                                    <m:r>
                                      <a:rPr lang="ar-AE" sz="2000">
                                        <a:solidFill>
                                          <a:srgbClr val="000000"/>
                                        </a:solidFill>
                                      </a:rPr>
                                      <m:t>𝑥</m:t>
                                    </m:r>
                                  </m:e>
                                </m:func>
                                <m:r>
                                  <a:rPr lang="ar-AE" sz="2000">
                                    <a:solidFill>
                                      <a:srgbClr val="000000"/>
                                    </a:solidFill>
                                  </a:rPr>
                                  <m:t>=</m:t>
                                </m:r>
                                <m:f>
                                  <m:fPr>
                                    <m:ctrlPr>
                                      <a:rPr lang="ar-AE" sz="2000">
                                        <a:solidFill>
                                          <a:srgbClr val="000000"/>
                                        </a:solidFill>
                                      </a:rPr>
                                    </m:ctrlPr>
                                  </m:fPr>
                                  <m:num>
                                    <m:r>
                                      <a:rPr lang="ar-AE" sz="2000">
                                        <a:solidFill>
                                          <a:srgbClr val="000000"/>
                                        </a:solidFill>
                                      </a:rPr>
                                      <m:t>1</m:t>
                                    </m:r>
                                  </m:num>
                                  <m:den>
                                    <m:func>
                                      <m:funcPr>
                                        <m:ctrlPr>
                                          <a:rPr lang="ar-AE" sz="2000">
                                            <a:solidFill>
                                              <a:srgbClr val="000000"/>
                                            </a:solidFill>
                                          </a:rPr>
                                        </m:ctrlPr>
                                      </m:funcPr>
                                      <m:fName>
                                        <m:r>
                                          <m:rPr>
                                            <m:sty m:val="p"/>
                                          </m:rPr>
                                          <a:rPr lang="en-US" sz="2000">
                                            <a:solidFill>
                                              <a:srgbClr val="000000"/>
                                            </a:solidFill>
                                          </a:rPr>
                                          <m:t>cot</m:t>
                                        </m:r>
                                      </m:fName>
                                      <m:e>
                                        <m:r>
                                          <a:rPr lang="ar-AE" sz="2000">
                                            <a:solidFill>
                                              <a:srgbClr val="000000"/>
                                            </a:solidFill>
                                          </a:rPr>
                                          <m:t>𝑥</m:t>
                                        </m:r>
                                      </m:e>
                                    </m:func>
                                  </m:den>
                                </m:f>
                              </m:oMath>
                            </m:oMathPara>
                          </a14:m>
                          <a:endParaRPr lang="ar-AE" sz="2000" dirty="0">
                            <a:solidFill>
                              <a:srgbClr val="000000"/>
                            </a:solidFill>
                          </a:endParaRPr>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80C8C94C-FD0A-48BE-821F-67117A33E3C4}"/>
                  </a:ext>
                </a:extLst>
              </p:cNvPr>
              <p:cNvGraphicFramePr>
                <a:graphicFrameLocks/>
              </p:cNvGraphicFramePr>
              <p:nvPr>
                <p:extLst>
                  <p:ext uri="{D42A27DB-BD31-4B8C-83A1-F6EECF244321}">
                    <p14:modId xmlns:p14="http://schemas.microsoft.com/office/powerpoint/2010/main" val="1890368937"/>
                  </p:ext>
                </p:extLst>
              </p:nvPr>
            </p:nvGraphicFramePr>
            <p:xfrm>
              <a:off x="457200" y="1605787"/>
              <a:ext cx="8229600" cy="1530581"/>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2613">
                    <a:tc>
                      <a:txBody>
                        <a:bodyPr/>
                        <a:lstStyle/>
                        <a:p>
                          <a:endParaRPr lang="en-US"/>
                        </a:p>
                      </a:txBody>
                      <a:tcPr>
                        <a:blipFill>
                          <a:blip r:embed="rId2"/>
                          <a:stretch>
                            <a:fillRect r="-200000" b="-83942"/>
                          </a:stretch>
                        </a:blipFill>
                      </a:tcPr>
                    </a:tc>
                    <a:tc>
                      <a:txBody>
                        <a:bodyPr/>
                        <a:lstStyle/>
                        <a:p>
                          <a:endParaRPr lang="en-US"/>
                        </a:p>
                      </a:txBody>
                      <a:tcPr>
                        <a:blipFill>
                          <a:blip r:embed="rId2"/>
                          <a:stretch>
                            <a:fillRect l="-100000" r="-100000" b="-83942"/>
                          </a:stretch>
                        </a:blipFill>
                      </a:tcPr>
                    </a:tc>
                    <a:tc>
                      <a:txBody>
                        <a:bodyPr/>
                        <a:lstStyle/>
                        <a:p>
                          <a:endParaRPr lang="en-US"/>
                        </a:p>
                      </a:txBody>
                      <a:tcPr>
                        <a:blipFill>
                          <a:blip r:embed="rId2"/>
                          <a:stretch>
                            <a:fillRect l="-200000" b="-83942"/>
                          </a:stretch>
                        </a:blipFill>
                      </a:tcPr>
                    </a:tc>
                    <a:extLst>
                      <a:ext uri="{0D108BD9-81ED-4DB2-BD59-A6C34878D82A}">
                        <a16:rowId xmlns:a16="http://schemas.microsoft.com/office/drawing/2014/main" val="10000"/>
                      </a:ext>
                    </a:extLst>
                  </a:tr>
                  <a:tr h="697968">
                    <a:tc>
                      <a:txBody>
                        <a:bodyPr/>
                        <a:lstStyle/>
                        <a:p>
                          <a:endParaRPr lang="en-US"/>
                        </a:p>
                      </a:txBody>
                      <a:tcPr>
                        <a:blipFill>
                          <a:blip r:embed="rId2"/>
                          <a:stretch>
                            <a:fillRect t="-119130" r="-200000"/>
                          </a:stretch>
                        </a:blipFill>
                      </a:tcPr>
                    </a:tc>
                    <a:tc>
                      <a:txBody>
                        <a:bodyPr/>
                        <a:lstStyle/>
                        <a:p>
                          <a:endParaRPr lang="en-US"/>
                        </a:p>
                      </a:txBody>
                      <a:tcPr>
                        <a:blipFill>
                          <a:blip r:embed="rId2"/>
                          <a:stretch>
                            <a:fillRect l="-100000" t="-119130" r="-100000"/>
                          </a:stretch>
                        </a:blipFill>
                      </a:tcPr>
                    </a:tc>
                    <a:tc>
                      <a:txBody>
                        <a:bodyPr/>
                        <a:lstStyle/>
                        <a:p>
                          <a:endParaRPr lang="en-US"/>
                        </a:p>
                      </a:txBody>
                      <a:tcPr>
                        <a:blipFill>
                          <a:blip r:embed="rId2"/>
                          <a:stretch>
                            <a:fillRect l="-200000" t="-119130"/>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EB7BD117-A657-4CA8-B1B6-0315D6F5B466}"/>
                  </a:ext>
                </a:extLst>
              </p:cNvPr>
              <p:cNvGraphicFramePr>
                <a:graphicFrameLocks/>
              </p:cNvGraphicFramePr>
              <p:nvPr>
                <p:extLst>
                  <p:ext uri="{D42A27DB-BD31-4B8C-83A1-F6EECF244321}">
                    <p14:modId xmlns:p14="http://schemas.microsoft.com/office/powerpoint/2010/main" val="1360339454"/>
                  </p:ext>
                </p:extLst>
              </p:nvPr>
            </p:nvGraphicFramePr>
            <p:xfrm>
              <a:off x="381000" y="4216781"/>
              <a:ext cx="5638800" cy="66001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tan</m:t>
                                    </m:r>
                                  </m:fName>
                                  <m:e>
                                    <m:r>
                                      <a:rPr lang="ar-AE" sz="2000">
                                        <a:solidFill>
                                          <a:srgbClr val="000000"/>
                                        </a:solidFill>
                                      </a:rPr>
                                      <m:t>𝑥</m:t>
                                    </m:r>
                                  </m:e>
                                </m:func>
                                <m:r>
                                  <a:rPr lang="ar-AE" sz="2000">
                                    <a:solidFill>
                                      <a:srgbClr val="000000"/>
                                    </a:solidFill>
                                  </a:rPr>
                                  <m:t>=</m:t>
                                </m:r>
                                <m:f>
                                  <m:fPr>
                                    <m:ctrlPr>
                                      <a:rPr lang="ar-AE" sz="2000">
                                        <a:solidFill>
                                          <a:srgbClr val="000000"/>
                                        </a:solidFill>
                                      </a:rPr>
                                    </m:ctrlPr>
                                  </m:fPr>
                                  <m:num>
                                    <m:func>
                                      <m:funcPr>
                                        <m:ctrlPr>
                                          <a:rPr lang="ar-AE" sz="2000">
                                            <a:solidFill>
                                              <a:srgbClr val="000000"/>
                                            </a:solidFill>
                                          </a:rPr>
                                        </m:ctrlPr>
                                      </m:funcPr>
                                      <m:fName>
                                        <m:r>
                                          <m:rPr>
                                            <m:sty m:val="p"/>
                                          </m:rPr>
                                          <a:rPr lang="en-US" sz="2000">
                                            <a:solidFill>
                                              <a:srgbClr val="000000"/>
                                            </a:solidFill>
                                          </a:rPr>
                                          <m:t>sin</m:t>
                                        </m:r>
                                      </m:fName>
                                      <m:e>
                                        <m:r>
                                          <a:rPr lang="ar-AE" sz="2000">
                                            <a:solidFill>
                                              <a:srgbClr val="000000"/>
                                            </a:solidFill>
                                          </a:rPr>
                                          <m:t>𝑥</m:t>
                                        </m:r>
                                      </m:e>
                                    </m:func>
                                  </m:num>
                                  <m:den>
                                    <m:func>
                                      <m:funcPr>
                                        <m:ctrlPr>
                                          <a:rPr lang="ar-AE" sz="2000">
                                            <a:solidFill>
                                              <a:srgbClr val="000000"/>
                                            </a:solidFill>
                                          </a:rPr>
                                        </m:ctrlPr>
                                      </m:funcPr>
                                      <m:fName>
                                        <m:r>
                                          <m:rPr>
                                            <m:sty m:val="p"/>
                                          </m:rPr>
                                          <a:rPr lang="en-US" sz="2000">
                                            <a:solidFill>
                                              <a:srgbClr val="000000"/>
                                            </a:solidFill>
                                          </a:rPr>
                                          <m:t>cos</m:t>
                                        </m:r>
                                      </m:fName>
                                      <m:e>
                                        <m:r>
                                          <a:rPr lang="ar-AE" sz="2000">
                                            <a:solidFill>
                                              <a:srgbClr val="000000"/>
                                            </a:solidFill>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cot</m:t>
                                    </m:r>
                                  </m:fName>
                                  <m:e>
                                    <m:r>
                                      <a:rPr lang="ar-AE" sz="2000">
                                        <a:solidFill>
                                          <a:srgbClr val="000000"/>
                                        </a:solidFill>
                                      </a:rPr>
                                      <m:t>𝑥</m:t>
                                    </m:r>
                                  </m:e>
                                </m:func>
                                <m:r>
                                  <a:rPr lang="ar-AE" sz="2000">
                                    <a:solidFill>
                                      <a:srgbClr val="000000"/>
                                    </a:solidFill>
                                  </a:rPr>
                                  <m:t>=</m:t>
                                </m:r>
                                <m:f>
                                  <m:fPr>
                                    <m:ctrlPr>
                                      <a:rPr lang="ar-AE" sz="2000">
                                        <a:solidFill>
                                          <a:srgbClr val="000000"/>
                                        </a:solidFill>
                                      </a:rPr>
                                    </m:ctrlPr>
                                  </m:fPr>
                                  <m:num>
                                    <m:func>
                                      <m:funcPr>
                                        <m:ctrlPr>
                                          <a:rPr lang="ar-AE" sz="2000">
                                            <a:solidFill>
                                              <a:srgbClr val="000000"/>
                                            </a:solidFill>
                                          </a:rPr>
                                        </m:ctrlPr>
                                      </m:funcPr>
                                      <m:fName>
                                        <m:r>
                                          <m:rPr>
                                            <m:sty m:val="p"/>
                                          </m:rPr>
                                          <a:rPr lang="en-US" sz="2000">
                                            <a:solidFill>
                                              <a:srgbClr val="000000"/>
                                            </a:solidFill>
                                          </a:rPr>
                                          <m:t>cos</m:t>
                                        </m:r>
                                      </m:fName>
                                      <m:e>
                                        <m:r>
                                          <a:rPr lang="ar-AE" sz="2000">
                                            <a:solidFill>
                                              <a:srgbClr val="000000"/>
                                            </a:solidFill>
                                          </a:rPr>
                                          <m:t>𝑥</m:t>
                                        </m:r>
                                      </m:e>
                                    </m:func>
                                  </m:num>
                                  <m:den>
                                    <m:func>
                                      <m:funcPr>
                                        <m:ctrlPr>
                                          <a:rPr lang="ar-AE" sz="2000">
                                            <a:solidFill>
                                              <a:srgbClr val="000000"/>
                                            </a:solidFill>
                                          </a:rPr>
                                        </m:ctrlPr>
                                      </m:funcPr>
                                      <m:fName>
                                        <m:r>
                                          <m:rPr>
                                            <m:sty m:val="p"/>
                                          </m:rPr>
                                          <a:rPr lang="en-US" sz="2000">
                                            <a:solidFill>
                                              <a:srgbClr val="000000"/>
                                            </a:solidFill>
                                          </a:rPr>
                                          <m:t>sin</m:t>
                                        </m:r>
                                      </m:fName>
                                      <m:e>
                                        <m:r>
                                          <a:rPr lang="ar-AE" sz="2000">
                                            <a:solidFill>
                                              <a:srgbClr val="000000"/>
                                            </a:solidFill>
                                          </a:rPr>
                                          <m:t>𝑥</m:t>
                                        </m:r>
                                      </m:e>
                                    </m:func>
                                  </m:den>
                                </m:f>
                              </m:oMath>
                            </m:oMathPara>
                          </a14:m>
                          <a:endParaRPr lang="ar-AE" sz="2000" dirty="0">
                            <a:solidFill>
                              <a:srgbClr val="000000"/>
                            </a:solidFill>
                          </a:endParaRPr>
                        </a:p>
                      </a:txBody>
                      <a:tcPr/>
                    </a:tc>
                    <a:extLst>
                      <a:ext uri="{0D108BD9-81ED-4DB2-BD59-A6C34878D82A}">
                        <a16:rowId xmlns:a16="http://schemas.microsoft.com/office/drawing/2014/main" val="10000"/>
                      </a:ext>
                    </a:extLst>
                  </a:tr>
                </a:tbl>
              </a:graphicData>
            </a:graphic>
          </p:graphicFrame>
        </mc:Choice>
        <mc:Fallback>
          <p:graphicFrame>
            <p:nvGraphicFramePr>
              <p:cNvPr id="5" name="Table Placeholder 2">
                <a:extLst>
                  <a:ext uri="{FF2B5EF4-FFF2-40B4-BE49-F238E27FC236}">
                    <a16:creationId xmlns:a16="http://schemas.microsoft.com/office/drawing/2014/main" id="{EB7BD117-A657-4CA8-B1B6-0315D6F5B466}"/>
                  </a:ext>
                </a:extLst>
              </p:cNvPr>
              <p:cNvGraphicFramePr>
                <a:graphicFrameLocks/>
              </p:cNvGraphicFramePr>
              <p:nvPr>
                <p:extLst>
                  <p:ext uri="{D42A27DB-BD31-4B8C-83A1-F6EECF244321}">
                    <p14:modId xmlns:p14="http://schemas.microsoft.com/office/powerpoint/2010/main" val="1360339454"/>
                  </p:ext>
                </p:extLst>
              </p:nvPr>
            </p:nvGraphicFramePr>
            <p:xfrm>
              <a:off x="381000" y="4216781"/>
              <a:ext cx="5638800" cy="66001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660019">
                    <a:tc>
                      <a:txBody>
                        <a:bodyPr/>
                        <a:lstStyle/>
                        <a:p>
                          <a:endParaRPr lang="en-US"/>
                        </a:p>
                      </a:txBody>
                      <a:tcPr>
                        <a:blipFill>
                          <a:blip r:embed="rId3"/>
                          <a:stretch>
                            <a:fillRect r="-100000"/>
                          </a:stretch>
                        </a:blipFill>
                      </a:tcPr>
                    </a:tc>
                    <a:tc>
                      <a:txBody>
                        <a:bodyPr/>
                        <a:lstStyle/>
                        <a:p>
                          <a:endParaRPr lang="en-US"/>
                        </a:p>
                      </a:txBody>
                      <a:tcPr>
                        <a:blipFill>
                          <a:blip r:embed="rId3"/>
                          <a:stretch>
                            <a:fillRect l="-1000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Verifying Trigonometric Identities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Verify the identity</a:t>
                </a:r>
                <a:r>
                  <a:rPr lang="en-US" sz="2800" dirty="0"/>
                  <a:t> </a:t>
                </a:r>
                <a:r>
                  <a:rPr sz="2800" dirty="0"/>
                  <a:t> </a:t>
                </a: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𝜑</m:t>
                            </m:r>
                          </m:e>
                        </m:func>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𝜑</m:t>
                            </m:r>
                          </m:e>
                        </m:func>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𝜑</m:t>
                            </m:r>
                          </m:e>
                        </m:func>
                      </m:den>
                    </m:f>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𝜑</m:t>
                        </m:r>
                      </m:e>
                    </m:func>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Verifying Trigonometric Identities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left-hand side is clearly more complicated, and there are several ways of beginning the process of simplifying it. First, rewriting the numerator of the fraction in terms of sine and cosine looks promising, as a factor of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𝜑</m:t>
                    </m:r>
                  </m:oMath>
                </a14:m>
                <a:r>
                  <a:rPr sz="2800" dirty="0"/>
                  <a:t> would then appear. Second, obtaining a denominator of </a:t>
                </a:r>
                <a14:m>
                  <m:oMath xmlns:m="http://schemas.openxmlformats.org/officeDocument/2006/math">
                    <m:r>
                      <a:rPr>
                        <a:latin typeface="Cambria Math" panose="02040503050406030204" pitchFamily="18" charset="0"/>
                      </a:rPr>
                      <m:t>1−</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𝜑</m:t>
                        </m:r>
                      </m:e>
                    </m:func>
                  </m:oMath>
                </a14:m>
                <a:r>
                  <a:rPr sz="2800" dirty="0"/>
                  <a:t> in the fraction would be easily done and would allow one of the Pythagorean </a:t>
                </a:r>
                <a:r>
                  <a:rPr lang="en-US" sz="2800" dirty="0"/>
                  <a:t>i</a:t>
                </a:r>
                <a:r>
                  <a:rPr sz="2800" dirty="0"/>
                  <a:t>dentities to apply. We'll try both ideas.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Verifying Trigonometric Identities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70571277"/>
                  </p:ext>
                </p:extLst>
              </p:nvPr>
            </p:nvGraphicFramePr>
            <p:xfrm>
              <a:off x="457200" y="1105522"/>
              <a:ext cx="8229600" cy="4914276"/>
            </p:xfrm>
            <a:graphic>
              <a:graphicData uri="http://schemas.openxmlformats.org/drawingml/2006/table">
                <a:tbl>
                  <a:tblPr firstRow="1" bandRow="1">
                    <a:tableStyleId>{2D5ABB26-0587-4C30-8999-92F81FD0307C}</a:tableStyleId>
                  </a:tblPr>
                  <a:tblGrid>
                    <a:gridCol w="5791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813256">
                    <a:tc>
                      <a:txBody>
                        <a:bodyPr/>
                        <a:lstStyle/>
                        <a:p>
                          <a:pPr algn="l">
                            <a:defRPr sz="1800"/>
                          </a:pPr>
                          <a:r>
                            <a:rPr sz="2200" dirty="0"/>
                            <a:t>​</a:t>
                          </a:r>
                          <a14:m>
                            <m:oMath xmlns:m="http://schemas.openxmlformats.org/officeDocument/2006/math">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e>
                                  </m:d>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oMath>
                          </a14:m>
                          <a:endParaRPr sz="2200" dirty="0"/>
                        </a:p>
                      </a:txBody>
                      <a:tcPr/>
                    </a:tc>
                    <a:tc>
                      <a:txBody>
                        <a:bodyPr/>
                        <a:lstStyle/>
                        <a:p>
                          <a:pPr algn="l">
                            <a:defRPr sz="1800" b="1"/>
                          </a:pPr>
                          <a:r>
                            <a:rPr sz="1600" b="0" dirty="0"/>
                            <a:t>Rewrite cotangent in terms of sine and cosine.</a:t>
                          </a:r>
                        </a:p>
                      </a:txBody>
                      <a:tcPr/>
                    </a:tc>
                    <a:extLst>
                      <a:ext uri="{0D108BD9-81ED-4DB2-BD59-A6C34878D82A}">
                        <a16:rowId xmlns:a16="http://schemas.microsoft.com/office/drawing/2014/main" val="10000"/>
                      </a:ext>
                    </a:extLst>
                  </a:tr>
                  <a:tr h="85108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e>
                                      </m:d>
                                    </m:den>
                                  </m:f>
                                </m:e>
                              </m:d>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e>
                              </m:d>
                              <m:r>
                                <a:rPr sz="2200">
                                  <a:latin typeface="Cambria Math"/>
                                </a:rPr>
                                <m:t>−1</m:t>
                              </m:r>
                            </m:oMath>
                          </a14:m>
                          <a:endParaRPr sz="2200" dirty="0"/>
                        </a:p>
                      </a:txBody>
                      <a:tcPr/>
                    </a:tc>
                    <a:tc>
                      <a:txBody>
                        <a:bodyPr/>
                        <a:lstStyle/>
                        <a:p>
                          <a:pPr algn="l">
                            <a:defRPr sz="1100" b="1"/>
                          </a:pPr>
                          <a:r>
                            <a:rPr sz="1600" b="0" dirty="0"/>
                            <a:t>Multiply appropriately in order to obtain </a:t>
                          </a:r>
                          <a14:m>
                            <m:oMath xmlns:m="http://schemas.openxmlformats.org/officeDocument/2006/math">
                              <m:r>
                                <a:rPr lang="en-US" sz="1600" b="0" i="1" smtClean="0">
                                  <a:latin typeface="Cambria Math"/>
                                </a:rPr>
                                <m:t>1</m:t>
                              </m:r>
                              <m:r>
                                <a:rPr lang="en-US" sz="1600" b="0" smtClean="0">
                                  <a:latin typeface="Cambria Math"/>
                                </a:rPr>
                                <m:t>−</m:t>
                              </m:r>
                              <m:func>
                                <m:funcPr>
                                  <m:ctrlPr>
                                    <a:rPr sz="1600" b="0" i="1">
                                      <a:latin typeface="Cambria Math" panose="02040503050406030204" pitchFamily="18" charset="0"/>
                                    </a:rPr>
                                  </m:ctrlPr>
                                </m:funcPr>
                                <m:fName>
                                  <m:sSup>
                                    <m:sSupPr>
                                      <m:ctrlPr>
                                        <a:rPr sz="1600" b="0" i="1">
                                          <a:latin typeface="Cambria Math" panose="02040503050406030204" pitchFamily="18" charset="0"/>
                                        </a:rPr>
                                      </m:ctrlPr>
                                    </m:sSupPr>
                                    <m:e>
                                      <m:r>
                                        <m:rPr>
                                          <m:sty m:val="p"/>
                                        </m:rPr>
                                        <a:rPr lang="en-US" sz="1600" b="0" i="0" smtClean="0">
                                          <a:latin typeface="Cambria Math"/>
                                        </a:rPr>
                                        <m:t>sin</m:t>
                                      </m:r>
                                    </m:e>
                                    <m:sup>
                                      <m:r>
                                        <a:rPr lang="en-US" sz="1600" b="0" i="1" smtClean="0">
                                          <a:latin typeface="Cambria Math"/>
                                        </a:rPr>
                                        <m:t>2</m:t>
                                      </m:r>
                                    </m:sup>
                                  </m:sSup>
                                </m:fName>
                                <m:e>
                                  <m:r>
                                    <a:rPr lang="el-GR" sz="1600" b="0" i="1" smtClean="0">
                                      <a:latin typeface="Cambria Math"/>
                                    </a:rPr>
                                    <m:t>𝜑</m:t>
                                  </m:r>
                                </m:e>
                              </m:func>
                            </m:oMath>
                          </a14:m>
                          <a:r>
                            <a:rPr sz="1600" b="0" dirty="0"/>
                            <a:t> in the denominator.</a:t>
                          </a:r>
                        </a:p>
                      </a:txBody>
                      <a:tcPr/>
                    </a:tc>
                    <a:extLst>
                      <a:ext uri="{0D108BD9-81ED-4DB2-BD59-A6C34878D82A}">
                        <a16:rowId xmlns:a16="http://schemas.microsoft.com/office/drawing/2014/main" val="10001"/>
                      </a:ext>
                    </a:extLst>
                  </a:tr>
                  <a:tr h="677713">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sin</m:t>
                                                  </m:r>
                                                </m:e>
                                                <m:sup>
                                                  <m:r>
                                                    <a:rPr sz="2200">
                                                      <a:latin typeface="Cambria Math"/>
                                                    </a:rPr>
                                                    <m:t>2</m:t>
                                                  </m:r>
                                                </m:sup>
                                              </m:sSup>
                                            </m:fName>
                                            <m:e>
                                              <m:r>
                                                <a:rPr sz="2200">
                                                  <a:latin typeface="Cambria Math"/>
                                                </a:rPr>
                                                <m:t>𝜑</m:t>
                                              </m:r>
                                            </m:e>
                                          </m:func>
                                        </m:e>
                                      </m:d>
                                    </m:den>
                                  </m:f>
                                </m:e>
                              </m:d>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e>
                              </m:d>
                              <m:r>
                                <a:rPr sz="2200">
                                  <a:latin typeface="Cambria Math"/>
                                </a:rPr>
                                <m:t>−1</m:t>
                              </m:r>
                            </m:oMath>
                          </a14:m>
                          <a:endParaRPr sz="2200"/>
                        </a:p>
                      </a:txBody>
                      <a:tcPr/>
                    </a:tc>
                    <a:tc>
                      <a:txBody>
                        <a:bodyPr/>
                        <a:lstStyle/>
                        <a:p>
                          <a:pPr algn="l">
                            <a:defRPr sz="1800"/>
                          </a:pPr>
                          <a:endParaRPr sz="1600" b="0" dirty="0"/>
                        </a:p>
                      </a:txBody>
                      <a:tcPr/>
                    </a:tc>
                    <a:extLst>
                      <a:ext uri="{0D108BD9-81ED-4DB2-BD59-A6C34878D82A}">
                        <a16:rowId xmlns:a16="http://schemas.microsoft.com/office/drawing/2014/main" val="10002"/>
                      </a:ext>
                    </a:extLst>
                  </a:tr>
                  <a:tr h="677713">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den>
                                  </m:f>
                                </m:e>
                              </m:d>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e>
                              </m:d>
                              <m:r>
                                <a:rPr sz="2200">
                                  <a:latin typeface="Cambria Math"/>
                                </a:rPr>
                                <m:t>−1</m:t>
                              </m:r>
                            </m:oMath>
                          </a14:m>
                          <a:endParaRPr sz="2200"/>
                        </a:p>
                      </a:txBody>
                      <a:tcPr/>
                    </a:tc>
                    <a:tc>
                      <a:txBody>
                        <a:bodyPr/>
                        <a:lstStyle/>
                        <a:p>
                          <a:pPr algn="l">
                            <a:defRPr sz="1800" b="1"/>
                          </a:pPr>
                          <a:r>
                            <a:rPr sz="1600" b="0" dirty="0"/>
                            <a:t>Apply the first Pythagorean </a:t>
                          </a:r>
                          <a:r>
                            <a:rPr lang="en-US" sz="1600" b="0" dirty="0"/>
                            <a:t>i</a:t>
                          </a:r>
                          <a:r>
                            <a:rPr sz="1600" b="0" dirty="0"/>
                            <a:t>dentity.</a:t>
                          </a:r>
                        </a:p>
                      </a:txBody>
                      <a:tcPr/>
                    </a:tc>
                    <a:extLst>
                      <a:ext uri="{0D108BD9-81ED-4DB2-BD59-A6C34878D82A}">
                        <a16:rowId xmlns:a16="http://schemas.microsoft.com/office/drawing/2014/main" val="10003"/>
                      </a:ext>
                    </a:extLst>
                  </a:tr>
                  <a:tr h="641332">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f>
                                <m:fPr>
                                  <m:ctrlPr>
                                    <a:rPr sz="2200" i="1">
                                      <a:latin typeface="Cambria Math" panose="02040503050406030204" pitchFamily="18" charset="0"/>
                                    </a:rPr>
                                  </m:ctrlPr>
                                </m:fPr>
                                <m:num>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oMath>
                          </a14:m>
                          <a:endParaRPr sz="2200"/>
                        </a:p>
                      </a:txBody>
                      <a:tcPr/>
                    </a:tc>
                    <a:tc>
                      <a:txBody>
                        <a:bodyPr/>
                        <a:lstStyle/>
                        <a:p>
                          <a:pPr algn="l">
                            <a:defRPr sz="1800" b="1"/>
                          </a:pPr>
                          <a:r>
                            <a:rPr sz="1600" b="0" dirty="0"/>
                            <a:t>Cancel </a:t>
                          </a:r>
                          <a:r>
                            <a:rPr lang="en-US" sz="1600" b="0" dirty="0"/>
                            <a:t>the </a:t>
                          </a:r>
                          <a:r>
                            <a:rPr sz="1600" b="0" dirty="0"/>
                            <a:t>common factors.</a:t>
                          </a:r>
                        </a:p>
                      </a:txBody>
                      <a:tcPr/>
                    </a:tc>
                    <a:extLst>
                      <a:ext uri="{0D108BD9-81ED-4DB2-BD59-A6C34878D82A}">
                        <a16:rowId xmlns:a16="http://schemas.microsoft.com/office/drawing/2014/main" val="10004"/>
                      </a:ext>
                    </a:extLst>
                  </a:tr>
                  <a:tr h="62833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f>
                                <m:fPr>
                                  <m:ctrlPr>
                                    <a:rPr sz="2200" i="1">
                                      <a:latin typeface="Cambria Math" panose="02040503050406030204" pitchFamily="18" charset="0"/>
                                    </a:rPr>
                                  </m:ctrlPr>
                                </m:fPr>
                                <m:num>
                                  <m:r>
                                    <a:rPr sz="2200">
                                      <a:latin typeface="Cambria Math"/>
                                    </a:rPr>
                                    <m:t>1</m:t>
                                  </m:r>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+1−1</m:t>
                              </m:r>
                            </m:oMath>
                          </a14:m>
                          <a:endParaRPr sz="2200" dirty="0"/>
                        </a:p>
                      </a:txBody>
                      <a:tcPr/>
                    </a:tc>
                    <a:tc>
                      <a:txBody>
                        <a:bodyPr/>
                        <a:lstStyle/>
                        <a:p>
                          <a:pPr algn="l">
                            <a:defRPr sz="1800" b="1"/>
                          </a:pPr>
                          <a:r>
                            <a:rPr sz="1600" b="0" dirty="0"/>
                            <a:t>Break apart </a:t>
                          </a:r>
                          <a:r>
                            <a:rPr lang="en-US" sz="1600" b="0" dirty="0"/>
                            <a:t>the </a:t>
                          </a:r>
                          <a:r>
                            <a:rPr sz="1600" b="0" dirty="0"/>
                            <a:t>fraction and simplify.</a:t>
                          </a:r>
                        </a:p>
                      </a:txBody>
                      <a:tcPr/>
                    </a:tc>
                    <a:extLst>
                      <a:ext uri="{0D108BD9-81ED-4DB2-BD59-A6C34878D82A}">
                        <a16:rowId xmlns:a16="http://schemas.microsoft.com/office/drawing/2014/main" val="10005"/>
                      </a:ext>
                    </a:extLst>
                  </a:tr>
                  <a:tr h="62485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func>
                                <m:funcPr>
                                  <m:ctrlPr>
                                    <a:rPr sz="2200" i="1">
                                      <a:latin typeface="Cambria Math" panose="02040503050406030204" pitchFamily="18" charset="0"/>
                                    </a:rPr>
                                  </m:ctrlPr>
                                </m:funcPr>
                                <m:fName>
                                  <m:r>
                                    <m:rPr>
                                      <m:sty m:val="p"/>
                                    </m:rPr>
                                    <a:rPr sz="2200">
                                      <a:latin typeface="Cambria Math"/>
                                    </a:rPr>
                                    <m:t>csc</m:t>
                                  </m:r>
                                </m:fName>
                                <m:e>
                                  <m:r>
                                    <a:rPr sz="2200">
                                      <a:latin typeface="Cambria Math"/>
                                    </a:rPr>
                                    <m:t>𝜑</m:t>
                                  </m:r>
                                </m:e>
                              </m:func>
                            </m:oMath>
                          </a14:m>
                          <a:endParaRPr sz="2200" dirty="0"/>
                        </a:p>
                      </a:txBody>
                      <a:tcPr/>
                    </a:tc>
                    <a:tc>
                      <a:txBody>
                        <a:bodyPr/>
                        <a:lstStyle/>
                        <a:p>
                          <a:pPr algn="l">
                            <a:defRPr sz="1800"/>
                          </a:pPr>
                          <a:endParaRPr dirty="0"/>
                        </a:p>
                      </a:txBody>
                      <a:tcPr/>
                    </a:tc>
                    <a:extLst>
                      <a:ext uri="{0D108BD9-81ED-4DB2-BD59-A6C34878D82A}">
                        <a16:rowId xmlns:a16="http://schemas.microsoft.com/office/drawing/2014/main" val="10006"/>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70571277"/>
                  </p:ext>
                </p:extLst>
              </p:nvPr>
            </p:nvGraphicFramePr>
            <p:xfrm>
              <a:off x="457200" y="1105522"/>
              <a:ext cx="8229600" cy="4914276"/>
            </p:xfrm>
            <a:graphic>
              <a:graphicData uri="http://schemas.openxmlformats.org/drawingml/2006/table">
                <a:tbl>
                  <a:tblPr firstRow="1" bandRow="1">
                    <a:tableStyleId>{2D5ABB26-0587-4C30-8999-92F81FD0307C}</a:tableStyleId>
                  </a:tblPr>
                  <a:tblGrid>
                    <a:gridCol w="5791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813256">
                    <a:tc>
                      <a:txBody>
                        <a:bodyPr/>
                        <a:lstStyle/>
                        <a:p>
                          <a:endParaRPr lang="en-US"/>
                        </a:p>
                      </a:txBody>
                      <a:tcPr>
                        <a:blipFill>
                          <a:blip r:embed="rId2"/>
                          <a:stretch>
                            <a:fillRect t="-2239" r="-42105" b="-502239"/>
                          </a:stretch>
                        </a:blipFill>
                      </a:tcPr>
                    </a:tc>
                    <a:tc>
                      <a:txBody>
                        <a:bodyPr/>
                        <a:lstStyle/>
                        <a:p>
                          <a:pPr algn="l">
                            <a:defRPr sz="1800" b="1"/>
                          </a:pPr>
                          <a:r>
                            <a:rPr sz="1600" b="0" dirty="0"/>
                            <a:t>Rewrite cotangent in terms of sine and cosine.</a:t>
                          </a:r>
                        </a:p>
                      </a:txBody>
                      <a:tcPr/>
                    </a:tc>
                    <a:extLst>
                      <a:ext uri="{0D108BD9-81ED-4DB2-BD59-A6C34878D82A}">
                        <a16:rowId xmlns:a16="http://schemas.microsoft.com/office/drawing/2014/main" val="10000"/>
                      </a:ext>
                    </a:extLst>
                  </a:tr>
                  <a:tr h="851082">
                    <a:tc>
                      <a:txBody>
                        <a:bodyPr/>
                        <a:lstStyle/>
                        <a:p>
                          <a:endParaRPr lang="en-US"/>
                        </a:p>
                      </a:txBody>
                      <a:tcPr>
                        <a:blipFill>
                          <a:blip r:embed="rId2"/>
                          <a:stretch>
                            <a:fillRect t="-98561" r="-42105" b="-384173"/>
                          </a:stretch>
                        </a:blipFill>
                      </a:tcPr>
                    </a:tc>
                    <a:tc>
                      <a:txBody>
                        <a:bodyPr/>
                        <a:lstStyle/>
                        <a:p>
                          <a:endParaRPr lang="en-US"/>
                        </a:p>
                      </a:txBody>
                      <a:tcPr>
                        <a:blipFill>
                          <a:blip r:embed="rId2"/>
                          <a:stretch>
                            <a:fillRect l="-237500" t="-98561" b="-384173"/>
                          </a:stretch>
                        </a:blipFill>
                      </a:tcPr>
                    </a:tc>
                    <a:extLst>
                      <a:ext uri="{0D108BD9-81ED-4DB2-BD59-A6C34878D82A}">
                        <a16:rowId xmlns:a16="http://schemas.microsoft.com/office/drawing/2014/main" val="10001"/>
                      </a:ext>
                    </a:extLst>
                  </a:tr>
                  <a:tr h="677713">
                    <a:tc>
                      <a:txBody>
                        <a:bodyPr/>
                        <a:lstStyle/>
                        <a:p>
                          <a:endParaRPr lang="en-US"/>
                        </a:p>
                      </a:txBody>
                      <a:tcPr>
                        <a:blipFill>
                          <a:blip r:embed="rId2"/>
                          <a:stretch>
                            <a:fillRect t="-246429" r="-42105" b="-376786"/>
                          </a:stretch>
                        </a:blipFill>
                      </a:tcPr>
                    </a:tc>
                    <a:tc>
                      <a:txBody>
                        <a:bodyPr/>
                        <a:lstStyle/>
                        <a:p>
                          <a:pPr algn="l">
                            <a:defRPr sz="1800"/>
                          </a:pPr>
                          <a:endParaRPr sz="1600" b="0" dirty="0"/>
                        </a:p>
                      </a:txBody>
                      <a:tcPr/>
                    </a:tc>
                    <a:extLst>
                      <a:ext uri="{0D108BD9-81ED-4DB2-BD59-A6C34878D82A}">
                        <a16:rowId xmlns:a16="http://schemas.microsoft.com/office/drawing/2014/main" val="10002"/>
                      </a:ext>
                    </a:extLst>
                  </a:tr>
                  <a:tr h="677713">
                    <a:tc>
                      <a:txBody>
                        <a:bodyPr/>
                        <a:lstStyle/>
                        <a:p>
                          <a:endParaRPr lang="en-US"/>
                        </a:p>
                      </a:txBody>
                      <a:tcPr>
                        <a:blipFill>
                          <a:blip r:embed="rId2"/>
                          <a:stretch>
                            <a:fillRect t="-349550" r="-42105" b="-280180"/>
                          </a:stretch>
                        </a:blipFill>
                      </a:tcPr>
                    </a:tc>
                    <a:tc>
                      <a:txBody>
                        <a:bodyPr/>
                        <a:lstStyle/>
                        <a:p>
                          <a:pPr algn="l">
                            <a:defRPr sz="1800" b="1"/>
                          </a:pPr>
                          <a:r>
                            <a:rPr sz="1600" b="0" dirty="0"/>
                            <a:t>Apply the first Pythagorean </a:t>
                          </a:r>
                          <a:r>
                            <a:rPr lang="en-US" sz="1600" b="0" dirty="0"/>
                            <a:t>i</a:t>
                          </a:r>
                          <a:r>
                            <a:rPr sz="1600" b="0" dirty="0"/>
                            <a:t>dentity.</a:t>
                          </a:r>
                        </a:p>
                      </a:txBody>
                      <a:tcPr/>
                    </a:tc>
                    <a:extLst>
                      <a:ext uri="{0D108BD9-81ED-4DB2-BD59-A6C34878D82A}">
                        <a16:rowId xmlns:a16="http://schemas.microsoft.com/office/drawing/2014/main" val="10003"/>
                      </a:ext>
                    </a:extLst>
                  </a:tr>
                  <a:tr h="641332">
                    <a:tc>
                      <a:txBody>
                        <a:bodyPr/>
                        <a:lstStyle/>
                        <a:p>
                          <a:endParaRPr lang="en-US"/>
                        </a:p>
                      </a:txBody>
                      <a:tcPr>
                        <a:blipFill>
                          <a:blip r:embed="rId2"/>
                          <a:stretch>
                            <a:fillRect t="-475238" r="-42105" b="-196190"/>
                          </a:stretch>
                        </a:blipFill>
                      </a:tcPr>
                    </a:tc>
                    <a:tc>
                      <a:txBody>
                        <a:bodyPr/>
                        <a:lstStyle/>
                        <a:p>
                          <a:pPr algn="l">
                            <a:defRPr sz="1800" b="1"/>
                          </a:pPr>
                          <a:r>
                            <a:rPr sz="1600" b="0" dirty="0"/>
                            <a:t>Cancel </a:t>
                          </a:r>
                          <a:r>
                            <a:rPr lang="en-US" sz="1600" b="0" dirty="0"/>
                            <a:t>the </a:t>
                          </a:r>
                          <a:r>
                            <a:rPr sz="1600" b="0" dirty="0"/>
                            <a:t>common factors.</a:t>
                          </a:r>
                        </a:p>
                      </a:txBody>
                      <a:tcPr/>
                    </a:tc>
                    <a:extLst>
                      <a:ext uri="{0D108BD9-81ED-4DB2-BD59-A6C34878D82A}">
                        <a16:rowId xmlns:a16="http://schemas.microsoft.com/office/drawing/2014/main" val="10004"/>
                      </a:ext>
                    </a:extLst>
                  </a:tr>
                  <a:tr h="628330">
                    <a:tc>
                      <a:txBody>
                        <a:bodyPr/>
                        <a:lstStyle/>
                        <a:p>
                          <a:endParaRPr lang="en-US"/>
                        </a:p>
                      </a:txBody>
                      <a:tcPr>
                        <a:blipFill>
                          <a:blip r:embed="rId2"/>
                          <a:stretch>
                            <a:fillRect t="-586408" r="-42105" b="-100000"/>
                          </a:stretch>
                        </a:blipFill>
                      </a:tcPr>
                    </a:tc>
                    <a:tc>
                      <a:txBody>
                        <a:bodyPr/>
                        <a:lstStyle/>
                        <a:p>
                          <a:pPr algn="l">
                            <a:defRPr sz="1800" b="1"/>
                          </a:pPr>
                          <a:r>
                            <a:rPr sz="1600" b="0" dirty="0"/>
                            <a:t>Break apart </a:t>
                          </a:r>
                          <a:r>
                            <a:rPr lang="en-US" sz="1600" b="0" dirty="0"/>
                            <a:t>the </a:t>
                          </a:r>
                          <a:r>
                            <a:rPr sz="1600" b="0" dirty="0"/>
                            <a:t>fraction and simplify.</a:t>
                          </a:r>
                        </a:p>
                      </a:txBody>
                      <a:tcPr/>
                    </a:tc>
                    <a:extLst>
                      <a:ext uri="{0D108BD9-81ED-4DB2-BD59-A6C34878D82A}">
                        <a16:rowId xmlns:a16="http://schemas.microsoft.com/office/drawing/2014/main" val="10005"/>
                      </a:ext>
                    </a:extLst>
                  </a:tr>
                  <a:tr h="624850">
                    <a:tc>
                      <a:txBody>
                        <a:bodyPr/>
                        <a:lstStyle/>
                        <a:p>
                          <a:endParaRPr lang="en-US"/>
                        </a:p>
                      </a:txBody>
                      <a:tcPr>
                        <a:blipFill>
                          <a:blip r:embed="rId2"/>
                          <a:stretch>
                            <a:fillRect t="-686408" r="-42105"/>
                          </a:stretch>
                        </a:blipFill>
                      </a:tcPr>
                    </a:tc>
                    <a:tc>
                      <a:txBody>
                        <a:bodyPr/>
                        <a:lstStyle/>
                        <a:p>
                          <a:pPr algn="l">
                            <a:defRPr sz="1800"/>
                          </a:pPr>
                          <a:endParaRPr dirty="0"/>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Trigonometric Substitutions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Use the substitution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oMath>
                </a14:m>
                <a:r>
                  <a:rPr sz="2800" dirty="0"/>
                  <a:t> </a:t>
                </a:r>
                <a:r>
                  <a:rPr lang="en-US" sz="2800" dirty="0"/>
                  <a:t> </a:t>
                </a:r>
                <a:r>
                  <a:rPr sz="2800" dirty="0"/>
                  <a:t>to write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r>
                  <a:rPr sz="2800" dirty="0"/>
                  <a:t> as a trigonometric expression. Assume </a:t>
                </a:r>
                <a14:m>
                  <m:oMath xmlns:m="http://schemas.openxmlformats.org/officeDocument/2006/math">
                    <m:r>
                      <a:rPr>
                        <a:latin typeface="Cambria Math" panose="02040503050406030204" pitchFamily="18" charset="0"/>
                      </a:rPr>
                      <m:t>0≤</m:t>
                    </m:r>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Trigonometric Substitutions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Although it is not necessary for the task at hand, a diagram motivating the substitution may be helpful. The triangle </a:t>
                </a:r>
                <a:r>
                  <a:rPr lang="en-US" dirty="0"/>
                  <a:t>in Figure 3</a:t>
                </a:r>
                <a:r>
                  <a:rPr sz="2800" dirty="0"/>
                  <a:t> illustrates the geometric relation between </a:t>
                </a:r>
                <a14:m>
                  <m:oMath xmlns:m="http://schemas.openxmlformats.org/officeDocument/2006/math">
                    <m:r>
                      <a:rPr>
                        <a:latin typeface="Cambria Math" panose="02040503050406030204" pitchFamily="18" charset="0"/>
                      </a:rPr>
                      <m:t>𝜃</m:t>
                    </m:r>
                  </m:oMath>
                </a14:m>
                <a:r>
                  <a:rPr sz="2800" dirty="0"/>
                  <a:t> and the various algebraic expressions.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1DCE3406-DB6E-43BF-88E0-8B8FCCBDA0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5125" y="3186346"/>
            <a:ext cx="3333750" cy="2381250"/>
          </a:xfrm>
          <a:prstGeom prst="rect">
            <a:avLst/>
          </a:prstGeom>
        </p:spPr>
      </p:pic>
      <p:pic>
        <p:nvPicPr>
          <p:cNvPr id="6" name="Picture 5">
            <a:extLst>
              <a:ext uri="{FF2B5EF4-FFF2-40B4-BE49-F238E27FC236}">
                <a16:creationId xmlns:a16="http://schemas.microsoft.com/office/drawing/2014/main" id="{0D719336-2337-417E-8ADA-277CB1D4E472}"/>
              </a:ext>
            </a:extLst>
          </p:cNvPr>
          <p:cNvPicPr>
            <a:picLocks noChangeAspect="1"/>
          </p:cNvPicPr>
          <p:nvPr/>
        </p:nvPicPr>
        <p:blipFill>
          <a:blip r:embed="rId5"/>
          <a:stretch>
            <a:fillRect/>
          </a:stretch>
        </p:blipFill>
        <p:spPr>
          <a:xfrm>
            <a:off x="3831199" y="5480771"/>
            <a:ext cx="1579001" cy="7498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Trigonometric Substitutions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a:defRPr sz="2800"/>
                </a:pPr>
                <a:r>
                  <a:rPr lang="en-US" sz="2800" dirty="0"/>
                  <a:t>The suggested substitution can be rewritten as </a:t>
                </a:r>
                <a:br>
                  <a:rPr lang="en-US" sz="2800" dirty="0"/>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oMath>
                </a14:m>
                <a:r>
                  <a:rPr lang="en-US" sz="2800" dirty="0"/>
                  <a:t>,</a:t>
                </a:r>
                <a:r>
                  <a:rPr lang="ar-AE" sz="2800" dirty="0"/>
                  <a:t> </a:t>
                </a:r>
                <a:r>
                  <a:rPr lang="en-US" sz="2800" dirty="0"/>
                  <a:t>and so we obtain the following.</a:t>
                </a:r>
              </a:p>
              <a:p>
                <a:pPr>
                  <a:defRPr sz="2800"/>
                </a:pPr>
                <a:endParaRPr lang="en-US" sz="2800" dirty="0"/>
              </a:p>
              <a:p>
                <a:pPr/>
                <a14:m>
                  <m:oMathPara xmlns:m="http://schemas.openxmlformats.org/officeDocument/2006/math">
                    <m:oMathParaPr>
                      <m:jc m:val="centerGroup"/>
                    </m:oMathParaPr>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e>
                              </m:d>
                            </m:e>
                            <m:sup>
                              <m:r>
                                <a:rPr lang="ar-AE">
                                  <a:latin typeface="Cambria Math" panose="02040503050406030204" pitchFamily="18" charset="0"/>
                                </a:rPr>
                                <m:t>2</m:t>
                              </m:r>
                            </m:sup>
                          </m:sSup>
                        </m:e>
                      </m:rad>
                    </m:oMath>
                    <m:oMath xmlns:m="http://schemas.openxmlformats.org/officeDocument/2006/math">
                      <m:phant>
                        <m:phantPr>
                          <m:show m:val="off"/>
                          <m:ctrlPr>
                            <a:rPr lang="ar-AE" i="1">
                              <a:latin typeface="Cambria Math" panose="02040503050406030204" pitchFamily="18" charset="0"/>
                            </a:rPr>
                          </m:ctrlPr>
                        </m:phantPr>
                        <m:e>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phant>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4</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rad>
                    </m:oMath>
                    <m:oMath xmlns:m="http://schemas.openxmlformats.org/officeDocument/2006/math">
                      <m:phant>
                        <m:phantPr>
                          <m:show m:val="off"/>
                          <m:ctrlPr>
                            <a:rPr lang="ar-AE" i="1">
                              <a:latin typeface="Cambria Math" panose="02040503050406030204" pitchFamily="18" charset="0"/>
                            </a:rPr>
                          </m:ctrlPr>
                        </m:phantPr>
                        <m:e>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phant>
                      <m:r>
                        <a:rPr lang="ar-AE">
                          <a:latin typeface="Cambria Math" panose="02040503050406030204" pitchFamily="18" charset="0"/>
                        </a:rPr>
                        <m:t>=</m:t>
                      </m:r>
                      <m:r>
                        <a:rPr lang="ar-AE">
                          <a:latin typeface="Cambria Math" panose="02040503050406030204" pitchFamily="18" charset="0"/>
                        </a:rPr>
                        <m:t>2</m:t>
                      </m:r>
                      <m:rad>
                        <m:radPr>
                          <m:degHide m:val="on"/>
                          <m:ctrlPr>
                            <a:rPr lang="ar-AE" i="1">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func>
                            <m:funcPr>
                              <m:ctrlPr>
                                <a:rPr lang="ar-AE">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rad>
                    </m:oMath>
                  </m:oMathPara>
                </a14:m>
                <a:endParaRPr lang="en-US" i="1" dirty="0">
                  <a:latin typeface="Cambria Math" panose="02040503050406030204" pitchFamily="18" charset="0"/>
                </a:endParaRPr>
              </a:p>
              <a:p>
                <a:pPr algn="ctr"/>
                <a:r>
                  <a:rPr lang="en-US" b="0" dirty="0"/>
                  <a:t>     </a:t>
                </a:r>
                <a14:m>
                  <m:oMath xmlns:m="http://schemas.openxmlformats.org/officeDocument/2006/math">
                    <m:r>
                      <a:rPr lang="en-US" b="0" i="1" smtClean="0">
                        <a:latin typeface="Cambria Math" panose="02040503050406030204" pitchFamily="18" charset="0"/>
                      </a:rPr>
                      <m:t>=</m:t>
                    </m:r>
                    <m:r>
                      <a:rPr lang="en-US" b="0" i="0" smtClean="0">
                        <a:latin typeface="Cambria Math" panose="02040503050406030204" pitchFamily="18" charset="0"/>
                      </a:rPr>
                      <m:t>2</m:t>
                    </m:r>
                    <m:rad>
                      <m:radPr>
                        <m:degHide m:val="on"/>
                        <m:ctrlPr>
                          <a:rPr lang="ar-AE" i="1">
                            <a:latin typeface="Cambria Math" panose="02040503050406030204" pitchFamily="18" charset="0"/>
                          </a:rPr>
                        </m:ctrlPr>
                      </m:radPr>
                      <m:deg/>
                      <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e>
                    </m:rad>
                  </m:oMath>
                </a14:m>
                <a:br>
                  <a:rPr lang="ar-AE" dirty="0">
                    <a:latin typeface="Cambria Math" panose="02040503050406030204" pitchFamily="18" charset="0"/>
                  </a:rPr>
                </a:br>
                <a14:m>
                  <m:oMathPara xmlns:m="http://schemas.openxmlformats.org/officeDocument/2006/math">
                    <m:oMathParaPr>
                      <m:jc m:val="center"/>
                    </m:oMathParaPr>
                    <m:oMath xmlns:m="http://schemas.openxmlformats.org/officeDocument/2006/math">
                      <m:r>
                        <a:rPr lang="en-US" b="0" i="0"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oMath>
                  </m:oMathPara>
                </a14:m>
                <a:endParaRPr lang="ar-AE" sz="2800" dirty="0"/>
              </a:p>
              <a:p>
                <a:endParaRPr lang="en-US" sz="2800" dirty="0"/>
              </a:p>
              <a:p>
                <a:r>
                  <a:rPr lang="en-US" sz="2800" dirty="0"/>
                  <a:t>Note that we could write </a:t>
                </a:r>
                <a14:m>
                  <m:oMath xmlns:m="http://schemas.openxmlformats.org/officeDocument/2006/math">
                    <m:r>
                      <a:rPr lang="en-US" sz="2800" b="0" i="1" smtClean="0">
                        <a:latin typeface="Cambria Math" panose="02040503050406030204" pitchFamily="18" charset="0"/>
                      </a:rPr>
                      <m:t>2</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ea typeface="Cambria Math" panose="02040503050406030204" pitchFamily="18" charset="0"/>
                          </a:rPr>
                          <m:t>𝜃</m:t>
                        </m:r>
                      </m:e>
                    </m:func>
                  </m:oMath>
                </a14:m>
                <a:r>
                  <a:rPr lang="en-US" sz="2800" dirty="0"/>
                  <a:t> instead of </a:t>
                </a:r>
                <a14:m>
                  <m:oMath xmlns:m="http://schemas.openxmlformats.org/officeDocument/2006/math">
                    <m:r>
                      <a:rPr lang="en-US" i="1">
                        <a:latin typeface="Cambria Math" panose="02040503050406030204" pitchFamily="18" charset="0"/>
                      </a:rPr>
                      <m:t>2</m:t>
                    </m:r>
                    <m:d>
                      <m:dPr>
                        <m:begChr m:val="|"/>
                        <m:endChr m:val="|"/>
                        <m:ctrlPr>
                          <a:rPr lang="en-US"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e>
                    </m:d>
                  </m:oMath>
                </a14:m>
                <a:r>
                  <a:rPr lang="en-US" sz="2800" dirty="0"/>
                  <a:t> since the restriction </a:t>
                </a:r>
                <a14:m>
                  <m:oMath xmlns:m="http://schemas.openxmlformats.org/officeDocument/2006/math">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𝜃</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means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b="-98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Identities Already Seen (cont.)</a:t>
            </a:r>
          </a:p>
        </p:txBody>
      </p:sp>
      <p:sp>
        <p:nvSpPr>
          <p:cNvPr id="3" name="Text Placeholder 2"/>
          <p:cNvSpPr>
            <a:spLocks noGrp="1"/>
          </p:cNvSpPr>
          <p:nvPr>
            <p:ph type="body" sz="quarter" idx="10"/>
          </p:nvPr>
        </p:nvSpPr>
        <p:spPr/>
        <p:txBody>
          <a:bodyPr>
            <a:normAutofit/>
          </a:bodyPr>
          <a:lstStyle/>
          <a:p>
            <a:r>
              <a:rPr sz="2800" b="1"/>
              <a:t>Cofunction Identities</a:t>
            </a:r>
          </a:p>
          <a:p>
            <a:endParaRPr sz="2800" b="1"/>
          </a:p>
        </p:txBody>
      </p:sp>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B44F2215-C4AB-449E-A967-0A15A7D46AB6}"/>
                  </a:ext>
                </a:extLst>
              </p:cNvPr>
              <p:cNvGraphicFramePr>
                <a:graphicFrameLocks/>
              </p:cNvGraphicFramePr>
              <p:nvPr>
                <p:extLst>
                  <p:ext uri="{D42A27DB-BD31-4B8C-83A1-F6EECF244321}">
                    <p14:modId xmlns:p14="http://schemas.microsoft.com/office/powerpoint/2010/main" val="3046926454"/>
                  </p:ext>
                </p:extLst>
              </p:nvPr>
            </p:nvGraphicFramePr>
            <p:xfrm>
              <a:off x="533400" y="1676400"/>
              <a:ext cx="8229600" cy="152901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820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cos</m:t>
                                    </m:r>
                                  </m:fName>
                                  <m:e>
                                    <m:r>
                                      <a:rPr lang="ar-AE" sz="2000">
                                        <a:solidFill>
                                          <a:srgbClr val="000000"/>
                                        </a:solidFill>
                                      </a:rPr>
                                      <m:t>𝑥</m:t>
                                    </m:r>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sin</m:t>
                                    </m:r>
                                  </m:fName>
                                  <m:e>
                                    <m:d>
                                      <m:dPr>
                                        <m:ctrlPr>
                                          <a:rPr lang="ar-AE" sz="2000">
                                            <a:solidFill>
                                              <a:srgbClr val="000000"/>
                                            </a:solidFill>
                                          </a:rPr>
                                        </m:ctrlPr>
                                      </m:dPr>
                                      <m:e>
                                        <m:f>
                                          <m:fPr>
                                            <m:ctrlPr>
                                              <a:rPr lang="ar-AE" sz="2000">
                                                <a:solidFill>
                                                  <a:srgbClr val="000000"/>
                                                </a:solidFill>
                                              </a:rPr>
                                            </m:ctrlPr>
                                          </m:fPr>
                                          <m:num>
                                            <m:r>
                                              <a:rPr lang="ar-AE" sz="2000">
                                                <a:solidFill>
                                                  <a:srgbClr val="000000"/>
                                                </a:solidFill>
                                              </a:rPr>
                                              <m:t>𝜋</m:t>
                                            </m:r>
                                          </m:num>
                                          <m:den>
                                            <m:r>
                                              <a:rPr lang="ar-AE" sz="2000">
                                                <a:solidFill>
                                                  <a:srgbClr val="000000"/>
                                                </a:solidFill>
                                              </a:rPr>
                                              <m:t>2</m:t>
                                            </m:r>
                                          </m:den>
                                        </m:f>
                                        <m:r>
                                          <a:rPr lang="ar-AE" sz="2000">
                                            <a:solidFill>
                                              <a:srgbClr val="000000"/>
                                            </a:solidFill>
                                          </a:rPr>
                                          <m:t>−</m:t>
                                        </m:r>
                                        <m:r>
                                          <a:rPr lang="ar-AE" sz="2000">
                                            <a:solidFill>
                                              <a:srgbClr val="000000"/>
                                            </a:solidFill>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csc</m:t>
                                    </m:r>
                                  </m:fName>
                                  <m:e>
                                    <m:r>
                                      <a:rPr lang="ar-AE" sz="2000">
                                        <a:solidFill>
                                          <a:srgbClr val="000000"/>
                                        </a:solidFill>
                                      </a:rPr>
                                      <m:t>𝑥</m:t>
                                    </m:r>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sec</m:t>
                                    </m:r>
                                  </m:fName>
                                  <m:e>
                                    <m:d>
                                      <m:dPr>
                                        <m:ctrlPr>
                                          <a:rPr lang="ar-AE" sz="2000">
                                            <a:solidFill>
                                              <a:srgbClr val="000000"/>
                                            </a:solidFill>
                                          </a:rPr>
                                        </m:ctrlPr>
                                      </m:dPr>
                                      <m:e>
                                        <m:f>
                                          <m:fPr>
                                            <m:ctrlPr>
                                              <a:rPr lang="ar-AE" sz="2000">
                                                <a:solidFill>
                                                  <a:srgbClr val="000000"/>
                                                </a:solidFill>
                                              </a:rPr>
                                            </m:ctrlPr>
                                          </m:fPr>
                                          <m:num>
                                            <m:r>
                                              <a:rPr lang="ar-AE" sz="2000">
                                                <a:solidFill>
                                                  <a:srgbClr val="000000"/>
                                                </a:solidFill>
                                              </a:rPr>
                                              <m:t>𝜋</m:t>
                                            </m:r>
                                          </m:num>
                                          <m:den>
                                            <m:r>
                                              <a:rPr lang="ar-AE" sz="2000">
                                                <a:solidFill>
                                                  <a:srgbClr val="000000"/>
                                                </a:solidFill>
                                              </a:rPr>
                                              <m:t>2</m:t>
                                            </m:r>
                                          </m:den>
                                        </m:f>
                                        <m:r>
                                          <a:rPr lang="ar-AE" sz="2000">
                                            <a:solidFill>
                                              <a:srgbClr val="000000"/>
                                            </a:solidFill>
                                          </a:rPr>
                                          <m:t>−</m:t>
                                        </m:r>
                                        <m:r>
                                          <a:rPr lang="ar-AE" sz="2000">
                                            <a:solidFill>
                                              <a:srgbClr val="000000"/>
                                            </a:solidFill>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cot</m:t>
                                    </m:r>
                                  </m:fName>
                                  <m:e>
                                    <m:r>
                                      <a:rPr lang="ar-AE" sz="2000">
                                        <a:solidFill>
                                          <a:srgbClr val="000000"/>
                                        </a:solidFill>
                                      </a:rPr>
                                      <m:t>𝑥</m:t>
                                    </m:r>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tan</m:t>
                                    </m:r>
                                  </m:fName>
                                  <m:e>
                                    <m:d>
                                      <m:dPr>
                                        <m:ctrlPr>
                                          <a:rPr lang="ar-AE" sz="2000">
                                            <a:solidFill>
                                              <a:srgbClr val="000000"/>
                                            </a:solidFill>
                                          </a:rPr>
                                        </m:ctrlPr>
                                      </m:dPr>
                                      <m:e>
                                        <m:f>
                                          <m:fPr>
                                            <m:ctrlPr>
                                              <a:rPr lang="ar-AE" sz="2000">
                                                <a:solidFill>
                                                  <a:srgbClr val="000000"/>
                                                </a:solidFill>
                                              </a:rPr>
                                            </m:ctrlPr>
                                          </m:fPr>
                                          <m:num>
                                            <m:r>
                                              <a:rPr lang="ar-AE" sz="2000">
                                                <a:solidFill>
                                                  <a:srgbClr val="000000"/>
                                                </a:solidFill>
                                              </a:rPr>
                                              <m:t>𝜋</m:t>
                                            </m:r>
                                          </m:num>
                                          <m:den>
                                            <m:r>
                                              <a:rPr lang="ar-AE" sz="2000">
                                                <a:solidFill>
                                                  <a:srgbClr val="000000"/>
                                                </a:solidFill>
                                              </a:rPr>
                                              <m:t>2</m:t>
                                            </m:r>
                                          </m:den>
                                        </m:f>
                                        <m:r>
                                          <a:rPr lang="ar-AE" sz="2000">
                                            <a:solidFill>
                                              <a:srgbClr val="000000"/>
                                            </a:solidFill>
                                          </a:rPr>
                                          <m:t>−</m:t>
                                        </m:r>
                                        <m:r>
                                          <a:rPr lang="ar-AE" sz="2000">
                                            <a:solidFill>
                                              <a:srgbClr val="000000"/>
                                            </a:solidFill>
                                          </a:rPr>
                                          <m:t>𝑥</m:t>
                                        </m:r>
                                      </m:e>
                                    </m:d>
                                  </m:e>
                                </m:func>
                              </m:oMath>
                            </m:oMathPara>
                          </a14:m>
                          <a:endParaRPr lang="ar-AE" sz="2000">
                            <a:solidFill>
                              <a:srgbClr val="000000"/>
                            </a:solidFill>
                          </a:endParaRPr>
                        </a:p>
                      </a:txBody>
                      <a:tcPr/>
                    </a:tc>
                    <a:extLst>
                      <a:ext uri="{0D108BD9-81ED-4DB2-BD59-A6C34878D82A}">
                        <a16:rowId xmlns:a16="http://schemas.microsoft.com/office/drawing/2014/main" val="10000"/>
                      </a:ext>
                    </a:extLst>
                  </a:tr>
                  <a:tr h="690817">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sin</m:t>
                                    </m:r>
                                  </m:fName>
                                  <m:e>
                                    <m:r>
                                      <a:rPr lang="ar-AE" sz="2000">
                                        <a:solidFill>
                                          <a:srgbClr val="000000"/>
                                        </a:solidFill>
                                      </a:rPr>
                                      <m:t>𝑥</m:t>
                                    </m:r>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cos</m:t>
                                    </m:r>
                                  </m:fName>
                                  <m:e>
                                    <m:d>
                                      <m:dPr>
                                        <m:ctrlPr>
                                          <a:rPr lang="ar-AE" sz="2000">
                                            <a:solidFill>
                                              <a:srgbClr val="000000"/>
                                            </a:solidFill>
                                          </a:rPr>
                                        </m:ctrlPr>
                                      </m:dPr>
                                      <m:e>
                                        <m:f>
                                          <m:fPr>
                                            <m:ctrlPr>
                                              <a:rPr lang="ar-AE" sz="2000">
                                                <a:solidFill>
                                                  <a:srgbClr val="000000"/>
                                                </a:solidFill>
                                              </a:rPr>
                                            </m:ctrlPr>
                                          </m:fPr>
                                          <m:num>
                                            <m:r>
                                              <a:rPr lang="ar-AE" sz="2000">
                                                <a:solidFill>
                                                  <a:srgbClr val="000000"/>
                                                </a:solidFill>
                                              </a:rPr>
                                              <m:t>𝜋</m:t>
                                            </m:r>
                                          </m:num>
                                          <m:den>
                                            <m:r>
                                              <a:rPr lang="ar-AE" sz="2000">
                                                <a:solidFill>
                                                  <a:srgbClr val="000000"/>
                                                </a:solidFill>
                                              </a:rPr>
                                              <m:t>2</m:t>
                                            </m:r>
                                          </m:den>
                                        </m:f>
                                        <m:r>
                                          <a:rPr lang="ar-AE" sz="2000">
                                            <a:solidFill>
                                              <a:srgbClr val="000000"/>
                                            </a:solidFill>
                                          </a:rPr>
                                          <m:t>−</m:t>
                                        </m:r>
                                        <m:r>
                                          <a:rPr lang="ar-AE" sz="2000">
                                            <a:solidFill>
                                              <a:srgbClr val="000000"/>
                                            </a:solidFill>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sec</m:t>
                                    </m:r>
                                  </m:fName>
                                  <m:e>
                                    <m:r>
                                      <a:rPr lang="ar-AE" sz="2000">
                                        <a:solidFill>
                                          <a:srgbClr val="000000"/>
                                        </a:solidFill>
                                      </a:rPr>
                                      <m:t>𝑥</m:t>
                                    </m:r>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csc</m:t>
                                    </m:r>
                                  </m:fName>
                                  <m:e>
                                    <m:d>
                                      <m:dPr>
                                        <m:ctrlPr>
                                          <a:rPr lang="ar-AE" sz="2000">
                                            <a:solidFill>
                                              <a:srgbClr val="000000"/>
                                            </a:solidFill>
                                          </a:rPr>
                                        </m:ctrlPr>
                                      </m:dPr>
                                      <m:e>
                                        <m:f>
                                          <m:fPr>
                                            <m:ctrlPr>
                                              <a:rPr lang="ar-AE" sz="2000">
                                                <a:solidFill>
                                                  <a:srgbClr val="000000"/>
                                                </a:solidFill>
                                              </a:rPr>
                                            </m:ctrlPr>
                                          </m:fPr>
                                          <m:num>
                                            <m:r>
                                              <a:rPr lang="ar-AE" sz="2000">
                                                <a:solidFill>
                                                  <a:srgbClr val="000000"/>
                                                </a:solidFill>
                                              </a:rPr>
                                              <m:t>𝜋</m:t>
                                            </m:r>
                                          </m:num>
                                          <m:den>
                                            <m:r>
                                              <a:rPr lang="ar-AE" sz="2000">
                                                <a:solidFill>
                                                  <a:srgbClr val="000000"/>
                                                </a:solidFill>
                                              </a:rPr>
                                              <m:t>2</m:t>
                                            </m:r>
                                          </m:den>
                                        </m:f>
                                        <m:r>
                                          <a:rPr lang="ar-AE" sz="2000">
                                            <a:solidFill>
                                              <a:srgbClr val="000000"/>
                                            </a:solidFill>
                                          </a:rPr>
                                          <m:t>−</m:t>
                                        </m:r>
                                        <m:r>
                                          <a:rPr lang="ar-AE" sz="2000">
                                            <a:solidFill>
                                              <a:srgbClr val="000000"/>
                                            </a:solidFill>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tan</m:t>
                                    </m:r>
                                  </m:fName>
                                  <m:e>
                                    <m:r>
                                      <a:rPr lang="ar-AE" sz="2000">
                                        <a:solidFill>
                                          <a:srgbClr val="000000"/>
                                        </a:solidFill>
                                      </a:rPr>
                                      <m:t>𝑥</m:t>
                                    </m:r>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cot</m:t>
                                    </m:r>
                                  </m:fName>
                                  <m:e>
                                    <m:d>
                                      <m:dPr>
                                        <m:ctrlPr>
                                          <a:rPr lang="ar-AE" sz="2000">
                                            <a:solidFill>
                                              <a:srgbClr val="000000"/>
                                            </a:solidFill>
                                          </a:rPr>
                                        </m:ctrlPr>
                                      </m:dPr>
                                      <m:e>
                                        <m:f>
                                          <m:fPr>
                                            <m:ctrlPr>
                                              <a:rPr lang="ar-AE" sz="2000">
                                                <a:solidFill>
                                                  <a:srgbClr val="000000"/>
                                                </a:solidFill>
                                              </a:rPr>
                                            </m:ctrlPr>
                                          </m:fPr>
                                          <m:num>
                                            <m:r>
                                              <a:rPr lang="ar-AE" sz="2000">
                                                <a:solidFill>
                                                  <a:srgbClr val="000000"/>
                                                </a:solidFill>
                                              </a:rPr>
                                              <m:t>𝜋</m:t>
                                            </m:r>
                                          </m:num>
                                          <m:den>
                                            <m:r>
                                              <a:rPr lang="ar-AE" sz="2000">
                                                <a:solidFill>
                                                  <a:srgbClr val="000000"/>
                                                </a:solidFill>
                                              </a:rPr>
                                              <m:t>2</m:t>
                                            </m:r>
                                          </m:den>
                                        </m:f>
                                        <m:r>
                                          <a:rPr lang="ar-AE" sz="2000">
                                            <a:solidFill>
                                              <a:srgbClr val="000000"/>
                                            </a:solidFill>
                                          </a:rPr>
                                          <m:t>−</m:t>
                                        </m:r>
                                        <m:r>
                                          <a:rPr lang="ar-AE" sz="2000">
                                            <a:solidFill>
                                              <a:srgbClr val="000000"/>
                                            </a:solidFill>
                                          </a:rPr>
                                          <m:t>𝑥</m:t>
                                        </m:r>
                                      </m:e>
                                    </m:d>
                                  </m:e>
                                </m:func>
                              </m:oMath>
                            </m:oMathPara>
                          </a14:m>
                          <a:endParaRPr lang="ar-AE" sz="2000" dirty="0">
                            <a:solidFill>
                              <a:srgbClr val="000000"/>
                            </a:solidFill>
                          </a:endParaRPr>
                        </a:p>
                      </a:txBody>
                      <a:tcPr/>
                    </a:tc>
                    <a:extLst>
                      <a:ext uri="{0D108BD9-81ED-4DB2-BD59-A6C34878D82A}">
                        <a16:rowId xmlns:a16="http://schemas.microsoft.com/office/drawing/2014/main" val="10001"/>
                      </a:ext>
                    </a:extLst>
                  </a:tr>
                </a:tbl>
              </a:graphicData>
            </a:graphic>
          </p:graphicFrame>
        </mc:Choice>
        <mc:Fallback>
          <p:graphicFrame>
            <p:nvGraphicFramePr>
              <p:cNvPr id="5" name="Table Placeholder 2">
                <a:extLst>
                  <a:ext uri="{FF2B5EF4-FFF2-40B4-BE49-F238E27FC236}">
                    <a16:creationId xmlns:a16="http://schemas.microsoft.com/office/drawing/2014/main" id="{B44F2215-C4AB-449E-A967-0A15A7D46AB6}"/>
                  </a:ext>
                </a:extLst>
              </p:cNvPr>
              <p:cNvGraphicFramePr>
                <a:graphicFrameLocks/>
              </p:cNvGraphicFramePr>
              <p:nvPr>
                <p:extLst>
                  <p:ext uri="{D42A27DB-BD31-4B8C-83A1-F6EECF244321}">
                    <p14:modId xmlns:p14="http://schemas.microsoft.com/office/powerpoint/2010/main" val="3046926454"/>
                  </p:ext>
                </p:extLst>
              </p:nvPr>
            </p:nvGraphicFramePr>
            <p:xfrm>
              <a:off x="533400" y="1676400"/>
              <a:ext cx="8229600" cy="152901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8200">
                    <a:tc>
                      <a:txBody>
                        <a:bodyPr/>
                        <a:lstStyle/>
                        <a:p>
                          <a:endParaRPr lang="en-US"/>
                        </a:p>
                      </a:txBody>
                      <a:tcPr>
                        <a:blipFill>
                          <a:blip r:embed="rId2"/>
                          <a:stretch>
                            <a:fillRect r="-200222" b="-81884"/>
                          </a:stretch>
                        </a:blipFill>
                      </a:tcPr>
                    </a:tc>
                    <a:tc>
                      <a:txBody>
                        <a:bodyPr/>
                        <a:lstStyle/>
                        <a:p>
                          <a:endParaRPr lang="en-US"/>
                        </a:p>
                      </a:txBody>
                      <a:tcPr>
                        <a:blipFill>
                          <a:blip r:embed="rId2"/>
                          <a:stretch>
                            <a:fillRect l="-99778" r="-99778" b="-81884"/>
                          </a:stretch>
                        </a:blipFill>
                      </a:tcPr>
                    </a:tc>
                    <a:tc>
                      <a:txBody>
                        <a:bodyPr/>
                        <a:lstStyle/>
                        <a:p>
                          <a:endParaRPr lang="en-US"/>
                        </a:p>
                      </a:txBody>
                      <a:tcPr>
                        <a:blipFill>
                          <a:blip r:embed="rId2"/>
                          <a:stretch>
                            <a:fillRect l="-200222" b="-81884"/>
                          </a:stretch>
                        </a:blipFill>
                      </a:tcPr>
                    </a:tc>
                    <a:extLst>
                      <a:ext uri="{0D108BD9-81ED-4DB2-BD59-A6C34878D82A}">
                        <a16:rowId xmlns:a16="http://schemas.microsoft.com/office/drawing/2014/main" val="10000"/>
                      </a:ext>
                    </a:extLst>
                  </a:tr>
                  <a:tr h="690817">
                    <a:tc>
                      <a:txBody>
                        <a:bodyPr/>
                        <a:lstStyle/>
                        <a:p>
                          <a:endParaRPr lang="en-US"/>
                        </a:p>
                      </a:txBody>
                      <a:tcPr>
                        <a:blipFill>
                          <a:blip r:embed="rId2"/>
                          <a:stretch>
                            <a:fillRect t="-122124" r="-200222"/>
                          </a:stretch>
                        </a:blipFill>
                      </a:tcPr>
                    </a:tc>
                    <a:tc>
                      <a:txBody>
                        <a:bodyPr/>
                        <a:lstStyle/>
                        <a:p>
                          <a:endParaRPr lang="en-US"/>
                        </a:p>
                      </a:txBody>
                      <a:tcPr>
                        <a:blipFill>
                          <a:blip r:embed="rId2"/>
                          <a:stretch>
                            <a:fillRect l="-99778" t="-122124" r="-99778"/>
                          </a:stretch>
                        </a:blipFill>
                      </a:tcPr>
                    </a:tc>
                    <a:tc>
                      <a:txBody>
                        <a:bodyPr/>
                        <a:lstStyle/>
                        <a:p>
                          <a:endParaRPr lang="en-US"/>
                        </a:p>
                      </a:txBody>
                      <a:tcPr>
                        <a:blipFill>
                          <a:blip r:embed="rId2"/>
                          <a:stretch>
                            <a:fillRect l="-200222" t="-122124"/>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Identities Already Seen (cont.)</a:t>
            </a:r>
          </a:p>
        </p:txBody>
      </p:sp>
      <p:sp>
        <p:nvSpPr>
          <p:cNvPr id="3" name="Text Placeholder 2"/>
          <p:cNvSpPr>
            <a:spLocks noGrp="1"/>
          </p:cNvSpPr>
          <p:nvPr>
            <p:ph type="body" sz="quarter" idx="10"/>
          </p:nvPr>
        </p:nvSpPr>
        <p:spPr/>
        <p:txBody>
          <a:bodyPr>
            <a:normAutofit/>
          </a:bodyPr>
          <a:lstStyle/>
          <a:p>
            <a:r>
              <a:rPr lang="en-US" sz="2800" b="1" dirty="0"/>
              <a:t>Period Identities</a:t>
            </a:r>
          </a:p>
          <a:p>
            <a:endParaRPr lang="en-US" sz="2800" b="1"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62AD4CB4-83C6-4F90-9746-F7FE136C7FB5}"/>
                  </a:ext>
                </a:extLst>
              </p:cNvPr>
              <p:cNvGraphicFramePr>
                <a:graphicFrameLocks/>
              </p:cNvGraphicFramePr>
              <p:nvPr>
                <p:extLst>
                  <p:ext uri="{D42A27DB-BD31-4B8C-83A1-F6EECF244321}">
                    <p14:modId xmlns:p14="http://schemas.microsoft.com/office/powerpoint/2010/main" val="196504130"/>
                  </p:ext>
                </p:extLst>
              </p:nvPr>
            </p:nvGraphicFramePr>
            <p:xfrm>
              <a:off x="381000" y="1630680"/>
              <a:ext cx="6858000" cy="1341120"/>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470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sin</m:t>
                                    </m:r>
                                  </m:fName>
                                  <m:e>
                                    <m:d>
                                      <m:dPr>
                                        <m:ctrlPr>
                                          <a:rPr lang="ar-AE" sz="2000">
                                            <a:solidFill>
                                              <a:srgbClr val="000000"/>
                                            </a:solidFill>
                                          </a:rPr>
                                        </m:ctrlPr>
                                      </m:dPr>
                                      <m:e>
                                        <m:r>
                                          <a:rPr lang="ar-AE" sz="2000">
                                            <a:solidFill>
                                              <a:srgbClr val="000000"/>
                                            </a:solidFill>
                                          </a:rPr>
                                          <m:t>𝑥</m:t>
                                        </m:r>
                                        <m:r>
                                          <a:rPr lang="ar-AE" sz="2000">
                                            <a:solidFill>
                                              <a:srgbClr val="000000"/>
                                            </a:solidFill>
                                          </a:rPr>
                                          <m:t>+</m:t>
                                        </m:r>
                                        <m:r>
                                          <a:rPr lang="ar-AE" sz="2000">
                                            <a:solidFill>
                                              <a:srgbClr val="000000"/>
                                            </a:solidFill>
                                          </a:rPr>
                                          <m:t>2</m:t>
                                        </m:r>
                                        <m:r>
                                          <a:rPr lang="ar-AE" sz="2000">
                                            <a:solidFill>
                                              <a:srgbClr val="000000"/>
                                            </a:solidFill>
                                          </a:rPr>
                                          <m:t>𝜋</m:t>
                                        </m:r>
                                      </m:e>
                                    </m:d>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sin</m:t>
                                    </m:r>
                                  </m:fName>
                                  <m:e>
                                    <m:r>
                                      <a:rPr lang="ar-AE" sz="2000">
                                        <a:solidFill>
                                          <a:srgbClr val="000000"/>
                                        </a:solidFill>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cos</m:t>
                                    </m:r>
                                  </m:fName>
                                  <m:e>
                                    <m:d>
                                      <m:dPr>
                                        <m:ctrlPr>
                                          <a:rPr lang="ar-AE" sz="2000">
                                            <a:solidFill>
                                              <a:srgbClr val="000000"/>
                                            </a:solidFill>
                                          </a:rPr>
                                        </m:ctrlPr>
                                      </m:dPr>
                                      <m:e>
                                        <m:r>
                                          <a:rPr lang="ar-AE" sz="2000">
                                            <a:solidFill>
                                              <a:srgbClr val="000000"/>
                                            </a:solidFill>
                                          </a:rPr>
                                          <m:t>𝑥</m:t>
                                        </m:r>
                                        <m:r>
                                          <a:rPr lang="ar-AE" sz="2000">
                                            <a:solidFill>
                                              <a:srgbClr val="000000"/>
                                            </a:solidFill>
                                          </a:rPr>
                                          <m:t>+</m:t>
                                        </m:r>
                                        <m:r>
                                          <a:rPr lang="ar-AE" sz="2000">
                                            <a:solidFill>
                                              <a:srgbClr val="000000"/>
                                            </a:solidFill>
                                          </a:rPr>
                                          <m:t>2</m:t>
                                        </m:r>
                                        <m:r>
                                          <a:rPr lang="ar-AE" sz="2000">
                                            <a:solidFill>
                                              <a:srgbClr val="000000"/>
                                            </a:solidFill>
                                          </a:rPr>
                                          <m:t>𝜋</m:t>
                                        </m:r>
                                      </m:e>
                                    </m:d>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cos</m:t>
                                    </m:r>
                                  </m:fName>
                                  <m:e>
                                    <m:r>
                                      <a:rPr lang="ar-AE" sz="2000">
                                        <a:solidFill>
                                          <a:srgbClr val="000000"/>
                                        </a:solidFill>
                                      </a:rPr>
                                      <m:t>𝑥</m:t>
                                    </m:r>
                                  </m:e>
                                </m:func>
                              </m:oMath>
                            </m:oMathPara>
                          </a14:m>
                          <a:endParaRPr lang="ar-AE" sz="2000" dirty="0">
                            <a:solidFill>
                              <a:srgbClr val="000000"/>
                            </a:solidFill>
                          </a:endParaRPr>
                        </a:p>
                      </a:txBody>
                      <a:tcPr/>
                    </a:tc>
                    <a:extLst>
                      <a:ext uri="{0D108BD9-81ED-4DB2-BD59-A6C34878D82A}">
                        <a16:rowId xmlns:a16="http://schemas.microsoft.com/office/drawing/2014/main" val="10000"/>
                      </a:ext>
                    </a:extLst>
                  </a:tr>
                  <a:tr h="4470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csc</m:t>
                                    </m:r>
                                  </m:fName>
                                  <m:e>
                                    <m:d>
                                      <m:dPr>
                                        <m:ctrlPr>
                                          <a:rPr lang="ar-AE" sz="2000">
                                            <a:solidFill>
                                              <a:srgbClr val="000000"/>
                                            </a:solidFill>
                                          </a:rPr>
                                        </m:ctrlPr>
                                      </m:dPr>
                                      <m:e>
                                        <m:r>
                                          <a:rPr lang="ar-AE" sz="2000">
                                            <a:solidFill>
                                              <a:srgbClr val="000000"/>
                                            </a:solidFill>
                                          </a:rPr>
                                          <m:t>𝑥</m:t>
                                        </m:r>
                                        <m:r>
                                          <a:rPr lang="ar-AE" sz="2000">
                                            <a:solidFill>
                                              <a:srgbClr val="000000"/>
                                            </a:solidFill>
                                          </a:rPr>
                                          <m:t>+</m:t>
                                        </m:r>
                                        <m:r>
                                          <a:rPr lang="ar-AE" sz="2000">
                                            <a:solidFill>
                                              <a:srgbClr val="000000"/>
                                            </a:solidFill>
                                          </a:rPr>
                                          <m:t>2</m:t>
                                        </m:r>
                                        <m:r>
                                          <a:rPr lang="ar-AE" sz="2000">
                                            <a:solidFill>
                                              <a:srgbClr val="000000"/>
                                            </a:solidFill>
                                          </a:rPr>
                                          <m:t>𝜋</m:t>
                                        </m:r>
                                      </m:e>
                                    </m:d>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csc</m:t>
                                    </m:r>
                                  </m:fName>
                                  <m:e>
                                    <m:r>
                                      <a:rPr lang="ar-AE" sz="2000">
                                        <a:solidFill>
                                          <a:srgbClr val="000000"/>
                                        </a:solidFill>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sec</m:t>
                                    </m:r>
                                  </m:fName>
                                  <m:e>
                                    <m:d>
                                      <m:dPr>
                                        <m:ctrlPr>
                                          <a:rPr lang="ar-AE" sz="2000">
                                            <a:solidFill>
                                              <a:srgbClr val="000000"/>
                                            </a:solidFill>
                                          </a:rPr>
                                        </m:ctrlPr>
                                      </m:dPr>
                                      <m:e>
                                        <m:r>
                                          <a:rPr lang="ar-AE" sz="2000">
                                            <a:solidFill>
                                              <a:srgbClr val="000000"/>
                                            </a:solidFill>
                                          </a:rPr>
                                          <m:t>𝑥</m:t>
                                        </m:r>
                                        <m:r>
                                          <a:rPr lang="ar-AE" sz="2000">
                                            <a:solidFill>
                                              <a:srgbClr val="000000"/>
                                            </a:solidFill>
                                          </a:rPr>
                                          <m:t>+</m:t>
                                        </m:r>
                                        <m:r>
                                          <a:rPr lang="ar-AE" sz="2000">
                                            <a:solidFill>
                                              <a:srgbClr val="000000"/>
                                            </a:solidFill>
                                          </a:rPr>
                                          <m:t>2</m:t>
                                        </m:r>
                                        <m:r>
                                          <a:rPr lang="ar-AE" sz="2000">
                                            <a:solidFill>
                                              <a:srgbClr val="000000"/>
                                            </a:solidFill>
                                          </a:rPr>
                                          <m:t>𝜋</m:t>
                                        </m:r>
                                      </m:e>
                                    </m:d>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sec</m:t>
                                    </m:r>
                                  </m:fName>
                                  <m:e>
                                    <m:r>
                                      <a:rPr lang="ar-AE" sz="2000">
                                        <a:solidFill>
                                          <a:srgbClr val="000000"/>
                                        </a:solidFill>
                                      </a:rPr>
                                      <m:t>𝑥</m:t>
                                    </m:r>
                                  </m:e>
                                </m:func>
                              </m:oMath>
                            </m:oMathPara>
                          </a14:m>
                          <a:endParaRPr lang="ar-AE" sz="2000" dirty="0">
                            <a:solidFill>
                              <a:srgbClr val="000000"/>
                            </a:solidFill>
                          </a:endParaRPr>
                        </a:p>
                      </a:txBody>
                      <a:tcPr/>
                    </a:tc>
                    <a:extLst>
                      <a:ext uri="{0D108BD9-81ED-4DB2-BD59-A6C34878D82A}">
                        <a16:rowId xmlns:a16="http://schemas.microsoft.com/office/drawing/2014/main" val="10001"/>
                      </a:ext>
                    </a:extLst>
                  </a:tr>
                  <a:tr h="4470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tan</m:t>
                                    </m:r>
                                  </m:fName>
                                  <m:e>
                                    <m:d>
                                      <m:dPr>
                                        <m:ctrlPr>
                                          <a:rPr lang="ar-AE" sz="2000">
                                            <a:solidFill>
                                              <a:srgbClr val="000000"/>
                                            </a:solidFill>
                                          </a:rPr>
                                        </m:ctrlPr>
                                      </m:dPr>
                                      <m:e>
                                        <m:r>
                                          <a:rPr lang="ar-AE" sz="2000">
                                            <a:solidFill>
                                              <a:srgbClr val="000000"/>
                                            </a:solidFill>
                                          </a:rPr>
                                          <m:t>𝑥</m:t>
                                        </m:r>
                                        <m:r>
                                          <a:rPr lang="ar-AE" sz="2000">
                                            <a:solidFill>
                                              <a:srgbClr val="000000"/>
                                            </a:solidFill>
                                          </a:rPr>
                                          <m:t>+</m:t>
                                        </m:r>
                                        <m:r>
                                          <a:rPr lang="ar-AE" sz="2000">
                                            <a:solidFill>
                                              <a:srgbClr val="000000"/>
                                            </a:solidFill>
                                          </a:rPr>
                                          <m:t>𝜋</m:t>
                                        </m:r>
                                      </m:e>
                                    </m:d>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tan</m:t>
                                    </m:r>
                                  </m:fName>
                                  <m:e>
                                    <m:r>
                                      <a:rPr lang="ar-AE" sz="2000">
                                        <a:solidFill>
                                          <a:srgbClr val="000000"/>
                                        </a:solidFill>
                                      </a:rPr>
                                      <m:t>𝑥</m:t>
                                    </m:r>
                                  </m:e>
                                </m:func>
                              </m:oMath>
                            </m:oMathPara>
                          </a14:m>
                          <a:endParaRPr lang="ar-AE" sz="200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cot</m:t>
                                    </m:r>
                                  </m:fName>
                                  <m:e>
                                    <m:d>
                                      <m:dPr>
                                        <m:ctrlPr>
                                          <a:rPr lang="ar-AE" sz="2000">
                                            <a:solidFill>
                                              <a:srgbClr val="000000"/>
                                            </a:solidFill>
                                          </a:rPr>
                                        </m:ctrlPr>
                                      </m:dPr>
                                      <m:e>
                                        <m:r>
                                          <a:rPr lang="ar-AE" sz="2000">
                                            <a:solidFill>
                                              <a:srgbClr val="000000"/>
                                            </a:solidFill>
                                          </a:rPr>
                                          <m:t>𝑥</m:t>
                                        </m:r>
                                        <m:r>
                                          <a:rPr lang="ar-AE" sz="2000">
                                            <a:solidFill>
                                              <a:srgbClr val="000000"/>
                                            </a:solidFill>
                                          </a:rPr>
                                          <m:t>+</m:t>
                                        </m:r>
                                        <m:r>
                                          <a:rPr lang="ar-AE" sz="2000">
                                            <a:solidFill>
                                              <a:srgbClr val="000000"/>
                                            </a:solidFill>
                                          </a:rPr>
                                          <m:t>𝜋</m:t>
                                        </m:r>
                                      </m:e>
                                    </m:d>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cot</m:t>
                                    </m:r>
                                  </m:fName>
                                  <m:e>
                                    <m:r>
                                      <a:rPr lang="ar-AE" sz="2000">
                                        <a:solidFill>
                                          <a:srgbClr val="000000"/>
                                        </a:solidFill>
                                      </a:rPr>
                                      <m:t>𝑥</m:t>
                                    </m:r>
                                  </m:e>
                                </m:func>
                              </m:oMath>
                            </m:oMathPara>
                          </a14:m>
                          <a:endParaRPr lang="ar-AE" sz="2000" dirty="0">
                            <a:solidFill>
                              <a:srgbClr val="000000"/>
                            </a:solidFill>
                          </a:endParaRPr>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62AD4CB4-83C6-4F90-9746-F7FE136C7FB5}"/>
                  </a:ext>
                </a:extLst>
              </p:cNvPr>
              <p:cNvGraphicFramePr>
                <a:graphicFrameLocks/>
              </p:cNvGraphicFramePr>
              <p:nvPr>
                <p:extLst>
                  <p:ext uri="{D42A27DB-BD31-4B8C-83A1-F6EECF244321}">
                    <p14:modId xmlns:p14="http://schemas.microsoft.com/office/powerpoint/2010/main" val="196504130"/>
                  </p:ext>
                </p:extLst>
              </p:nvPr>
            </p:nvGraphicFramePr>
            <p:xfrm>
              <a:off x="381000" y="1630680"/>
              <a:ext cx="6858000" cy="1341120"/>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47040">
                    <a:tc>
                      <a:txBody>
                        <a:bodyPr/>
                        <a:lstStyle/>
                        <a:p>
                          <a:endParaRPr lang="en-US"/>
                        </a:p>
                      </a:txBody>
                      <a:tcPr>
                        <a:blipFill>
                          <a:blip r:embed="rId2"/>
                          <a:stretch>
                            <a:fillRect r="-100000" b="-198649"/>
                          </a:stretch>
                        </a:blipFill>
                      </a:tcPr>
                    </a:tc>
                    <a:tc>
                      <a:txBody>
                        <a:bodyPr/>
                        <a:lstStyle/>
                        <a:p>
                          <a:endParaRPr lang="en-US"/>
                        </a:p>
                      </a:txBody>
                      <a:tcPr>
                        <a:blipFill>
                          <a:blip r:embed="rId2"/>
                          <a:stretch>
                            <a:fillRect l="-100000" b="-198649"/>
                          </a:stretch>
                        </a:blipFill>
                      </a:tcPr>
                    </a:tc>
                    <a:extLst>
                      <a:ext uri="{0D108BD9-81ED-4DB2-BD59-A6C34878D82A}">
                        <a16:rowId xmlns:a16="http://schemas.microsoft.com/office/drawing/2014/main" val="10000"/>
                      </a:ext>
                    </a:extLst>
                  </a:tr>
                  <a:tr h="447040">
                    <a:tc>
                      <a:txBody>
                        <a:bodyPr/>
                        <a:lstStyle/>
                        <a:p>
                          <a:endParaRPr lang="en-US"/>
                        </a:p>
                      </a:txBody>
                      <a:tcPr>
                        <a:blipFill>
                          <a:blip r:embed="rId2"/>
                          <a:stretch>
                            <a:fillRect t="-101370" r="-100000" b="-101370"/>
                          </a:stretch>
                        </a:blipFill>
                      </a:tcPr>
                    </a:tc>
                    <a:tc>
                      <a:txBody>
                        <a:bodyPr/>
                        <a:lstStyle/>
                        <a:p>
                          <a:endParaRPr lang="en-US"/>
                        </a:p>
                      </a:txBody>
                      <a:tcPr>
                        <a:blipFill>
                          <a:blip r:embed="rId2"/>
                          <a:stretch>
                            <a:fillRect l="-100000" t="-101370" b="-101370"/>
                          </a:stretch>
                        </a:blipFill>
                      </a:tcPr>
                    </a:tc>
                    <a:extLst>
                      <a:ext uri="{0D108BD9-81ED-4DB2-BD59-A6C34878D82A}">
                        <a16:rowId xmlns:a16="http://schemas.microsoft.com/office/drawing/2014/main" val="10001"/>
                      </a:ext>
                    </a:extLst>
                  </a:tr>
                  <a:tr h="447040">
                    <a:tc>
                      <a:txBody>
                        <a:bodyPr/>
                        <a:lstStyle/>
                        <a:p>
                          <a:endParaRPr lang="en-US"/>
                        </a:p>
                      </a:txBody>
                      <a:tcPr>
                        <a:blipFill>
                          <a:blip r:embed="rId2"/>
                          <a:stretch>
                            <a:fillRect t="-198649" r="-100000"/>
                          </a:stretch>
                        </a:blipFill>
                      </a:tcPr>
                    </a:tc>
                    <a:tc>
                      <a:txBody>
                        <a:bodyPr/>
                        <a:lstStyle/>
                        <a:p>
                          <a:endParaRPr lang="en-US"/>
                        </a:p>
                      </a:txBody>
                      <a:tcPr>
                        <a:blipFill>
                          <a:blip r:embed="rId2"/>
                          <a:stretch>
                            <a:fillRect l="-100000" t="-198649"/>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Identities Already Seen (cont.)</a:t>
            </a:r>
          </a:p>
        </p:txBody>
      </p:sp>
      <p:sp>
        <p:nvSpPr>
          <p:cNvPr id="3" name="Text Placeholder 2"/>
          <p:cNvSpPr>
            <a:spLocks noGrp="1"/>
          </p:cNvSpPr>
          <p:nvPr>
            <p:ph type="body" sz="quarter" idx="10"/>
          </p:nvPr>
        </p:nvSpPr>
        <p:spPr/>
        <p:txBody>
          <a:bodyPr>
            <a:normAutofit/>
          </a:bodyPr>
          <a:lstStyle/>
          <a:p>
            <a:r>
              <a:rPr sz="2800" b="1" dirty="0"/>
              <a:t>Even/Odd Identities</a:t>
            </a:r>
          </a:p>
          <a:p>
            <a:endParaRPr lang="en-US" sz="2800" b="1" dirty="0"/>
          </a:p>
          <a:p>
            <a:endParaRPr lang="en-US" b="1" dirty="0"/>
          </a:p>
          <a:p>
            <a:endParaRPr lang="en-US" sz="2800" b="1" dirty="0"/>
          </a:p>
          <a:p>
            <a:r>
              <a:rPr lang="en-US" sz="2800" b="1" dirty="0"/>
              <a:t>Pythagorean Identities</a:t>
            </a:r>
          </a:p>
          <a:p>
            <a:endParaRPr lang="en-US" sz="2800" b="1" dirty="0"/>
          </a:p>
          <a:p>
            <a:endParaRPr lang="en-US" b="1" dirty="0"/>
          </a:p>
          <a:p>
            <a:endParaRPr sz="2800" b="1"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5B88B8C1-2A6A-47CE-95D1-1D24CB5D0401}"/>
                  </a:ext>
                </a:extLst>
              </p:cNvPr>
              <p:cNvGraphicFramePr>
                <a:graphicFrameLocks/>
              </p:cNvGraphicFramePr>
              <p:nvPr>
                <p:extLst>
                  <p:ext uri="{D42A27DB-BD31-4B8C-83A1-F6EECF244321}">
                    <p14:modId xmlns:p14="http://schemas.microsoft.com/office/powerpoint/2010/main" val="690358193"/>
                  </p:ext>
                </p:extLst>
              </p:nvPr>
            </p:nvGraphicFramePr>
            <p:xfrm>
              <a:off x="457200" y="1600200"/>
              <a:ext cx="822960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sin</m:t>
                                    </m:r>
                                  </m:fName>
                                  <m:e>
                                    <m:d>
                                      <m:dPr>
                                        <m:ctrlPr>
                                          <a:rPr lang="ar-AE" sz="2000">
                                            <a:solidFill>
                                              <a:srgbClr val="000000"/>
                                            </a:solidFill>
                                          </a:rPr>
                                        </m:ctrlPr>
                                      </m:dPr>
                                      <m:e>
                                        <m:r>
                                          <a:rPr lang="ar-AE" sz="2000">
                                            <a:solidFill>
                                              <a:srgbClr val="000000"/>
                                            </a:solidFill>
                                          </a:rPr>
                                          <m:t>−</m:t>
                                        </m:r>
                                        <m:r>
                                          <a:rPr lang="ar-AE" sz="2000">
                                            <a:solidFill>
                                              <a:srgbClr val="000000"/>
                                            </a:solidFill>
                                          </a:rPr>
                                          <m:t>𝑥</m:t>
                                        </m:r>
                                      </m:e>
                                    </m:d>
                                  </m:e>
                                </m:func>
                                <m:r>
                                  <a:rPr lang="ar-AE" sz="2000">
                                    <a:solidFill>
                                      <a:srgbClr val="000000"/>
                                    </a:solidFill>
                                  </a:rPr>
                                  <m:t>=</m:t>
                                </m:r>
                                <m:func>
                                  <m:funcPr>
                                    <m:ctrlPr>
                                      <a:rPr lang="ar-AE" sz="2000">
                                        <a:solidFill>
                                          <a:srgbClr val="000000"/>
                                        </a:solidFill>
                                      </a:rPr>
                                    </m:ctrlPr>
                                  </m:funcPr>
                                  <m:fName>
                                    <m:r>
                                      <a:rPr lang="ar-AE" sz="2000">
                                        <a:solidFill>
                                          <a:srgbClr val="000000"/>
                                        </a:solidFill>
                                      </a:rPr>
                                      <m:t>−</m:t>
                                    </m:r>
                                    <m:r>
                                      <m:rPr>
                                        <m:sty m:val="p"/>
                                      </m:rPr>
                                      <a:rPr lang="en-US" sz="2000">
                                        <a:solidFill>
                                          <a:srgbClr val="000000"/>
                                        </a:solidFill>
                                      </a:rPr>
                                      <m:t>sin</m:t>
                                    </m:r>
                                  </m:fName>
                                  <m:e>
                                    <m:r>
                                      <a:rPr lang="ar-AE" sz="2000">
                                        <a:solidFill>
                                          <a:srgbClr val="000000"/>
                                        </a:solidFill>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cos</m:t>
                                    </m:r>
                                  </m:fName>
                                  <m:e>
                                    <m:d>
                                      <m:dPr>
                                        <m:ctrlPr>
                                          <a:rPr lang="ar-AE" sz="2000">
                                            <a:solidFill>
                                              <a:srgbClr val="000000"/>
                                            </a:solidFill>
                                          </a:rPr>
                                        </m:ctrlPr>
                                      </m:dPr>
                                      <m:e>
                                        <m:r>
                                          <a:rPr lang="ar-AE" sz="2000">
                                            <a:solidFill>
                                              <a:srgbClr val="000000"/>
                                            </a:solidFill>
                                          </a:rPr>
                                          <m:t>−</m:t>
                                        </m:r>
                                        <m:r>
                                          <a:rPr lang="ar-AE" sz="2000">
                                            <a:solidFill>
                                              <a:srgbClr val="000000"/>
                                            </a:solidFill>
                                          </a:rPr>
                                          <m:t>𝑥</m:t>
                                        </m:r>
                                      </m:e>
                                    </m:d>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cos</m:t>
                                    </m:r>
                                  </m:fName>
                                  <m:e>
                                    <m:r>
                                      <a:rPr lang="ar-AE" sz="2000">
                                        <a:solidFill>
                                          <a:srgbClr val="000000"/>
                                        </a:solidFill>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tan</m:t>
                                    </m:r>
                                  </m:fName>
                                  <m:e>
                                    <m:d>
                                      <m:dPr>
                                        <m:ctrlPr>
                                          <a:rPr lang="ar-AE" sz="2000">
                                            <a:solidFill>
                                              <a:srgbClr val="000000"/>
                                            </a:solidFill>
                                          </a:rPr>
                                        </m:ctrlPr>
                                      </m:dPr>
                                      <m:e>
                                        <m:r>
                                          <a:rPr lang="ar-AE" sz="2000">
                                            <a:solidFill>
                                              <a:srgbClr val="000000"/>
                                            </a:solidFill>
                                          </a:rPr>
                                          <m:t>−</m:t>
                                        </m:r>
                                        <m:r>
                                          <a:rPr lang="ar-AE" sz="2000">
                                            <a:solidFill>
                                              <a:srgbClr val="000000"/>
                                            </a:solidFill>
                                          </a:rPr>
                                          <m:t>𝑥</m:t>
                                        </m:r>
                                      </m:e>
                                    </m:d>
                                  </m:e>
                                </m:func>
                                <m:r>
                                  <a:rPr lang="ar-AE" sz="2000">
                                    <a:solidFill>
                                      <a:srgbClr val="000000"/>
                                    </a:solidFill>
                                  </a:rPr>
                                  <m:t>=</m:t>
                                </m:r>
                                <m:func>
                                  <m:funcPr>
                                    <m:ctrlPr>
                                      <a:rPr lang="ar-AE" sz="2000">
                                        <a:solidFill>
                                          <a:srgbClr val="000000"/>
                                        </a:solidFill>
                                      </a:rPr>
                                    </m:ctrlPr>
                                  </m:funcPr>
                                  <m:fName>
                                    <m:r>
                                      <a:rPr lang="ar-AE" sz="2000">
                                        <a:solidFill>
                                          <a:srgbClr val="000000"/>
                                        </a:solidFill>
                                      </a:rPr>
                                      <m:t>−</m:t>
                                    </m:r>
                                    <m:r>
                                      <m:rPr>
                                        <m:sty m:val="p"/>
                                      </m:rPr>
                                      <a:rPr lang="en-US" sz="2000">
                                        <a:solidFill>
                                          <a:srgbClr val="000000"/>
                                        </a:solidFill>
                                      </a:rPr>
                                      <m:t>tan</m:t>
                                    </m:r>
                                  </m:fName>
                                  <m:e>
                                    <m:r>
                                      <a:rPr lang="ar-AE" sz="2000">
                                        <a:solidFill>
                                          <a:srgbClr val="000000"/>
                                        </a:solidFill>
                                      </a:rPr>
                                      <m:t>𝑥</m:t>
                                    </m:r>
                                  </m:e>
                                </m:func>
                              </m:oMath>
                            </m:oMathPara>
                          </a14:m>
                          <a:endParaRPr lang="ar-AE" sz="2000" dirty="0">
                            <a:solidFill>
                              <a:srgbClr val="000000"/>
                            </a:solidFill>
                          </a:endParaRPr>
                        </a:p>
                      </a:txBody>
                      <a:tcPr/>
                    </a:tc>
                    <a:extLst>
                      <a:ext uri="{0D108BD9-81ED-4DB2-BD59-A6C34878D82A}">
                        <a16:rowId xmlns:a16="http://schemas.microsoft.com/office/drawing/2014/main" val="10000"/>
                      </a:ext>
                    </a:extLst>
                  </a:tr>
                  <a:tr h="45720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csc</m:t>
                                    </m:r>
                                  </m:fName>
                                  <m:e>
                                    <m:d>
                                      <m:dPr>
                                        <m:ctrlPr>
                                          <a:rPr lang="ar-AE" sz="2000">
                                            <a:solidFill>
                                              <a:srgbClr val="000000"/>
                                            </a:solidFill>
                                          </a:rPr>
                                        </m:ctrlPr>
                                      </m:dPr>
                                      <m:e>
                                        <m:r>
                                          <a:rPr lang="ar-AE" sz="2000">
                                            <a:solidFill>
                                              <a:srgbClr val="000000"/>
                                            </a:solidFill>
                                          </a:rPr>
                                          <m:t>−</m:t>
                                        </m:r>
                                        <m:r>
                                          <a:rPr lang="ar-AE" sz="2000">
                                            <a:solidFill>
                                              <a:srgbClr val="000000"/>
                                            </a:solidFill>
                                          </a:rPr>
                                          <m:t>𝑥</m:t>
                                        </m:r>
                                      </m:e>
                                    </m:d>
                                  </m:e>
                                </m:func>
                                <m:r>
                                  <a:rPr lang="ar-AE" sz="2000">
                                    <a:solidFill>
                                      <a:srgbClr val="000000"/>
                                    </a:solidFill>
                                  </a:rPr>
                                  <m:t>=</m:t>
                                </m:r>
                                <m:func>
                                  <m:funcPr>
                                    <m:ctrlPr>
                                      <a:rPr lang="ar-AE" sz="2000">
                                        <a:solidFill>
                                          <a:srgbClr val="000000"/>
                                        </a:solidFill>
                                      </a:rPr>
                                    </m:ctrlPr>
                                  </m:funcPr>
                                  <m:fName>
                                    <m:r>
                                      <a:rPr lang="ar-AE" sz="2000">
                                        <a:solidFill>
                                          <a:srgbClr val="000000"/>
                                        </a:solidFill>
                                      </a:rPr>
                                      <m:t>−</m:t>
                                    </m:r>
                                    <m:r>
                                      <m:rPr>
                                        <m:sty m:val="p"/>
                                      </m:rPr>
                                      <a:rPr lang="en-US" sz="2000">
                                        <a:solidFill>
                                          <a:srgbClr val="000000"/>
                                        </a:solidFill>
                                      </a:rPr>
                                      <m:t>csc</m:t>
                                    </m:r>
                                  </m:fName>
                                  <m:e>
                                    <m:r>
                                      <a:rPr lang="ar-AE" sz="2000">
                                        <a:solidFill>
                                          <a:srgbClr val="000000"/>
                                        </a:solidFill>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sec</m:t>
                                    </m:r>
                                  </m:fName>
                                  <m:e>
                                    <m:d>
                                      <m:dPr>
                                        <m:ctrlPr>
                                          <a:rPr lang="ar-AE" sz="2000">
                                            <a:solidFill>
                                              <a:srgbClr val="000000"/>
                                            </a:solidFill>
                                          </a:rPr>
                                        </m:ctrlPr>
                                      </m:dPr>
                                      <m:e>
                                        <m:r>
                                          <a:rPr lang="ar-AE" sz="2000">
                                            <a:solidFill>
                                              <a:srgbClr val="000000"/>
                                            </a:solidFill>
                                          </a:rPr>
                                          <m:t>−</m:t>
                                        </m:r>
                                        <m:r>
                                          <a:rPr lang="ar-AE" sz="2000">
                                            <a:solidFill>
                                              <a:srgbClr val="000000"/>
                                            </a:solidFill>
                                          </a:rPr>
                                          <m:t>𝑥</m:t>
                                        </m:r>
                                      </m:e>
                                    </m:d>
                                  </m:e>
                                </m:func>
                                <m:r>
                                  <a:rPr lang="ar-AE" sz="2000">
                                    <a:solidFill>
                                      <a:srgbClr val="000000"/>
                                    </a:solidFill>
                                  </a:rPr>
                                  <m:t>=</m:t>
                                </m:r>
                                <m:func>
                                  <m:funcPr>
                                    <m:ctrlPr>
                                      <a:rPr lang="ar-AE" sz="2000">
                                        <a:solidFill>
                                          <a:srgbClr val="000000"/>
                                        </a:solidFill>
                                      </a:rPr>
                                    </m:ctrlPr>
                                  </m:funcPr>
                                  <m:fName>
                                    <m:r>
                                      <m:rPr>
                                        <m:sty m:val="p"/>
                                      </m:rPr>
                                      <a:rPr lang="en-US" sz="2000">
                                        <a:solidFill>
                                          <a:srgbClr val="000000"/>
                                        </a:solidFill>
                                      </a:rPr>
                                      <m:t>sec</m:t>
                                    </m:r>
                                  </m:fName>
                                  <m:e>
                                    <m:r>
                                      <a:rPr lang="ar-AE" sz="2000">
                                        <a:solidFill>
                                          <a:srgbClr val="000000"/>
                                        </a:solidFill>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r>
                                      <m:rPr>
                                        <m:sty m:val="p"/>
                                      </m:rPr>
                                      <a:rPr lang="en-US" sz="2000">
                                        <a:solidFill>
                                          <a:srgbClr val="000000"/>
                                        </a:solidFill>
                                      </a:rPr>
                                      <m:t>cot</m:t>
                                    </m:r>
                                  </m:fName>
                                  <m:e>
                                    <m:d>
                                      <m:dPr>
                                        <m:ctrlPr>
                                          <a:rPr lang="ar-AE" sz="2000">
                                            <a:solidFill>
                                              <a:srgbClr val="000000"/>
                                            </a:solidFill>
                                          </a:rPr>
                                        </m:ctrlPr>
                                      </m:dPr>
                                      <m:e>
                                        <m:r>
                                          <a:rPr lang="ar-AE" sz="2000">
                                            <a:solidFill>
                                              <a:srgbClr val="000000"/>
                                            </a:solidFill>
                                          </a:rPr>
                                          <m:t>−</m:t>
                                        </m:r>
                                        <m:r>
                                          <a:rPr lang="ar-AE" sz="2000">
                                            <a:solidFill>
                                              <a:srgbClr val="000000"/>
                                            </a:solidFill>
                                          </a:rPr>
                                          <m:t>𝑥</m:t>
                                        </m:r>
                                      </m:e>
                                    </m:d>
                                  </m:e>
                                </m:func>
                                <m:r>
                                  <a:rPr lang="ar-AE" sz="2000">
                                    <a:solidFill>
                                      <a:srgbClr val="000000"/>
                                    </a:solidFill>
                                  </a:rPr>
                                  <m:t>=</m:t>
                                </m:r>
                                <m:func>
                                  <m:funcPr>
                                    <m:ctrlPr>
                                      <a:rPr lang="ar-AE" sz="2000">
                                        <a:solidFill>
                                          <a:srgbClr val="000000"/>
                                        </a:solidFill>
                                      </a:rPr>
                                    </m:ctrlPr>
                                  </m:funcPr>
                                  <m:fName>
                                    <m:r>
                                      <a:rPr lang="ar-AE" sz="2000">
                                        <a:solidFill>
                                          <a:srgbClr val="000000"/>
                                        </a:solidFill>
                                      </a:rPr>
                                      <m:t>−</m:t>
                                    </m:r>
                                    <m:r>
                                      <m:rPr>
                                        <m:sty m:val="p"/>
                                      </m:rPr>
                                      <a:rPr lang="en-US" sz="2000">
                                        <a:solidFill>
                                          <a:srgbClr val="000000"/>
                                        </a:solidFill>
                                      </a:rPr>
                                      <m:t>cot</m:t>
                                    </m:r>
                                  </m:fName>
                                  <m:e>
                                    <m:r>
                                      <a:rPr lang="ar-AE" sz="2000">
                                        <a:solidFill>
                                          <a:srgbClr val="000000"/>
                                        </a:solidFill>
                                      </a:rPr>
                                      <m:t>𝑥</m:t>
                                    </m:r>
                                  </m:e>
                                </m:func>
                              </m:oMath>
                            </m:oMathPara>
                          </a14:m>
                          <a:endParaRPr lang="ar-AE" sz="2000" dirty="0">
                            <a:solidFill>
                              <a:srgbClr val="000000"/>
                            </a:solidFill>
                          </a:endParaRPr>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5B88B8C1-2A6A-47CE-95D1-1D24CB5D0401}"/>
                  </a:ext>
                </a:extLst>
              </p:cNvPr>
              <p:cNvGraphicFramePr>
                <a:graphicFrameLocks/>
              </p:cNvGraphicFramePr>
              <p:nvPr>
                <p:extLst>
                  <p:ext uri="{D42A27DB-BD31-4B8C-83A1-F6EECF244321}">
                    <p14:modId xmlns:p14="http://schemas.microsoft.com/office/powerpoint/2010/main" val="690358193"/>
                  </p:ext>
                </p:extLst>
              </p:nvPr>
            </p:nvGraphicFramePr>
            <p:xfrm>
              <a:off x="457200" y="1600200"/>
              <a:ext cx="822960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endParaRPr lang="en-US"/>
                        </a:p>
                      </a:txBody>
                      <a:tcPr>
                        <a:blipFill>
                          <a:blip r:embed="rId2"/>
                          <a:stretch>
                            <a:fillRect r="-200000" b="-98684"/>
                          </a:stretch>
                        </a:blipFill>
                      </a:tcPr>
                    </a:tc>
                    <a:tc>
                      <a:txBody>
                        <a:bodyPr/>
                        <a:lstStyle/>
                        <a:p>
                          <a:endParaRPr lang="en-US"/>
                        </a:p>
                      </a:txBody>
                      <a:tcPr>
                        <a:blipFill>
                          <a:blip r:embed="rId2"/>
                          <a:stretch>
                            <a:fillRect l="-100000" r="-100000" b="-98684"/>
                          </a:stretch>
                        </a:blipFill>
                      </a:tcPr>
                    </a:tc>
                    <a:tc>
                      <a:txBody>
                        <a:bodyPr/>
                        <a:lstStyle/>
                        <a:p>
                          <a:endParaRPr lang="en-US"/>
                        </a:p>
                      </a:txBody>
                      <a:tcPr>
                        <a:blipFill>
                          <a:blip r:embed="rId2"/>
                          <a:stretch>
                            <a:fillRect l="-200000" b="-98684"/>
                          </a:stretch>
                        </a:blipFill>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1333" r="-200000"/>
                          </a:stretch>
                        </a:blipFill>
                      </a:tcPr>
                    </a:tc>
                    <a:tc>
                      <a:txBody>
                        <a:bodyPr/>
                        <a:lstStyle/>
                        <a:p>
                          <a:endParaRPr lang="en-US"/>
                        </a:p>
                      </a:txBody>
                      <a:tcPr>
                        <a:blipFill>
                          <a:blip r:embed="rId2"/>
                          <a:stretch>
                            <a:fillRect l="-100000" t="-101333" r="-100000"/>
                          </a:stretch>
                        </a:blipFill>
                      </a:tcPr>
                    </a:tc>
                    <a:tc>
                      <a:txBody>
                        <a:bodyPr/>
                        <a:lstStyle/>
                        <a:p>
                          <a:endParaRPr lang="en-US"/>
                        </a:p>
                      </a:txBody>
                      <a:tcPr>
                        <a:blipFill>
                          <a:blip r:embed="rId2"/>
                          <a:stretch>
                            <a:fillRect l="-200000" t="-101333"/>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6E5725F7-47D3-41A8-83FE-064FC3D33286}"/>
                  </a:ext>
                </a:extLst>
              </p:cNvPr>
              <p:cNvGraphicFramePr>
                <a:graphicFrameLocks/>
              </p:cNvGraphicFramePr>
              <p:nvPr>
                <p:extLst>
                  <p:ext uri="{D42A27DB-BD31-4B8C-83A1-F6EECF244321}">
                    <p14:modId xmlns:p14="http://schemas.microsoft.com/office/powerpoint/2010/main" val="2305646252"/>
                  </p:ext>
                </p:extLst>
              </p:nvPr>
            </p:nvGraphicFramePr>
            <p:xfrm>
              <a:off x="533400" y="3666680"/>
              <a:ext cx="8229600" cy="403162"/>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sSup>
                                      <m:sSupPr>
                                        <m:ctrlPr>
                                          <a:rPr lang="ar-AE" sz="2000">
                                            <a:solidFill>
                                              <a:srgbClr val="000000"/>
                                            </a:solidFill>
                                          </a:rPr>
                                        </m:ctrlPr>
                                      </m:sSupPr>
                                      <m:e>
                                        <m:r>
                                          <m:rPr>
                                            <m:sty m:val="p"/>
                                          </m:rPr>
                                          <a:rPr lang="en-US" sz="2000">
                                            <a:solidFill>
                                              <a:srgbClr val="000000"/>
                                            </a:solidFill>
                                          </a:rPr>
                                          <m:t>sin</m:t>
                                        </m:r>
                                      </m:e>
                                      <m:sup>
                                        <m:r>
                                          <a:rPr lang="ar-AE" sz="2000">
                                            <a:solidFill>
                                              <a:srgbClr val="000000"/>
                                            </a:solidFill>
                                          </a:rPr>
                                          <m:t>2</m:t>
                                        </m:r>
                                      </m:sup>
                                    </m:sSup>
                                  </m:fName>
                                  <m:e>
                                    <m:r>
                                      <a:rPr lang="ar-AE" sz="2000">
                                        <a:solidFill>
                                          <a:srgbClr val="000000"/>
                                        </a:solidFill>
                                      </a:rPr>
                                      <m:t>𝑥</m:t>
                                    </m:r>
                                  </m:e>
                                </m:func>
                                <m:r>
                                  <a:rPr lang="ar-AE" sz="2000">
                                    <a:solidFill>
                                      <a:srgbClr val="000000"/>
                                    </a:solidFill>
                                  </a:rPr>
                                  <m:t>+</m:t>
                                </m:r>
                                <m:func>
                                  <m:funcPr>
                                    <m:ctrlPr>
                                      <a:rPr lang="ar-AE" sz="2000">
                                        <a:solidFill>
                                          <a:srgbClr val="000000"/>
                                        </a:solidFill>
                                      </a:rPr>
                                    </m:ctrlPr>
                                  </m:funcPr>
                                  <m:fName>
                                    <m:sSup>
                                      <m:sSupPr>
                                        <m:ctrlPr>
                                          <a:rPr lang="ar-AE" sz="2000">
                                            <a:solidFill>
                                              <a:srgbClr val="000000"/>
                                            </a:solidFill>
                                          </a:rPr>
                                        </m:ctrlPr>
                                      </m:sSupPr>
                                      <m:e>
                                        <m:r>
                                          <m:rPr>
                                            <m:sty m:val="p"/>
                                          </m:rPr>
                                          <a:rPr lang="en-US" sz="2000">
                                            <a:solidFill>
                                              <a:srgbClr val="000000"/>
                                            </a:solidFill>
                                          </a:rPr>
                                          <m:t>cos</m:t>
                                        </m:r>
                                      </m:e>
                                      <m:sup>
                                        <m:r>
                                          <a:rPr lang="ar-AE" sz="2000">
                                            <a:solidFill>
                                              <a:srgbClr val="000000"/>
                                            </a:solidFill>
                                          </a:rPr>
                                          <m:t>2</m:t>
                                        </m:r>
                                      </m:sup>
                                    </m:sSup>
                                  </m:fName>
                                  <m:e>
                                    <m:r>
                                      <a:rPr lang="ar-AE" sz="2000">
                                        <a:solidFill>
                                          <a:srgbClr val="000000"/>
                                        </a:solidFill>
                                      </a:rPr>
                                      <m:t>𝑥</m:t>
                                    </m:r>
                                  </m:e>
                                </m:func>
                                <m:r>
                                  <a:rPr lang="ar-AE" sz="2000">
                                    <a:solidFill>
                                      <a:srgbClr val="000000"/>
                                    </a:solidFill>
                                  </a:rPr>
                                  <m:t>=</m:t>
                                </m:r>
                                <m:r>
                                  <a:rPr lang="ar-AE" sz="2000">
                                    <a:solidFill>
                                      <a:srgbClr val="000000"/>
                                    </a:solidFill>
                                  </a:rPr>
                                  <m:t>1</m:t>
                                </m:r>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smtClean="0">
                                        <a:solidFill>
                                          <a:srgbClr val="000000"/>
                                        </a:solidFill>
                                      </a:rPr>
                                    </m:ctrlPr>
                                  </m:funcPr>
                                  <m:fName>
                                    <m:sSup>
                                      <m:sSupPr>
                                        <m:ctrlPr>
                                          <a:rPr lang="ar-AE" sz="2000">
                                            <a:solidFill>
                                              <a:srgbClr val="000000"/>
                                            </a:solidFill>
                                          </a:rPr>
                                        </m:ctrlPr>
                                      </m:sSupPr>
                                      <m:e>
                                        <m:r>
                                          <m:rPr>
                                            <m:sty m:val="p"/>
                                          </m:rPr>
                                          <a:rPr lang="en-US" sz="2000">
                                            <a:solidFill>
                                              <a:srgbClr val="000000"/>
                                            </a:solidFill>
                                          </a:rPr>
                                          <m:t>tan</m:t>
                                        </m:r>
                                      </m:e>
                                      <m:sup>
                                        <m:r>
                                          <a:rPr lang="ar-AE" sz="2000">
                                            <a:solidFill>
                                              <a:srgbClr val="000000"/>
                                            </a:solidFill>
                                          </a:rPr>
                                          <m:t>2</m:t>
                                        </m:r>
                                      </m:sup>
                                    </m:sSup>
                                  </m:fName>
                                  <m:e>
                                    <m:r>
                                      <a:rPr lang="ar-AE" sz="2000">
                                        <a:solidFill>
                                          <a:srgbClr val="000000"/>
                                        </a:solidFill>
                                      </a:rPr>
                                      <m:t>𝑥</m:t>
                                    </m:r>
                                  </m:e>
                                </m:func>
                                <m:r>
                                  <a:rPr lang="ar-AE" sz="2000">
                                    <a:solidFill>
                                      <a:srgbClr val="000000"/>
                                    </a:solidFill>
                                  </a:rPr>
                                  <m:t>+</m:t>
                                </m:r>
                                <m:r>
                                  <a:rPr lang="ar-AE" sz="2000">
                                    <a:solidFill>
                                      <a:srgbClr val="000000"/>
                                    </a:solidFill>
                                  </a:rPr>
                                  <m:t>1</m:t>
                                </m:r>
                                <m:r>
                                  <a:rPr lang="ar-AE" sz="2000">
                                    <a:solidFill>
                                      <a:srgbClr val="000000"/>
                                    </a:solidFill>
                                  </a:rPr>
                                  <m:t>=</m:t>
                                </m:r>
                                <m:func>
                                  <m:funcPr>
                                    <m:ctrlPr>
                                      <a:rPr lang="ar-AE" sz="2000">
                                        <a:solidFill>
                                          <a:srgbClr val="000000"/>
                                        </a:solidFill>
                                      </a:rPr>
                                    </m:ctrlPr>
                                  </m:funcPr>
                                  <m:fName>
                                    <m:sSup>
                                      <m:sSupPr>
                                        <m:ctrlPr>
                                          <a:rPr lang="ar-AE" sz="2000">
                                            <a:solidFill>
                                              <a:srgbClr val="000000"/>
                                            </a:solidFill>
                                          </a:rPr>
                                        </m:ctrlPr>
                                      </m:sSupPr>
                                      <m:e>
                                        <m:r>
                                          <m:rPr>
                                            <m:sty m:val="p"/>
                                          </m:rPr>
                                          <a:rPr lang="en-US" sz="2000">
                                            <a:solidFill>
                                              <a:srgbClr val="000000"/>
                                            </a:solidFill>
                                          </a:rPr>
                                          <m:t>sec</m:t>
                                        </m:r>
                                      </m:e>
                                      <m:sup>
                                        <m:r>
                                          <a:rPr lang="ar-AE" sz="2000">
                                            <a:solidFill>
                                              <a:srgbClr val="000000"/>
                                            </a:solidFill>
                                          </a:rPr>
                                          <m:t>2</m:t>
                                        </m:r>
                                      </m:sup>
                                    </m:sSup>
                                  </m:fName>
                                  <m:e>
                                    <m:r>
                                      <a:rPr lang="ar-AE" sz="2000">
                                        <a:solidFill>
                                          <a:srgbClr val="000000"/>
                                        </a:solidFill>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ar-AE" sz="2000" smtClean="0">
                                    <a:solidFill>
                                      <a:srgbClr val="000000"/>
                                    </a:solidFill>
                                  </a:rPr>
                                  <m:t>1</m:t>
                                </m:r>
                                <m:r>
                                  <a:rPr lang="ar-AE" sz="2000" smtClean="0">
                                    <a:solidFill>
                                      <a:srgbClr val="000000"/>
                                    </a:solidFill>
                                  </a:rPr>
                                  <m:t>+</m:t>
                                </m:r>
                                <m:func>
                                  <m:funcPr>
                                    <m:ctrlPr>
                                      <a:rPr lang="ar-AE" sz="2000">
                                        <a:solidFill>
                                          <a:srgbClr val="000000"/>
                                        </a:solidFill>
                                      </a:rPr>
                                    </m:ctrlPr>
                                  </m:funcPr>
                                  <m:fName>
                                    <m:sSup>
                                      <m:sSupPr>
                                        <m:ctrlPr>
                                          <a:rPr lang="ar-AE" sz="2000">
                                            <a:solidFill>
                                              <a:srgbClr val="000000"/>
                                            </a:solidFill>
                                          </a:rPr>
                                        </m:ctrlPr>
                                      </m:sSupPr>
                                      <m:e>
                                        <m:r>
                                          <m:rPr>
                                            <m:sty m:val="p"/>
                                          </m:rPr>
                                          <a:rPr lang="en-US" sz="2000">
                                            <a:solidFill>
                                              <a:srgbClr val="000000"/>
                                            </a:solidFill>
                                          </a:rPr>
                                          <m:t>cot</m:t>
                                        </m:r>
                                      </m:e>
                                      <m:sup>
                                        <m:r>
                                          <a:rPr lang="ar-AE" sz="2000">
                                            <a:solidFill>
                                              <a:srgbClr val="000000"/>
                                            </a:solidFill>
                                          </a:rPr>
                                          <m:t>2</m:t>
                                        </m:r>
                                      </m:sup>
                                    </m:sSup>
                                  </m:fName>
                                  <m:e>
                                    <m:r>
                                      <a:rPr lang="ar-AE" sz="2000">
                                        <a:solidFill>
                                          <a:srgbClr val="000000"/>
                                        </a:solidFill>
                                      </a:rPr>
                                      <m:t>𝑥</m:t>
                                    </m:r>
                                  </m:e>
                                </m:func>
                                <m:r>
                                  <a:rPr lang="ar-AE" sz="2000">
                                    <a:solidFill>
                                      <a:srgbClr val="000000"/>
                                    </a:solidFill>
                                  </a:rPr>
                                  <m:t>=</m:t>
                                </m:r>
                                <m:func>
                                  <m:funcPr>
                                    <m:ctrlPr>
                                      <a:rPr lang="ar-AE" sz="2000">
                                        <a:solidFill>
                                          <a:srgbClr val="000000"/>
                                        </a:solidFill>
                                      </a:rPr>
                                    </m:ctrlPr>
                                  </m:funcPr>
                                  <m:fName>
                                    <m:sSup>
                                      <m:sSupPr>
                                        <m:ctrlPr>
                                          <a:rPr lang="ar-AE" sz="2000">
                                            <a:solidFill>
                                              <a:srgbClr val="000000"/>
                                            </a:solidFill>
                                          </a:rPr>
                                        </m:ctrlPr>
                                      </m:sSupPr>
                                      <m:e>
                                        <m:r>
                                          <m:rPr>
                                            <m:sty m:val="p"/>
                                          </m:rPr>
                                          <a:rPr lang="en-US" sz="2000">
                                            <a:solidFill>
                                              <a:srgbClr val="000000"/>
                                            </a:solidFill>
                                          </a:rPr>
                                          <m:t>csc</m:t>
                                        </m:r>
                                      </m:e>
                                      <m:sup>
                                        <m:r>
                                          <a:rPr lang="ar-AE" sz="2000">
                                            <a:solidFill>
                                              <a:srgbClr val="000000"/>
                                            </a:solidFill>
                                          </a:rPr>
                                          <m:t>2</m:t>
                                        </m:r>
                                      </m:sup>
                                    </m:sSup>
                                  </m:fName>
                                  <m:e>
                                    <m:r>
                                      <a:rPr lang="ar-AE" sz="2000">
                                        <a:solidFill>
                                          <a:srgbClr val="000000"/>
                                        </a:solidFill>
                                      </a:rPr>
                                      <m:t>𝑥</m:t>
                                    </m:r>
                                  </m:e>
                                </m:func>
                              </m:oMath>
                            </m:oMathPara>
                          </a14:m>
                          <a:endParaRPr lang="ar-AE" sz="2000" dirty="0">
                            <a:solidFill>
                              <a:srgbClr val="000000"/>
                            </a:solidFill>
                          </a:endParaRPr>
                        </a:p>
                      </a:txBody>
                      <a:tcPr/>
                    </a:tc>
                    <a:extLst>
                      <a:ext uri="{0D108BD9-81ED-4DB2-BD59-A6C34878D82A}">
                        <a16:rowId xmlns:a16="http://schemas.microsoft.com/office/drawing/2014/main" val="10000"/>
                      </a:ext>
                    </a:extLst>
                  </a:tr>
                </a:tbl>
              </a:graphicData>
            </a:graphic>
          </p:graphicFrame>
        </mc:Choice>
        <mc:Fallback>
          <p:graphicFrame>
            <p:nvGraphicFramePr>
              <p:cNvPr id="5" name="Table Placeholder 2">
                <a:extLst>
                  <a:ext uri="{FF2B5EF4-FFF2-40B4-BE49-F238E27FC236}">
                    <a16:creationId xmlns:a16="http://schemas.microsoft.com/office/drawing/2014/main" id="{6E5725F7-47D3-41A8-83FE-064FC3D33286}"/>
                  </a:ext>
                </a:extLst>
              </p:cNvPr>
              <p:cNvGraphicFramePr>
                <a:graphicFrameLocks/>
              </p:cNvGraphicFramePr>
              <p:nvPr>
                <p:extLst>
                  <p:ext uri="{D42A27DB-BD31-4B8C-83A1-F6EECF244321}">
                    <p14:modId xmlns:p14="http://schemas.microsoft.com/office/powerpoint/2010/main" val="2305646252"/>
                  </p:ext>
                </p:extLst>
              </p:nvPr>
            </p:nvGraphicFramePr>
            <p:xfrm>
              <a:off x="533400" y="3666680"/>
              <a:ext cx="8229600" cy="403162"/>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03162">
                    <a:tc>
                      <a:txBody>
                        <a:bodyPr/>
                        <a:lstStyle/>
                        <a:p>
                          <a:endParaRPr lang="en-US"/>
                        </a:p>
                      </a:txBody>
                      <a:tcPr>
                        <a:blipFill>
                          <a:blip r:embed="rId3"/>
                          <a:stretch>
                            <a:fillRect r="-200222"/>
                          </a:stretch>
                        </a:blipFill>
                      </a:tcPr>
                    </a:tc>
                    <a:tc>
                      <a:txBody>
                        <a:bodyPr/>
                        <a:lstStyle/>
                        <a:p>
                          <a:endParaRPr lang="en-US"/>
                        </a:p>
                      </a:txBody>
                      <a:tcPr>
                        <a:blipFill>
                          <a:blip r:embed="rId3"/>
                          <a:stretch>
                            <a:fillRect l="-99778" r="-99778"/>
                          </a:stretch>
                        </a:blipFill>
                      </a:tcPr>
                    </a:tc>
                    <a:tc>
                      <a:txBody>
                        <a:bodyPr/>
                        <a:lstStyle/>
                        <a:p>
                          <a:endParaRPr lang="en-US"/>
                        </a:p>
                      </a:txBody>
                      <a:tcPr>
                        <a:blipFill>
                          <a:blip r:embed="rId3"/>
                          <a:stretch>
                            <a:fillRect l="-200222"/>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Simplifying Trigonometric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Simplify the expression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Simplifying Trigonometric Expressions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pPr>
                  <a:defRPr sz="2800"/>
                </a:pPr>
                <a:r>
                  <a:rPr sz="2800" dirty="0"/>
                  <a:t>Skill in using identities to simplify trigonometric expressions only comes with practice, but the guiding principle is to rewrite the expression in such a way that the use of one or more identities becomes apparent. In the case of the expression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oMath>
                </a14:m>
                <a:r>
                  <a:rPr sz="2800" dirty="0"/>
                  <a:t>, a good way to begin is to rewrite it in terms of only sine and cosine, since three distinct functions are unnecessary.</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
                        <m:dPr>
                          <m:ctrlPr>
                            <a:rPr i="1">
                              <a:latin typeface="Cambria Math" panose="02040503050406030204" pitchFamily="18" charset="0"/>
                            </a:rPr>
                          </m:ctrlPr>
                        </m:dPr>
                        <m:e>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e>
                      </m:d>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55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Simplifying Trigonometric Expressions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sz="2800"/>
                </a:pPr>
                <a:r>
                  <a:rPr lang="en-US" sz="2800" dirty="0"/>
                  <a:t>Now, the presence of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oMath>
                </a14:m>
                <a:r>
                  <a:rPr lang="ar-AE" sz="2800" dirty="0"/>
                  <a:t> </a:t>
                </a:r>
                <a:r>
                  <a:rPr lang="en-US" sz="2800" dirty="0"/>
                  <a:t>should remind you of the first Pythagorean identity (one that you’ll find yourself using frequently). Remember that </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so if some other term can be rewritten in such a way that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oMath>
                </a14:m>
                <a:r>
                  <a:rPr lang="ar-AE" sz="2800" dirty="0"/>
                  <a:t> </a:t>
                </a:r>
                <a:r>
                  <a:rPr lang="en-US" sz="2800" dirty="0"/>
                  <a:t>is added to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oMath>
                </a14:m>
                <a:r>
                  <a:rPr lang="ar-AE" sz="2800" dirty="0"/>
                  <a:t>, </a:t>
                </a:r>
                <a:r>
                  <a:rPr lang="en-US" sz="2800" dirty="0"/>
                  <a:t>there is a good chance that the identity applies. In the problem at hand,</a:t>
                </a:r>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phant>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d>
                      <m:d>
                        <m:dPr>
                          <m:ctrlPr>
                            <a:rPr lang="ar-AE" i="1">
                              <a:latin typeface="Cambria Math" panose="02040503050406030204" pitchFamily="18" charset="0"/>
                            </a:rPr>
                          </m:ctrlPr>
                        </m:dPr>
                        <m:e>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d>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phant>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sec</m:t>
                          </m:r>
                        </m:fName>
                        <m:e>
                          <m:r>
                            <a:rPr lang="ar-AE">
                              <a:latin typeface="Cambria Math" panose="02040503050406030204" pitchFamily="18" charset="0"/>
                            </a:rPr>
                            <m:t>𝜃</m:t>
                          </m:r>
                        </m:e>
                      </m:func>
                      <m:r>
                        <a:rPr lang="ar-AE" b="0" i="1" smtClean="0">
                          <a:latin typeface="Cambria Math" panose="02040503050406030204" pitchFamily="18" charset="0"/>
                        </a:rPr>
                        <m:t>.</m:t>
                      </m:r>
                    </m:oMath>
                  </m:oMathPara>
                </a14:m>
                <a:endParaRPr lang="ar-AE"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454" r="-1481"/>
                </a:stretch>
              </a:blipFill>
            </p:spPr>
            <p:txBody>
              <a:bodyPr/>
              <a:lstStyle/>
              <a:p>
                <a:r>
                  <a:rPr lang="en-US">
                    <a:noFill/>
                  </a:rPr>
                  <a:t> </a:t>
                </a:r>
              </a:p>
            </p:txBody>
          </p:sp>
        </mc:Fallback>
      </mc:AlternateContent>
    </p:spTree>
    <p:extLst>
      <p:ext uri="{BB962C8B-B14F-4D97-AF65-F5344CB8AC3E}">
        <p14:creationId xmlns:p14="http://schemas.microsoft.com/office/powerpoint/2010/main" val="390589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Simplifying Trigonometric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Simplify the expression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𝛼</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𝛼</m:t>
                            </m:r>
                          </m:e>
                        </m:func>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𝛼</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1236</Words>
  <Application>Microsoft Office PowerPoint</Application>
  <PresentationFormat>On-screen Show (4:3)</PresentationFormat>
  <Paragraphs>144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Arial</vt:lpstr>
      <vt:lpstr>Cambria Math</vt:lpstr>
      <vt:lpstr>Courier New</vt:lpstr>
      <vt:lpstr>Office Theme</vt:lpstr>
      <vt:lpstr>Section 8.1</vt:lpstr>
      <vt:lpstr>Identities Already Seen</vt:lpstr>
      <vt:lpstr>Identities Already Seen (cont.)</vt:lpstr>
      <vt:lpstr>Identities Already Seen (cont.)</vt:lpstr>
      <vt:lpstr>Identities Already Seen (cont.)</vt:lpstr>
      <vt:lpstr>Example 1: Simplifying Trigonometric Expressions</vt:lpstr>
      <vt:lpstr>Example 1: Simplifying Trigonometric Expressions (cont.)</vt:lpstr>
      <vt:lpstr>Example 1: Simplifying Trigonometric Expressions (cont.)</vt:lpstr>
      <vt:lpstr>Example 2: Simplifying Trigonometric Expressions</vt:lpstr>
      <vt:lpstr>Example 2: Simplifying Trigonometric Expressions (cont.)</vt:lpstr>
      <vt:lpstr>Example 2: Simplifying Trigonometric Expressions (cont.)</vt:lpstr>
      <vt:lpstr>Guidelines for Verifying Trigonometric Identities</vt:lpstr>
      <vt:lpstr>Example 3: Verifying Trigonometric Identities</vt:lpstr>
      <vt:lpstr>Example 3: Verifying Trigonometric Identities (cont.)</vt:lpstr>
      <vt:lpstr>Example 3: Verifying Trigonometric Identities (cont.)</vt:lpstr>
      <vt:lpstr>Example 4: Verifying Trigonometric Identities</vt:lpstr>
      <vt:lpstr>Example 4: Verifying Trigonometric Identities (cont.)</vt:lpstr>
      <vt:lpstr>Example 4: Verifying Trigonometric Identities (cont.)</vt:lpstr>
      <vt:lpstr>Example 4: Verifying Trigonometric Identities (cont.)</vt:lpstr>
      <vt:lpstr>Example 5: Verifying Trigonometric Identities</vt:lpstr>
      <vt:lpstr>Example 5: Verifying Trigonometric Identities (cont.)</vt:lpstr>
      <vt:lpstr>Example 5: Verifying Trigonometric Identities (cont.)</vt:lpstr>
      <vt:lpstr>Example 6: Using Trigonometric Substitutions</vt:lpstr>
      <vt:lpstr>Example 6: Using Trigonometric Substitutions (cont.)</vt:lpstr>
      <vt:lpstr>Example 6: Using Trigonometric Substitutions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132</cp:revision>
  <dcterms:created xsi:type="dcterms:W3CDTF">2013-04-26T14:43:13Z</dcterms:created>
  <dcterms:modified xsi:type="dcterms:W3CDTF">2020-07-16T18:53:57Z</dcterms:modified>
</cp:coreProperties>
</file>