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57" r:id="rId3"/>
    <p:sldId id="260" r:id="rId4"/>
    <p:sldId id="261" r:id="rId5"/>
    <p:sldId id="262" r:id="rId6"/>
    <p:sldId id="263" r:id="rId7"/>
    <p:sldId id="287" r:id="rId8"/>
    <p:sldId id="288" r:id="rId9"/>
    <p:sldId id="289"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Sum and Difference Identities</a:t>
            </a:r>
          </a:p>
        </p:txBody>
      </p:sp>
      <p:sp>
        <p:nvSpPr>
          <p:cNvPr id="3" name="Title 2"/>
          <p:cNvSpPr>
            <a:spLocks noGrp="1"/>
          </p:cNvSpPr>
          <p:nvPr>
            <p:ph type="title"/>
          </p:nvPr>
        </p:nvSpPr>
        <p:spPr/>
        <p:txBody>
          <a:bodyPr/>
          <a:lstStyle/>
          <a:p>
            <a:r>
              <a:t>Section 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exact value of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2800" b="1" dirty="0"/>
                  <a:t>Solution</a:t>
                </a:r>
              </a:p>
              <a:p>
                <a:pPr>
                  <a:defRPr sz="2800"/>
                </a:pPr>
                <a:r>
                  <a:rPr sz="2800" dirty="0"/>
                  <a:t>To make use of previous results, we need to note that </a:t>
                </a:r>
                <a:br>
                  <a:rPr lang="en-US" sz="2800" dirty="0"/>
                </a:b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e>
                      </m:phant>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den>
                      </m:f>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1</m:t>
                          </m:r>
                          <m:r>
                            <a:rPr>
                              <a:latin typeface="Cambria Math" panose="02040503050406030204" pitchFamily="18" charset="0"/>
                            </a:rPr>
                            <m:t>+</m:t>
                          </m:r>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e>
                          </m:d>
                          <m:d>
                            <m:dPr>
                              <m:ctrlPr>
                                <a:rPr i="1">
                                  <a:latin typeface="Cambria Math" panose="02040503050406030204" pitchFamily="18" charset="0"/>
                                </a:rPr>
                              </m:ctrlPr>
                            </m:dPr>
                            <m:e>
                              <m:r>
                                <a:rPr>
                                  <a:latin typeface="Cambria Math" panose="02040503050406030204" pitchFamily="18" charset="0"/>
                                </a:rPr>
                                <m:t>1</m:t>
                              </m:r>
                            </m:e>
                          </m:d>
                        </m:den>
                      </m:f>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12</m:t>
                                      </m:r>
                                    </m:den>
                                  </m:f>
                                </m:e>
                              </m:d>
                            </m:e>
                          </m:func>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1</m:t>
                          </m:r>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exact value of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80</m:t>
                            </m:r>
                          </m:e>
                          <m:sup>
                            <m:r>
                              <a:rPr lang="en-US" i="1" smtClean="0">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The key step is to recognize the expression as the difference identity for sine. We can then proceed as follows.</a:t>
                </a:r>
                <a:endParaRPr lang="en-US" sz="2800" dirty="0"/>
              </a:p>
              <a:p>
                <a:endParaRPr sz="2800" dirty="0"/>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d>
                        </m:e>
                      </m:func>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80</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20</m:t>
                                  </m:r>
                                </m:e>
                                <m:sup>
                                  <m:r>
                                    <a:rPr lang="en-US" i="1">
                                      <a:latin typeface="Cambria Math" panose="02040503050406030204" pitchFamily="18" charset="0"/>
                                      <a:ea typeface="Cambria Math" panose="02040503050406030204" pitchFamily="18" charset="0"/>
                                    </a:rPr>
                                    <m:t>°</m:t>
                                  </m:r>
                                </m:sup>
                              </m:sSup>
                            </m:e>
                          </m:func>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60</m:t>
                              </m:r>
                            </m:e>
                            <m:sup>
                              <m:r>
                                <a:rPr lang="en-US" i="1">
                                  <a:latin typeface="Cambria Math" panose="02040503050406030204" pitchFamily="18" charset="0"/>
                                  <a:ea typeface="Cambria Math" panose="02040503050406030204" pitchFamily="18" charset="0"/>
                                </a:rPr>
                                <m:t>°</m:t>
                              </m:r>
                            </m:sup>
                          </m:sSup>
                        </m:e>
                      </m:func>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80</m:t>
                                  </m:r>
                                </m:e>
                                <m:sup>
                                  <m:r>
                                    <a:rPr lang="ar-AE" i="1">
                                      <a:latin typeface="Cambria Math" panose="02040503050406030204" pitchFamily="18" charset="0"/>
                                      <a:ea typeface="Cambria Math" panose="02040503050406030204" pitchFamily="18" charset="0"/>
                                    </a:rPr>
                                    <m:t>°</m:t>
                                  </m:r>
                                </m:sup>
                              </m:sSup>
                            </m:e>
                          </m:func>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i="1">
                                      <a:latin typeface="Cambria Math" panose="02040503050406030204" pitchFamily="18" charset="0"/>
                                      <a:ea typeface="Cambria Math" panose="02040503050406030204" pitchFamily="18" charset="0"/>
                                    </a:rPr>
                                    <m:t>°</m:t>
                                  </m:r>
                                </m:sup>
                              </m:sSup>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sSup>
                                <m:sSupPr>
                                  <m:ctrlPr>
                                    <a:rPr lang="ar-AE" i="1">
                                      <a:latin typeface="Cambria Math" panose="02040503050406030204" pitchFamily="18" charset="0"/>
                                    </a:rPr>
                                  </m:ctrlPr>
                                </m:sSupPr>
                                <m:e>
                                  <m:r>
                                    <a:rPr lang="ar-AE">
                                      <a:latin typeface="Cambria Math" panose="02040503050406030204" pitchFamily="18" charset="0"/>
                                    </a:rPr>
                                    <m:t>80</m:t>
                                  </m:r>
                                </m:e>
                                <m:sup>
                                  <m:r>
                                    <a:rPr lang="ar-AE" i="1">
                                      <a:latin typeface="Cambria Math" panose="02040503050406030204" pitchFamily="18" charset="0"/>
                                      <a:ea typeface="Cambria Math" panose="02040503050406030204" pitchFamily="18" charset="0"/>
                                    </a:rPr>
                                    <m:t>°</m:t>
                                  </m:r>
                                </m:sup>
                              </m:sSup>
                            </m:e>
                          </m:func>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sSup>
                                <m:sSupPr>
                                  <m:ctrlPr>
                                    <a:rPr lang="ar-AE" i="1">
                                      <a:latin typeface="Cambria Math" panose="02040503050406030204" pitchFamily="18" charset="0"/>
                                    </a:rPr>
                                  </m:ctrlPr>
                                </m:sSupPr>
                                <m:e>
                                  <m:r>
                                    <a:rPr lang="ar-AE">
                                      <a:latin typeface="Cambria Math" panose="02040503050406030204" pitchFamily="18" charset="0"/>
                                    </a:rPr>
                                    <m:t>20</m:t>
                                  </m:r>
                                </m:e>
                                <m:sup>
                                  <m:r>
                                    <a:rPr lang="ar-AE" i="1">
                                      <a:latin typeface="Cambria Math" panose="02040503050406030204" pitchFamily="18" charset="0"/>
                                      <a:ea typeface="Cambria Math" panose="02040503050406030204" pitchFamily="18" charset="0"/>
                                    </a:rPr>
                                    <m:t>°</m:t>
                                  </m:r>
                                </m:sup>
                              </m:sSup>
                            </m:e>
                          </m:func>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a difference identity to verify that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e>
                      </m: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e>
                          </m:d>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m:oMathPara>
                </a14:m>
                <a:endParaRPr sz="2800" b="1"/>
              </a:p>
              <a:p>
                <a:endParaRPr sz="2800" b="1"/>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Evaluate the expression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From our previous experience with compositions of trigonometric functions and inverse trigonometric functions, we know the general approach to take; the only additional complication here is that the argument of sine is a difference. If we let </a:t>
                </a:r>
                <a14:m>
                  <m:oMath xmlns:m="http://schemas.openxmlformats.org/officeDocument/2006/math">
                    <m:r>
                      <a:rPr>
                        <a:latin typeface="Cambria Math" panose="02040503050406030204" pitchFamily="18" charset="0"/>
                      </a:rPr>
                      <m:t>𝑢</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oMath>
                </a14:m>
                <a:r>
                  <a:rPr sz="2800" dirty="0"/>
                  <a:t> and </a:t>
                </a:r>
                <a:br>
                  <a:rPr lang="en-US" sz="2800" dirty="0"/>
                </a:br>
                <a14:m>
                  <m:oMath xmlns:m="http://schemas.openxmlformats.org/officeDocument/2006/math">
                    <m:r>
                      <a:rPr>
                        <a:latin typeface="Cambria Math" panose="02040503050406030204" pitchFamily="18" charset="0"/>
                      </a:rPr>
                      <m:t>𝑣</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𝑢</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𝑣</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oMath>
                </a14:m>
                <a:r>
                  <a:rPr sz="2800" dirty="0"/>
                  <a:t> and we are led to construct two right triangles as shown</a:t>
                </a:r>
                <a:r>
                  <a:rPr lang="en-US" sz="2800" dirty="0"/>
                  <a:t> in Figure 2 and Figure 3</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Sum and Difference Identities (cont.)</a:t>
            </a:r>
          </a:p>
        </p:txBody>
      </p:sp>
      <p:sp>
        <p:nvSpPr>
          <p:cNvPr id="6" name="Text Placeholder 2"/>
          <p:cNvSpPr txBox="1">
            <a:spLocks/>
          </p:cNvSpPr>
          <p:nvPr/>
        </p:nvSpPr>
        <p:spPr>
          <a:xfrm>
            <a:off x="1885969" y="5525086"/>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2</a:t>
            </a:r>
          </a:p>
        </p:txBody>
      </p:sp>
      <p:sp>
        <p:nvSpPr>
          <p:cNvPr id="7" name="Text Placeholder 2"/>
          <p:cNvSpPr txBox="1">
            <a:spLocks/>
          </p:cNvSpPr>
          <p:nvPr/>
        </p:nvSpPr>
        <p:spPr>
          <a:xfrm>
            <a:off x="6064243" y="5525085"/>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pic>
        <p:nvPicPr>
          <p:cNvPr id="10" name="Graphic 9">
            <a:extLst>
              <a:ext uri="{FF2B5EF4-FFF2-40B4-BE49-F238E27FC236}">
                <a16:creationId xmlns:a16="http://schemas.microsoft.com/office/drawing/2014/main" id="{0C6B141D-9581-4C90-B977-5B5AED024DF6}"/>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803" t="9987" r="14530" b="3858"/>
          <a:stretch/>
        </p:blipFill>
        <p:spPr>
          <a:xfrm>
            <a:off x="1036320" y="1739293"/>
            <a:ext cx="3070898" cy="3968578"/>
          </a:xfrm>
          <a:prstGeom prst="rect">
            <a:avLst/>
          </a:prstGeom>
        </p:spPr>
      </p:pic>
      <p:pic>
        <p:nvPicPr>
          <p:cNvPr id="12" name="Graphic 11">
            <a:extLst>
              <a:ext uri="{FF2B5EF4-FFF2-40B4-BE49-F238E27FC236}">
                <a16:creationId xmlns:a16="http://schemas.microsoft.com/office/drawing/2014/main" id="{0B047C88-DD62-460C-8810-7B4FAF60881D}"/>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28341" t="2863" r="22087" b="3399"/>
          <a:stretch/>
        </p:blipFill>
        <p:spPr>
          <a:xfrm>
            <a:off x="5608320" y="1066799"/>
            <a:ext cx="2283447" cy="45669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r>
                  <a:rPr sz="2800" dirty="0"/>
                  <a:t>We can now proceed to apply a difference identity and evaluate, referring to the triangles we’ve constructed.</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𝑢</m:t>
                              </m:r>
                              <m:r>
                                <a:rPr>
                                  <a:latin typeface="Cambria Math" panose="02040503050406030204" pitchFamily="18" charset="0"/>
                                </a:rPr>
                                <m:t>−</m:t>
                              </m:r>
                              <m:r>
                                <a:rPr>
                                  <a:latin typeface="Cambria Math" panose="02040503050406030204" pitchFamily="18" charset="0"/>
                                </a:rPr>
                                <m:t>𝑣</m:t>
                              </m:r>
                            </m:e>
                          </m:d>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𝑢</m:t>
                          </m:r>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𝑣</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𝑢</m:t>
                          </m:r>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𝑣</m:t>
                          </m:r>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13</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13</m:t>
                              </m:r>
                            </m:den>
                          </m:f>
                        </m:e>
                      </m: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65</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36</m:t>
                          </m:r>
                        </m:num>
                        <m:den>
                          <m:r>
                            <a:rPr>
                              <a:latin typeface="Cambria Math" panose="02040503050406030204" pitchFamily="18" charset="0"/>
                            </a:rPr>
                            <m:t>65</m:t>
                          </m:r>
                        </m:den>
                      </m:f>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5</m:t>
                                          </m:r>
                                        </m:den>
                                      </m:f>
                                    </m:e>
                                  </m:d>
                                </m:e>
                              </m:func>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16</m:t>
                          </m:r>
                        </m:num>
                        <m:den>
                          <m:r>
                            <a:rPr>
                              <a:latin typeface="Cambria Math" panose="02040503050406030204" pitchFamily="18" charset="0"/>
                            </a:rPr>
                            <m:t>65</m:t>
                          </m:r>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963"/>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 and Difference Identities</a:t>
            </a:r>
          </a:p>
        </p:txBody>
      </p:sp>
      <p:sp>
        <p:nvSpPr>
          <p:cNvPr id="3" name="Text Placeholder 2"/>
          <p:cNvSpPr>
            <a:spLocks noGrp="1"/>
          </p:cNvSpPr>
          <p:nvPr>
            <p:ph type="body" sz="quarter" idx="10"/>
          </p:nvPr>
        </p:nvSpPr>
        <p:spPr/>
        <p:txBody>
          <a:bodyPr>
            <a:normAutofit/>
          </a:bodyPr>
          <a:lstStyle/>
          <a:p>
            <a:pPr algn="ctr">
              <a:defRPr sz="2800" b="1"/>
            </a:pPr>
            <a:r>
              <a:rPr lang="en-US" dirty="0"/>
              <a:t>Identities</a:t>
            </a:r>
            <a:endParaRPr dirty="0"/>
          </a:p>
          <a:p>
            <a:endParaRPr dirty="0"/>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extLst>
                  <p:ext uri="{D42A27DB-BD31-4B8C-83A1-F6EECF244321}">
                    <p14:modId xmlns:p14="http://schemas.microsoft.com/office/powerpoint/2010/main" val="1601395315"/>
                  </p:ext>
                </p:extLst>
              </p:nvPr>
            </p:nvGraphicFramePr>
            <p:xfrm>
              <a:off x="516509" y="1547431"/>
              <a:ext cx="8110982" cy="2996692"/>
            </p:xfrm>
            <a:graphic>
              <a:graphicData uri="http://schemas.openxmlformats.org/drawingml/2006/table">
                <a:tbl>
                  <a:tblPr firstRow="1" bandRow="1">
                    <a:tableStyleId>{2D5ABB26-0587-4C30-8999-92F81FD0307C}</a:tableStyleId>
                  </a:tblPr>
                  <a:tblGrid>
                    <a:gridCol w="4055491">
                      <a:extLst>
                        <a:ext uri="{9D8B030D-6E8A-4147-A177-3AD203B41FA5}">
                          <a16:colId xmlns:a16="http://schemas.microsoft.com/office/drawing/2014/main" val="20000"/>
                        </a:ext>
                      </a:extLst>
                    </a:gridCol>
                    <a:gridCol w="4055491">
                      <a:extLst>
                        <a:ext uri="{9D8B030D-6E8A-4147-A177-3AD203B41FA5}">
                          <a16:colId xmlns:a16="http://schemas.microsoft.com/office/drawing/2014/main" val="20001"/>
                        </a:ext>
                      </a:extLst>
                    </a:gridCol>
                  </a:tblGrid>
                  <a:tr h="370840">
                    <a:tc>
                      <a:txBody>
                        <a:bodyPr/>
                        <a:lstStyle/>
                        <a:p>
                          <a:pPr algn="l"/>
                          <a:r>
                            <a:rPr sz="2000" b="1" dirty="0">
                              <a:solidFill>
                                <a:srgbClr val="000000"/>
                              </a:solidFill>
                            </a:rPr>
                            <a:t>Sine Identities</a:t>
                          </a:r>
                        </a:p>
                      </a:txBody>
                      <a:tcPr/>
                    </a:tc>
                    <a:tc>
                      <a:txBody>
                        <a:bodyPr/>
                        <a:lstStyle/>
                        <a:p>
                          <a:pPr algn="l"/>
                          <a:endParaRPr sz="2000">
                            <a:solidFill>
                              <a:srgbClr val="000000"/>
                            </a:solidFill>
                          </a:endParaRPr>
                        </a:p>
                      </a:txBody>
                      <a:tcPr/>
                    </a:tc>
                    <a:extLst>
                      <a:ext uri="{0D108BD9-81ED-4DB2-BD59-A6C34878D82A}">
                        <a16:rowId xmlns:a16="http://schemas.microsoft.com/office/drawing/2014/main" val="10000"/>
                      </a:ext>
                    </a:extLst>
                  </a:tr>
                  <a:tr h="59436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extLst>
                      <a:ext uri="{0D108BD9-81ED-4DB2-BD59-A6C34878D82A}">
                        <a16:rowId xmlns:a16="http://schemas.microsoft.com/office/drawing/2014/main" val="10001"/>
                      </a:ext>
                    </a:extLst>
                  </a:tr>
                  <a:tr h="370840">
                    <a:tc>
                      <a:txBody>
                        <a:bodyPr/>
                        <a:lstStyle/>
                        <a:p>
                          <a:pPr algn="l"/>
                          <a:r>
                            <a:rPr sz="2000" b="1" dirty="0">
                              <a:solidFill>
                                <a:srgbClr val="000000"/>
                              </a:solidFill>
                            </a:rPr>
                            <a:t>Cosine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2"/>
                      </a:ext>
                    </a:extLst>
                  </a:tr>
                  <a:tr h="59436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cos</m:t>
                                    </m:r>
                                  </m:fName>
                                  <m:e>
                                    <m:r>
                                      <a:rPr lang="ar-AE" sz="1900">
                                        <a:solidFill>
                                          <a:srgbClr val="000000"/>
                                        </a:solidFill>
                                        <a:latin typeface="Cambria Math" panose="02040503050406030204" pitchFamily="18" charset="0"/>
                                      </a:rPr>
                                      <m:t>𝑣</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sin</m:t>
                                    </m:r>
                                  </m:fName>
                                  <m:e>
                                    <m:r>
                                      <a:rPr lang="ar-AE" sz="1900">
                                        <a:solidFill>
                                          <a:srgbClr val="000000"/>
                                        </a:solidFill>
                                        <a:latin typeface="Cambria Math" panose="02040503050406030204" pitchFamily="18" charset="0"/>
                                      </a:rPr>
                                      <m:t>𝑣</m:t>
                                    </m:r>
                                  </m:e>
                                </m:func>
                              </m:oMath>
                            </m:oMathPara>
                          </a14:m>
                          <a:endParaRPr lang="ar-AE" sz="1900" dirty="0">
                            <a:solidFill>
                              <a:srgbClr val="000000"/>
                            </a:solidFill>
                          </a:endParaRPr>
                        </a:p>
                      </a:txBody>
                      <a:tcPr/>
                    </a:tc>
                    <a:extLst>
                      <a:ext uri="{0D108BD9-81ED-4DB2-BD59-A6C34878D82A}">
                        <a16:rowId xmlns:a16="http://schemas.microsoft.com/office/drawing/2014/main" val="10003"/>
                      </a:ext>
                    </a:extLst>
                  </a:tr>
                  <a:tr h="370840">
                    <a:tc>
                      <a:txBody>
                        <a:bodyPr/>
                        <a:lstStyle/>
                        <a:p>
                          <a:pPr algn="l"/>
                          <a:r>
                            <a:rPr sz="2000" b="1" dirty="0">
                              <a:solidFill>
                                <a:srgbClr val="000000"/>
                              </a:solidFill>
                            </a:rPr>
                            <a:t>Tangent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4"/>
                      </a:ext>
                    </a:extLst>
                  </a:tr>
                  <a:tr h="370840">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
                                  <m:fPr>
                                    <m:ctrlPr>
                                      <a:rPr lang="ar-AE" sz="1900" i="1">
                                        <a:solidFill>
                                          <a:srgbClr val="000000"/>
                                        </a:solidFill>
                                        <a:latin typeface="Cambria Math" panose="02040503050406030204" pitchFamily="18" charset="0"/>
                                      </a:rPr>
                                    </m:ctrlPr>
                                  </m:fPr>
                                  <m:num>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num>
                                  <m:den>
                                    <m:r>
                                      <a:rPr lang="ar-AE" sz="1900">
                                        <a:solidFill>
                                          <a:srgbClr val="000000"/>
                                        </a:solidFill>
                                        <a:latin typeface="Cambria Math" panose="02040503050406030204" pitchFamily="18" charset="0"/>
                                      </a:rPr>
                                      <m:t>1</m:t>
                                    </m:r>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den>
                                </m:f>
                              </m:oMath>
                            </m:oMathPara>
                          </a14:m>
                          <a:endParaRPr lang="ar-AE" sz="1900" dirty="0">
                            <a:solidFill>
                              <a:srgbClr val="000000"/>
                            </a:solidFill>
                          </a:endParaRPr>
                        </a:p>
                      </a:txBody>
                      <a:tcPr/>
                    </a:tc>
                    <a:tc>
                      <a:txBody>
                        <a:bodyPr/>
                        <a:lstStyle/>
                        <a:p>
                          <a:pPr algn="l">
                            <a:defRPr sz="1800"/>
                          </a:pPr>
                          <a14:m>
                            <m:oMathPara xmlns:m="http://schemas.openxmlformats.org/officeDocument/2006/math">
                              <m:oMathParaPr>
                                <m:jc m:val="left"/>
                              </m:oMathParaPr>
                              <m:oMath xmlns:m="http://schemas.openxmlformats.org/officeDocument/2006/math">
                                <m:func>
                                  <m:funcPr>
                                    <m:ctrlPr>
                                      <a:rPr lang="ar-AE" sz="1900" i="1" smtClean="0">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d>
                                      <m:dPr>
                                        <m:ctrlPr>
                                          <a:rPr lang="ar-AE" sz="1900" i="1">
                                            <a:solidFill>
                                              <a:srgbClr val="000000"/>
                                            </a:solidFill>
                                            <a:latin typeface="Cambria Math" panose="02040503050406030204" pitchFamily="18" charset="0"/>
                                          </a:rPr>
                                        </m:ctrlPr>
                                      </m:dPr>
                                      <m:e>
                                        <m:r>
                                          <a:rPr lang="ar-AE" sz="1900">
                                            <a:solidFill>
                                              <a:srgbClr val="000000"/>
                                            </a:solidFill>
                                            <a:latin typeface="Cambria Math" panose="02040503050406030204" pitchFamily="18" charset="0"/>
                                          </a:rPr>
                                          <m:t>𝑢</m:t>
                                        </m:r>
                                        <m:r>
                                          <a:rPr lang="ar-AE" sz="1900">
                                            <a:solidFill>
                                              <a:srgbClr val="000000"/>
                                            </a:solidFill>
                                            <a:latin typeface="Cambria Math" panose="02040503050406030204" pitchFamily="18" charset="0"/>
                                          </a:rPr>
                                          <m:t>−</m:t>
                                        </m:r>
                                        <m:r>
                                          <a:rPr lang="ar-AE" sz="1900">
                                            <a:solidFill>
                                              <a:srgbClr val="000000"/>
                                            </a:solidFill>
                                            <a:latin typeface="Cambria Math" panose="02040503050406030204" pitchFamily="18" charset="0"/>
                                          </a:rPr>
                                          <m:t>𝑣</m:t>
                                        </m:r>
                                      </m:e>
                                    </m:d>
                                  </m:e>
                                </m:func>
                                <m:r>
                                  <a:rPr lang="ar-AE" sz="1900">
                                    <a:solidFill>
                                      <a:srgbClr val="000000"/>
                                    </a:solidFill>
                                    <a:latin typeface="Cambria Math" panose="02040503050406030204" pitchFamily="18" charset="0"/>
                                  </a:rPr>
                                  <m:t>=</m:t>
                                </m:r>
                                <m:f>
                                  <m:fPr>
                                    <m:ctrlPr>
                                      <a:rPr lang="ar-AE" sz="1900" i="1">
                                        <a:solidFill>
                                          <a:srgbClr val="000000"/>
                                        </a:solidFill>
                                        <a:latin typeface="Cambria Math" panose="02040503050406030204" pitchFamily="18" charset="0"/>
                                      </a:rPr>
                                    </m:ctrlPr>
                                  </m:fPr>
                                  <m:num>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num>
                                  <m:den>
                                    <m:r>
                                      <a:rPr lang="ar-AE" sz="1900">
                                        <a:solidFill>
                                          <a:srgbClr val="000000"/>
                                        </a:solidFill>
                                        <a:latin typeface="Cambria Math" panose="02040503050406030204" pitchFamily="18" charset="0"/>
                                      </a:rPr>
                                      <m:t>1</m:t>
                                    </m:r>
                                    <m:r>
                                      <a:rPr lang="ar-AE" sz="1900">
                                        <a:solidFill>
                                          <a:srgbClr val="000000"/>
                                        </a:solidFill>
                                        <a:latin typeface="Cambria Math" panose="02040503050406030204" pitchFamily="18" charset="0"/>
                                      </a:rPr>
                                      <m:t>+</m:t>
                                    </m:r>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𝑢</m:t>
                                        </m:r>
                                      </m:e>
                                    </m:func>
                                    <m:func>
                                      <m:funcPr>
                                        <m:ctrlPr>
                                          <a:rPr lang="ar-AE" sz="1900" i="1">
                                            <a:solidFill>
                                              <a:srgbClr val="000000"/>
                                            </a:solidFill>
                                            <a:latin typeface="Cambria Math" panose="02040503050406030204" pitchFamily="18" charset="0"/>
                                          </a:rPr>
                                        </m:ctrlPr>
                                      </m:funcPr>
                                      <m:fName>
                                        <m:r>
                                          <m:rPr>
                                            <m:sty m:val="p"/>
                                          </m:rPr>
                                          <a:rPr lang="en-US" sz="1900">
                                            <a:solidFill>
                                              <a:srgbClr val="000000"/>
                                            </a:solidFill>
                                            <a:latin typeface="Cambria Math" panose="02040503050406030204" pitchFamily="18" charset="0"/>
                                          </a:rPr>
                                          <m:t>tan</m:t>
                                        </m:r>
                                      </m:fName>
                                      <m:e>
                                        <m:r>
                                          <a:rPr lang="ar-AE" sz="1900">
                                            <a:solidFill>
                                              <a:srgbClr val="000000"/>
                                            </a:solidFill>
                                            <a:latin typeface="Cambria Math" panose="02040503050406030204" pitchFamily="18" charset="0"/>
                                          </a:rPr>
                                          <m:t>𝑣</m:t>
                                        </m:r>
                                      </m:e>
                                    </m:func>
                                  </m:den>
                                </m:f>
                              </m:oMath>
                            </m:oMathPara>
                          </a14:m>
                          <a:endParaRPr lang="ar-AE" sz="1900" dirty="0">
                            <a:solidFill>
                              <a:srgbClr val="000000"/>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1601395315"/>
                  </p:ext>
                </p:extLst>
              </p:nvPr>
            </p:nvGraphicFramePr>
            <p:xfrm>
              <a:off x="516509" y="1547431"/>
              <a:ext cx="8110982" cy="2996692"/>
            </p:xfrm>
            <a:graphic>
              <a:graphicData uri="http://schemas.openxmlformats.org/drawingml/2006/table">
                <a:tbl>
                  <a:tblPr firstRow="1" bandRow="1">
                    <a:tableStyleId>{2D5ABB26-0587-4C30-8999-92F81FD0307C}</a:tableStyleId>
                  </a:tblPr>
                  <a:tblGrid>
                    <a:gridCol w="4055491">
                      <a:extLst>
                        <a:ext uri="{9D8B030D-6E8A-4147-A177-3AD203B41FA5}">
                          <a16:colId xmlns:a16="http://schemas.microsoft.com/office/drawing/2014/main" val="20000"/>
                        </a:ext>
                      </a:extLst>
                    </a:gridCol>
                    <a:gridCol w="4055491">
                      <a:extLst>
                        <a:ext uri="{9D8B030D-6E8A-4147-A177-3AD203B41FA5}">
                          <a16:colId xmlns:a16="http://schemas.microsoft.com/office/drawing/2014/main" val="20001"/>
                        </a:ext>
                      </a:extLst>
                    </a:gridCol>
                  </a:tblGrid>
                  <a:tr h="396240">
                    <a:tc>
                      <a:txBody>
                        <a:bodyPr/>
                        <a:lstStyle/>
                        <a:p>
                          <a:pPr algn="l"/>
                          <a:r>
                            <a:rPr sz="2000" b="1" dirty="0">
                              <a:solidFill>
                                <a:srgbClr val="000000"/>
                              </a:solidFill>
                            </a:rPr>
                            <a:t>Sine Identities</a:t>
                          </a:r>
                        </a:p>
                      </a:txBody>
                      <a:tcPr/>
                    </a:tc>
                    <a:tc>
                      <a:txBody>
                        <a:bodyPr/>
                        <a:lstStyle/>
                        <a:p>
                          <a:pPr algn="l"/>
                          <a:endParaRPr sz="2000">
                            <a:solidFill>
                              <a:srgbClr val="000000"/>
                            </a:solidFill>
                          </a:endParaRPr>
                        </a:p>
                      </a:txBody>
                      <a:tcPr/>
                    </a:tc>
                    <a:extLst>
                      <a:ext uri="{0D108BD9-81ED-4DB2-BD59-A6C34878D82A}">
                        <a16:rowId xmlns:a16="http://schemas.microsoft.com/office/drawing/2014/main" val="10000"/>
                      </a:ext>
                    </a:extLst>
                  </a:tr>
                  <a:tr h="594360">
                    <a:tc>
                      <a:txBody>
                        <a:bodyPr/>
                        <a:lstStyle/>
                        <a:p>
                          <a:endParaRPr lang="en-US"/>
                        </a:p>
                      </a:txBody>
                      <a:tcPr>
                        <a:blipFill>
                          <a:blip r:embed="rId2"/>
                          <a:stretch>
                            <a:fillRect t="-71429" r="-100000" b="-336735"/>
                          </a:stretch>
                        </a:blipFill>
                      </a:tcPr>
                    </a:tc>
                    <a:tc>
                      <a:txBody>
                        <a:bodyPr/>
                        <a:lstStyle/>
                        <a:p>
                          <a:endParaRPr lang="en-US"/>
                        </a:p>
                      </a:txBody>
                      <a:tcPr>
                        <a:blipFill>
                          <a:blip r:embed="rId2"/>
                          <a:stretch>
                            <a:fillRect l="-100000" t="-71429" b="-336735"/>
                          </a:stretch>
                        </a:blipFill>
                      </a:tcPr>
                    </a:tc>
                    <a:extLst>
                      <a:ext uri="{0D108BD9-81ED-4DB2-BD59-A6C34878D82A}">
                        <a16:rowId xmlns:a16="http://schemas.microsoft.com/office/drawing/2014/main" val="10001"/>
                      </a:ext>
                    </a:extLst>
                  </a:tr>
                  <a:tr h="396240">
                    <a:tc>
                      <a:txBody>
                        <a:bodyPr/>
                        <a:lstStyle/>
                        <a:p>
                          <a:pPr algn="l"/>
                          <a:r>
                            <a:rPr sz="2000" b="1" dirty="0">
                              <a:solidFill>
                                <a:srgbClr val="000000"/>
                              </a:solidFill>
                            </a:rPr>
                            <a:t>Cosine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2"/>
                      </a:ext>
                    </a:extLst>
                  </a:tr>
                  <a:tr h="594360">
                    <a:tc>
                      <a:txBody>
                        <a:bodyPr/>
                        <a:lstStyle/>
                        <a:p>
                          <a:endParaRPr lang="en-US"/>
                        </a:p>
                      </a:txBody>
                      <a:tcPr>
                        <a:blipFill>
                          <a:blip r:embed="rId2"/>
                          <a:stretch>
                            <a:fillRect t="-237755" r="-100000" b="-170408"/>
                          </a:stretch>
                        </a:blipFill>
                      </a:tcPr>
                    </a:tc>
                    <a:tc>
                      <a:txBody>
                        <a:bodyPr/>
                        <a:lstStyle/>
                        <a:p>
                          <a:endParaRPr lang="en-US"/>
                        </a:p>
                      </a:txBody>
                      <a:tcPr>
                        <a:blipFill>
                          <a:blip r:embed="rId2"/>
                          <a:stretch>
                            <a:fillRect l="-100000" t="-237755" b="-170408"/>
                          </a:stretch>
                        </a:blipFill>
                      </a:tcPr>
                    </a:tc>
                    <a:extLst>
                      <a:ext uri="{0D108BD9-81ED-4DB2-BD59-A6C34878D82A}">
                        <a16:rowId xmlns:a16="http://schemas.microsoft.com/office/drawing/2014/main" val="10003"/>
                      </a:ext>
                    </a:extLst>
                  </a:tr>
                  <a:tr h="396240">
                    <a:tc>
                      <a:txBody>
                        <a:bodyPr/>
                        <a:lstStyle/>
                        <a:p>
                          <a:pPr algn="l"/>
                          <a:r>
                            <a:rPr sz="2000" b="1" dirty="0">
                              <a:solidFill>
                                <a:srgbClr val="000000"/>
                              </a:solidFill>
                            </a:rPr>
                            <a:t>Tangent Identities</a:t>
                          </a:r>
                        </a:p>
                      </a:txBody>
                      <a:tcPr/>
                    </a:tc>
                    <a:tc>
                      <a:txBody>
                        <a:bodyPr/>
                        <a:lstStyle/>
                        <a:p>
                          <a:pPr algn="l"/>
                          <a:endParaRPr sz="2000" dirty="0">
                            <a:solidFill>
                              <a:srgbClr val="000000"/>
                            </a:solidFill>
                          </a:endParaRPr>
                        </a:p>
                      </a:txBody>
                      <a:tcPr/>
                    </a:tc>
                    <a:extLst>
                      <a:ext uri="{0D108BD9-81ED-4DB2-BD59-A6C34878D82A}">
                        <a16:rowId xmlns:a16="http://schemas.microsoft.com/office/drawing/2014/main" val="10004"/>
                      </a:ext>
                    </a:extLst>
                  </a:tr>
                  <a:tr h="619252">
                    <a:tc>
                      <a:txBody>
                        <a:bodyPr/>
                        <a:lstStyle/>
                        <a:p>
                          <a:endParaRPr lang="en-US"/>
                        </a:p>
                      </a:txBody>
                      <a:tcPr>
                        <a:blipFill>
                          <a:blip r:embed="rId2"/>
                          <a:stretch>
                            <a:fillRect t="-388235" r="-100000"/>
                          </a:stretch>
                        </a:blipFill>
                      </a:tcPr>
                    </a:tc>
                    <a:tc>
                      <a:txBody>
                        <a:bodyPr/>
                        <a:lstStyle/>
                        <a:p>
                          <a:endParaRPr lang="en-US"/>
                        </a:p>
                      </a:txBody>
                      <a:tcPr>
                        <a:blipFill>
                          <a:blip r:embed="rId2"/>
                          <a:stretch>
                            <a:fillRect l="-100000" t="-388235"/>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e>
                    </m:d>
                  </m:oMath>
                </a14:m>
                <a:r>
                  <a:rPr sz="2800"/>
                  <a:t> as an algebraic function of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follow the procedure that we used in Example 6</a:t>
                </a:r>
                <a:r>
                  <a:rPr lang="en-US" dirty="0"/>
                  <a:t>—</a:t>
                </a:r>
                <a:r>
                  <a:rPr sz="2800" dirty="0"/>
                  <a:t>the fact that the expression contains a variable </a:t>
                </a:r>
                <a14:m>
                  <m:oMath xmlns:m="http://schemas.openxmlformats.org/officeDocument/2006/math">
                    <m:r>
                      <a:rPr>
                        <a:latin typeface="Cambria Math" panose="02040503050406030204" pitchFamily="18" charset="0"/>
                      </a:rPr>
                      <m:t>𝑥</m:t>
                    </m:r>
                  </m:oMath>
                </a14:m>
                <a:r>
                  <a:rPr sz="2800" dirty="0"/>
                  <a:t> instead of constants does</a:t>
                </a:r>
                <a:r>
                  <a:rPr lang="en-US" sz="2800" dirty="0"/>
                  <a:t>n’t</a:t>
                </a:r>
                <a:r>
                  <a:rPr sz="2800" dirty="0"/>
                  <a:t> alter the approach. If we let </a:t>
                </a:r>
                <a14:m>
                  <m:oMath xmlns:m="http://schemas.openxmlformats.org/officeDocument/2006/math">
                    <m:r>
                      <a:rPr>
                        <a:latin typeface="Cambria Math" panose="02040503050406030204" pitchFamily="18" charset="0"/>
                      </a:rPr>
                      <m:t>𝑢</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oMath>
                </a14:m>
                <a:r>
                  <a:rPr sz="2800" dirty="0"/>
                  <a:t> and </a:t>
                </a:r>
                <a14:m>
                  <m:oMath xmlns:m="http://schemas.openxmlformats.org/officeDocument/2006/math">
                    <m:r>
                      <a:rPr>
                        <a:latin typeface="Cambria Math" panose="02040503050406030204" pitchFamily="18" charset="0"/>
                      </a:rPr>
                      <m:t>𝑣</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m:t>
                            </m:r>
                            <m:r>
                              <a:rPr>
                                <a:latin typeface="Cambria Math" panose="02040503050406030204" pitchFamily="18" charset="0"/>
                              </a:rPr>
                              <m:t>1</m:t>
                            </m:r>
                          </m:sup>
                        </m:sSup>
                      </m:fName>
                      <m:e>
                        <m:r>
                          <a:rPr>
                            <a:latin typeface="Cambria Math" panose="02040503050406030204" pitchFamily="18" charset="0"/>
                          </a:rPr>
                          <m:t>𝑥</m:t>
                        </m:r>
                      </m:e>
                    </m:func>
                  </m:oMath>
                </a14:m>
                <a:r>
                  <a:rPr sz="2800" dirty="0"/>
                  <a:t>, then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𝑢</m:t>
                        </m:r>
                      </m:e>
                    </m:func>
                    <m:r>
                      <a:rPr>
                        <a:latin typeface="Cambria Math" panose="02040503050406030204" pitchFamily="18" charset="0"/>
                      </a:rPr>
                      <m:t>=</m:t>
                    </m:r>
                    <m:r>
                      <a:rPr>
                        <a:latin typeface="Cambria Math" panose="02040503050406030204" pitchFamily="18" charset="0"/>
                      </a:rPr>
                      <m:t>𝑥</m:t>
                    </m:r>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𝑣</m:t>
                        </m:r>
                      </m:e>
                    </m:func>
                    <m:r>
                      <a:rPr>
                        <a:latin typeface="Cambria Math" panose="02040503050406030204" pitchFamily="18" charset="0"/>
                      </a:rPr>
                      <m:t>=</m:t>
                    </m:r>
                    <m:r>
                      <a:rPr>
                        <a:latin typeface="Cambria Math" panose="02040503050406030204" pitchFamily="18" charset="0"/>
                      </a:rPr>
                      <m:t>𝑥</m:t>
                    </m:r>
                  </m:oMath>
                </a14:m>
                <a:r>
                  <a:rPr sz="2800" dirty="0"/>
                  <a:t> and we are led to consider two right triangles such as those </a:t>
                </a:r>
                <a:r>
                  <a:rPr lang="en-US" sz="2800" dirty="0"/>
                  <a:t>in Figure 4 and Figure 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Sum and Difference Identities (cont.)</a:t>
            </a:r>
          </a:p>
        </p:txBody>
      </p:sp>
      <p:pic>
        <p:nvPicPr>
          <p:cNvPr id="11" name="Content Placeholder 10">
            <a:extLst>
              <a:ext uri="{FF2B5EF4-FFF2-40B4-BE49-F238E27FC236}">
                <a16:creationId xmlns:a16="http://schemas.microsoft.com/office/drawing/2014/main" id="{F9C14624-3875-435A-8A4C-EDC3DA9C1A6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05334" y="1143000"/>
            <a:ext cx="8733333" cy="3095238"/>
          </a:xfrm>
        </p:spPr>
      </p:pic>
      <p:sp>
        <p:nvSpPr>
          <p:cNvPr id="6" name="Text Placeholder 2"/>
          <p:cNvSpPr txBox="1">
            <a:spLocks/>
          </p:cNvSpPr>
          <p:nvPr/>
        </p:nvSpPr>
        <p:spPr>
          <a:xfrm>
            <a:off x="1295400" y="4267201"/>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
        <p:nvSpPr>
          <p:cNvPr id="7" name="Text Placeholder 2"/>
          <p:cNvSpPr txBox="1">
            <a:spLocks/>
          </p:cNvSpPr>
          <p:nvPr/>
        </p:nvSpPr>
        <p:spPr>
          <a:xfrm>
            <a:off x="5778474" y="4267200"/>
            <a:ext cx="1371600" cy="4947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can now apply the appropriate sum identity.</a:t>
                </a:r>
              </a:p>
              <a:p>
                <a:endParaRPr lang="en-US" sz="1200" dirty="0"/>
              </a:p>
              <a:p>
                <a:pPr/>
                <a14:m>
                  <m:oMathPara xmlns:m="http://schemas.openxmlformats.org/officeDocument/2006/math">
                    <m:oMathParaPr>
                      <m:jc m:val="centerGroup"/>
                    </m:oMathParaPr>
                    <m:oMath xmlns:m="http://schemas.openxmlformats.org/officeDocument/2006/math">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d>
                            <m:dPr>
                              <m:ctrlPr>
                                <a:rPr lang="ar-AE" sz="2200" i="1">
                                  <a:latin typeface="Cambria Math" panose="02040503050406030204" pitchFamily="18" charset="0"/>
                                </a:rPr>
                              </m:ctrlPr>
                            </m:dPr>
                            <m:e>
                              <m:func>
                                <m:funcPr>
                                  <m:ctrlPr>
                                    <a:rPr lang="ar-AE" sz="2200" i="1">
                                      <a:latin typeface="Cambria Math" panose="02040503050406030204" pitchFamily="18" charset="0"/>
                                    </a:rPr>
                                  </m:ctrlPr>
                                </m:funcPr>
                                <m:fNa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fName>
                                <m:e>
                                  <m:r>
                                    <a:rPr lang="ar-AE" sz="2200">
                                      <a:latin typeface="Cambria Math" panose="02040503050406030204" pitchFamily="18" charset="0"/>
                                    </a:rPr>
                                    <m:t>𝑥</m:t>
                                  </m:r>
                                </m:e>
                              </m:func>
                              <m:r>
                                <a:rPr lang="ar-AE" sz="2200">
                                  <a:latin typeface="Cambria Math" panose="02040503050406030204" pitchFamily="18" charset="0"/>
                                </a:rPr>
                                <m:t>+</m:t>
                              </m:r>
                              <m:func>
                                <m:funcPr>
                                  <m:ctrlPr>
                                    <a:rPr lang="ar-AE" sz="2200" i="1">
                                      <a:latin typeface="Cambria Math" panose="02040503050406030204" pitchFamily="18" charset="0"/>
                                    </a:rPr>
                                  </m:ctrlPr>
                                </m:funcPr>
                                <m:fNa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fName>
                                <m:e>
                                  <m:r>
                                    <a:rPr lang="ar-AE" sz="2200">
                                      <a:latin typeface="Cambria Math" panose="02040503050406030204" pitchFamily="18" charset="0"/>
                                    </a:rPr>
                                    <m:t>𝑥</m:t>
                                  </m:r>
                                </m:e>
                              </m:func>
                            </m:e>
                          </m:d>
                        </m:e>
                      </m:func>
                      <m:r>
                        <a:rPr lang="ar-AE" sz="2200">
                          <a:latin typeface="Cambria Math" panose="02040503050406030204" pitchFamily="18" charset="0"/>
                        </a:rPr>
                        <m:t>=</m:t>
                      </m:r>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d>
                            <m:dPr>
                              <m:ctrlPr>
                                <a:rPr lang="ar-AE" sz="2200" i="1">
                                  <a:latin typeface="Cambria Math" panose="02040503050406030204" pitchFamily="18" charset="0"/>
                                </a:rPr>
                              </m:ctrlPr>
                            </m:dPr>
                            <m:e>
                              <m:r>
                                <a:rPr lang="ar-AE" sz="2200">
                                  <a:latin typeface="Cambria Math" panose="02040503050406030204" pitchFamily="18" charset="0"/>
                                </a:rPr>
                                <m:t>𝑢</m:t>
                              </m:r>
                              <m:r>
                                <a:rPr lang="ar-AE" sz="2200">
                                  <a:latin typeface="Cambria Math" panose="02040503050406030204" pitchFamily="18" charset="0"/>
                                </a:rPr>
                                <m:t>+</m:t>
                              </m:r>
                              <m:r>
                                <a:rPr lang="ar-AE" sz="2200">
                                  <a:latin typeface="Cambria Math" panose="02040503050406030204" pitchFamily="18" charset="0"/>
                                </a:rPr>
                                <m:t>𝑣</m:t>
                              </m:r>
                            </m:e>
                          </m:d>
                        </m:e>
                      </m:func>
                    </m:oMath>
                    <m:oMath xmlns:m="http://schemas.openxmlformats.org/officeDocument/2006/math">
                      <m:phant>
                        <m:phantPr>
                          <m:show m:val="off"/>
                          <m:ctrlPr>
                            <a:rPr lang="ar-AE" sz="2200" i="1" smtClean="0">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m:rPr>
                                  <m:sty m:val="p"/>
                                </m:rPr>
                                <a:rPr lang="en-US" sz="2200" b="0" i="0" smtClean="0">
                                  <a:latin typeface="Cambria Math" panose="02040503050406030204" pitchFamily="18" charset="0"/>
                                </a:rPr>
                                <m:t>x</m:t>
                              </m:r>
                            </m:e>
                          </m:d>
                        </m:e>
                      </m:phant>
                      <m:r>
                        <a:rPr lang="en-US" sz="2200" b="0" i="1" smtClean="0">
                          <a:latin typeface="Cambria Math" panose="02040503050406030204" pitchFamily="18" charset="0"/>
                        </a:rPr>
                        <m:t>  </m:t>
                      </m:r>
                      <m:r>
                        <a:rPr lang="ar-AE" sz="2200">
                          <a:latin typeface="Cambria Math" panose="02040503050406030204" pitchFamily="18" charset="0"/>
                        </a:rPr>
                        <m:t>=</m:t>
                      </m:r>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r>
                            <a:rPr lang="ar-AE" sz="2200">
                              <a:latin typeface="Cambria Math" panose="02040503050406030204" pitchFamily="18" charset="0"/>
                            </a:rPr>
                            <m:t>𝑢</m:t>
                          </m:r>
                        </m:e>
                      </m:func>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cos</m:t>
                          </m:r>
                        </m:fName>
                        <m:e>
                          <m:r>
                            <a:rPr lang="ar-AE" sz="2200">
                              <a:latin typeface="Cambria Math" panose="02040503050406030204" pitchFamily="18" charset="0"/>
                            </a:rPr>
                            <m:t>𝑣</m:t>
                          </m:r>
                        </m:e>
                      </m:func>
                      <m:r>
                        <a:rPr lang="ar-AE" sz="2200">
                          <a:latin typeface="Cambria Math" panose="02040503050406030204" pitchFamily="18" charset="0"/>
                        </a:rPr>
                        <m:t>+</m:t>
                      </m:r>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cos</m:t>
                          </m:r>
                        </m:fName>
                        <m:e>
                          <m:r>
                            <a:rPr lang="ar-AE" sz="2200">
                              <a:latin typeface="Cambria Math" panose="02040503050406030204" pitchFamily="18" charset="0"/>
                            </a:rPr>
                            <m:t>𝑢</m:t>
                          </m:r>
                        </m:e>
                      </m:func>
                      <m:func>
                        <m:funcPr>
                          <m:ctrlPr>
                            <a:rPr lang="ar-AE" sz="2200" i="1">
                              <a:latin typeface="Cambria Math" panose="02040503050406030204" pitchFamily="18" charset="0"/>
                            </a:rPr>
                          </m:ctrlPr>
                        </m:funcPr>
                        <m:fName>
                          <m:r>
                            <m:rPr>
                              <m:sty m:val="p"/>
                            </m:rPr>
                            <a:rPr lang="en-US" sz="2200">
                              <a:latin typeface="Cambria Math" panose="02040503050406030204" pitchFamily="18" charset="0"/>
                            </a:rPr>
                            <m:t>sin</m:t>
                          </m:r>
                        </m:fName>
                        <m:e>
                          <m:r>
                            <a:rPr lang="ar-AE" sz="2200">
                              <a:latin typeface="Cambria Math" panose="02040503050406030204" pitchFamily="18" charset="0"/>
                            </a:rPr>
                            <m:t>𝑣</m:t>
                          </m:r>
                        </m:e>
                      </m:func>
                    </m:oMath>
                    <m:oMath xmlns:m="http://schemas.openxmlformats.org/officeDocument/2006/math">
                      <m:phant>
                        <m:phantPr>
                          <m:show m:val="off"/>
                          <m:ctrlPr>
                            <a:rPr lang="ar-AE" sz="2200" i="1">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e>
                          </m:d>
                        </m:e>
                      </m:phant>
                      <m:r>
                        <a:rPr lang="en-US" sz="2200" b="0" i="0" smtClean="0">
                          <a:latin typeface="Cambria Math" panose="02040503050406030204" pitchFamily="18" charset="0"/>
                        </a:rPr>
                        <m:t>  </m:t>
                      </m:r>
                      <m:r>
                        <a:rPr lang="ar-AE" sz="2200">
                          <a:latin typeface="Cambria Math" panose="02040503050406030204" pitchFamily="18" charset="0"/>
                        </a:rPr>
                        <m:t>=</m:t>
                      </m:r>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𝑥</m:t>
                              </m:r>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e>
                      </m:d>
                      <m:d>
                        <m:dPr>
                          <m:ctrlPr>
                            <a:rPr lang="ar-AE" sz="2200" i="1">
                              <a:latin typeface="Cambria Math" panose="02040503050406030204" pitchFamily="18" charset="0"/>
                            </a:rPr>
                          </m:ctrlPr>
                        </m:dPr>
                        <m:e>
                          <m:r>
                            <a:rPr lang="ar-AE" sz="2200">
                              <a:latin typeface="Cambria Math" panose="02040503050406030204" pitchFamily="18" charset="0"/>
                            </a:rPr>
                            <m:t>𝑥</m:t>
                          </m:r>
                        </m:e>
                      </m:d>
                      <m:r>
                        <a:rPr lang="ar-AE" sz="2200">
                          <a:latin typeface="Cambria Math" panose="02040503050406030204" pitchFamily="18" charset="0"/>
                        </a:rPr>
                        <m:t>+</m:t>
                      </m:r>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1</m:t>
                              </m:r>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e>
                      </m:d>
                      <m:d>
                        <m:dPr>
                          <m:ctrlPr>
                            <a:rPr lang="ar-AE" sz="2200" i="1">
                              <a:latin typeface="Cambria Math" panose="02040503050406030204" pitchFamily="18" charset="0"/>
                            </a:rPr>
                          </m:ctrlPr>
                        </m:dPr>
                        <m:e>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e>
                      </m:d>
                    </m:oMath>
                    <m:oMath xmlns:m="http://schemas.openxmlformats.org/officeDocument/2006/math">
                      <m:phant>
                        <m:phantPr>
                          <m:show m:val="off"/>
                          <m:ctrlPr>
                            <a:rPr lang="ar-AE" sz="2200" i="1">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e>
                          </m:d>
                        </m:e>
                      </m:phant>
                      <m:r>
                        <a:rPr lang="en-US" sz="2200" b="0" i="0" smtClean="0">
                          <a:latin typeface="Cambria Math" panose="02040503050406030204" pitchFamily="18" charset="0"/>
                        </a:rPr>
                        <m:t>  </m:t>
                      </m:r>
                      <m:r>
                        <a:rPr lang="ar-AE" sz="2200">
                          <a:latin typeface="Cambria Math" panose="02040503050406030204" pitchFamily="18" charset="0"/>
                        </a:rPr>
                        <m:t>=</m:t>
                      </m:r>
                      <m:f>
                        <m:fPr>
                          <m:ctrlPr>
                            <a:rPr lang="ar-AE" sz="2200" i="1">
                              <a:latin typeface="Cambria Math" panose="02040503050406030204" pitchFamily="18" charset="0"/>
                            </a:rPr>
                          </m:ctrlPr>
                        </m:fPr>
                        <m:num>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r>
                        <a:rPr lang="ar-AE" sz="220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oMath>
                    <m:oMath xmlns:m="http://schemas.openxmlformats.org/officeDocument/2006/math">
                      <m:phant>
                        <m:phantPr>
                          <m:show m:val="off"/>
                          <m:ctrlPr>
                            <a:rPr lang="ar-AE" sz="2200" i="1">
                              <a:latin typeface="Cambria Math" panose="02040503050406030204" pitchFamily="18" charset="0"/>
                            </a:rPr>
                          </m:ctrlPr>
                        </m:phantPr>
                        <m:e>
                          <m:r>
                            <m:rPr>
                              <m:sty m:val="p"/>
                            </m:rPr>
                            <a:rPr lang="en-US" sz="2200">
                              <a:latin typeface="Cambria Math" panose="02040503050406030204" pitchFamily="18" charset="0"/>
                            </a:rPr>
                            <m:t>sin</m:t>
                          </m:r>
                          <m:r>
                            <a:rPr lang="en-US" sz="2200">
                              <a:latin typeface="Cambria Math" panose="02040503050406030204" pitchFamily="18" charset="0"/>
                            </a:rPr>
                            <m:t>⁡</m:t>
                          </m:r>
                          <m:d>
                            <m:dPr>
                              <m:ctrlPr>
                                <a:rPr lang="ar-AE" sz="2200" i="1">
                                  <a:latin typeface="Cambria Math" panose="02040503050406030204" pitchFamily="18" charset="0"/>
                                </a:rPr>
                              </m:ctrlPr>
                            </m:dPr>
                            <m:e>
                              <m:sSup>
                                <m:sSupPr>
                                  <m:ctrlPr>
                                    <a:rPr lang="ar-AE" sz="2200" i="1">
                                      <a:latin typeface="Cambria Math" panose="02040503050406030204" pitchFamily="18" charset="0"/>
                                    </a:rPr>
                                  </m:ctrlPr>
                                </m:sSupPr>
                                <m:e>
                                  <m:r>
                                    <m:rPr>
                                      <m:sty m:val="p"/>
                                    </m:rPr>
                                    <a:rPr lang="en-US" sz="2200">
                                      <a:latin typeface="Cambria Math" panose="02040503050406030204" pitchFamily="18" charset="0"/>
                                    </a:rPr>
                                    <m:t>tan</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r>
                                <a:rPr lang="ar-AE" sz="2200">
                                  <a:latin typeface="Cambria Math" panose="02040503050406030204" pitchFamily="18" charset="0"/>
                                </a:rPr>
                                <m:t>+</m:t>
                              </m:r>
                              <m:sSup>
                                <m:sSupPr>
                                  <m:ctrlPr>
                                    <a:rPr lang="ar-AE" sz="2200" i="1">
                                      <a:latin typeface="Cambria Math" panose="02040503050406030204" pitchFamily="18" charset="0"/>
                                    </a:rPr>
                                  </m:ctrlPr>
                                </m:sSupPr>
                                <m:e>
                                  <m:r>
                                    <m:rPr>
                                      <m:sty m:val="p"/>
                                    </m:rPr>
                                    <a:rPr lang="en-US" sz="2200">
                                      <a:latin typeface="Cambria Math" panose="02040503050406030204" pitchFamily="18" charset="0"/>
                                    </a:rPr>
                                    <m:t>cos</m:t>
                                  </m:r>
                                </m:e>
                                <m:sup>
                                  <m:r>
                                    <a:rPr lang="ar-AE" sz="2200">
                                      <a:latin typeface="Cambria Math" panose="02040503050406030204" pitchFamily="18" charset="0"/>
                                    </a:rPr>
                                    <m:t>−</m:t>
                                  </m:r>
                                  <m:r>
                                    <a:rPr lang="ar-AE" sz="2200">
                                      <a:latin typeface="Cambria Math" panose="02040503050406030204" pitchFamily="18" charset="0"/>
                                    </a:rPr>
                                    <m:t>1</m:t>
                                  </m:r>
                                </m:sup>
                              </m:sSup>
                              <m:r>
                                <a:rPr lang="ar-AE" sz="2200">
                                  <a:latin typeface="Cambria Math" panose="02040503050406030204" pitchFamily="18" charset="0"/>
                                </a:rPr>
                                <m:t>𝑥</m:t>
                              </m:r>
                            </m:e>
                          </m:d>
                        </m:e>
                      </m:phant>
                      <m:r>
                        <a:rPr lang="en-US" sz="2200" b="0" i="1" smtClean="0">
                          <a:latin typeface="Cambria Math" panose="02040503050406030204" pitchFamily="18" charset="0"/>
                        </a:rPr>
                        <m:t>  </m:t>
                      </m:r>
                      <m:r>
                        <a:rPr lang="ar-AE" sz="2200">
                          <a:latin typeface="Cambria Math" panose="02040503050406030204" pitchFamily="18" charset="0"/>
                        </a:rPr>
                        <m:t>=</m:t>
                      </m:r>
                      <m:f>
                        <m:fPr>
                          <m:ctrlPr>
                            <a:rPr lang="ar-AE" sz="2200" i="1">
                              <a:latin typeface="Cambria Math" panose="02040503050406030204" pitchFamily="18" charset="0"/>
                            </a:rPr>
                          </m:ctrlPr>
                        </m:fPr>
                        <m:num>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num>
                        <m:den>
                          <m:rad>
                            <m:radPr>
                              <m:degHide m:val="on"/>
                              <m:ctrlPr>
                                <a:rPr lang="ar-AE" sz="2200" i="1">
                                  <a:latin typeface="Cambria Math" panose="02040503050406030204" pitchFamily="18" charset="0"/>
                                </a:rPr>
                              </m:ctrlPr>
                            </m:radPr>
                            <m:deg/>
                            <m:e>
                              <m:r>
                                <a:rPr lang="ar-AE" sz="2200">
                                  <a:latin typeface="Cambria Math" panose="02040503050406030204" pitchFamily="18" charset="0"/>
                                </a:rPr>
                                <m:t>1</m:t>
                              </m:r>
                              <m:r>
                                <a:rPr lang="ar-AE" sz="2200">
                                  <a:latin typeface="Cambria Math" panose="02040503050406030204" pitchFamily="18" charset="0"/>
                                </a:rPr>
                                <m:t>+</m:t>
                              </m:r>
                              <m:sSup>
                                <m:sSupPr>
                                  <m:ctrlPr>
                                    <a:rPr lang="ar-AE" sz="2200" i="1">
                                      <a:latin typeface="Cambria Math" panose="02040503050406030204" pitchFamily="18" charset="0"/>
                                    </a:rPr>
                                  </m:ctrlPr>
                                </m:sSupPr>
                                <m:e>
                                  <m:r>
                                    <a:rPr lang="ar-AE" sz="2200">
                                      <a:latin typeface="Cambria Math" panose="02040503050406030204" pitchFamily="18" charset="0"/>
                                    </a:rPr>
                                    <m:t>𝑥</m:t>
                                  </m:r>
                                </m:e>
                                <m:sup>
                                  <m:r>
                                    <a:rPr lang="ar-AE" sz="2200">
                                      <a:latin typeface="Cambria Math" panose="02040503050406030204" pitchFamily="18" charset="0"/>
                                    </a:rPr>
                                    <m:t>2</m:t>
                                  </m:r>
                                </m:sup>
                              </m:sSup>
                            </m:e>
                          </m:rad>
                        </m:den>
                      </m:f>
                    </m:oMath>
                  </m:oMathPara>
                </a14:m>
                <a:endParaRPr lang="ar-AE"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the Sum and Difference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Show that </a:t>
                </a:r>
                <a:endParaRPr lang="en-US" sz="2800" dirty="0"/>
              </a:p>
              <a:p>
                <a:pPr algn="ctr">
                  <a:defRPr sz="2800"/>
                </a:pP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num>
                      <m:den>
                        <m:r>
                          <a:rPr>
                            <a:latin typeface="Cambria Math" panose="02040503050406030204" pitchFamily="18" charset="0"/>
                          </a:rPr>
                          <m:t>h</m:t>
                        </m:r>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h</m:t>
                                </m:r>
                              </m:e>
                            </m:func>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h</m:t>
                            </m:r>
                          </m:den>
                        </m:f>
                      </m:e>
                    </m:d>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h</m:t>
                                </m:r>
                              </m:e>
                            </m:func>
                          </m:num>
                          <m:den>
                            <m:r>
                              <a:rPr>
                                <a:latin typeface="Cambria Math" panose="02040503050406030204" pitchFamily="18" charset="0"/>
                              </a:rPr>
                              <m:t>h</m:t>
                            </m:r>
                          </m:den>
                        </m:f>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the Sum and Difference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14:m>
                  <m:oMathPara xmlns:m="http://schemas.openxmlformats.org/officeDocument/2006/math">
                    <m:oMathParaPr>
                      <m:jc m:val="centerGroup"/>
                    </m:oMathParaPr>
                    <m:oMath xmlns:m="http://schemas.openxmlformats.org/officeDocument/2006/math">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d>
                                <m:dPr>
                                  <m:ctrlPr>
                                    <a:rPr sz="2700" i="1">
                                      <a:latin typeface="Cambria Math" panose="02040503050406030204" pitchFamily="18" charset="0"/>
                                    </a:rPr>
                                  </m:ctrlPr>
                                </m:dPr>
                                <m:e>
                                  <m:r>
                                    <a:rPr sz="2700">
                                      <a:latin typeface="Cambria Math" panose="02040503050406030204" pitchFamily="18" charset="0"/>
                                    </a:rPr>
                                    <m:t>𝑥</m:t>
                                  </m:r>
                                  <m:r>
                                    <a:rPr sz="2700">
                                      <a:latin typeface="Cambria Math" panose="02040503050406030204" pitchFamily="18" charset="0"/>
                                    </a:rPr>
                                    <m:t>+</m:t>
                                  </m:r>
                                  <m:r>
                                    <a:rPr sz="2700">
                                      <a:latin typeface="Cambria Math" panose="02040503050406030204" pitchFamily="18" charset="0"/>
                                    </a:rPr>
                                    <m:t>h</m:t>
                                  </m:r>
                                </m:e>
                              </m:d>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r>
                        <a:rPr sz="2700">
                          <a:latin typeface="Cambria Math" panose="02040503050406030204" pitchFamily="18" charset="0"/>
                        </a:rPr>
                        <m:t>=</m:t>
                      </m:r>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h</m:t>
                              </m:r>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h</m:t>
                              </m:r>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oMath>
                    <m:oMath xmlns:m="http://schemas.openxmlformats.org/officeDocument/2006/math">
                      <m:phant>
                        <m:phantPr>
                          <m:show m:val="off"/>
                          <m:ctrlPr>
                            <a:rPr sz="2700" i="1">
                              <a:latin typeface="Cambria Math" panose="02040503050406030204" pitchFamily="18" charset="0"/>
                            </a:rPr>
                          </m:ctrlPr>
                        </m:phant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d>
                                    <m:dPr>
                                      <m:ctrlPr>
                                        <a:rPr sz="2700" i="1">
                                          <a:latin typeface="Cambria Math" panose="02040503050406030204" pitchFamily="18" charset="0"/>
                                        </a:rPr>
                                      </m:ctrlPr>
                                    </m:dPr>
                                    <m:e>
                                      <m:r>
                                        <a:rPr sz="2700">
                                          <a:latin typeface="Cambria Math" panose="02040503050406030204" pitchFamily="18" charset="0"/>
                                        </a:rPr>
                                        <m:t>𝑥</m:t>
                                      </m:r>
                                      <m:r>
                                        <a:rPr sz="2700">
                                          <a:latin typeface="Cambria Math" panose="02040503050406030204" pitchFamily="18" charset="0"/>
                                        </a:rPr>
                                        <m:t>+</m:t>
                                      </m:r>
                                      <m:r>
                                        <a:rPr sz="2700">
                                          <a:latin typeface="Cambria Math" panose="02040503050406030204" pitchFamily="18" charset="0"/>
                                        </a:rPr>
                                        <m:t>h</m:t>
                                      </m:r>
                                    </m:e>
                                  </m:d>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e>
                      </m:phant>
                      <m:r>
                        <a:rPr sz="2700">
                          <a:latin typeface="Cambria Math" panose="02040503050406030204" pitchFamily="18" charset="0"/>
                        </a:rPr>
                        <m:t>=</m:t>
                      </m:r>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h</m:t>
                              </m:r>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r>
                        <a:rPr sz="2700">
                          <a:latin typeface="Cambria Math" panose="02040503050406030204" pitchFamily="18" charset="0"/>
                        </a:rPr>
                        <m:t>+</m:t>
                      </m:r>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𝑥</m:t>
                              </m:r>
                            </m:e>
                          </m:func>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h</m:t>
                              </m:r>
                            </m:e>
                          </m:func>
                        </m:num>
                        <m:den>
                          <m:r>
                            <a:rPr sz="2700">
                              <a:latin typeface="Cambria Math" panose="02040503050406030204" pitchFamily="18" charset="0"/>
                            </a:rPr>
                            <m:t>h</m:t>
                          </m:r>
                        </m:den>
                      </m:f>
                    </m:oMath>
                    <m:oMath xmlns:m="http://schemas.openxmlformats.org/officeDocument/2006/math">
                      <m:phant>
                        <m:phantPr>
                          <m:show m:val="off"/>
                          <m:ctrlPr>
                            <a:rPr sz="2700" i="1">
                              <a:latin typeface="Cambria Math" panose="02040503050406030204" pitchFamily="18" charset="0"/>
                            </a:rPr>
                          </m:ctrlPr>
                        </m:phant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d>
                                    <m:dPr>
                                      <m:ctrlPr>
                                        <a:rPr sz="2700" i="1">
                                          <a:latin typeface="Cambria Math" panose="02040503050406030204" pitchFamily="18" charset="0"/>
                                        </a:rPr>
                                      </m:ctrlPr>
                                    </m:dPr>
                                    <m:e>
                                      <m:r>
                                        <a:rPr sz="2700">
                                          <a:latin typeface="Cambria Math" panose="02040503050406030204" pitchFamily="18" charset="0"/>
                                        </a:rPr>
                                        <m:t>𝑥</m:t>
                                      </m:r>
                                      <m:r>
                                        <a:rPr sz="2700">
                                          <a:latin typeface="Cambria Math" panose="02040503050406030204" pitchFamily="18" charset="0"/>
                                        </a:rPr>
                                        <m:t>+</m:t>
                                      </m:r>
                                      <m:r>
                                        <a:rPr sz="2700">
                                          <a:latin typeface="Cambria Math" panose="02040503050406030204" pitchFamily="18" charset="0"/>
                                        </a:rPr>
                                        <m:t>h</m:t>
                                      </m:r>
                                    </m:e>
                                  </m:d>
                                </m:e>
                              </m:func>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num>
                            <m:den>
                              <m:r>
                                <a:rPr sz="2700">
                                  <a:latin typeface="Cambria Math" panose="02040503050406030204" pitchFamily="18" charset="0"/>
                                </a:rPr>
                                <m:t>h</m:t>
                              </m:r>
                            </m:den>
                          </m:f>
                        </m:e>
                      </m:phant>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𝑥</m:t>
                          </m:r>
                        </m:e>
                      </m:func>
                      <m:d>
                        <m:dPr>
                          <m:ctrlPr>
                            <a:rPr sz="2700" i="1">
                              <a:latin typeface="Cambria Math" panose="02040503050406030204" pitchFamily="18" charset="0"/>
                            </a:rPr>
                          </m:ctrlPr>
                        </m:d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h</m:t>
                                  </m:r>
                                </m:e>
                              </m:func>
                              <m:r>
                                <a:rPr sz="2700">
                                  <a:latin typeface="Cambria Math" panose="02040503050406030204" pitchFamily="18" charset="0"/>
                                </a:rPr>
                                <m:t>−</m:t>
                              </m:r>
                              <m:r>
                                <a:rPr sz="2700">
                                  <a:latin typeface="Cambria Math" panose="02040503050406030204" pitchFamily="18" charset="0"/>
                                </a:rPr>
                                <m:t>1</m:t>
                              </m:r>
                            </m:num>
                            <m:den>
                              <m:r>
                                <a:rPr sz="2700">
                                  <a:latin typeface="Cambria Math" panose="02040503050406030204" pitchFamily="18" charset="0"/>
                                </a:rPr>
                                <m:t>h</m:t>
                              </m:r>
                            </m:den>
                          </m:f>
                        </m:e>
                      </m:d>
                      <m:r>
                        <a:rPr sz="2700">
                          <a:latin typeface="Cambria Math" panose="02040503050406030204" pitchFamily="18" charset="0"/>
                        </a:rPr>
                        <m:t>+</m:t>
                      </m:r>
                      <m:func>
                        <m:funcPr>
                          <m:ctrlPr>
                            <a:rPr sz="2700" i="1">
                              <a:latin typeface="Cambria Math" panose="02040503050406030204" pitchFamily="18" charset="0"/>
                            </a:rPr>
                          </m:ctrlPr>
                        </m:funcPr>
                        <m:fName>
                          <m:r>
                            <m:rPr>
                              <m:sty m:val="p"/>
                            </m:rPr>
                            <a:rPr sz="2700">
                              <a:latin typeface="Cambria Math" panose="02040503050406030204" pitchFamily="18" charset="0"/>
                            </a:rPr>
                            <m:t>cos</m:t>
                          </m:r>
                        </m:fName>
                        <m:e>
                          <m:r>
                            <a:rPr sz="2700">
                              <a:latin typeface="Cambria Math" panose="02040503050406030204" pitchFamily="18" charset="0"/>
                            </a:rPr>
                            <m:t>𝑥</m:t>
                          </m:r>
                        </m:e>
                      </m:func>
                      <m:d>
                        <m:dPr>
                          <m:ctrlPr>
                            <a:rPr sz="2700" i="1">
                              <a:latin typeface="Cambria Math" panose="02040503050406030204" pitchFamily="18" charset="0"/>
                            </a:rPr>
                          </m:ctrlPr>
                        </m:dPr>
                        <m:e>
                          <m:f>
                            <m:fPr>
                              <m:ctrlPr>
                                <a:rPr sz="2700" i="1">
                                  <a:latin typeface="Cambria Math" panose="02040503050406030204" pitchFamily="18" charset="0"/>
                                </a:rPr>
                              </m:ctrlPr>
                            </m:fPr>
                            <m:num>
                              <m:func>
                                <m:funcPr>
                                  <m:ctrlPr>
                                    <a:rPr sz="2700" i="1">
                                      <a:latin typeface="Cambria Math" panose="02040503050406030204" pitchFamily="18" charset="0"/>
                                    </a:rPr>
                                  </m:ctrlPr>
                                </m:funcPr>
                                <m:fName>
                                  <m:r>
                                    <m:rPr>
                                      <m:sty m:val="p"/>
                                    </m:rPr>
                                    <a:rPr sz="2700">
                                      <a:latin typeface="Cambria Math" panose="02040503050406030204" pitchFamily="18" charset="0"/>
                                    </a:rPr>
                                    <m:t>sin</m:t>
                                  </m:r>
                                </m:fName>
                                <m:e>
                                  <m:r>
                                    <a:rPr sz="2700">
                                      <a:latin typeface="Cambria Math" panose="02040503050406030204" pitchFamily="18" charset="0"/>
                                    </a:rPr>
                                    <m:t>h</m:t>
                                  </m:r>
                                </m:e>
                              </m:func>
                            </m:num>
                            <m:den>
                              <m:r>
                                <a:rPr sz="2700">
                                  <a:latin typeface="Cambria Math" panose="02040503050406030204" pitchFamily="18" charset="0"/>
                                </a:rPr>
                                <m:t>h</m:t>
                              </m:r>
                            </m:den>
                          </m:f>
                        </m:e>
                      </m:d>
                    </m:oMath>
                  </m:oMathPara>
                </a14:m>
                <a:endParaRPr sz="27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 of Sines and Cosines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14:m>
                  <m:oMathPara xmlns:m="http://schemas.openxmlformats.org/officeDocument/2006/math">
                    <m:oMathParaPr>
                      <m:jc m:val="centerGroup"/>
                    </m:oMathParaPr>
                    <m:oMath xmlns:m="http://schemas.openxmlformats.org/officeDocument/2006/math">
                      <m:r>
                        <a:rPr sz="2200">
                          <a:latin typeface="Cambria Math" panose="02040503050406030204" pitchFamily="18" charset="0"/>
                        </a:rPr>
                        <m:t>𝐴</m:t>
                      </m:r>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𝑥</m:t>
                          </m:r>
                        </m:e>
                      </m:func>
                      <m:r>
                        <a:rPr sz="2200">
                          <a:latin typeface="Cambria Math" panose="02040503050406030204" pitchFamily="18" charset="0"/>
                        </a:rPr>
                        <m:t>+</m:t>
                      </m:r>
                      <m:r>
                        <a:rPr sz="2200">
                          <a:latin typeface="Cambria Math" panose="02040503050406030204" pitchFamily="18" charset="0"/>
                        </a:rPr>
                        <m:t>𝐵</m:t>
                      </m:r>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𝑥</m:t>
                          </m:r>
                        </m:e>
                      </m:func>
                      <m:r>
                        <a:rPr sz="2200">
                          <a:latin typeface="Cambria Math" panose="02040503050406030204" pitchFamily="18" charset="0"/>
                        </a:rPr>
                        <m:t>=</m:t>
                      </m:r>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panose="02040503050406030204" pitchFamily="18" charset="0"/>
                                </a:rPr>
                                <m:t>𝐴</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𝑥</m:t>
                              </m:r>
                            </m:e>
                          </m:func>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𝐵</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𝑥</m:t>
                              </m:r>
                            </m:e>
                          </m:func>
                        </m:e>
                      </m:d>
                    </m:oMath>
                    <m:oMath xmlns:m="http://schemas.openxmlformats.org/officeDocument/2006/math">
                      <m:phant>
                        <m:phantPr>
                          <m:show m:val="off"/>
                          <m:ctrlPr>
                            <a:rPr sz="2200" i="1">
                              <a:latin typeface="Cambria Math" panose="02040503050406030204" pitchFamily="18" charset="0"/>
                            </a:rPr>
                          </m:ctrlPr>
                        </m:phantPr>
                        <m:e>
                          <m:r>
                            <a:rPr sz="2200">
                              <a:latin typeface="Cambria Math" panose="02040503050406030204" pitchFamily="18" charset="0"/>
                            </a:rPr>
                            <m:t>𝐴</m:t>
                          </m:r>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𝑥</m:t>
                              </m:r>
                            </m:e>
                          </m:func>
                          <m:r>
                            <a:rPr sz="2200">
                              <a:latin typeface="Cambria Math" panose="02040503050406030204" pitchFamily="18" charset="0"/>
                            </a:rPr>
                            <m:t>+</m:t>
                          </m:r>
                          <m:r>
                            <a:rPr sz="2200">
                              <a:latin typeface="Cambria Math" panose="02040503050406030204" pitchFamily="18" charset="0"/>
                            </a:rPr>
                            <m:t>𝐵</m:t>
                          </m:r>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𝑥</m:t>
                              </m:r>
                            </m:e>
                          </m:func>
                        </m:e>
                      </m:phant>
                      <m:r>
                        <a:rPr sz="2200">
                          <a:latin typeface="Cambria Math" panose="02040503050406030204" pitchFamily="18" charset="0"/>
                        </a:rPr>
                        <m:t>=</m:t>
                      </m:r>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d>
                            <m:dPr>
                              <m:ctrlPr>
                                <a:rPr sz="2200" i="1">
                                  <a:latin typeface="Cambria Math" panose="02040503050406030204" pitchFamily="18" charset="0"/>
                                </a:rPr>
                              </m:ctrlPr>
                            </m:dPr>
                            <m:e>
                              <m:r>
                                <a:rPr sz="2200">
                                  <a:latin typeface="Cambria Math" panose="02040503050406030204" pitchFamily="18" charset="0"/>
                                </a:rPr>
                                <m:t>𝑥</m:t>
                              </m:r>
                              <m:r>
                                <a:rPr sz="2200">
                                  <a:latin typeface="Cambria Math" panose="02040503050406030204" pitchFamily="18" charset="0"/>
                                </a:rPr>
                                <m:t>+</m:t>
                              </m:r>
                              <m:r>
                                <a:rPr sz="2200">
                                  <a:latin typeface="Cambria Math" panose="02040503050406030204" pitchFamily="18" charset="0"/>
                                </a:rPr>
                                <m:t>𝜑</m:t>
                              </m:r>
                            </m:e>
                          </m:d>
                        </m:e>
                      </m:func>
                    </m:oMath>
                  </m:oMathPara>
                </a14:m>
                <a:endParaRPr sz="2200" dirty="0"/>
              </a:p>
              <a:p>
                <a:pPr algn="ctr">
                  <a:defRPr sz="2800"/>
                </a:pPr>
                <a:endParaRPr lang="en-US" sz="2200" dirty="0"/>
              </a:p>
              <a:p>
                <a:pPr algn="ctr">
                  <a:defRPr sz="2800"/>
                </a:pPr>
                <a:r>
                  <a:rPr sz="2200" dirty="0"/>
                  <a:t>where</a:t>
                </a:r>
                <a:r>
                  <a:rPr lang="en-US" sz="2200" dirty="0"/>
                  <a:t> </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panose="02040503050406030204" pitchFamily="18" charset="0"/>
                          </a:rPr>
                          <m:t>cos</m:t>
                        </m:r>
                      </m:fName>
                      <m:e>
                        <m:r>
                          <a:rPr sz="2200">
                            <a:latin typeface="Cambria Math" panose="02040503050406030204" pitchFamily="18" charset="0"/>
                          </a:rPr>
                          <m:t>𝜑</m:t>
                        </m:r>
                      </m:e>
                    </m:func>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𝐴</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oMath>
                </a14:m>
                <a:r>
                  <a:rPr lang="en-US" sz="2200" dirty="0"/>
                  <a:t> </a:t>
                </a:r>
                <a:r>
                  <a:rPr sz="2200" dirty="0"/>
                  <a:t>and</a:t>
                </a:r>
                <a:r>
                  <a:rPr lang="en-US" sz="2200" dirty="0"/>
                  <a:t> </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panose="02040503050406030204" pitchFamily="18" charset="0"/>
                          </a:rPr>
                          <m:t>sin</m:t>
                        </m:r>
                      </m:fName>
                      <m:e>
                        <m:r>
                          <a:rPr sz="2200">
                            <a:latin typeface="Cambria Math" panose="02040503050406030204" pitchFamily="18" charset="0"/>
                          </a:rPr>
                          <m:t>𝜑</m:t>
                        </m:r>
                      </m:e>
                    </m:func>
                    <m:r>
                      <a:rPr sz="2200">
                        <a:latin typeface="Cambria Math" panose="02040503050406030204" pitchFamily="18" charset="0"/>
                      </a:rPr>
                      <m:t>=</m:t>
                    </m:r>
                    <m:f>
                      <m:fPr>
                        <m:ctrlPr>
                          <a:rPr sz="2200" i="1">
                            <a:latin typeface="Cambria Math" panose="02040503050406030204" pitchFamily="18" charset="0"/>
                          </a:rPr>
                        </m:ctrlPr>
                      </m:fPr>
                      <m:num>
                        <m:r>
                          <a:rPr sz="2200">
                            <a:latin typeface="Cambria Math" panose="02040503050406030204" pitchFamily="18" charset="0"/>
                          </a:rPr>
                          <m:t>𝐵</m:t>
                        </m:r>
                      </m:num>
                      <m:den>
                        <m:rad>
                          <m:radPr>
                            <m:degHide m:val="on"/>
                            <m:ctrlPr>
                              <a:rPr sz="2200" i="1">
                                <a:latin typeface="Cambria Math" panose="02040503050406030204" pitchFamily="18" charset="0"/>
                              </a:rPr>
                            </m:ctrlPr>
                          </m:radPr>
                          <m:deg/>
                          <m:e>
                            <m:sSup>
                              <m:sSupPr>
                                <m:ctrlPr>
                                  <a:rPr sz="2200" i="1">
                                    <a:latin typeface="Cambria Math" panose="02040503050406030204" pitchFamily="18" charset="0"/>
                                  </a:rPr>
                                </m:ctrlPr>
                              </m:sSupPr>
                              <m:e>
                                <m:r>
                                  <a:rPr sz="2200">
                                    <a:latin typeface="Cambria Math" panose="02040503050406030204" pitchFamily="18" charset="0"/>
                                  </a:rPr>
                                  <m:t>𝐴</m:t>
                                </m:r>
                              </m:e>
                              <m:sup>
                                <m:r>
                                  <a:rPr sz="2200">
                                    <a:latin typeface="Cambria Math" panose="02040503050406030204" pitchFamily="18" charset="0"/>
                                  </a:rPr>
                                  <m:t>2</m:t>
                                </m:r>
                              </m:sup>
                            </m:sSup>
                            <m:r>
                              <a:rPr sz="2200">
                                <a:latin typeface="Cambria Math" panose="02040503050406030204" pitchFamily="18" charset="0"/>
                              </a:rPr>
                              <m:t>+</m:t>
                            </m:r>
                            <m:sSup>
                              <m:sSupPr>
                                <m:ctrlPr>
                                  <a:rPr sz="2200" i="1">
                                    <a:latin typeface="Cambria Math" panose="02040503050406030204" pitchFamily="18" charset="0"/>
                                  </a:rPr>
                                </m:ctrlPr>
                              </m:sSupPr>
                              <m:e>
                                <m:r>
                                  <a:rPr sz="2200">
                                    <a:latin typeface="Cambria Math" panose="02040503050406030204" pitchFamily="18" charset="0"/>
                                  </a:rPr>
                                  <m:t>𝐵</m:t>
                                </m:r>
                              </m:e>
                              <m:sup>
                                <m:r>
                                  <a:rPr sz="2200">
                                    <a:latin typeface="Cambria Math" panose="02040503050406030204" pitchFamily="18" charset="0"/>
                                  </a:rPr>
                                  <m:t>2</m:t>
                                </m:r>
                              </m:sup>
                            </m:sSup>
                          </m:e>
                        </m:rad>
                      </m:den>
                    </m:f>
                  </m:oMath>
                </a14:m>
                <a:r>
                  <a:rPr sz="22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98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Using the Sum of Sines and Cosines </a:t>
            </a:r>
            <a:r>
              <a:rPr lang="en-US" dirty="0"/>
              <a:t>Theorem</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Express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a:t> in terms of a single sine function, and graph the result.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 Sum of Sines and Cosines Identity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Since </a:t>
                </a: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𝐵</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a:t>
                </a:r>
                <a14:m>
                  <m:oMath xmlns:m="http://schemas.openxmlformats.org/officeDocument/2006/math">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𝐵</m:t>
                            </m:r>
                          </m:e>
                          <m:sup>
                            <m:r>
                              <a:rPr>
                                <a:latin typeface="Cambria Math" panose="02040503050406030204" pitchFamily="18" charset="0"/>
                              </a:rPr>
                              <m:t>2</m:t>
                            </m:r>
                          </m:sup>
                        </m:sSup>
                      </m:e>
                    </m:rad>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𝜑</m:t>
                    </m:r>
                  </m:oMath>
                </a14:m>
                <a:r>
                  <a:rPr sz="2800" dirty="0"/>
                  <a:t> must satisfy</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𝜑</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lang="en-US" dirty="0"/>
                  <a:t> </a:t>
                </a:r>
                <a:r>
                  <a:rPr sz="2800" dirty="0"/>
                  <a:t>and</a:t>
                </a:r>
                <a:r>
                  <a:rPr lang="en-US"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𝜑</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dirty="0"/>
                  <a:t>.</a:t>
                </a:r>
              </a:p>
              <a:p>
                <a:pPr>
                  <a:defRPr sz="2800"/>
                </a:pPr>
                <a:r>
                  <a:rPr sz="2800" dirty="0"/>
                  <a:t>This means </a:t>
                </a:r>
                <a14:m>
                  <m:oMath xmlns:m="http://schemas.openxmlformats.org/officeDocument/2006/math">
                    <m:r>
                      <a:rPr>
                        <a:latin typeface="Cambria Math" panose="02040503050406030204" pitchFamily="18" charset="0"/>
                      </a:rPr>
                      <m:t>𝜑</m:t>
                    </m:r>
                  </m:oMath>
                </a14:m>
                <a:r>
                  <a:rPr sz="2800" dirty="0"/>
                  <a:t> lies in the fourth quadrant, and as a negative angle it can be expressed as </a:t>
                </a:r>
                <a14:m>
                  <m:oMath xmlns:m="http://schemas.openxmlformats.org/officeDocument/2006/math">
                    <m:r>
                      <a:rPr>
                        <a:latin typeface="Cambria Math" panose="02040503050406030204" pitchFamily="18" charset="0"/>
                      </a:rPr>
                      <m:t>𝜑</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(we could also write </a:t>
                </a:r>
                <a14:m>
                  <m:oMath xmlns:m="http://schemas.openxmlformats.org/officeDocument/2006/math">
                    <m:r>
                      <a:rPr>
                        <a:latin typeface="Cambria Math" panose="02040503050406030204" pitchFamily="18" charset="0"/>
                      </a:rPr>
                      <m:t>𝜑</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oMath>
                </a14:m>
                <a:r>
                  <a:rPr sz="2800" dirty="0"/>
                  <a:t>). Using the above derivation,</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oMath>
                </a14:m>
                <a:r>
                  <a:rPr sz="2800" dirty="0"/>
                  <a:t>,</a:t>
                </a:r>
              </a:p>
              <a:p>
                <a:r>
                  <a:rPr sz="2800" dirty="0"/>
                  <a:t>and the graph of this function is shown </a:t>
                </a:r>
                <a:r>
                  <a:rPr lang="en-US" sz="2800" dirty="0"/>
                  <a:t>in Figure 7</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93" b="-85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Using the Sum of Sines and Cosines Identity (cont.)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51630CF6-33F6-4963-8697-7A90339C795B}"/>
                  </a:ext>
                </a:extLst>
              </p:cNvPr>
              <p:cNvSpPr txBox="1">
                <a:spLocks/>
              </p:cNvSpPr>
              <p:nvPr/>
            </p:nvSpPr>
            <p:spPr>
              <a:xfrm>
                <a:off x="2247900" y="5257800"/>
                <a:ext cx="4648200" cy="799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sz="2800"/>
                </a:pPr>
                <a:r>
                  <a:rPr lang="en-US" sz="2800" dirty="0"/>
                  <a:t>Figure 7: </a:t>
                </a:r>
                <a14:m>
                  <m:oMath xmlns:m="http://schemas.openxmlformats.org/officeDocument/2006/math">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𝑥</m:t>
                            </m:r>
                          </m:e>
                        </m:d>
                      </m:e>
                    </m:func>
                    <m:r>
                      <a:rPr lang="ar-AE" sz="2800">
                        <a:latin typeface="Cambria Math" panose="02040503050406030204" pitchFamily="18" charset="0"/>
                      </a:rPr>
                      <m:t>=</m:t>
                    </m:r>
                    <m:r>
                      <a:rPr lang="ar-AE" sz="2800">
                        <a:latin typeface="Cambria Math" panose="02040503050406030204" pitchFamily="18" charset="0"/>
                      </a:rPr>
                      <m:t>2</m:t>
                    </m:r>
                    <m:func>
                      <m:funcPr>
                        <m:ctrlPr>
                          <a:rPr lang="ar-AE" sz="2800" i="1">
                            <a:latin typeface="Cambria Math" panose="02040503050406030204" pitchFamily="18" charset="0"/>
                          </a:rPr>
                        </m:ctrlPr>
                      </m:funcPr>
                      <m:fName>
                        <m:r>
                          <m:rPr>
                            <m:sty m:val="p"/>
                          </m:rPr>
                          <a:rPr lang="en-US" sz="2800">
                            <a:latin typeface="Cambria Math" panose="02040503050406030204" pitchFamily="18" charset="0"/>
                          </a:rPr>
                          <m:t>sin</m:t>
                        </m:r>
                      </m:fName>
                      <m:e>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𝜋</m:t>
                                </m:r>
                              </m:num>
                              <m:den>
                                <m:r>
                                  <a:rPr lang="ar-AE" sz="2800">
                                    <a:latin typeface="Cambria Math" panose="02040503050406030204" pitchFamily="18" charset="0"/>
                                  </a:rPr>
                                  <m:t>3</m:t>
                                </m:r>
                              </m:den>
                            </m:f>
                          </m:e>
                        </m:d>
                      </m:e>
                    </m:func>
                  </m:oMath>
                </a14:m>
                <a:endParaRPr lang="ar-AE" sz="2800" dirty="0"/>
              </a:p>
            </p:txBody>
          </p:sp>
        </mc:Choice>
        <mc:Fallback>
          <p:sp>
            <p:nvSpPr>
              <p:cNvPr id="4" name="Text Placeholder 2">
                <a:extLst>
                  <a:ext uri="{FF2B5EF4-FFF2-40B4-BE49-F238E27FC236}">
                    <a16:creationId xmlns:a16="http://schemas.microsoft.com/office/drawing/2014/main" id="{51630CF6-33F6-4963-8697-7A90339C795B}"/>
                  </a:ext>
                </a:extLst>
              </p:cNvPr>
              <p:cNvSpPr txBox="1">
                <a:spLocks noRot="1" noChangeAspect="1" noMove="1" noResize="1" noEditPoints="1" noAdjustHandles="1" noChangeArrowheads="1" noChangeShapeType="1" noTextEdit="1"/>
              </p:cNvSpPr>
              <p:nvPr/>
            </p:nvSpPr>
            <p:spPr>
              <a:xfrm>
                <a:off x="2247900" y="5257800"/>
                <a:ext cx="4648200" cy="799513"/>
              </a:xfrm>
              <a:prstGeom prst="rect">
                <a:avLst/>
              </a:prstGeom>
              <a:blipFill>
                <a:blip r:embed="rId2"/>
                <a:stretch>
                  <a:fillRect l="-2231"/>
                </a:stretch>
              </a:blipFill>
            </p:spPr>
            <p:txBody>
              <a:bodyPr/>
              <a:lstStyle/>
              <a:p>
                <a:r>
                  <a:rPr lang="en-US">
                    <a:noFill/>
                  </a:rPr>
                  <a:t> </a:t>
                </a:r>
              </a:p>
            </p:txBody>
          </p:sp>
        </mc:Fallback>
      </mc:AlternateContent>
      <p:pic>
        <p:nvPicPr>
          <p:cNvPr id="6" name="Graphic 5">
            <a:extLst>
              <a:ext uri="{FF2B5EF4-FFF2-40B4-BE49-F238E27FC236}">
                <a16:creationId xmlns:a16="http://schemas.microsoft.com/office/drawing/2014/main" id="{F48172B5-85D2-4261-9EEC-EC8373B0E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3160" y="1066800"/>
            <a:ext cx="4297680" cy="42976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exact value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smtClean="0">
                            <a:latin typeface="Cambria Math" panose="02040503050406030204" pitchFamily="18" charset="0"/>
                            <a:ea typeface="Cambria Math" panose="02040503050406030204" pitchFamily="18" charset="0"/>
                          </a:rPr>
                          <m:t>°</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982"/>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All problems of this sort will call for us to express the given angle in terms of angles about which we know more. In this case, we'll use the fact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d>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m:rPr>
                                  <m:nor/>
                                </m:rPr>
                                <a:rPr/>
                                <m:t> </m:t>
                              </m:r>
                            </m:sup>
                          </m:sSup>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e>
                      </m:func>
                      <m:func>
                        <m:funcPr>
                          <m:ctrlPr>
                            <a:rPr i="1">
                              <a:latin typeface="Cambria Math" panose="02040503050406030204" pitchFamily="18" charset="0"/>
                            </a:rPr>
                          </m:ctrlPr>
                        </m:funcPr>
                        <m:fName>
                          <m:r>
                            <m:rPr>
                              <m:sty m:val="p"/>
                            </m:rPr>
                            <a:rPr>
                              <a:latin typeface="Cambria Math" panose="02040503050406030204" pitchFamily="18" charset="0"/>
                            </a:rPr>
                            <m:t>sin</m:t>
                          </m:r>
                        </m:fName>
                        <m:e>
                          <m:sSup>
                            <m:sSupPr>
                              <m:ctrlPr>
                                <a:rPr i="1">
                                  <a:latin typeface="Cambria Math" panose="02040503050406030204" pitchFamily="18" charset="0"/>
                                </a:rPr>
                              </m:ctrlPr>
                            </m:sSupPr>
                            <m:e>
                              <m:r>
                                <a:rPr>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e>
                      </m:func>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⁡75</m:t>
                          </m:r>
                          <m:r>
                            <m:rPr>
                              <m:nor/>
                            </m:rPr>
                            <a:rPr/>
                            <m:t> </m:t>
                          </m:r>
                        </m:e>
                      </m:phant>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sin</m:t>
                          </m:r>
                          <m:r>
                            <a:rPr>
                              <a:latin typeface="Cambria Math" panose="02040503050406030204" pitchFamily="18" charset="0"/>
                            </a:rPr>
                            <m:t>⁡75</m:t>
                          </m:r>
                          <m:r>
                            <m:rPr>
                              <m:nor/>
                            </m:rPr>
                            <a:rPr/>
                            <m:t> </m:t>
                          </m:r>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den>
                      </m:f>
                    </m:oMath>
                  </m:oMathPara>
                </a14:m>
                <a:endParaRPr sz="2800" dirty="0"/>
              </a:p>
              <a:p>
                <a:r>
                  <a:rPr sz="2800" dirty="0"/>
                  <a:t>You can now </a:t>
                </a:r>
                <a:r>
                  <a:rPr lang="en-US" sz="2800" dirty="0"/>
                  <a:t>use a calculator to</a:t>
                </a:r>
                <a:r>
                  <a:rPr sz="2800" dirty="0"/>
                  <a:t> verify that this exact value is approximately </a:t>
                </a:r>
                <a:r>
                  <a:rPr sz="2800" dirty="0">
                    <a:latin typeface="Cambria Math"/>
                  </a:rPr>
                  <a:t>0.9659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259" b="-110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Sum and Difference Identities for Exact Evaluation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exact value of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982"/>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purpose of this example is twofold. The first is to point out that we are starting to build up a significant collection of tools and knowledge. The second is to emphasize that two identical answers may appear, superficially, to be different. We could certainly use the sum identity for cosine to evaluate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smtClean="0">
                            <a:latin typeface="Cambria Math" panose="02040503050406030204" pitchFamily="18" charset="0"/>
                            <a:ea typeface="Cambria Math" panose="02040503050406030204" pitchFamily="18" charset="0"/>
                          </a:rPr>
                          <m:t>°</m:t>
                        </m:r>
                      </m:sup>
                    </m:sSup>
                  </m:oMath>
                </a14:m>
                <a:r>
                  <a:rPr sz="2800" dirty="0"/>
                  <a:t>, taking steps very similar to those in Example 1. Using this approach, we would obtain</a:t>
                </a:r>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nSpc>
                    <a:spcPct val="110000"/>
                  </a:lnSpc>
                  <a:defRPr sz="2800"/>
                </a:pPr>
                <a:r>
                  <a:rPr sz="2800" dirty="0"/>
                  <a:t>But, coming immediately after the evaluation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oMath>
                </a14:m>
                <a:r>
                  <a:rPr sz="2800" dirty="0"/>
                  <a:t>, it would also make sense to use the identity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r>
                      <a:rPr>
                        <a:latin typeface="Cambria Math" panose="02040503050406030204" pitchFamily="18" charset="0"/>
                      </a:rPr>
                      <m:t>1</m:t>
                    </m:r>
                  </m:oMath>
                </a14:m>
                <a:r>
                  <a:rPr sz="2800" dirty="0"/>
                  <a:t> to obtain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r>
                                    <a:rPr>
                                      <a:latin typeface="Cambria Math" panose="02040503050406030204" pitchFamily="18" charset="0"/>
                                    </a:rPr>
                                    <m:t>⁡</m:t>
                                  </m:r>
                                </m:e>
                                <m:sup>
                                  <m:r>
                                    <a:rPr>
                                      <a:latin typeface="Cambria Math" panose="02040503050406030204" pitchFamily="18" charset="0"/>
                                    </a:rPr>
                                    <m:t>2</m:t>
                                  </m:r>
                                </m:sup>
                              </m:sSup>
                            </m:fName>
                            <m:e>
                              <m:sSup>
                                <m:sSupPr>
                                  <m:ctrlPr>
                                    <a:rPr i="1">
                                      <a:latin typeface="Cambria Math" panose="02040503050406030204" pitchFamily="18" charset="0"/>
                                    </a:rPr>
                                  </m:ctrlPr>
                                </m:sSupPr>
                                <m:e>
                                  <m:r>
                                    <a:rPr>
                                      <a:latin typeface="Cambria Math" panose="02040503050406030204" pitchFamily="18" charset="0"/>
                                    </a:rPr>
                                    <m:t>75</m:t>
                                  </m:r>
                                </m:e>
                                <m:sup>
                                  <m:r>
                                    <a:rPr lang="en-US" i="1">
                                      <a:latin typeface="Cambria Math" panose="02040503050406030204" pitchFamily="18" charset="0"/>
                                      <a:ea typeface="Cambria Math" panose="02040503050406030204" pitchFamily="18" charset="0"/>
                                    </a:rPr>
                                    <m:t>°</m:t>
                                  </m:r>
                                </m:sup>
                              </m:sSup>
                            </m:e>
                          </m:func>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m:rPr>
                                  <m:nor/>
                                </m:rPr>
                                <a:rPr/>
                                <m:t> </m:t>
                              </m:r>
                            </m:sup>
                          </m:sSup>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2</m:t>
                                          </m:r>
                                        </m:e>
                                      </m:rad>
                                    </m:den>
                                  </m:f>
                                </m:e>
                              </m:d>
                            </m:e>
                            <m:sup>
                              <m:r>
                                <a:rPr>
                                  <a:latin typeface="Cambria Math" panose="02040503050406030204" pitchFamily="18" charset="0"/>
                                </a:rPr>
                                <m:t>2</m:t>
                              </m:r>
                            </m:sup>
                          </m:sSup>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75</m:t>
                              </m:r>
                            </m:e>
                            <m:sup>
                              <m:r>
                                <m:rPr>
                                  <m:nor/>
                                </m:rPr>
                                <a:rPr/>
                                <m:t> </m:t>
                              </m:r>
                            </m:sup>
                          </m:sSup>
                        </m:e>
                      </m:phant>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8</m:t>
                              </m:r>
                            </m:den>
                          </m:f>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75</m:t>
                          </m:r>
                          <m:r>
                            <m:rPr>
                              <m:nor/>
                            </m:rPr>
                            <a:rPr/>
                            <m:t> </m:t>
                          </m:r>
                        </m:e>
                      </m:phant>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4</m:t>
                              </m:r>
                            </m:den>
                          </m:f>
                        </m:e>
                      </m:rad>
                    </m:oMath>
                    <m:oMath xmlns:m="http://schemas.openxmlformats.org/officeDocument/2006/math">
                      <m:phant>
                        <m:phantPr>
                          <m:show m:val="off"/>
                          <m:ctrlPr>
                            <a:rPr i="1">
                              <a:latin typeface="Cambria Math" panose="02040503050406030204" pitchFamily="18" charset="0"/>
                            </a:rPr>
                          </m:ctrlPr>
                        </m:phantPr>
                        <m:e>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75</m:t>
                          </m:r>
                          <m:r>
                            <m:rPr>
                              <m:nor/>
                            </m:rPr>
                            <a:rPr/>
                            <m:t> </m:t>
                          </m:r>
                        </m:e>
                      </m:phant>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r>
                        <m:rPr>
                          <m:nor/>
                        </m:rPr>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1350"/>
                </a:stretch>
              </a:blipFill>
            </p:spPr>
            <p:txBody>
              <a:bodyPr/>
              <a:lstStyle/>
              <a:p>
                <a:r>
                  <a:rPr lang="en-US">
                    <a:noFill/>
                  </a:rPr>
                  <a:t> </a:t>
                </a:r>
              </a:p>
            </p:txBody>
          </p:sp>
        </mc:Fallback>
      </mc:AlternateContent>
    </p:spTree>
    <p:extLst>
      <p:ext uri="{BB962C8B-B14F-4D97-AF65-F5344CB8AC3E}">
        <p14:creationId xmlns:p14="http://schemas.microsoft.com/office/powerpoint/2010/main" val="73247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Are these two answers actually the same?</a:t>
                </a:r>
              </a:p>
              <a:p>
                <a:r>
                  <a:rPr sz="2800" dirty="0"/>
                  <a:t>You can use a calculator to determine that both are approximately </a:t>
                </a:r>
                <a:r>
                  <a:rPr sz="2800" dirty="0">
                    <a:latin typeface="Cambria Math"/>
                  </a:rPr>
                  <a:t>0.2588</a:t>
                </a:r>
                <a:r>
                  <a:rPr sz="2800" dirty="0"/>
                  <a:t>, but it is more convincing to prove the equivalence mathematically.</a:t>
                </a:r>
              </a:p>
              <a:p>
                <a:pPr>
                  <a:defRPr sz="2800"/>
                </a:pPr>
                <a:r>
                  <a:rPr sz="2800" dirty="0"/>
                  <a:t>First, note that since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r>
                      <a:rPr>
                        <a:latin typeface="Cambria Math" panose="02040503050406030204" pitchFamily="18" charset="0"/>
                      </a:rPr>
                      <m:t>&lt;</m:t>
                    </m:r>
                    <m:rad>
                      <m:radPr>
                        <m:degHide m:val="on"/>
                        <m:ctrlPr>
                          <a:rPr i="1">
                            <a:latin typeface="Cambria Math" panose="02040503050406030204" pitchFamily="18" charset="0"/>
                          </a:rPr>
                        </m:ctrlPr>
                      </m:radPr>
                      <m:deg/>
                      <m:e>
                        <m:r>
                          <a:rPr>
                            <a:latin typeface="Cambria Math" panose="02040503050406030204" pitchFamily="18" charset="0"/>
                          </a:rPr>
                          <m:t>6</m:t>
                        </m:r>
                      </m:e>
                    </m:rad>
                  </m:oMath>
                </a14:m>
                <a:r>
                  <a:rPr sz="2800" dirty="0"/>
                  <a:t> and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&lt;</m:t>
                    </m:r>
                    <m:rad>
                      <m:radPr>
                        <m:degHide m:val="on"/>
                        <m:ctrlPr>
                          <a:rPr i="1">
                            <a:latin typeface="Cambria Math" panose="02040503050406030204" pitchFamily="18" charset="0"/>
                          </a:rPr>
                        </m:ctrlPr>
                      </m:radPr>
                      <m:deg/>
                      <m:e>
                        <m:r>
                          <a:rPr>
                            <a:latin typeface="Cambria Math" panose="02040503050406030204" pitchFamily="18" charset="0"/>
                          </a:rPr>
                          <m:t>4</m:t>
                        </m:r>
                      </m:e>
                    </m:rad>
                    <m:r>
                      <a:rPr>
                        <a:latin typeface="Cambria Math" panose="02040503050406030204" pitchFamily="18" charset="0"/>
                      </a:rPr>
                      <m:t>=</m:t>
                    </m:r>
                    <m:r>
                      <a:rPr>
                        <a:latin typeface="Cambria Math" panose="02040503050406030204" pitchFamily="18" charset="0"/>
                      </a:rPr>
                      <m:t>2</m:t>
                    </m:r>
                  </m:oMath>
                </a14:m>
                <a:r>
                  <a:rPr sz="2800" dirty="0"/>
                  <a:t>, we know that both</a:t>
                </a:r>
              </a:p>
              <a:p>
                <a:pPr algn="ctr">
                  <a:defRPr sz="2800"/>
                </a:pP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r>
                      <a:rPr>
                        <a:latin typeface="Cambria Math" panose="02040503050406030204" pitchFamily="18" charset="0"/>
                      </a:rPr>
                      <m:t>&gt;</m:t>
                    </m:r>
                    <m:r>
                      <a:rPr>
                        <a:latin typeface="Cambria Math" panose="02040503050406030204" pitchFamily="18" charset="0"/>
                      </a:rPr>
                      <m:t>0</m:t>
                    </m:r>
                  </m:oMath>
                </a14:m>
                <a:r>
                  <a:rPr sz="2800" dirty="0"/>
                  <a:t> and </a:t>
                </a: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r>
                      <a:rPr>
                        <a:latin typeface="Cambria Math" panose="02040503050406030204" pitchFamily="18" charset="0"/>
                      </a:rPr>
                      <m:t>&gt;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02697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Sum and Difference Identities for Exact Evaluation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dirty="0"/>
                  <a:t>Next, note that</a:t>
                </a:r>
              </a:p>
              <a:p>
                <a:pPr algn="ct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e>
                        </m:d>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2</m:t>
                        </m:r>
                        <m:rad>
                          <m:radPr>
                            <m:degHide m:val="on"/>
                            <m:ctrlPr>
                              <a:rPr i="1">
                                <a:latin typeface="Cambria Math" panose="02040503050406030204" pitchFamily="18" charset="0"/>
                              </a:rPr>
                            </m:ctrlPr>
                          </m:radPr>
                          <m:deg/>
                          <m:e>
                            <m:r>
                              <a:rPr>
                                <a:latin typeface="Cambria Math" panose="02040503050406030204" pitchFamily="18" charset="0"/>
                              </a:rPr>
                              <m:t>12</m:t>
                            </m:r>
                          </m:e>
                        </m:rad>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16</m:t>
                        </m:r>
                      </m:den>
                    </m:f>
                    <m:d>
                      <m:dPr>
                        <m:ctrlPr>
                          <a:rPr i="1">
                            <a:latin typeface="Cambria Math" panose="02040503050406030204" pitchFamily="18" charset="0"/>
                          </a:rPr>
                        </m:ctrlPr>
                      </m:dPr>
                      <m:e>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4</m:t>
                        </m:r>
                        <m:rad>
                          <m:radPr>
                            <m:degHide m:val="on"/>
                            <m:ctrlPr>
                              <a:rPr i="1">
                                <a:latin typeface="Cambria Math" panose="02040503050406030204" pitchFamily="18" charset="0"/>
                              </a:rPr>
                            </m:ctrlPr>
                          </m:radPr>
                          <m:deg/>
                          <m:e>
                            <m:r>
                              <a:rPr>
                                <a:latin typeface="Cambria Math" panose="02040503050406030204" pitchFamily="18" charset="0"/>
                              </a:rPr>
                              <m:t>3</m:t>
                            </m:r>
                          </m:e>
                        </m:rad>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d>
                  </m:oMath>
                </a14:m>
                <a:r>
                  <a:rPr lang="en-US" sz="2800" dirty="0"/>
                  <a:t>,</a:t>
                </a:r>
                <a:endParaRPr sz="2800" dirty="0"/>
              </a:p>
              <a:p>
                <a:r>
                  <a:rPr sz="2800" dirty="0"/>
                  <a:t>and</a:t>
                </a:r>
              </a:p>
              <a:p>
                <a:pPr algn="ct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2</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e>
                                </m:rad>
                              </m:num>
                              <m:den>
                                <m:r>
                                  <a:rPr lang="ar-AE">
                                    <a:latin typeface="Cambria Math" panose="02040503050406030204" pitchFamily="18" charset="0"/>
                                  </a:rPr>
                                  <m:t>2</m:t>
                                </m:r>
                              </m:den>
                            </m:f>
                          </m:e>
                        </m:d>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d>
                  </m:oMath>
                </a14:m>
                <a:r>
                  <a:rPr sz="2800" dirty="0"/>
                  <a:t>,</a:t>
                </a:r>
              </a:p>
              <a:p>
                <a:r>
                  <a:rPr sz="2800" dirty="0"/>
                  <a:t>so</a:t>
                </a:r>
              </a:p>
              <a:p>
                <a:pPr algn="ct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e>
                        </m:d>
                      </m:e>
                      <m:sup>
                        <m:r>
                          <a:rPr>
                            <a:latin typeface="Cambria Math" panose="02040503050406030204" pitchFamily="18" charset="0"/>
                          </a:rPr>
                          <m:t>2</m:t>
                        </m:r>
                      </m:sup>
                    </m:sSup>
                  </m:oMath>
                </a14:m>
                <a:r>
                  <a:rPr sz="2800" dirty="0"/>
                  <a:t>.</a:t>
                </a:r>
              </a:p>
              <a:p>
                <a:r>
                  <a:rPr sz="2800" dirty="0"/>
                  <a:t>Since the expressions being squared are both positive, taking the square root of both sides gives us the result</a:t>
                </a:r>
              </a:p>
              <a:p>
                <a:pPr algn="ctr">
                  <a:defRPr sz="2800"/>
                </a:pPr>
                <a14:m>
                  <m:oMath xmlns:m="http://schemas.openxmlformats.org/officeDocument/2006/math">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6</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e>
                        </m:rad>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1"/>
                </a:stretch>
              </a:blipFill>
            </p:spPr>
            <p:txBody>
              <a:bodyPr/>
              <a:lstStyle/>
              <a:p>
                <a:r>
                  <a:rPr lang="en-US">
                    <a:noFill/>
                  </a:rPr>
                  <a:t> </a:t>
                </a:r>
              </a:p>
            </p:txBody>
          </p:sp>
        </mc:Fallback>
      </mc:AlternateContent>
    </p:spTree>
    <p:extLst>
      <p:ext uri="{BB962C8B-B14F-4D97-AF65-F5344CB8AC3E}">
        <p14:creationId xmlns:p14="http://schemas.microsoft.com/office/powerpoint/2010/main" val="202239357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1259</Words>
  <Application>Microsoft Office PowerPoint</Application>
  <PresentationFormat>On-screen Show (4:3)</PresentationFormat>
  <Paragraphs>108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Cambria Math</vt:lpstr>
      <vt:lpstr>Courier New</vt:lpstr>
      <vt:lpstr>Calibri</vt:lpstr>
      <vt:lpstr>Arial</vt:lpstr>
      <vt:lpstr>Office Theme</vt:lpstr>
      <vt:lpstr>Section 8.2</vt:lpstr>
      <vt:lpstr>Sum and Difference Identities</vt:lpstr>
      <vt:lpstr>Example 1: Using the Sum and Difference Identities for Exact Evaluation</vt:lpstr>
      <vt:lpstr>Example 1: Using the Sum and Difference Identities for Exact Evaluation (cont.)</vt:lpstr>
      <vt:lpstr>Example 2: Using the Sum and Difference Identities for Exact Evaluation</vt:lpstr>
      <vt:lpstr>Example 2: Using the Sum and Difference Identities for Exact Evaluation (cont.)</vt:lpstr>
      <vt:lpstr>Example 2: Using the Sum and Difference Identities for Exact Evaluation (cont.)</vt:lpstr>
      <vt:lpstr>Example 2: Using the Sum and Difference Identities for Exact Evaluation (cont.)</vt:lpstr>
      <vt:lpstr>Example 2: Using the Sum and Difference Identities for Exact Evaluation (cont.)</vt:lpstr>
      <vt:lpstr>Example 3: Using the Sum and Difference Identities for Exact Evaluation</vt:lpstr>
      <vt:lpstr>Example 3: Using the Sum and Difference Identities for Exact Evaluation (cont.)</vt:lpstr>
      <vt:lpstr>Example 4: Using the Sum and Difference Identities for Exact Evaluation</vt:lpstr>
      <vt:lpstr>Example 4: Using the Sum and Difference Identities for Exact Evaluation (cont.)</vt:lpstr>
      <vt:lpstr>Example 5: Using the Sum and Difference Identities</vt:lpstr>
      <vt:lpstr>Example 5: Using the Sum and Difference Identities (cont.)</vt:lpstr>
      <vt:lpstr>Example 6: Using the Sum and Difference Identities</vt:lpstr>
      <vt:lpstr>Example 6: Using the Sum and Difference Identities (cont.)</vt:lpstr>
      <vt:lpstr>Example 6: Using the Sum and Difference Identities (cont.)</vt:lpstr>
      <vt:lpstr>Example 6: Using the Sum and Difference Identities (cont.)</vt:lpstr>
      <vt:lpstr>Example 7: Using the Sum and Difference Identities</vt:lpstr>
      <vt:lpstr>Example 7: Using the Sum and Difference Identities (cont.)</vt:lpstr>
      <vt:lpstr>Example 7: Using the Sum and Difference Identities (cont.)</vt:lpstr>
      <vt:lpstr>Example 7: Using the Sum and Difference Identities (cont.)</vt:lpstr>
      <vt:lpstr>Example 8: Using the Sum and Difference Identities</vt:lpstr>
      <vt:lpstr>Example 8: Using the Sum and Difference Identities (cont.)</vt:lpstr>
      <vt:lpstr>Sum of Sines and Cosines</vt:lpstr>
      <vt:lpstr>Example 9: Using the Sum of Sines and Cosines Theorem</vt:lpstr>
      <vt:lpstr>Example 9: Using the Sum of Sines and Cosines Identity (cont.)</vt:lpstr>
      <vt:lpstr>Example 9: Using the Sum of Sines and Cosines Identity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136</cp:revision>
  <dcterms:created xsi:type="dcterms:W3CDTF">2013-04-26T14:43:13Z</dcterms:created>
  <dcterms:modified xsi:type="dcterms:W3CDTF">2020-07-17T13:31:12Z</dcterms:modified>
</cp:coreProperties>
</file>