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60" r:id="rId4"/>
    <p:sldId id="261" r:id="rId5"/>
    <p:sldId id="262" r:id="rId6"/>
    <p:sldId id="263" r:id="rId7"/>
    <p:sldId id="285" r:id="rId8"/>
    <p:sldId id="264" r:id="rId9"/>
    <p:sldId id="265" r:id="rId10"/>
    <p:sldId id="267" r:id="rId11"/>
    <p:sldId id="270" r:id="rId12"/>
    <p:sldId id="271" r:id="rId13"/>
    <p:sldId id="286" r:id="rId14"/>
    <p:sldId id="272" r:id="rId15"/>
    <p:sldId id="275" r:id="rId16"/>
    <p:sldId id="287" r:id="rId17"/>
    <p:sldId id="288" r:id="rId18"/>
    <p:sldId id="277" r:id="rId19"/>
    <p:sldId id="278" r:id="rId20"/>
    <p:sldId id="279" r:id="rId21"/>
    <p:sldId id="280" r:id="rId22"/>
    <p:sldId id="281" r:id="rId23"/>
    <p:sldId id="289" r:id="rId24"/>
    <p:sldId id="290" r:id="rId25"/>
    <p:sldId id="283" r:id="rId26"/>
    <p:sldId id="284" r:id="rId2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3" autoAdjust="0"/>
    <p:restoredTop sz="94660"/>
  </p:normalViewPr>
  <p:slideViewPr>
    <p:cSldViewPr>
      <p:cViewPr varScale="1">
        <p:scale>
          <a:sx n="105" d="100"/>
          <a:sy n="105" d="100"/>
        </p:scale>
        <p:origin x="120" y="30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Product-Sum Identities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8.3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Power-Reducing Identities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>
              <a:defRPr sz="2800" b="1"/>
            </a:pPr>
            <a:r>
              <a:rPr lang="en-US" dirty="0"/>
              <a:t>Identities</a:t>
            </a:r>
            <a:endParaRPr dirty="0"/>
          </a:p>
          <a:p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FBAE1FD-CB43-4A7F-A1D4-70D2159FB6C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50057576"/>
                  </p:ext>
                </p:extLst>
              </p:nvPr>
            </p:nvGraphicFramePr>
            <p:xfrm>
              <a:off x="1492758" y="1752600"/>
              <a:ext cx="6158484" cy="22208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580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Sine Identity: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800">
                              <a:solidFill>
                                <a:srgbClr val="000000"/>
                              </a:solidFill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ar-AE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ar-AE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ar-AE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ar-AE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ar-AE" sz="2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ar-AE" sz="2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ar-AE" sz="28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Cosine Identity: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800" dirty="0">
                              <a:solidFill>
                                <a:srgbClr val="000000"/>
                              </a:solidFill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ar-AE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ar-AE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ar-AE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ar-AE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ar-AE" sz="2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ar-AE" sz="2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ar-AE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Tangent Identity: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800" dirty="0">
                              <a:solidFill>
                                <a:srgbClr val="000000"/>
                              </a:solidFill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ar-AE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tan</m:t>
                                      </m:r>
                                    </m:e>
                                    <m:sup>
                                      <m:r>
                                        <a:rPr lang="ar-AE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ar-AE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ar-AE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ar-AE" sz="2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ar-AE" sz="2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ar-AE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ar-AE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ar-AE" sz="2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ar-AE" sz="2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</m:oMath>
                          </a14:m>
                          <a:endParaRPr lang="ar-AE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FBAE1FD-CB43-4A7F-A1D4-70D2159FB6C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650057576"/>
                  </p:ext>
                </p:extLst>
              </p:nvPr>
            </p:nvGraphicFramePr>
            <p:xfrm>
              <a:off x="1492758" y="1752600"/>
              <a:ext cx="6158484" cy="222085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580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24853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Sine Identity: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8230" b="-2134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24853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Cosine Identity: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8230" t="-100000" b="-1134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71144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Tangent Identity: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8230" t="-187402" b="-62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Using the Power-Reducing Identities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Express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in terms containing only first powers of sine and cosine.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Using the Power-Reducing Identities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r>
              <a:rPr sz="2800" dirty="0"/>
              <a:t>The procedure is to break the expression down into pieces to which the power-reducing identities apply, repeating the process if necessary.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Using the Power-Reducing Identities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⁡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⁡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⁡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⁡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⁡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⁡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unc>
                                <m:func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0659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Half-Angle Identities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>
              <a:defRPr sz="2800" b="1"/>
            </a:pPr>
            <a:r>
              <a:rPr lang="en-US" dirty="0"/>
              <a:t>Identities</a:t>
            </a:r>
            <a:endParaRPr dirty="0"/>
          </a:p>
          <a:p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C27D161-7753-40F8-AEAC-67EA3236BEA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85749391"/>
                  </p:ext>
                </p:extLst>
              </p:nvPr>
            </p:nvGraphicFramePr>
            <p:xfrm>
              <a:off x="750951" y="1692274"/>
              <a:ext cx="7642098" cy="287972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21309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Sine Identity: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800">
                              <a:solidFill>
                                <a:srgbClr val="000000"/>
                              </a:solidFill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ar-AE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ar-AE" sz="2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num>
                                        <m:den>
                                          <m:r>
                                            <a:rPr lang="ar-AE" sz="2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=±</m:t>
                              </m:r>
                              <m:rad>
                                <m:radPr>
                                  <m:degHide m:val="on"/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ar-AE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ar-AE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func>
                                        <m:funcPr>
                                          <m:ctrlPr>
                                            <a:rPr lang="ar-AE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ar-AE" sz="2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func>
                                    </m:num>
                                    <m:den>
                                      <m:r>
                                        <a:rPr lang="ar-AE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rad>
                            </m:oMath>
                          </a14:m>
                          <a:endParaRPr lang="ar-AE" sz="280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Cosine Identity: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800" dirty="0">
                              <a:solidFill>
                                <a:srgbClr val="000000"/>
                              </a:solidFill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ar-AE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ar-AE" sz="2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num>
                                        <m:den>
                                          <m:r>
                                            <a:rPr lang="ar-AE" sz="2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=±</m:t>
                              </m:r>
                              <m:rad>
                                <m:radPr>
                                  <m:degHide m:val="on"/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ar-AE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ar-AE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func>
                                        <m:funcPr>
                                          <m:ctrlPr>
                                            <a:rPr lang="ar-AE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ar-AE" sz="2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func>
                                    </m:num>
                                    <m:den>
                                      <m:r>
                                        <a:rPr lang="ar-AE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rad>
                            </m:oMath>
                          </a14:m>
                          <a:endParaRPr lang="ar-AE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6012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Tangent Identities: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800" dirty="0">
                              <a:solidFill>
                                <a:srgbClr val="000000"/>
                              </a:solidFill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ar-AE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ar-AE" sz="2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num>
                                        <m:den>
                                          <m:r>
                                            <a:rPr lang="ar-AE" sz="2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ar-AE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ar-AE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ar-AE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ar-AE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den>
                              </m:f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ar-AE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ar-AE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num>
                                <m:den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ar-AE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ar-AE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den>
                              </m:f>
                            </m:oMath>
                          </a14:m>
                          <a:endParaRPr lang="ar-AE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C27D161-7753-40F8-AEAC-67EA3236BEA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985749391"/>
                  </p:ext>
                </p:extLst>
              </p:nvPr>
            </p:nvGraphicFramePr>
            <p:xfrm>
              <a:off x="750951" y="1692274"/>
              <a:ext cx="7642098" cy="287972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429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21309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959803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Sine Identity: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1476" b="-1993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59803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Cosine Identity: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1476" t="-100637" b="-1006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60120">
                    <a:tc>
                      <a:txBody>
                        <a:bodyPr/>
                        <a:lstStyle/>
                        <a:p>
                          <a:pPr algn="l">
                            <a:defRPr sz="1800" b="1"/>
                          </a:pP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Tangent Identities: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1476" t="-1993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Using the Half-Angle Identities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Determine the exact values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sin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cos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r>
                  <a:rPr sz="2800"/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tan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e>
                    </m:d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Using the Half-Angle Identities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, </a:t>
                </a:r>
                <a:r>
                  <a:rPr sz="2800" dirty="0"/>
                  <a:t>we can easily determine that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rad>
                  </m:oMath>
                </a14:m>
                <a:r>
                  <a:rPr sz="2800" dirty="0"/>
                  <a:t>,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num>
                                      <m:den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rad>
                  </m:oMath>
                </a14:m>
                <a:r>
                  <a:rPr sz="2800" dirty="0"/>
                  <a:t>,</a:t>
                </a:r>
              </a:p>
              <a:p>
                <a:r>
                  <a:rPr sz="2800" dirty="0"/>
                  <a:t>and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2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6046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Using the Half-Angle Identities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We could also have used the fact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r>
                  <a:rPr sz="2800" dirty="0"/>
                  <a:t> for the last calculation. Verifying that the two seemingly different answers obtained are actually equivalent is left to the reader.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9898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Using the Half-Angle Identities for Exact Evaluation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Determine the exact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105</m:t>
                            </m:r>
                          </m:e>
                        </m:func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Using the Half-Angle Identities for Exact Evaluation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Once we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105</m:t>
                        </m:r>
                      </m:e>
                      <m:sup>
                        <m:r>
                          <a:rPr lang="ar-A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half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210</m:t>
                        </m:r>
                      </m:e>
                      <m:sup>
                        <m:r>
                          <a:rPr lang="ar-AE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2800" dirty="0"/>
                  <a:t>, and recall that the reference angle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210</m:t>
                        </m:r>
                      </m:e>
                      <m:sup>
                        <m:r>
                          <a:rPr lang="ar-A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ar-A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2800" dirty="0"/>
                  <a:t>,</a:t>
                </a:r>
                <a:r>
                  <a:rPr lang="ar-AE" sz="2800" dirty="0"/>
                  <a:t> </a:t>
                </a:r>
                <a:r>
                  <a:rPr lang="en-US" sz="2800" dirty="0"/>
                  <a:t>the calculation is straightforward. We must also be careful, however, to insert a minus sign before the radical,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105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lies in the second quadrant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105</m:t>
                            </m:r>
                          </m:e>
                        </m:func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therefore negative.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105</m:t>
                              </m:r>
                            </m:e>
                          </m:func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unc>
                                    <m:func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210</m:t>
                                      </m:r>
                                    </m:e>
                                  </m:func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°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  <m:r>
                        <a:rPr lang="ar-AE">
                          <a:latin typeface="Cambria Math" panose="02040503050406030204" pitchFamily="18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  <m:r>
                        <a:rPr lang="ar-AE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rad>
                    </m:oMath>
                  </m:oMathPara>
                </a14:m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982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Double-Angle Identities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>
              <a:defRPr sz="2800" b="1"/>
            </a:pPr>
            <a:r>
              <a:rPr lang="en-US" dirty="0"/>
              <a:t>Identities</a:t>
            </a:r>
            <a:endParaRPr dirty="0"/>
          </a:p>
          <a:p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97EC2B5-AF16-4765-9C37-64752FAA061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48308138"/>
                  </p:ext>
                </p:extLst>
              </p:nvPr>
            </p:nvGraphicFramePr>
            <p:xfrm>
              <a:off x="867982" y="1752600"/>
              <a:ext cx="7408037" cy="258686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2076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800" b="1" dirty="0">
                              <a:solidFill>
                                <a:srgbClr val="000000"/>
                              </a:solidFill>
                            </a:rPr>
                            <a:t>Sine Identity</a:t>
                          </a: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800" dirty="0">
                              <a:solidFill>
                                <a:srgbClr val="000000"/>
                              </a:solidFill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ar-AE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func>
                              <m:func>
                                <m:func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func>
                            </m:oMath>
                          </a14:m>
                          <a:endParaRPr lang="ar-AE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800" b="1" dirty="0">
                              <a:solidFill>
                                <a:srgbClr val="000000"/>
                              </a:solidFill>
                            </a:rPr>
                            <a:t>Cosine Identities</a:t>
                          </a: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ar-AE" sz="2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ar-AE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28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ar-AE" sz="28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ar-AE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ar-AE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ar-AE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e>
                                      <m:sup>
                                        <m:r>
                                          <a:rPr lang="ar-AE" sz="28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ar-AE" sz="2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func>
                                <m:r>
                                  <a:rPr lang="ar-AE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ar-AE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ar-AE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e>
                                      <m:sup>
                                        <m:r>
                                          <a:rPr lang="ar-AE" sz="28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ar-AE" sz="2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func>
                              </m:oMath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lang="ar-AE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  <m:r>
                                      <a:rPr lang="en-US" sz="2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⁡</m:t>
                                    </m:r>
                                    <m:d>
                                      <m:dPr>
                                        <m:ctrlPr>
                                          <a:rPr lang="ar-AE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28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ar-AE" sz="28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</m:e>
                                </m:phant>
                                <m:r>
                                  <a:rPr lang="ar-AE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ar-AE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func>
                                  <m:funcPr>
                                    <m:ctrlPr>
                                      <a:rPr lang="ar-AE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ar-AE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e>
                                      <m:sup>
                                        <m:r>
                                          <a:rPr lang="ar-AE" sz="28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ar-AE" sz="2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func>
                                <m:r>
                                  <a:rPr lang="ar-AE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lang="ar-AE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  <m:r>
                                      <a:rPr lang="en-US" sz="2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⁡</m:t>
                                    </m:r>
                                    <m:d>
                                      <m:dPr>
                                        <m:ctrlPr>
                                          <a:rPr lang="ar-AE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ar-AE" sz="28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ar-AE" sz="28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</m:e>
                                </m:phant>
                                <m:r>
                                  <a:rPr lang="ar-AE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ar-AE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ar-AE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 sz="28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func>
                                  <m:funcPr>
                                    <m:ctrlPr>
                                      <a:rPr lang="ar-AE" sz="2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ar-AE" sz="28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8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e>
                                      <m:sup>
                                        <m:r>
                                          <a:rPr lang="ar-AE" sz="28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ar-AE" sz="2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ar-AE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800" b="1" dirty="0">
                              <a:solidFill>
                                <a:srgbClr val="000000"/>
                              </a:solidFill>
                            </a:rPr>
                            <a:t>Tangent Identity</a:t>
                          </a: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ar-AE" sz="2800" dirty="0">
                              <a:solidFill>
                                <a:srgbClr val="000000"/>
                              </a:solidFill>
                            </a:rPr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tan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ar-AE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ar-AE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 sz="280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ar-AE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  <m:func>
                                    <m:funcPr>
                                      <m:ctrlPr>
                                        <a:rPr lang="ar-AE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tan</m:t>
                                      </m:r>
                                    </m:fName>
                                    <m:e>
                                      <m:r>
                                        <a:rPr lang="ar-AE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</m:func>
                                </m:num>
                                <m:den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ar-AE" sz="280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ar-AE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lang="ar-AE" sz="2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tan</m:t>
                                          </m:r>
                                        </m:e>
                                        <m:sup>
                                          <m:r>
                                            <a:rPr lang="ar-AE" sz="2800">
                                              <a:solidFill>
                                                <a:srgbClr val="00000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lang="ar-AE" sz="280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𝑢</m:t>
                                      </m:r>
                                    </m:e>
                                  </m:func>
                                </m:den>
                              </m:f>
                            </m:oMath>
                          </a14:m>
                          <a:endParaRPr lang="ar-AE" sz="2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97EC2B5-AF16-4765-9C37-64752FAA061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48308138"/>
                  </p:ext>
                </p:extLst>
              </p:nvPr>
            </p:nvGraphicFramePr>
            <p:xfrm>
              <a:off x="867982" y="1752600"/>
              <a:ext cx="7408037" cy="2586863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200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20763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800" b="1" dirty="0">
                              <a:solidFill>
                                <a:srgbClr val="000000"/>
                              </a:solidFill>
                            </a:rPr>
                            <a:t>Sine Identity</a:t>
                          </a: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5977" t="-10588" b="-416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71600"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800" b="1" dirty="0">
                              <a:solidFill>
                                <a:srgbClr val="000000"/>
                              </a:solidFill>
                            </a:rPr>
                            <a:t>Cosine Identities</a:t>
                          </a: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: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5977" t="-41778" b="-57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97103"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800" b="1" dirty="0">
                              <a:solidFill>
                                <a:srgbClr val="000000"/>
                              </a:solidFill>
                            </a:rPr>
                            <a:t>Tangent Identity</a:t>
                          </a:r>
                          <a:r>
                            <a:rPr sz="2800" dirty="0">
                              <a:solidFill>
                                <a:srgbClr val="000000"/>
                              </a:solidFill>
                            </a:rPr>
                            <a:t>: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5977" t="-277391" b="-121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Product-to-Sum Identities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spcAft>
                    <a:spcPts val="1200"/>
                  </a:spcAft>
                  <a:defRPr sz="2800" b="1"/>
                </a:pPr>
                <a:r>
                  <a:rPr lang="en-US" dirty="0"/>
                  <a:t>Identities</a:t>
                </a:r>
                <a:endParaRPr dirty="0"/>
              </a:p>
              <a:p>
                <a:pPr marL="914400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marL="914400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marL="914400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marL="914400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  <m:r>
                            <a:rPr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6: Using the Product-to-Sum Identities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Express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in terms containing only first powers of sine.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Using the Product-to-Sum Identities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r>
                  <a:rPr sz="2800" dirty="0"/>
                  <a:t>In Example 3, we used a power-reducing identity to determine that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r>
                  <a:rPr sz="2800" dirty="0"/>
                  <a:t>We can now use one of the product-to-sum identities to rewrite two of the terms in this expression, as follows.</a:t>
                </a: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Using the Product-to-Sum Identities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52400" y="1029287"/>
                <a:ext cx="8839200" cy="4967067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sz="21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fName>
                        <m:e>
                          <m:r>
                            <a:rPr sz="21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sz="21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1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AE" sz="21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sz="2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unc>
                                <m:funcPr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1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sz="21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sz="21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sz="210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sz="21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sz="21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1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sz="21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sz="21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sz="21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sz="21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sz="2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1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10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sz="21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1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sz="21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sz="21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⁡</m:t>
                              </m:r>
                            </m:e>
                            <m:sup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sz="2100"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 sz="21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phant>
                      <m:r>
                        <a:rPr sz="21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1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AE" sz="21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sz="2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func>
                                <m:funcPr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1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sz="210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num>
                            <m:den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sz="210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sz="210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1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1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sz="21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sz="2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10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sz="210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sz="21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sz="21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sz="21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</m:e>
                          </m:d>
                          <m:r>
                            <a:rPr sz="210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sz="2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1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1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sz="21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sz="2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100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  <m:r>
                                            <a:rPr sz="210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sz="210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sz="210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sz="2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10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sz="210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sz="21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⁡</m:t>
                              </m:r>
                            </m:e>
                            <m:sup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sz="2100"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 sz="21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phant>
                      <m:r>
                        <a:rPr sz="21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10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sz="210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func>
                        <m:funcPr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sz="21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sz="21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sz="21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1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sz="21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func>
                        <m:funcPr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sz="21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sz="21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1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sz="21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func>
                        <m:funcPr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sz="21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sz="21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sz="21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1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sz="210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func>
                        <m:funcPr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sz="21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sz="21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1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sz="210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func>
                        <m:funcPr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sz="21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sz="21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⁡</m:t>
                              </m:r>
                            </m:e>
                            <m:sup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  <m:r>
                            <a:rPr sz="2100"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 sz="21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phant>
                      <m:r>
                        <a:rPr sz="21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10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sz="210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func>
                        <m:funcPr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sz="21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sz="210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sz="21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10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sz="210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func>
                        <m:funcPr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sz="21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sz="21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1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sz="210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  <m:func>
                        <m:funcPr>
                          <m:ctrlPr>
                            <a:rPr sz="21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sz="21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sz="21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sz="21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52400" y="1029287"/>
                <a:ext cx="8839200" cy="496706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3607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Sum-to-Product </a:t>
            </a:r>
            <a:r>
              <a:rPr dirty="0"/>
              <a:t>Identities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spcAft>
                    <a:spcPts val="1200"/>
                  </a:spcAft>
                  <a:defRPr sz="2800" b="1"/>
                </a:pPr>
                <a:r>
                  <a:rPr lang="en-US" dirty="0"/>
                  <a:t>Identities</a:t>
                </a:r>
                <a:endParaRPr dirty="0"/>
              </a:p>
              <a:p>
                <a:pPr marL="914400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marL="914400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marL="914400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marL="914400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011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7: Using the Sum-to-Product Identities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Verify the identity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7: Using the Sum-to-Product Identities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r>
                  <a:rPr lang="en-US" sz="2800" dirty="0"/>
                  <a:t>We can apply two of the sum-to-product identities to verify the statement.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ar-AE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r>
                            <a:rPr lang="ar-AE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6</m:t>
                                      </m:r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den>
                          </m:f>
                        </m:e>
                      </m:phant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ar-AE" sz="2800" dirty="0"/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Using the Double-Angle Identities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Given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r>
                  <a:rPr sz="2800"/>
                  <a:t> and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sin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is positive, determine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cos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sin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tan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Using the Double-Angle Identities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  <a:endParaRPr lang="en-US" sz="2800" b="1" dirty="0"/>
              </a:p>
              <a:p>
                <a:r>
                  <a:rPr lang="en-US" sz="2800" dirty="0"/>
                  <a:t>First, note that since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is negative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is positive, we know that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lies in quadrant II.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Using the Double-Angle Identities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F37F8-F255-4741-B800-3C2B0B3CF6D0}"/>
              </a:ext>
            </a:extLst>
          </p:cNvPr>
          <p:cNvSpPr txBox="1">
            <a:spLocks/>
          </p:cNvSpPr>
          <p:nvPr/>
        </p:nvSpPr>
        <p:spPr>
          <a:xfrm>
            <a:off x="3886200" y="5525086"/>
            <a:ext cx="1371600" cy="4947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1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113C510-DDDB-418F-9219-30F549C1A7DD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563" y="1048512"/>
            <a:ext cx="4694875" cy="4572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Using the Double-Angle Identities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>
                  <a:defRPr sz="2800"/>
                </a:pPr>
                <a:r>
                  <a:rPr lang="en-US" sz="2800" dirty="0"/>
                  <a:t>The Pythagorean Theorem (or the first Pythagorean Identity) then tells us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/>
                  <a:t>, as follows.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ar-A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ar-AE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rad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ar-AE" sz="2800" dirty="0"/>
              </a:p>
              <a:p>
                <a:endParaRPr lang="en-US" sz="2800" dirty="0"/>
              </a:p>
              <a:p>
                <a:r>
                  <a:rPr lang="en-US" sz="2800" dirty="0"/>
                  <a:t>We can now easily apply two of the double-angle identities.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ar-AE" sz="2800" dirty="0"/>
              </a:p>
              <a:p>
                <a:endParaRPr lang="ar-AE" sz="2800" dirty="0"/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ar-AE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11" t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Using the Double-Angle Identities (cont.)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We can now determine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tan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by noting that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sz="2800" dirty="0"/>
                  <a:t>, but we could also have determined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 and used the tangent double-angle identity as follows</a:t>
                </a:r>
                <a:r>
                  <a:rPr lang="en-US" sz="2800" dirty="0"/>
                  <a:t>.</a:t>
                </a:r>
                <a:endParaRPr sz="2800" dirty="0"/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7614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Using Trigonometric Identities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Prove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Using Trigonometric Identities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79FD0B5-CF9A-4CA6-8A37-A3599E9809D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17805953"/>
                  </p:ext>
                </p:extLst>
              </p:nvPr>
            </p:nvGraphicFramePr>
            <p:xfrm>
              <a:off x="281654" y="1595120"/>
              <a:ext cx="8580692" cy="2595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9853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59537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600" b="0" dirty="0"/>
                            <a:t>Rewrite the argument as a sum.</a:t>
                          </a:r>
                          <a:endParaRPr sz="16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sin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600" b="0" dirty="0"/>
                            <a:t>Apply the sum identity for sine.</a:t>
                          </a:r>
                          <a:endParaRPr sz="16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sin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1800">
                                          <a:latin typeface="Cambria Math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1800">
                                      <a:latin typeface="Cambria Math"/>
                                    </a:rPr>
                                    <m:t>⁡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600" b="0" dirty="0"/>
                            <a:t>Apply two of the double-angle identities.</a:t>
                          </a:r>
                          <a:endParaRPr sz="16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sin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1800">
                                          <a:latin typeface="Cambria Math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1800">
                                          <a:latin typeface="Cambria Math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16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sin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sz="1800">
                                              <a:latin typeface="Cambria Math"/>
                                            </a:rPr>
                                            <m:t>sin</m:t>
                                          </m:r>
                                        </m:e>
                                        <m:sup>
                                          <m:r>
                                            <a:rPr sz="1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1800">
                                          <a:latin typeface="Cambria Math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600" b="0" dirty="0"/>
                            <a:t>Apply the first Pythagorean identity.</a:t>
                          </a:r>
                          <a:endParaRPr sz="16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sin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1800">
                                          <a:latin typeface="Cambria Math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1800">
                                          <a:latin typeface="Cambria Math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16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sin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⁡</m:t>
                                  </m:r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3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4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sz="1800">
                                          <a:latin typeface="Cambria Math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sz="18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16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C79FD0B5-CF9A-4CA6-8A37-A3599E9809D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17805953"/>
                  </p:ext>
                </p:extLst>
              </p:nvPr>
            </p:nvGraphicFramePr>
            <p:xfrm>
              <a:off x="281654" y="1595120"/>
              <a:ext cx="8580692" cy="2595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98532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59537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197" r="-72127" b="-6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600" b="0" dirty="0"/>
                            <a:t>Rewrite the argument as a sum.</a:t>
                          </a:r>
                          <a:endParaRPr sz="16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8197" r="-72127" b="-5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600" b="0" dirty="0"/>
                            <a:t>Apply the sum identity for sine.</a:t>
                          </a:r>
                          <a:endParaRPr sz="16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8197" r="-72127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600" b="0" dirty="0"/>
                            <a:t>Apply two of the double-angle identities.</a:t>
                          </a:r>
                          <a:endParaRPr sz="16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8197" r="-72127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16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08197" r="-72127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600" b="0" dirty="0"/>
                            <a:t>Apply the first Pythagorean identity.</a:t>
                          </a:r>
                          <a:endParaRPr sz="16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08197" r="-72127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16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608197" r="-72127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endParaRPr sz="16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978</Words>
  <Application>Microsoft Office PowerPoint</Application>
  <PresentationFormat>On-screen Show (4:3)</PresentationFormat>
  <Paragraphs>110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Cambria Math</vt:lpstr>
      <vt:lpstr>Courier New</vt:lpstr>
      <vt:lpstr>Calibri</vt:lpstr>
      <vt:lpstr>Arial</vt:lpstr>
      <vt:lpstr>Office Theme</vt:lpstr>
      <vt:lpstr>Section 8.3</vt:lpstr>
      <vt:lpstr>Double-Angle Identities</vt:lpstr>
      <vt:lpstr>Example 1: Using the Double-Angle Identities</vt:lpstr>
      <vt:lpstr>Example 1: Using the Double-Angle Identities (cont.)</vt:lpstr>
      <vt:lpstr>Example 1: Using the Double-Angle Identities (cont.)</vt:lpstr>
      <vt:lpstr>Example 1: Using the Double-Angle Identities (cont.)</vt:lpstr>
      <vt:lpstr>Example 1: Using the Double-Angle Identities (cont.)</vt:lpstr>
      <vt:lpstr>Example 2: Using Trigonometric Identities</vt:lpstr>
      <vt:lpstr>Example 2: Using Trigonometric Identities (cont.)</vt:lpstr>
      <vt:lpstr>Power-Reducing Identities</vt:lpstr>
      <vt:lpstr>Example 3: Using the Power-Reducing Identities</vt:lpstr>
      <vt:lpstr>Example 3: Using the Power-Reducing Identities (cont.)</vt:lpstr>
      <vt:lpstr>Example 3: Using the Power-Reducing Identities (cont.)</vt:lpstr>
      <vt:lpstr>Half-Angle Identities</vt:lpstr>
      <vt:lpstr>Example 4: Using the Half-Angle Identities</vt:lpstr>
      <vt:lpstr>Example 4: Using the Half-Angle Identities (cont.)</vt:lpstr>
      <vt:lpstr>Example 4: Using the Half-Angle Identities (cont.)</vt:lpstr>
      <vt:lpstr>Example 5: Using the Half-Angle Identities for Exact Evaluation</vt:lpstr>
      <vt:lpstr>Example 5: Using the Half-Angle Identities for Exact Evaluation (cont.)</vt:lpstr>
      <vt:lpstr>Product-to-Sum Identities</vt:lpstr>
      <vt:lpstr>Example 6: Using the Product-to-Sum Identities</vt:lpstr>
      <vt:lpstr>Example 6: Using the Product-to-Sum Identities (cont.)</vt:lpstr>
      <vt:lpstr>Example 6: Using the Product-to-Sum Identities (cont.)</vt:lpstr>
      <vt:lpstr>Sum-to-Product Identities</vt:lpstr>
      <vt:lpstr>Example 7: Using the Sum-to-Product Identities</vt:lpstr>
      <vt:lpstr>Example 7: Using the Sum-to-Product Identities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 3rd Edition</dc:title>
  <dc:creator>Hawkes Learning</dc:creator>
  <cp:lastModifiedBy>Danielle Bess</cp:lastModifiedBy>
  <cp:revision>132</cp:revision>
  <dcterms:created xsi:type="dcterms:W3CDTF">2013-04-26T14:43:13Z</dcterms:created>
  <dcterms:modified xsi:type="dcterms:W3CDTF">2020-07-17T16:08:00Z</dcterms:modified>
</cp:coreProperties>
</file>