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3" r:id="rId9"/>
    <p:sldId id="269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>
        <p:scale>
          <a:sx n="100" d="100"/>
          <a:sy n="100" d="100"/>
        </p:scale>
        <p:origin x="1075" y="-5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Law of Cosines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9.2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Area of a Triangle (Heron's Formula)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triangle with sides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𝑠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Then</a:t>
                </a:r>
                <a:r>
                  <a:rPr lang="en-US" sz="2800" dirty="0"/>
                  <a:t> the following is true.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Using Heron's Formula to Find the Area of a Triangle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534400" cy="4967067"/>
          </a:xfrm>
        </p:spPr>
        <p:txBody>
          <a:bodyPr>
            <a:normAutofit/>
          </a:bodyPr>
          <a:lstStyle/>
          <a:p>
            <a:r>
              <a:rPr sz="2800" dirty="0"/>
              <a:t>A set designer is putting together a backdrop for a play, and one element of the scene is a large triangular piece of wood. The edges of the triangle are of lengths </a:t>
            </a:r>
            <a:br>
              <a:rPr lang="en-US" sz="2800" dirty="0"/>
            </a:br>
            <a:r>
              <a:rPr sz="2800" dirty="0">
                <a:latin typeface="Cambria Math"/>
              </a:rPr>
              <a:t>4</a:t>
            </a:r>
            <a:r>
              <a:rPr lang="en-US" sz="2800" dirty="0">
                <a:latin typeface="Cambria Math"/>
              </a:rPr>
              <a:t> </a:t>
            </a:r>
            <a:r>
              <a:rPr sz="2800" dirty="0"/>
              <a:t>meters, </a:t>
            </a:r>
            <a:r>
              <a:rPr sz="2800" dirty="0">
                <a:latin typeface="Cambria Math"/>
              </a:rPr>
              <a:t>7</a:t>
            </a:r>
            <a:r>
              <a:rPr sz="2800" dirty="0"/>
              <a:t> meters, and </a:t>
            </a:r>
            <a:r>
              <a:rPr sz="2800" dirty="0">
                <a:latin typeface="Cambria Math"/>
              </a:rPr>
              <a:t>9</a:t>
            </a:r>
            <a:r>
              <a:rPr sz="2800" dirty="0"/>
              <a:t> meters. She wants to know the square area of the triangle in order to estimate the amount of paint needed to cover it.</a:t>
            </a:r>
            <a:r>
              <a:rPr lang="en-US" sz="2800" dirty="0"/>
              <a:t> </a:t>
            </a:r>
            <a:endParaRPr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Heron's Formula to Find the Area of a Triangle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AAD301-E016-4DA6-9F73-50DC722161F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8875" y="1752600"/>
            <a:ext cx="4286250" cy="2286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381EF5-18DC-4C41-B4EC-58CD4FA23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41910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Heron's Formula to Find the Area of a Triangle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Heron's Formula is applied as follows: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and 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lang="en-US"/>
                            <m:t>Area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lang="en-US"/>
                            <m:t>Area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lang="en-US"/>
                            <m:t>Area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lang="en-US"/>
                            <m:t>Area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ar-AE" smtClean="0"/>
                        <m:t>.</m:t>
                      </m:r>
                    </m:oMath>
                  </m:oMathPara>
                </a14:m>
                <a:endParaRPr lang="ar-AE"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The Law of Cosines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triangle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with sides labeled conventionally, the following equations are all true. These equations represent the </a:t>
                </a:r>
                <a:r>
                  <a:rPr sz="2800" b="1" dirty="0"/>
                  <a:t>Law of Cosines</a:t>
                </a:r>
                <a:r>
                  <a:rPr sz="2800" dirty="0"/>
                  <a:t>.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𝑏𝑐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𝑎𝑐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𝑎𝑏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the Law of Cosines in a SSS Situation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Determine the three angles for a triangle in which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inches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inches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inches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Law of Cosines in a SSS Situation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We'll solve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the largest angle, first. By the Law of Cosines,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 algn="ctr"/>
                <a:r>
                  <a:rPr lang="en-US" dirty="0"/>
                  <a:t>​</a:t>
                </a:r>
              </a:p>
              <a:p>
                <a:pPr>
                  <a:defRPr sz="2800"/>
                </a:pPr>
                <a:r>
                  <a:rPr lang="en-US" sz="2800" dirty="0"/>
                  <a:t>and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49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  <a:r>
                  <a:rPr lang="en-US" sz="2800" dirty="0"/>
                  <a:t> Since cos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negative, we know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obtuse, and a calculator tells us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. (We can also determine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without a calculator by first determining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's reference angle;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we know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.)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331424"/>
                  </p:ext>
                </p:extLst>
              </p:nvPr>
            </p:nvGraphicFramePr>
            <p:xfrm>
              <a:off x="2171700" y="2133600"/>
              <a:ext cx="4800600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38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967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33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2400">
                                  <a:latin typeface="Cambria Math"/>
                                </a:rPr>
                                <m:t>cos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49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34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30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2400">
                                  <a:latin typeface="Cambria Math"/>
                                </a:rPr>
                                <m:t>cos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331424"/>
                  </p:ext>
                </p:extLst>
              </p:nvPr>
            </p:nvGraphicFramePr>
            <p:xfrm>
              <a:off x="2171700" y="2133600"/>
              <a:ext cx="4800600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38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967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273" r="-49697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0122" t="-2273" b="-1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3448" r="-496970" b="-19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0122" t="-103448" b="-195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Law of Cosines in a SSS Situation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We can now use either law to determine another angle. Using the Law of Sines to determine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we have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and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≈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37</m:t>
                    </m:r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Using a calculator, this means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79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 (and we know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not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79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 because we have already determined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acute). We can now determine that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180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79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82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the Law of Cosines in an SAS Situation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The course of a sailboat race instructs the sailors to head due east </a:t>
                </a:r>
                <a:r>
                  <a:rPr lang="en-US" sz="2800" dirty="0">
                    <a:latin typeface="Cambria Math"/>
                  </a:rPr>
                  <a:t>11</a:t>
                </a:r>
                <a:r>
                  <a:rPr lang="en-US" sz="2800" dirty="0"/>
                  <a:t> kilometers to the first buoy. They are then to veer off to port (to the left) by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proceed for another </a:t>
                </a:r>
                <a:r>
                  <a:rPr lang="en-US" sz="2800" dirty="0">
                    <a:latin typeface="Cambria Math"/>
                  </a:rPr>
                  <a:t>15</a:t>
                </a:r>
                <a:r>
                  <a:rPr lang="en-US" sz="2800" dirty="0"/>
                  <a:t> kilometers, at which point they should find the second buoy. What bearing would a sailor take to go from the starting point directly to the second buoy?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Law of Cosines in an SAS Situation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A picture is definitely in order</a:t>
            </a:r>
            <a:r>
              <a:rPr lang="en-US" sz="2800" dirty="0"/>
              <a:t>. </a:t>
            </a:r>
            <a:endParaRPr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5857F-1815-4D45-91AD-5D5820E6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500" y="4114800"/>
            <a:ext cx="1579001" cy="7498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3375386-94DB-4FA9-BBD0-39B7E33BE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5500" y="2438400"/>
            <a:ext cx="4953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Law of Cosines in an SAS Situation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We wish to determine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but neither law allows us to do so directly. However, the Law of Cosines will allow us to determine the third side, which we have labeled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in the diagram</a:t>
                </a:r>
                <a:r>
                  <a:rPr lang="en-US" dirty="0"/>
                  <a:t>.</a:t>
                </a: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ar-AE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160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121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225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330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160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656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Law of Cosines in an SAS Situation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This gives us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61</m:t>
                    </m:r>
                  </m:oMath>
                </a14:m>
                <a:r>
                  <a:rPr lang="en-US" sz="2800" dirty="0"/>
                  <a:t> kilometers, and we can now apply the Law of Sines to determine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ar-AE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61</m:t>
                          </m:r>
                        </m:den>
                      </m:f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This gives 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≈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thus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54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  <m:sup>
                        <m:r>
                          <m:rPr>
                            <m:nor/>
                          </m:rPr>
                          <a:rPr lang="ar-AE"/>
                          <m:t> </m:t>
                        </m:r>
                      </m:sup>
                    </m:sSup>
                  </m:oMath>
                </a14:m>
                <a:r>
                  <a:rPr lang="en-US" sz="2800" dirty="0"/>
                  <a:t>North of East.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94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759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Cambria Math</vt:lpstr>
      <vt:lpstr>Courier New</vt:lpstr>
      <vt:lpstr>Calibri</vt:lpstr>
      <vt:lpstr>Arial</vt:lpstr>
      <vt:lpstr>Office Theme</vt:lpstr>
      <vt:lpstr>Section 9.2</vt:lpstr>
      <vt:lpstr>The Law of Cosines</vt:lpstr>
      <vt:lpstr>Example 1: Using the Law of Cosines in a SSS Situation</vt:lpstr>
      <vt:lpstr>Example 1: Using the Law of Cosines in a SSS Situation (cont.)</vt:lpstr>
      <vt:lpstr>Example 1: Using the Law of Cosines in a SSS Situation (cont.)</vt:lpstr>
      <vt:lpstr>Example 2: Using the Law of Cosines in an SAS Situation</vt:lpstr>
      <vt:lpstr>Example 2: Using the Law of Cosines in an SAS Situation (cont.)</vt:lpstr>
      <vt:lpstr>Example 2: Using the Law of Cosines in an SAS Situation (cont.)</vt:lpstr>
      <vt:lpstr>Example 2: Using the Law of Cosines in an SAS Situation (cont.)</vt:lpstr>
      <vt:lpstr>Area of a Triangle (Heron's Formula)</vt:lpstr>
      <vt:lpstr>Example 3: Using Heron's Formula to Find the Area of a Triangle</vt:lpstr>
      <vt:lpstr>Example 3: Using Heron's Formula to Find the Area of a Triangle (cont.)</vt:lpstr>
      <vt:lpstr>Example 3: Using Heron's Formula to Find the Area of a Triangle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132</cp:revision>
  <dcterms:created xsi:type="dcterms:W3CDTF">2013-04-26T14:43:13Z</dcterms:created>
  <dcterms:modified xsi:type="dcterms:W3CDTF">2020-07-20T13:46:17Z</dcterms:modified>
</cp:coreProperties>
</file>