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316" r:id="rId3"/>
    <p:sldId id="257" r:id="rId4"/>
    <p:sldId id="258" r:id="rId5"/>
    <p:sldId id="261" r:id="rId6"/>
    <p:sldId id="264" r:id="rId7"/>
    <p:sldId id="317" r:id="rId8"/>
    <p:sldId id="267" r:id="rId9"/>
    <p:sldId id="268" r:id="rId10"/>
    <p:sldId id="269" r:id="rId11"/>
    <p:sldId id="270" r:id="rId12"/>
    <p:sldId id="272" r:id="rId13"/>
    <p:sldId id="273" r:id="rId14"/>
    <p:sldId id="275" r:id="rId15"/>
    <p:sldId id="276" r:id="rId16"/>
    <p:sldId id="318" r:id="rId17"/>
    <p:sldId id="277" r:id="rId18"/>
    <p:sldId id="279" r:id="rId19"/>
    <p:sldId id="280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90" r:id="rId28"/>
    <p:sldId id="291" r:id="rId29"/>
    <p:sldId id="293" r:id="rId30"/>
    <p:sldId id="294" r:id="rId31"/>
    <p:sldId id="296" r:id="rId32"/>
    <p:sldId id="297" r:id="rId33"/>
    <p:sldId id="298" r:id="rId34"/>
    <p:sldId id="299" r:id="rId35"/>
    <p:sldId id="300" r:id="rId36"/>
    <p:sldId id="320" r:id="rId37"/>
    <p:sldId id="301" r:id="rId38"/>
    <p:sldId id="319" r:id="rId39"/>
    <p:sldId id="307" r:id="rId40"/>
    <p:sldId id="310" r:id="rId41"/>
    <p:sldId id="311" r:id="rId42"/>
    <p:sldId id="313" r:id="rId43"/>
    <p:sldId id="315" r:id="rId4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Cambria Math" panose="02040503050406030204" pitchFamily="18" charset="0"/>
      <p:regular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05" d="100"/>
          <a:sy n="105" d="100"/>
        </p:scale>
        <p:origin x="120" y="30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Polar Coordinates and Polar Equations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9.3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Converting from Polar to Cartesian Coordinates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We calculate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 and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sz="2800" dirty="0"/>
                  <a:t>, so the Cartesian coordinates are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,−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 (see Figure 6).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Converting from Polar to Cartesian Coordinates (cont.)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7D13C9-32FD-48A5-AC0D-192F515AB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039368"/>
            <a:ext cx="4572000" cy="457200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32CEB0F-62E2-436B-801B-17BC0E05AC6D}"/>
              </a:ext>
            </a:extLst>
          </p:cNvPr>
          <p:cNvSpPr txBox="1">
            <a:spLocks/>
          </p:cNvSpPr>
          <p:nvPr/>
        </p:nvSpPr>
        <p:spPr>
          <a:xfrm>
            <a:off x="3886200" y="5562600"/>
            <a:ext cx="13716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Figure 6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Converting from Polar to Cartesian Coordinates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We calculate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/>
                  <a:t>, so the Cartesian coordinates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r>
                          <a:rPr lang="ar-AE">
                            <a:latin typeface="Cambria Math" panose="02040503050406030204" pitchFamily="18" charset="0"/>
                          </a:rPr>
                          <m:t>,−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 (see Figure 7).</a:t>
                </a:r>
              </a:p>
              <a:p>
                <a:r>
                  <a:rPr lang="en-US" dirty="0"/>
                  <a:t>​</a:t>
                </a:r>
                <a:endParaRPr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Converting from Polar to Cartesian Coordinates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7E0F5D-49A7-49F1-A075-0CB85D556E1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39368"/>
            <a:ext cx="4572000" cy="4572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CB882-66B6-4CFF-A1E7-E0AB3F5513FC}"/>
              </a:ext>
            </a:extLst>
          </p:cNvPr>
          <p:cNvSpPr txBox="1">
            <a:spLocks/>
          </p:cNvSpPr>
          <p:nvPr/>
        </p:nvSpPr>
        <p:spPr>
          <a:xfrm>
            <a:off x="3886200" y="5562600"/>
            <a:ext cx="13716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Figure 7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Converting from Cartesian to Polar Coordinates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Convert the following points from Cartesian to polar coordinates.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ar-AE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Converting from Cartesian to Polar Coordinates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lnSpc>
                    <a:spcPct val="110000"/>
                  </a:lnSpc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To avoid making an error, be sure you have some rough idea of what the answer should be before doing any calculations. Since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(−3,2)</m:t>
                    </m:r>
                  </m:oMath>
                </a14:m>
                <a:r>
                  <a:rPr sz="2800" dirty="0"/>
                  <a:t> is in the second quadrant, one possible conversion will lead to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sz="2800" dirty="0"/>
                  <a:t>. To get the exact angle, we use the fact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sz="2800" dirty="0"/>
                  <a:t>, so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≈2.55</m:t>
                    </m:r>
                  </m:oMath>
                </a14:m>
                <a:r>
                  <a:rPr sz="2800" dirty="0"/>
                  <a:t> (remember, this is in radians). Depending on your calculator, though, you may have found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≈−0.59</m:t>
                    </m:r>
                  </m:oMath>
                </a14:m>
                <a:r>
                  <a:rPr sz="2800" dirty="0"/>
                  <a:t>, an angle in the fourth quadrant; if so, it is up to you to remember to either add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sz="2800" dirty="0"/>
                  <a:t> in order to get an angle in the second quadrant, or to use a negative value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 dirty="0"/>
                  <a:t>.</a:t>
                </a:r>
                <a:r>
                  <a:rPr dirty="0"/>
                  <a:t>​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85" t="-1718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Converting from Cartesian to Polar Coordinates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The radius is more easily determined: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e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rad>
                  </m:oMath>
                </a14:m>
                <a:r>
                  <a:rPr lang="en-US" sz="2800" dirty="0"/>
                  <a:t>. </a:t>
                </a:r>
              </a:p>
              <a:p>
                <a:r>
                  <a:rPr lang="en-US" sz="2800" dirty="0"/>
                  <a:t>The two answers we have found are thus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13</m:t>
                            </m:r>
                          </m:e>
                        </m:rad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55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13</m:t>
                            </m:r>
                          </m:e>
                        </m:rad>
                        <m:r>
                          <a:rPr lang="ar-AE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59</m:t>
                        </m:r>
                      </m:e>
                    </m:d>
                  </m:oMath>
                </a14:m>
                <a:r>
                  <a:rPr lang="en-US" sz="2800" dirty="0"/>
                  <a:t> (see Figure 8).</a:t>
                </a:r>
              </a:p>
              <a:p>
                <a:r>
                  <a:rPr lang="en-US" dirty="0"/>
                  <a:t>​</a:t>
                </a:r>
                <a:endParaRPr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8000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Converting from Cartesian to Polar Coordinates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09AC9C-4F60-44A6-86C8-C04452CF9BA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39368"/>
            <a:ext cx="4572000" cy="4572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2609C-0D84-4470-9C8C-6013E49AD531}"/>
              </a:ext>
            </a:extLst>
          </p:cNvPr>
          <p:cNvSpPr txBox="1">
            <a:spLocks/>
          </p:cNvSpPr>
          <p:nvPr/>
        </p:nvSpPr>
        <p:spPr>
          <a:xfrm>
            <a:off x="3886200" y="5562600"/>
            <a:ext cx="13716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Figure 8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Converting from Cartesian to Polar Coordinates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The polar coordinates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ar-AE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are more easily determined. The point lies in the fourth quadrant, so the two most obvious conversions will lead to either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&lt;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𝜃</m:t>
                    </m:r>
                    <m:r>
                      <a:rPr lang="ar-AE">
                        <a:latin typeface="Cambria Math" panose="02040503050406030204" pitchFamily="18" charset="0"/>
                      </a:rPr>
                      <m:t>&lt;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or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&lt;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𝜃</m:t>
                    </m:r>
                    <m:r>
                      <a:rPr lang="ar-AE">
                        <a:latin typeface="Cambria Math" panose="02040503050406030204" pitchFamily="18" charset="0"/>
                      </a:rPr>
                      <m:t>&lt;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. The coordinates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ar-AE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give rise to a familiar triangle with convenient angles, and it's probably easiest to use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/>
                  <a:t>. The radius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, so one set of polar coordinates for the point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,−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 (see Figure 9).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491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Converting from Cartesian to Polar Coordinates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A099A4-3951-4E7E-A7E2-A1CF924DE3B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39368"/>
            <a:ext cx="4572000" cy="4572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9264D-B64F-4CB4-8285-FE8A756B2A8D}"/>
              </a:ext>
            </a:extLst>
          </p:cNvPr>
          <p:cNvSpPr txBox="1">
            <a:spLocks/>
          </p:cNvSpPr>
          <p:nvPr/>
        </p:nvSpPr>
        <p:spPr>
          <a:xfrm>
            <a:off x="3886200" y="5562600"/>
            <a:ext cx="13716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Figure 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The</a:t>
            </a:r>
            <a:r>
              <a:rPr dirty="0"/>
              <a:t> Polar Coordinate</a:t>
            </a:r>
            <a:r>
              <a:rPr lang="en-US" dirty="0"/>
              <a:t> System</a:t>
            </a:r>
            <a:endParaRPr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FC3B95D-E243-41F4-A199-89B0F69B99D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4500" y="1600200"/>
            <a:ext cx="5715000" cy="3048000"/>
          </a:xfr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44F769E-2503-438B-9838-82A9D905BBC5}"/>
              </a:ext>
            </a:extLst>
          </p:cNvPr>
          <p:cNvSpPr txBox="1">
            <a:spLocks/>
          </p:cNvSpPr>
          <p:nvPr/>
        </p:nvSpPr>
        <p:spPr>
          <a:xfrm>
            <a:off x="3886200" y="4648200"/>
            <a:ext cx="13716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Figure 1</a:t>
            </a:r>
          </a:p>
        </p:txBody>
      </p:sp>
    </p:spTree>
    <p:extLst>
      <p:ext uri="{BB962C8B-B14F-4D97-AF65-F5344CB8AC3E}">
        <p14:creationId xmlns:p14="http://schemas.microsoft.com/office/powerpoint/2010/main" val="811602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Rewriting an Equation in Polar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Rewrite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/>
                  <a:t> in polar form.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Rewriting an Equation in Polar Form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229600" cy="1942513"/>
              </a:xfrm>
            </p:spPr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Making the appropriate substitutions in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and simplifying, we obtain the following</a:t>
                </a:r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229600" cy="1942513"/>
              </a:xfrm>
              <a:blipFill>
                <a:blip r:embed="rId2"/>
                <a:stretch>
                  <a:fillRect l="-1481" t="-3135" b="-5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CBCD407F-621B-488F-AC05-D69FA722E9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00" y="3124200"/>
                <a:ext cx="6096000" cy="198120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func>
                                <m:func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𝑟</m:t>
                          </m:r>
                          <m:func>
                            <m:func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func>
                                <m:func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𝑟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ar-AE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AE" dirty="0"/>
              </a:p>
              <a:p>
                <a:endParaRPr lang="ar-AE" dirty="0"/>
              </a:p>
            </p:txBody>
          </p:sp>
        </mc:Choice>
        <mc:Fallback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CBCD407F-621B-488F-AC05-D69FA722E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124200"/>
                <a:ext cx="6096000" cy="1981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Rewriting an Equation in Rectangular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Rewrite the equation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sz="2800"/>
                  <a:t> in rectangular form.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Rewriting an Equation in Rectangular Form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r>
                  <a:rPr sz="2800" dirty="0"/>
                  <a:t>One good way to begin is to rewrite the equation as follows</a:t>
                </a:r>
                <a:r>
                  <a:rPr lang="en-US" dirty="0"/>
                  <a:t>.</a:t>
                </a:r>
                <a:endParaRPr sz="2800" dirty="0"/>
              </a:p>
              <a:p>
                <a:pPr algn="ctr"/>
                <a:r>
                  <a:rPr dirty="0"/>
                  <a:t>​</a:t>
                </a:r>
              </a:p>
              <a:p>
                <a:pPr algn="l">
                  <a:defRPr sz="2800"/>
                </a:pPr>
                <a:br>
                  <a:rPr lang="en-US" sz="2800" dirty="0"/>
                </a:br>
                <a:br>
                  <a:rPr lang="en-US" sz="2800" dirty="0"/>
                </a:br>
                <a:br>
                  <a:rPr lang="en-US" sz="2800" dirty="0"/>
                </a:br>
                <a:br>
                  <a:rPr lang="en-US" sz="2800" dirty="0"/>
                </a:br>
                <a:r>
                  <a:rPr sz="2800" dirty="0"/>
                  <a:t>Now we recognize the term on the left-hand side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, and we see that the equation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1178769"/>
                  </p:ext>
                </p:extLst>
              </p:nvPr>
            </p:nvGraphicFramePr>
            <p:xfrm>
              <a:off x="3357245" y="2598420"/>
              <a:ext cx="2429510" cy="196316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5919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31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𝑟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𝑟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sz="2800"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𝜃</m:t>
                                      </m:r>
                                    </m:e>
                                  </m:func>
                                </m:den>
                              </m:f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𝑟</m:t>
                              </m:r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1178769"/>
                  </p:ext>
                </p:extLst>
              </p:nvPr>
            </p:nvGraphicFramePr>
            <p:xfrm>
              <a:off x="3357245" y="2598420"/>
              <a:ext cx="2429510" cy="196316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5919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31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000" r="-109424" b="-239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91388" t="-2000" b="-239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779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91071" r="-109424" b="-113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91388" t="-91071" b="-1133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75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92793" r="-109424" b="-144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91388" t="-192793" b="-144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6: Graphing Polar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Sketch the graphs of the following polar equations, and then convert the equations to rectangular coordinates.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Graphing Polar Equations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Since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sz="2800" dirty="0"/>
                  <a:t> does</a:t>
                </a:r>
                <a:r>
                  <a:rPr lang="en-US" sz="2800" dirty="0"/>
                  <a:t>n’t</a:t>
                </a:r>
                <a:r>
                  <a:rPr sz="2800" dirty="0"/>
                  <a:t> appear in the equation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sz="2800" dirty="0"/>
                  <a:t>,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sz="2800" dirty="0"/>
                  <a:t> is allowed to take on any value. The equation thus describes all points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sz="2800" dirty="0"/>
                  <a:t> for which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sz="2800" dirty="0"/>
                  <a:t>; that is, a circle of radius </a:t>
                </a:r>
                <a:r>
                  <a:rPr sz="2800" dirty="0">
                    <a:latin typeface="Cambria Math"/>
                  </a:rPr>
                  <a:t>3</a:t>
                </a:r>
                <a:r>
                  <a:rPr sz="2800" dirty="0"/>
                  <a:t> as shown in Figure 10. The equation in rectangular coordinates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sz="2800" dirty="0"/>
                  <a:t>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Graphing Polar Equations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910CB7-52EB-4CEE-931A-D7DD72DF6441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8465" y="1039368"/>
            <a:ext cx="4327071" cy="4572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5AE0B-CEAF-4585-90A9-D7BB88925B47}"/>
              </a:ext>
            </a:extLst>
          </p:cNvPr>
          <p:cNvSpPr txBox="1">
            <a:spLocks/>
          </p:cNvSpPr>
          <p:nvPr/>
        </p:nvSpPr>
        <p:spPr>
          <a:xfrm>
            <a:off x="3810000" y="5562600"/>
            <a:ext cx="15240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Figure 10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Graphing Polar Equations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In this equation,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 dirty="0"/>
                  <a:t> is allowed to take on any value. But every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sz="2800" dirty="0"/>
                  <a:t> that satisfies the equation must have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sz="2800" dirty="0"/>
                  <a:t>. The graph is thus a straight line passing through the origin (see Figure 11), and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tan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sz="2800" dirty="0"/>
                  <a:t>, so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Graphing Polar Equations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5B9F9F-D12A-44F2-994A-80C4FEF5F1C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8465" y="1039368"/>
            <a:ext cx="4327071" cy="4572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A142A-1EEA-4CFD-B437-DADC2F6D0268}"/>
              </a:ext>
            </a:extLst>
          </p:cNvPr>
          <p:cNvSpPr txBox="1">
            <a:spLocks/>
          </p:cNvSpPr>
          <p:nvPr/>
        </p:nvSpPr>
        <p:spPr>
          <a:xfrm>
            <a:off x="3810000" y="5562600"/>
            <a:ext cx="15240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Figure 11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7: Graphing Polar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Sketch the graph of the equation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Plotting in Polar Coordinates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Plot the following points given by the polar coordinates.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ar-AE"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,−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ar-AE"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7: Graphing Polar Equations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We can begin by calculating some values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 dirty="0"/>
                  <a:t> for given values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800" dirty="0"/>
                  <a:t>.</a:t>
                </a:r>
                <a:endParaRPr lang="en-US" dirty="0"/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endParaRPr lang="en-US" dirty="0"/>
              </a:p>
              <a:p>
                <a:pPr algn="ctr">
                  <a:defRPr sz="2800"/>
                </a:pPr>
                <a:r>
                  <a:rPr lang="en-US" sz="2800" dirty="0"/>
                  <a:t>Table 1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E86FEF97-28A9-4F32-AF2C-34D8BC90D64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39595115"/>
                  </p:ext>
                </p:extLst>
              </p:nvPr>
            </p:nvGraphicFramePr>
            <p:xfrm>
              <a:off x="457200" y="2743200"/>
              <a:ext cx="8229600" cy="1803528"/>
            </p:xfrm>
            <a:graphic>
              <a:graphicData uri="http://schemas.openxmlformats.org/drawingml/2006/table">
                <a:tbl>
                  <a:tblPr firstCol="1" bandCol="1">
                    <a:tableStyleId>{5C22544A-7EE6-4342-B048-85BDC9FD1C3A}</a:tableStyleId>
                  </a:tblPr>
                  <a:tblGrid>
                    <a:gridCol w="914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901764"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solidFill>
                                      <a:schemeClr val="bg1"/>
                                    </a:solidFill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01764"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solidFill>
                                      <a:schemeClr val="bg1"/>
                                    </a:solidFill>
                                  </a:rPr>
                                  <m:t>𝑟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E86FEF97-28A9-4F32-AF2C-34D8BC90D64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39595115"/>
                  </p:ext>
                </p:extLst>
              </p:nvPr>
            </p:nvGraphicFramePr>
            <p:xfrm>
              <a:off x="457200" y="2743200"/>
              <a:ext cx="8229600" cy="1803528"/>
            </p:xfrm>
            <a:graphic>
              <a:graphicData uri="http://schemas.openxmlformats.org/drawingml/2006/table">
                <a:tbl>
                  <a:tblPr firstCol="1" bandCol="1">
                    <a:tableStyleId>{5C22544A-7EE6-4342-B048-85BDC9FD1C3A}</a:tableStyleId>
                  </a:tblPr>
                  <a:tblGrid>
                    <a:gridCol w="914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9017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333" t="-1351" r="-802000" b="-10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1333" t="-1351" r="-602000" b="-10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1333" t="-1351" r="-502000" b="-10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1333" t="-1351" r="-402000" b="-10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01333" t="-1351" r="-302000" b="-10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01333" t="-1351" r="-202000" b="-10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01333" t="-1351" r="-102000" b="-10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01333" t="-1351" r="-2000" b="-1013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017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333" t="-101351" r="-802000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1333" t="-101351" r="-602000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1333" t="-101351" r="-502000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01333" t="-101351" r="-202000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01333" t="-101351" r="-102000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01333" t="-101351" r="-2000" b="-13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7: Graphing Polar Equations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Now if we plot the pairs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 from </a:t>
                </a:r>
                <a:r>
                  <a:rPr lang="en-US" sz="2800" dirty="0"/>
                  <a:t>T</a:t>
                </a:r>
                <a:r>
                  <a:rPr sz="2800" dirty="0"/>
                  <a:t>able</a:t>
                </a:r>
                <a:r>
                  <a:rPr lang="en-US" sz="2800" dirty="0"/>
                  <a:t> 1</a:t>
                </a:r>
                <a:r>
                  <a:rPr sz="2800" dirty="0"/>
                  <a:t>, we obtain the points shown in Figure 12. These certainly appear to lie along the circumference of a circle, so the points have been connected with a curve.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7: Graphing Polar Equations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84B98D-FF0D-4A97-86B8-27FA85D4A38B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8465" y="1039368"/>
            <a:ext cx="4327071" cy="4572000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D73C5A8-1323-48DD-AA8D-E73B04D4C7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7500" y="5562600"/>
                <a:ext cx="3429000" cy="494713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/>
                  <a:t>Figure </a:t>
                </a:r>
                <a:r>
                  <a:rPr lang="en-US" sz="2800" dirty="0"/>
                  <a:t>12: 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𝑟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D73C5A8-1323-48DD-AA8D-E73B04D4C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0" y="5562600"/>
                <a:ext cx="3429000" cy="494713"/>
              </a:xfrm>
              <a:prstGeom prst="rect">
                <a:avLst/>
              </a:prstGeom>
              <a:blipFill>
                <a:blip r:embed="rId4"/>
                <a:stretch>
                  <a:fillRect l="-2847" t="-20988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7: Graphing Polar Equations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If we convert the equation into rectangular coordinates, we see that the graph indeed is a circle of radius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 centered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.</a:t>
                </a:r>
              </a:p>
              <a:p>
                <a:pPr algn="ctr"/>
                <a:r>
                  <a:rPr dirty="0"/>
                  <a:t>​</a:t>
                </a:r>
              </a:p>
              <a:p>
                <a:pPr algn="l"/>
                <a:endParaRPr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566366"/>
                  </p:ext>
                </p:extLst>
              </p:nvPr>
            </p:nvGraphicFramePr>
            <p:xfrm>
              <a:off x="457200" y="2590800"/>
              <a:ext cx="8534400" cy="299923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721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998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962400">
                      <a:extLst>
                        <a:ext uri="{9D8B030D-6E8A-4147-A177-3AD203B41FA5}">
                          <a16:colId xmlns:a16="http://schemas.microsoft.com/office/drawing/2014/main" val="4145944349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𝑟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𝑟</m:t>
                              </m:r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en-US" sz="2000" dirty="0"/>
                            <a:t>Multiply both sides by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en-US" sz="2000" dirty="0"/>
                            <a:t>.</a:t>
                          </a:r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en-US" sz="2000" dirty="0"/>
                            <a:t>Convert to rectangular coordinates.</a:t>
                          </a:r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r>
                                <a:rPr sz="2800">
                                  <a:latin typeface="Cambria Math"/>
                                </a:rPr>
                                <m:t>1</m:t>
                              </m:r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en-US" sz="2000" dirty="0"/>
                            <a:t>Complete the square.</a:t>
                          </a:r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566366"/>
                  </p:ext>
                </p:extLst>
              </p:nvPr>
            </p:nvGraphicFramePr>
            <p:xfrm>
              <a:off x="457200" y="2590800"/>
              <a:ext cx="8534400" cy="299923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721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998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962400">
                      <a:extLst>
                        <a:ext uri="{9D8B030D-6E8A-4147-A177-3AD203B41FA5}">
                          <a16:colId xmlns:a16="http://schemas.microsoft.com/office/drawing/2014/main" val="4145944349"/>
                        </a:ext>
                      </a:extLst>
                    </a:gridCol>
                  </a:tblGrid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3415" r="-207692" b="-5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54237" t="-13415" r="-220339" b="-5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13415" r="-207692" b="-4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54237" t="-113415" r="-220339" b="-4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15385" t="-113415" b="-4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13415" r="-207692" b="-3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54237" t="-213415" r="-220339" b="-3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en-US" sz="2000" dirty="0"/>
                            <a:t>Convert to rectangular coordinates.</a:t>
                          </a:r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313415" r="-207692" b="-2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54237" t="-313415" r="-220339" b="-2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413415" r="-207692" b="-1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54237" t="-413415" r="-220339" b="-1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en-US" sz="2000" dirty="0"/>
                            <a:t>Complete the square.</a:t>
                          </a:r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513415" r="-207692" b="-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54237" t="-513415" r="-220339" b="-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Symmetry of Polar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t>Definition</a:t>
                </a:r>
              </a:p>
              <a:p>
                <a:pPr>
                  <a:defRPr sz="2800"/>
                </a:pPr>
                <a:r>
                  <a:rPr sz="2800"/>
                  <a:t>An equation 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sz="2800"/>
                  <a:t> is </a:t>
                </a:r>
                <a:r>
                  <a:rPr sz="2800" b="1"/>
                  <a:t>symmetric with respect to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t>​</a:t>
                </a:r>
                <a:r>
                  <a:rPr sz="2800"/>
                  <a:t>the </a:t>
                </a:r>
                <a:r>
                  <a:rPr sz="2800" b="1"/>
                  <a:t>pole</a:t>
                </a:r>
                <a:r>
                  <a:rPr sz="2800"/>
                  <a:t> if replacing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/>
                  <a:t>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/>
                  <a:t> (or replacing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sz="2800"/>
                  <a:t>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sz="2800"/>
                  <a:t>) results in an equivalent equation;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t>​</a:t>
                </a:r>
                <a:r>
                  <a:rPr sz="2800"/>
                  <a:t>the </a:t>
                </a:r>
                <a:r>
                  <a:rPr sz="2800" b="1"/>
                  <a:t>polar axis</a:t>
                </a:r>
                <a:r>
                  <a:rPr sz="2800"/>
                  <a:t> if replacing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sz="2800"/>
                  <a:t>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sz="2800"/>
                  <a:t> results in an equivalent equation;</a:t>
                </a:r>
              </a:p>
              <a:p>
                <a:pPr marL="514350" indent="-514350">
                  <a:buFont typeface="+mj-lt"/>
                  <a:buAutoNum type="arabicPeriod" startAt="3"/>
                  <a:defRPr sz="2800"/>
                </a:pPr>
                <a:r>
                  <a:t>​</a:t>
                </a:r>
                <a:r>
                  <a:rPr sz="2800"/>
                  <a:t>the </a:t>
                </a:r>
                <a:r>
                  <a:rPr sz="2800" b="1"/>
                  <a:t>vertical line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/>
                  <a:t> if replacing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sz="2800"/>
                  <a:t>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𝜋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sz="2800"/>
                  <a:t> results in an equivalent equation.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8: Graphing Common Polar Equations Using Symmetry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Use symmetry to sketch the graph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ar-A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ar-AE" sz="2800" dirty="0"/>
                  <a:t>.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8: Graphing Common Polar Equations Using Symmetry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The equation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ar-A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possesses all three kinds of symmetry. Since the equation has the form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ar-A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), its graph is an </a:t>
                </a:r>
                <a:r>
                  <a:rPr lang="en-US" sz="2800" dirty="0">
                    <a:latin typeface="Cambria Math"/>
                  </a:rPr>
                  <a:t>8</a:t>
                </a:r>
                <a:r>
                  <a:rPr lang="en-US" sz="2800" dirty="0"/>
                  <a:t>-petaled rose such as the curve shown below.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EC72035-DBC9-48A9-8303-FEF14287A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286" y="3352800"/>
            <a:ext cx="2321429" cy="255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320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8: Graphing Common Polar Equations Using Symmetry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Several aspects of the graph can be determined easily, such as the fact that the maximum distance between the origin and points on the graph is </a:t>
                </a:r>
                <a:r>
                  <a:rPr lang="en-US" sz="2800" dirty="0">
                    <a:latin typeface="Cambria Math"/>
                  </a:rPr>
                  <a:t>3</a:t>
                </a:r>
                <a:r>
                  <a:rPr lang="en-US" sz="2800" dirty="0"/>
                  <a:t>; this follows from the fact that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≤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for all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800" dirty="0"/>
                  <a:t>. Some points can be easily calculated by hand, but a graphing utility is very useful in generating a large number of points. The polar coordinates of points on the graph for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800" dirty="0"/>
                  <a:t> in increments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2800" dirty="0"/>
                  <a:t>, are shown in Table 3.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8: Graphing Common Polar Equations Using Symmetry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57887"/>
            <a:ext cx="8229600" cy="4761913"/>
          </a:xfrm>
        </p:spPr>
        <p:txBody>
          <a:bodyPr>
            <a:normAutofit lnSpcReduction="10000"/>
          </a:bodyPr>
          <a:lstStyle/>
          <a:p>
            <a:endParaRPr lang="en-US" sz="2800" dirty="0"/>
          </a:p>
          <a:p>
            <a:endParaRPr lang="en-US" dirty="0"/>
          </a:p>
          <a:p>
            <a:endParaRPr lang="en-US" sz="2800" dirty="0"/>
          </a:p>
          <a:p>
            <a:endParaRPr lang="en-US" dirty="0"/>
          </a:p>
          <a:p>
            <a:endParaRPr lang="en-US" sz="2800" dirty="0"/>
          </a:p>
          <a:p>
            <a:endParaRPr lang="en-US" dirty="0"/>
          </a:p>
          <a:p>
            <a:endParaRPr lang="en-US" sz="2800" dirty="0"/>
          </a:p>
          <a:p>
            <a:endParaRPr lang="en-US" dirty="0"/>
          </a:p>
          <a:p>
            <a:endParaRPr lang="en-US" sz="2800" dirty="0"/>
          </a:p>
          <a:p>
            <a:pPr algn="ctr"/>
            <a:r>
              <a:rPr lang="en-US" sz="2800" dirty="0"/>
              <a:t>Table 3</a:t>
            </a:r>
            <a:endParaRPr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ACA7408E-9CDA-438C-9F8C-BBD8D059E7C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92787443"/>
                  </p:ext>
                </p:extLst>
              </p:nvPr>
            </p:nvGraphicFramePr>
            <p:xfrm>
              <a:off x="457200" y="1029287"/>
              <a:ext cx="8229600" cy="4457112"/>
            </p:xfrm>
            <a:graphic>
              <a:graphicData uri="http://schemas.openxmlformats.org/drawingml/2006/table">
                <a:tbl>
                  <a:tblPr firstCol="1" bandCol="1">
                    <a:tableStyleId>{5C22544A-7EE6-4342-B048-85BDC9FD1C3A}</a:tableStyleId>
                  </a:tblPr>
                  <a:tblGrid>
                    <a:gridCol w="685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10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11"/>
                        </a:ext>
                      </a:extLst>
                    </a:gridCol>
                  </a:tblGrid>
                  <a:tr h="742852"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000">
                                    <a:latin typeface="Cambria Math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000">
                                        <a:latin typeface="Cambria Math"/>
                                      </a:rPr>
                                      <m:t>16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0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000">
                                        <a:latin typeface="Cambria Math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0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sz="20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000">
                                        <a:latin typeface="Cambria Math"/>
                                      </a:rPr>
                                      <m:t>16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0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000"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0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5</m:t>
                                    </m:r>
                                    <m:r>
                                      <a:rPr sz="20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000">
                                        <a:latin typeface="Cambria Math"/>
                                      </a:rPr>
                                      <m:t>16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0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sz="20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000">
                                        <a:latin typeface="Cambria Math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0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7</m:t>
                                    </m:r>
                                    <m:r>
                                      <a:rPr sz="20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000">
                                        <a:latin typeface="Cambria Math"/>
                                      </a:rPr>
                                      <m:t>16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0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00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0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9</m:t>
                                    </m:r>
                                    <m:r>
                                      <a:rPr sz="20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000">
                                        <a:latin typeface="Cambria Math"/>
                                      </a:rPr>
                                      <m:t>16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0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5</m:t>
                                    </m:r>
                                    <m:r>
                                      <a:rPr sz="20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000">
                                        <a:latin typeface="Cambria Math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00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08450242"/>
                      </a:ext>
                    </a:extLst>
                  </a:tr>
                  <a:tr h="742852"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000">
                                    <a:latin typeface="Cambria Math"/>
                                  </a:rPr>
                                  <m:t>𝑟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sz="20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00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sz="20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000">
                                    <a:latin typeface="Cambria Math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00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sz="20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sz="20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sz="20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84595871"/>
                      </a:ext>
                    </a:extLst>
                  </a:tr>
                  <a:tr h="742852"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000">
                                    <a:latin typeface="Cambria Math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11</m:t>
                                    </m:r>
                                    <m:r>
                                      <a:rPr sz="20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000">
                                        <a:latin typeface="Cambria Math"/>
                                      </a:rPr>
                                      <m:t>16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sz="20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000"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13</m:t>
                                    </m:r>
                                    <m:r>
                                      <a:rPr sz="20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000">
                                        <a:latin typeface="Cambria Math"/>
                                      </a:rPr>
                                      <m:t>16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7</m:t>
                                    </m:r>
                                    <m:r>
                                      <a:rPr sz="20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000">
                                        <a:latin typeface="Cambria Math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15</m:t>
                                    </m:r>
                                    <m:r>
                                      <a:rPr sz="20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000">
                                        <a:latin typeface="Cambria Math"/>
                                      </a:rPr>
                                      <m:t>16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000">
                                    <a:latin typeface="Cambria Math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17</m:t>
                                    </m:r>
                                    <m:r>
                                      <a:rPr sz="20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000">
                                        <a:latin typeface="Cambria Math"/>
                                      </a:rPr>
                                      <m:t>16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9</m:t>
                                    </m:r>
                                    <m:r>
                                      <a:rPr sz="20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000">
                                        <a:latin typeface="Cambria Math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19</m:t>
                                    </m:r>
                                    <m:r>
                                      <a:rPr sz="20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000">
                                        <a:latin typeface="Cambria Math"/>
                                      </a:rPr>
                                      <m:t>16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5</m:t>
                                    </m:r>
                                    <m:r>
                                      <a:rPr sz="20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000"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21</m:t>
                                    </m:r>
                                    <m:r>
                                      <a:rPr sz="20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000">
                                        <a:latin typeface="Cambria Math"/>
                                      </a:rPr>
                                      <m:t>16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42852"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000">
                                    <a:latin typeface="Cambria Math"/>
                                  </a:rPr>
                                  <m:t>𝑟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00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sz="20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000">
                                    <a:latin typeface="Cambria Math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00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sz="20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sz="20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sz="20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00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sz="20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000">
                                    <a:latin typeface="Cambria Math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00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sz="20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42852"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000">
                                    <a:latin typeface="Cambria Math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11</m:t>
                                    </m:r>
                                    <m:r>
                                      <a:rPr sz="20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000">
                                        <a:latin typeface="Cambria Math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23</m:t>
                                    </m:r>
                                    <m:r>
                                      <a:rPr sz="20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000">
                                        <a:latin typeface="Cambria Math"/>
                                      </a:rPr>
                                      <m:t>16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sz="20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00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25</m:t>
                                    </m:r>
                                    <m:r>
                                      <a:rPr sz="20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000">
                                        <a:latin typeface="Cambria Math"/>
                                      </a:rPr>
                                      <m:t>16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0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13</m:t>
                                    </m:r>
                                    <m:r>
                                      <a:rPr sz="20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000">
                                        <a:latin typeface="Cambria Math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0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27</m:t>
                                    </m:r>
                                    <m:r>
                                      <a:rPr sz="20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000">
                                        <a:latin typeface="Cambria Math"/>
                                      </a:rPr>
                                      <m:t>16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7</m:t>
                                    </m:r>
                                    <m:r>
                                      <a:rPr sz="20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000"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0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29</m:t>
                                    </m:r>
                                    <m:r>
                                      <a:rPr sz="20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000">
                                        <a:latin typeface="Cambria Math"/>
                                      </a:rPr>
                                      <m:t>16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15</m:t>
                                    </m:r>
                                    <m:r>
                                      <a:rPr sz="20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000">
                                        <a:latin typeface="Cambria Math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0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31</m:t>
                                    </m:r>
                                    <m:r>
                                      <a:rPr sz="20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000">
                                        <a:latin typeface="Cambria Math"/>
                                      </a:rPr>
                                      <m:t>16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00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sz="2000">
                                    <a:latin typeface="Cambria Math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72593893"/>
                      </a:ext>
                    </a:extLst>
                  </a:tr>
                  <a:tr h="742852"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000">
                                    <a:latin typeface="Cambria Math"/>
                                  </a:rPr>
                                  <m:t>𝑟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sz="20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sz="20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00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sz="20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000">
                                    <a:latin typeface="Cambria Math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00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sz="20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sz="20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99821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ACA7408E-9CDA-438C-9F8C-BBD8D059E7C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92787443"/>
                  </p:ext>
                </p:extLst>
              </p:nvPr>
            </p:nvGraphicFramePr>
            <p:xfrm>
              <a:off x="457200" y="1029287"/>
              <a:ext cx="8229600" cy="4457112"/>
            </p:xfrm>
            <a:graphic>
              <a:graphicData uri="http://schemas.openxmlformats.org/drawingml/2006/table">
                <a:tbl>
                  <a:tblPr firstCol="1" bandCol="1">
                    <a:tableStyleId>{5C22544A-7EE6-4342-B048-85BDC9FD1C3A}</a:tableStyleId>
                  </a:tblPr>
                  <a:tblGrid>
                    <a:gridCol w="685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10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11"/>
                        </a:ext>
                      </a:extLst>
                    </a:gridCol>
                  </a:tblGrid>
                  <a:tr h="7428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70" t="-820" r="-1097345" b="-5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885" t="-820" r="-898230" b="-5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3571" t="-820" r="-806250" b="-5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000" t="-820" r="-699115" b="-5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04464" t="-820" r="-605357" b="-5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99115" t="-820" r="-500000" b="-5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05357" t="-820" r="-404464" b="-5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98230" t="-820" r="-300885" b="-5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06250" t="-820" r="-203571" b="-5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97345" t="-820" r="-101770" b="-5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07143" t="-820" r="-2679" b="-5024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8450242"/>
                      </a:ext>
                    </a:extLst>
                  </a:tr>
                  <a:tr h="7428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70" t="-100820" r="-1097345" b="-4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885" t="-100820" r="-898230" b="-4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000" t="-100820" r="-699115" b="-4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04464" t="-100820" r="-605357" b="-4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99115" t="-100820" r="-500000" b="-4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98230" t="-100820" r="-300885" b="-4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97345" t="-100820" r="-101770" b="-4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84595871"/>
                      </a:ext>
                    </a:extLst>
                  </a:tr>
                  <a:tr h="7428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70" t="-200820" r="-1097345" b="-3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2679" t="-200820" r="-1007143" b="-3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885" t="-200820" r="-898230" b="-3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3571" t="-200820" r="-806250" b="-3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000" t="-200820" r="-699115" b="-3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04464" t="-200820" r="-605357" b="-3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99115" t="-200820" r="-500000" b="-3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05357" t="-200820" r="-404464" b="-3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98230" t="-200820" r="-300885" b="-3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06250" t="-200820" r="-203571" b="-3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97345" t="-200820" r="-101770" b="-3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07143" t="-200820" r="-2679" b="-3024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428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70" t="-300820" r="-1097345" b="-2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2679" t="-300820" r="-1007143" b="-2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885" t="-300820" r="-898230" b="-2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3571" t="-300820" r="-806250" b="-2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04464" t="-300820" r="-605357" b="-2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05357" t="-300820" r="-404464" b="-2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06250" t="-300820" r="-203571" b="-2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97345" t="-300820" r="-101770" b="-2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07143" t="-300820" r="-2679" b="-2024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428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70" t="-400820" r="-1097345" b="-1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2679" t="-400820" r="-1007143" b="-1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885" t="-400820" r="-898230" b="-1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3571" t="-400820" r="-806250" b="-1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000" t="-400820" r="-699115" b="-1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04464" t="-400820" r="-605357" b="-1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99115" t="-400820" r="-500000" b="-1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05357" t="-400820" r="-404464" b="-1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98230" t="-400820" r="-300885" b="-1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06250" t="-400820" r="-203571" b="-1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97345" t="-400820" r="-101770" b="-1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07143" t="-400820" r="-2679" b="-1024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2593893"/>
                      </a:ext>
                    </a:extLst>
                  </a:tr>
                  <a:tr h="7428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70" t="-500820" r="-1097345" b="-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885" t="-500820" r="-898230" b="-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000" t="-500820" r="-699115" b="-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99115" t="-500820" r="-500000" b="-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05357" t="-500820" r="-404464" b="-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98230" t="-500820" r="-300885" b="-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97345" t="-500820" r="-101770" b="-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99821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872589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8: Graphing Common Polar Equations Using Symmetry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990600"/>
                <a:ext cx="8229600" cy="4967067"/>
              </a:xfrm>
            </p:spPr>
            <p:txBody>
              <a:bodyPr>
                <a:noAutofit/>
              </a:bodyPr>
              <a:lstStyle/>
              <a:p>
                <a:r>
                  <a:rPr sz="2800" dirty="0"/>
                  <a:t>These points, and the rest of the graph, are plotted in Figure 14.</a:t>
                </a:r>
                <a:endParaRPr lang="en-US" sz="2800" dirty="0"/>
              </a:p>
              <a:p>
                <a:endParaRPr lang="en-US" dirty="0"/>
              </a:p>
              <a:p>
                <a:endParaRPr lang="en-US" sz="2800" dirty="0"/>
              </a:p>
              <a:p>
                <a:endParaRPr lang="en-US" dirty="0"/>
              </a:p>
              <a:p>
                <a:endParaRPr lang="en-US" sz="2800" dirty="0"/>
              </a:p>
              <a:p>
                <a:endParaRPr lang="en-US" dirty="0"/>
              </a:p>
              <a:p>
                <a:endParaRPr lang="en-US" sz="2800" dirty="0"/>
              </a:p>
              <a:p>
                <a:endParaRPr lang="en-US" dirty="0"/>
              </a:p>
              <a:p>
                <a:pPr algn="ctr"/>
                <a:r>
                  <a:rPr lang="en-US" sz="2800" dirty="0"/>
                  <a:t>Figure 14: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990600"/>
                <a:ext cx="8229600" cy="4967067"/>
              </a:xfrm>
              <a:blipFill>
                <a:blip r:embed="rId2"/>
                <a:stretch>
                  <a:fillRect l="-1481" t="-1229" b="-5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C844F13-0D54-4FBF-9684-C4E9F5054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243" y="1487424"/>
            <a:ext cx="3863515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Plotting in Polar Coordinates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rPr dirty="0"/>
              <a:t>​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C43EEEA-3B1B-4F55-A15A-F216CF28A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4819" y="1524000"/>
            <a:ext cx="3894363" cy="41148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26A3989-389F-4779-9CFD-E67A5D056C07}"/>
              </a:ext>
            </a:extLst>
          </p:cNvPr>
          <p:cNvSpPr txBox="1">
            <a:spLocks/>
          </p:cNvSpPr>
          <p:nvPr/>
        </p:nvSpPr>
        <p:spPr>
          <a:xfrm>
            <a:off x="3810000" y="5562600"/>
            <a:ext cx="15240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Figure 4a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9: Graphing Common Polar Equations Using Symmetry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Use symmetry to sketch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9: Graphing Common Polar Equations Using Symmetry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dirty="0"/>
                  <a:t>Since the equation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ar-AE" dirty="0"/>
                  <a:t> </a:t>
                </a:r>
                <a:r>
                  <a:rPr lang="en-US" dirty="0"/>
                  <a:t>has the form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ar-A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ar-AE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ar-AE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ar-AE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), its graph is </a:t>
                </a:r>
                <a:r>
                  <a:rPr lang="en-US" sz="2800" dirty="0"/>
                  <a:t>a limaçon with an inner loop. Since cosine is an even function,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ar-AE" sz="2800" dirty="0"/>
              </a:p>
              <a:p>
                <a:r>
                  <a:rPr lang="en-US" sz="2800" dirty="0"/>
                  <a:t>and the graph is symmetric with respect to the polar axis. Some points on the graph are as follows.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9: Graphing Common Polar Equations Using Symmetry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endParaRPr lang="en-US" dirty="0"/>
              </a:p>
              <a:p>
                <a:pPr algn="ctr">
                  <a:defRPr sz="2800"/>
                </a:pPr>
                <a:r>
                  <a:rPr lang="en-US" sz="2800" dirty="0"/>
                  <a:t>Table 4</a:t>
                </a:r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r>
                  <a:rPr sz="2800" dirty="0"/>
                  <a:t>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sz="2800" dirty="0"/>
                  <a:t> is shown in Figure 15.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828E6085-7A44-40B4-9B00-E613863B1F9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84059560"/>
                  </p:ext>
                </p:extLst>
              </p:nvPr>
            </p:nvGraphicFramePr>
            <p:xfrm>
              <a:off x="457200" y="1244472"/>
              <a:ext cx="8229600" cy="1803528"/>
            </p:xfrm>
            <a:graphic>
              <a:graphicData uri="http://schemas.openxmlformats.org/drawingml/2006/table">
                <a:tbl>
                  <a:tblPr firstCol="1" bandCol="1">
                    <a:tableStyleId>{5C22544A-7EE6-4342-B048-85BDC9FD1C3A}</a:tableStyleId>
                  </a:tblPr>
                  <a:tblGrid>
                    <a:gridCol w="8229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2296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2296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229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2296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2296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82296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82296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82296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822960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</a:tblGrid>
                  <a:tr h="901764"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800">
                                    <a:latin typeface="Cambria Math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8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8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800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8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80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80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sz="28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800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800">
                                    <a:latin typeface="Cambria Math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800">
                                        <a:latin typeface="Cambria Math"/>
                                      </a:rPr>
                                      <m:t>4</m:t>
                                    </m:r>
                                    <m:r>
                                      <a:rPr sz="28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800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800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sz="28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80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8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800">
                                        <a:latin typeface="Cambria Math"/>
                                      </a:rPr>
                                      <m:t>5</m:t>
                                    </m:r>
                                    <m:r>
                                      <a:rPr sz="28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800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8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80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sz="2800">
                                    <a:latin typeface="Cambria Math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sz="280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01764"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800">
                                    <a:latin typeface="Cambria Math"/>
                                  </a:rPr>
                                  <m:t>𝑟</m:t>
                                </m:r>
                              </m:oMath>
                            </m:oMathPara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800" dirty="0">
                              <a:latin typeface="Cambria Math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800" dirty="0">
                              <a:latin typeface="Cambria Math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800" dirty="0">
                              <a:latin typeface="Cambria Math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8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80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sz="280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8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800" dirty="0">
                              <a:latin typeface="Cambria Math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800" dirty="0">
                              <a:latin typeface="Cambria Math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800" dirty="0">
                              <a:latin typeface="Cambria Math"/>
                            </a:rPr>
                            <a:t>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828E6085-7A44-40B4-9B00-E613863B1F9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84059560"/>
                  </p:ext>
                </p:extLst>
              </p:nvPr>
            </p:nvGraphicFramePr>
            <p:xfrm>
              <a:off x="457200" y="1244472"/>
              <a:ext cx="8229600" cy="1803528"/>
            </p:xfrm>
            <a:graphic>
              <a:graphicData uri="http://schemas.openxmlformats.org/drawingml/2006/table">
                <a:tbl>
                  <a:tblPr firstCol="1" bandCol="1">
                    <a:tableStyleId>{5C22544A-7EE6-4342-B048-85BDC9FD1C3A}</a:tableStyleId>
                  </a:tblPr>
                  <a:tblGrid>
                    <a:gridCol w="8229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2296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2296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229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2296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2296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82296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82296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82296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822960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</a:tblGrid>
                  <a:tr h="9017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481" t="-676" r="-902222" b="-1020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8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1481" t="-676" r="-702222" b="-1020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1481" t="-676" r="-602222" b="-1020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1481" t="-676" r="-502222" b="-1020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01481" t="-676" r="-402222" b="-1020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01481" t="-676" r="-302222" b="-1020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01481" t="-676" r="-202222" b="-1020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01481" t="-676" r="-102222" b="-1020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01481" t="-676" r="-2222" b="-1020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017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481" t="-100676" r="-902222" b="-20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800" dirty="0">
                              <a:latin typeface="Cambria Math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800" dirty="0">
                              <a:latin typeface="Cambria Math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800" dirty="0">
                              <a:latin typeface="Cambria Math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8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01481" t="-100676" r="-402222" b="-20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8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800" dirty="0">
                              <a:latin typeface="Cambria Math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800" dirty="0">
                              <a:latin typeface="Cambria Math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800" dirty="0">
                              <a:latin typeface="Cambria Math"/>
                            </a:rPr>
                            <a:t>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9: Graphing Common Polar Equations Using Symmetry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410287"/>
                <a:ext cx="8229600" cy="4609513"/>
              </a:xfrm>
            </p:spPr>
            <p:txBody>
              <a:bodyPr>
                <a:noAutofit/>
              </a:bodyPr>
              <a:lstStyle/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endParaRPr lang="en-US" sz="2800" dirty="0"/>
              </a:p>
              <a:p>
                <a:pPr algn="ctr">
                  <a:defRPr sz="2800"/>
                </a:pPr>
                <a:r>
                  <a:rPr sz="2800" dirty="0"/>
                  <a:t>Figure 15</a:t>
                </a:r>
                <a:r>
                  <a:rPr lang="en-US" sz="2800" dirty="0"/>
                  <a:t>: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410287"/>
                <a:ext cx="8229600" cy="4609513"/>
              </a:xfrm>
              <a:blipFill>
                <a:blip r:embed="rId2"/>
                <a:stretch>
                  <a:fillRect b="-3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25C8412-38AB-4464-A26D-4E64BE7B3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432" y="1048512"/>
            <a:ext cx="4283137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Plotting in Polar Coordinates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t>​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511A22D-33B6-43D8-ADA2-8FAE9DD5C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8465" y="1039368"/>
            <a:ext cx="4327071" cy="457200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92FFBF4-E723-4E48-B89D-F4316F764A83}"/>
              </a:ext>
            </a:extLst>
          </p:cNvPr>
          <p:cNvSpPr txBox="1">
            <a:spLocks/>
          </p:cNvSpPr>
          <p:nvPr/>
        </p:nvSpPr>
        <p:spPr>
          <a:xfrm>
            <a:off x="3771900" y="5562600"/>
            <a:ext cx="16002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Figure 4b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Plotting in Polar Coordinates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3"/>
              <a:defRPr sz="2800"/>
            </a:pPr>
            <a:r>
              <a:t>​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4EF5247-FE6F-4103-A5EA-F7713193C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8465" y="1039368"/>
            <a:ext cx="4327071" cy="457200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E4798B3-B849-43BA-8696-F8C21BA95EF2}"/>
              </a:ext>
            </a:extLst>
          </p:cNvPr>
          <p:cNvSpPr txBox="1">
            <a:spLocks/>
          </p:cNvSpPr>
          <p:nvPr/>
        </p:nvSpPr>
        <p:spPr>
          <a:xfrm>
            <a:off x="3790950" y="5562600"/>
            <a:ext cx="15621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Figure 4c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Converting between</a:t>
            </a:r>
            <a:r>
              <a:rPr dirty="0"/>
              <a:t> Polar </a:t>
            </a:r>
            <a:r>
              <a:rPr lang="en-US" dirty="0"/>
              <a:t>and Cartesian </a:t>
            </a:r>
            <a:r>
              <a:rPr dirty="0"/>
              <a:t>Coordinate</a:t>
            </a:r>
            <a:r>
              <a:rPr lang="en-US" dirty="0"/>
              <a:t>s</a:t>
            </a:r>
            <a:endParaRPr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44F769E-2503-438B-9838-82A9D905BBC5}"/>
              </a:ext>
            </a:extLst>
          </p:cNvPr>
          <p:cNvSpPr txBox="1">
            <a:spLocks/>
          </p:cNvSpPr>
          <p:nvPr/>
        </p:nvSpPr>
        <p:spPr>
          <a:xfrm>
            <a:off x="3886200" y="5562600"/>
            <a:ext cx="13716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Figure 5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9408949-F324-4604-99E6-DCD2A79DDA2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82675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2688824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Coordinate Conversion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pPr algn="ctr">
                  <a:defRPr sz="2800" b="1"/>
                </a:pPr>
                <a:r>
                  <a:rPr lang="en-US" dirty="0"/>
                  <a:t>Formula</a:t>
                </a:r>
                <a:endParaRPr dirty="0"/>
              </a:p>
              <a:p>
                <a:r>
                  <a:rPr sz="2800" b="1" dirty="0"/>
                  <a:t>Converting from Polar to Cartesian Coordinates</a:t>
                </a:r>
              </a:p>
              <a:p>
                <a:pPr>
                  <a:defRPr sz="2800"/>
                </a:pPr>
                <a:r>
                  <a:rPr sz="2800" dirty="0"/>
                  <a:t>Given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 are defined as follows</a:t>
                </a:r>
                <a:r>
                  <a:rPr lang="en-US" sz="2800" dirty="0"/>
                  <a:t>.</a:t>
                </a:r>
                <a:endParaRPr sz="2800" dirty="0"/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sz="2800" dirty="0"/>
                  <a:t>,</a:t>
                </a:r>
                <a:r>
                  <a:rPr lang="en-US" dirty="0"/>
                  <a:t> 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sz="2800" dirty="0"/>
              </a:p>
              <a:p>
                <a:r>
                  <a:rPr sz="2800" b="1" dirty="0"/>
                  <a:t>Converting from Cartesian to Polar Coordinates</a:t>
                </a:r>
              </a:p>
              <a:p>
                <a:pPr>
                  <a:defRPr sz="2800"/>
                </a:pPr>
                <a:r>
                  <a:rPr sz="2800" dirty="0"/>
                  <a:t>Given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sz="2800" dirty="0"/>
                  <a:t> are defined as follows</a:t>
                </a:r>
                <a:r>
                  <a:rPr lang="en-US" sz="2800" dirty="0"/>
                  <a:t>.</a:t>
                </a:r>
                <a:endParaRPr sz="2800" dirty="0"/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,</a:t>
                </a:r>
                <a:r>
                  <a:rPr lang="en-US" dirty="0"/>
                  <a:t> 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 </a:t>
                </a:r>
                <a:r>
                  <a:rPr sz="2800" dirty="0"/>
                  <a:t>(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≠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)</a:t>
                </a:r>
              </a:p>
              <a:p>
                <a:r>
                  <a:rPr sz="2800" dirty="0"/>
                  <a:t>Make note of the quadrant of the original Cartesian coordinate when converting, to be sure the polar coordinates fall in the same quadrant</a:t>
                </a:r>
                <a:r>
                  <a:rPr lang="en-US" sz="2800" dirty="0"/>
                  <a:t> (see Example 3)</a:t>
                </a:r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1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Converting from Polar to Cartesian Coordinates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Convert the following points from polar to Cartesian coordinates.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,−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ar-AE"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1879</Words>
  <Application>Microsoft Office PowerPoint</Application>
  <PresentationFormat>On-screen Show (4:3)</PresentationFormat>
  <Paragraphs>297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Cambria Math</vt:lpstr>
      <vt:lpstr>Arial</vt:lpstr>
      <vt:lpstr>Calibri</vt:lpstr>
      <vt:lpstr>Courier New</vt:lpstr>
      <vt:lpstr>Office Theme</vt:lpstr>
      <vt:lpstr>Section 9.3</vt:lpstr>
      <vt:lpstr>The Polar Coordinate System</vt:lpstr>
      <vt:lpstr>Example 1: Plotting in Polar Coordinates</vt:lpstr>
      <vt:lpstr>Example 1: Plotting in Polar Coordinates (cont.)</vt:lpstr>
      <vt:lpstr>Example 1: Plotting in Polar Coordinates (cont.)</vt:lpstr>
      <vt:lpstr>Example 1: Plotting in Polar Coordinates (cont.)</vt:lpstr>
      <vt:lpstr>Converting between Polar and Cartesian Coordinates</vt:lpstr>
      <vt:lpstr>Coordinate Conversion</vt:lpstr>
      <vt:lpstr>Example 2: Converting from Polar to Cartesian Coordinates</vt:lpstr>
      <vt:lpstr>Example 2: Converting from Polar to Cartesian Coordinates (cont.)</vt:lpstr>
      <vt:lpstr>Example 2: Converting from Polar to Cartesian Coordinates (cont.)</vt:lpstr>
      <vt:lpstr>Example 2: Converting from Polar to Cartesian Coordinates (cont.)</vt:lpstr>
      <vt:lpstr>Example 2: Converting from Polar to Cartesian Coordinates (cont.)</vt:lpstr>
      <vt:lpstr>Example 3: Converting from Cartesian to Polar Coordinates</vt:lpstr>
      <vt:lpstr>Example 3: Converting from Cartesian to Polar Coordinates (cont.)</vt:lpstr>
      <vt:lpstr>Example 3: Converting from Cartesian to Polar Coordinates (cont.)</vt:lpstr>
      <vt:lpstr>Example 3: Converting from Cartesian to Polar Coordinates (cont.)</vt:lpstr>
      <vt:lpstr>Example 3: Converting from Cartesian to Polar Coordinates (cont.)</vt:lpstr>
      <vt:lpstr>Example 3: Converting from Cartesian to Polar Coordinates (cont.)</vt:lpstr>
      <vt:lpstr>Example 4: Rewriting an Equation in Polar Form</vt:lpstr>
      <vt:lpstr>Example 4: Rewriting an Equation in Polar Form (cont.)</vt:lpstr>
      <vt:lpstr>Example 5: Rewriting an Equation in Rectangular Form</vt:lpstr>
      <vt:lpstr>Example 5: Rewriting an Equation in Rectangular Form (cont.)</vt:lpstr>
      <vt:lpstr>Example 6: Graphing Polar Equations</vt:lpstr>
      <vt:lpstr>Example 6: Graphing Polar Equations (cont.)</vt:lpstr>
      <vt:lpstr>Example 6: Graphing Polar Equations (cont.)</vt:lpstr>
      <vt:lpstr>Example 6: Graphing Polar Equations (cont.)</vt:lpstr>
      <vt:lpstr>Example 6: Graphing Polar Equations (cont.)</vt:lpstr>
      <vt:lpstr>Example 7: Graphing Polar Equations</vt:lpstr>
      <vt:lpstr>Example 7: Graphing Polar Equations (cont.)</vt:lpstr>
      <vt:lpstr>Example 7: Graphing Polar Equations (cont.)</vt:lpstr>
      <vt:lpstr>Example 7: Graphing Polar Equations (cont.)</vt:lpstr>
      <vt:lpstr>Example 7: Graphing Polar Equations (cont.)</vt:lpstr>
      <vt:lpstr>Symmetry of Polar Equations</vt:lpstr>
      <vt:lpstr>Example 8: Graphing Common Polar Equations Using Symmetry</vt:lpstr>
      <vt:lpstr>Example 8: Graphing Common Polar Equations Using Symmetry (cont.)</vt:lpstr>
      <vt:lpstr>Example 8: Graphing Common Polar Equations Using Symmetry (cont.)</vt:lpstr>
      <vt:lpstr>Example 8: Graphing Common Polar Equations Using Symmetry (cont.)</vt:lpstr>
      <vt:lpstr>Example 8: Graphing Common Polar Equations Using Symmetry (cont.)</vt:lpstr>
      <vt:lpstr>Example 9: Graphing Common Polar Equations Using Symmetry</vt:lpstr>
      <vt:lpstr>Example 9: Graphing Common Polar Equations Using Symmetry (cont.)</vt:lpstr>
      <vt:lpstr>Example 9: Graphing Common Polar Equations Using Symmetry (cont.)</vt:lpstr>
      <vt:lpstr>Example 9: Graphing Common Polar Equations Using Symmetry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Precalculus 3rd Edition</dc:title>
  <dc:creator>Hawkes Learning</dc:creator>
  <cp:lastModifiedBy>Danielle Bess</cp:lastModifiedBy>
  <cp:revision>149</cp:revision>
  <dcterms:created xsi:type="dcterms:W3CDTF">2013-04-26T14:43:13Z</dcterms:created>
  <dcterms:modified xsi:type="dcterms:W3CDTF">2020-07-20T20:53:03Z</dcterms:modified>
</cp:coreProperties>
</file>