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94" r:id="rId3"/>
    <p:sldId id="257" r:id="rId4"/>
    <p:sldId id="258" r:id="rId5"/>
    <p:sldId id="259" r:id="rId6"/>
    <p:sldId id="260" r:id="rId7"/>
    <p:sldId id="261" r:id="rId8"/>
    <p:sldId id="262" r:id="rId9"/>
    <p:sldId id="264" r:id="rId10"/>
    <p:sldId id="265" r:id="rId11"/>
    <p:sldId id="267" r:id="rId12"/>
    <p:sldId id="295"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6" r:id="rId34"/>
    <p:sldId id="290" r:id="rId35"/>
    <p:sldId id="292" r:id="rId36"/>
    <p:sldId id="293"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Form of Complex Numbers</a:t>
            </a:r>
          </a:p>
        </p:txBody>
      </p:sp>
      <p:sp>
        <p:nvSpPr>
          <p:cNvPr id="3" name="Title 2"/>
          <p:cNvSpPr>
            <a:spLocks noGrp="1"/>
          </p:cNvSpPr>
          <p:nvPr>
            <p:ph type="title"/>
          </p:nvPr>
        </p:nvSpPr>
        <p:spPr/>
        <p:txBody>
          <a:bodyPr/>
          <a:lstStyle/>
          <a:p>
            <a:r>
              <a:t>Section 9.5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p:pic>
        <p:nvPicPr>
          <p:cNvPr id="4" name="Picture 3">
            <a:extLst>
              <a:ext uri="{FF2B5EF4-FFF2-40B4-BE49-F238E27FC236}">
                <a16:creationId xmlns:a16="http://schemas.microsoft.com/office/drawing/2014/main" id="{B4BC114D-CFDC-4DDE-AE29-D631DA30BBCE}"/>
              </a:ext>
            </a:extLst>
          </p:cNvPr>
          <p:cNvPicPr>
            <a:picLocks noChangeAspect="1"/>
          </p:cNvPicPr>
          <p:nvPr/>
        </p:nvPicPr>
        <p:blipFill>
          <a:blip r:embed="rId2"/>
          <a:stretch>
            <a:fillRect/>
          </a:stretch>
        </p:blipFill>
        <p:spPr>
          <a:xfrm>
            <a:off x="3782500" y="4572000"/>
            <a:ext cx="1579001" cy="749873"/>
          </a:xfrm>
          <a:prstGeom prst="rect">
            <a:avLst/>
          </a:prstGeom>
        </p:spPr>
      </p:pic>
      <p:pic>
        <p:nvPicPr>
          <p:cNvPr id="8" name="Content Placeholder 7">
            <a:extLst>
              <a:ext uri="{FF2B5EF4-FFF2-40B4-BE49-F238E27FC236}">
                <a16:creationId xmlns:a16="http://schemas.microsoft.com/office/drawing/2014/main" id="{F35C48ED-6068-4F7E-AE8C-3878D209FC0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600200"/>
            <a:ext cx="4953000" cy="2857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Trigonometric Form of</a:t>
                </a:r>
                <a:r>
                  <a:rPr sz="2800" dirty="0"/>
                  <a:t> </a:t>
                </a:r>
                <a14:m>
                  <m:oMath xmlns:m="http://schemas.openxmlformats.org/officeDocument/2006/math">
                    <m:r>
                      <a:rPr sz="3200">
                        <a:latin typeface="Cambria Math"/>
                      </a:rPr>
                      <m:t>𝑧</m:t>
                    </m:r>
                    <m:r>
                      <a:rPr sz="3200">
                        <a:latin typeface="Cambria Math"/>
                      </a:rPr>
                      <m:t>=</m:t>
                    </m:r>
                    <m:r>
                      <a:rPr sz="3200">
                        <a:latin typeface="Cambria Math"/>
                      </a:rPr>
                      <m:t>𝑎</m:t>
                    </m:r>
                    <m:r>
                      <a:rPr sz="3200">
                        <a:latin typeface="Cambria Math"/>
                      </a:rPr>
                      <m:t>+</m:t>
                    </m:r>
                    <m:r>
                      <a:rPr sz="3200">
                        <a:latin typeface="Cambria Math"/>
                      </a:rPr>
                      <m:t>𝑏𝑖</m:t>
                    </m:r>
                  </m:oMath>
                </a14:m>
                <a:endParaRPr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oMath>
                </a14:m>
                <a:r>
                  <a:rPr sz="2800" dirty="0"/>
                  <a:t>, the </a:t>
                </a:r>
                <a:r>
                  <a:rPr sz="2800" b="1" dirty="0"/>
                  <a:t>trigonometric form</a:t>
                </a:r>
                <a:r>
                  <a:rPr sz="2800" dirty="0"/>
                  <a:t> of </a:t>
                </a:r>
                <a14:m>
                  <m:oMath xmlns:m="http://schemas.openxmlformats.org/officeDocument/2006/math">
                    <m:r>
                      <a:rPr>
                        <a:latin typeface="Cambria Math" panose="02040503050406030204" pitchFamily="18" charset="0"/>
                      </a:rPr>
                      <m:t>𝑧</m:t>
                    </m:r>
                  </m:oMath>
                </a14:m>
                <a:r>
                  <a:rPr sz="2800" dirty="0"/>
                  <a:t> is given by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d>
                        <m:dPr>
                          <m:begChr m:val="|"/>
                          <m:endChr m:val="|"/>
                          <m:ctrlPr>
                            <a:rPr i="1">
                              <a:latin typeface="Cambria Math" panose="02040503050406030204" pitchFamily="18" charset="0"/>
                            </a:rPr>
                          </m:ctrlPr>
                        </m:dPr>
                        <m:e>
                          <m:r>
                            <a:rPr>
                              <a:latin typeface="Cambria Math" panose="02040503050406030204" pitchFamily="18" charset="0"/>
                            </a:rPr>
                            <m:t>𝑧</m:t>
                          </m:r>
                        </m:e>
                      </m:d>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r>
                        <m:rPr>
                          <m:nor/>
                        </m:rPr>
                        <a:rPr/>
                        <m:t>,</m:t>
                      </m:r>
                    </m:oMath>
                  </m:oMathPara>
                </a14:m>
                <a:endParaRPr sz="2800" dirty="0"/>
              </a:p>
              <a:p>
                <a:pPr>
                  <a:defRPr sz="2800"/>
                </a:pPr>
                <a:r>
                  <a:rPr sz="2800" dirty="0"/>
                  <a:t>where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 and </a:t>
                </a:r>
                <a14:m>
                  <m:oMath xmlns:m="http://schemas.openxmlformats.org/officeDocument/2006/math">
                    <m:r>
                      <a:rPr>
                        <a:latin typeface="Cambria Math" panose="02040503050406030204" pitchFamily="18" charset="0"/>
                      </a:rPr>
                      <m:t>𝜃</m:t>
                    </m:r>
                  </m:oMath>
                </a14:m>
                <a:r>
                  <a:rPr sz="2800" dirty="0"/>
                  <a:t> satisfies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𝑎</m:t>
                        </m:r>
                      </m:den>
                    </m:f>
                  </m:oMath>
                </a14:m>
                <a:r>
                  <a:rPr sz="2800" dirty="0"/>
                  <a:t>. The angle </a:t>
                </a:r>
                <a14:m>
                  <m:oMath xmlns:m="http://schemas.openxmlformats.org/officeDocument/2006/math">
                    <m:r>
                      <a:rPr>
                        <a:latin typeface="Cambria Math" panose="02040503050406030204" pitchFamily="18" charset="0"/>
                      </a:rPr>
                      <m:t>𝜃</m:t>
                    </m:r>
                  </m:oMath>
                </a14:m>
                <a:r>
                  <a:rPr sz="2800" dirty="0"/>
                  <a:t> is called the </a:t>
                </a:r>
                <a:r>
                  <a:rPr sz="2800" b="1" dirty="0"/>
                  <a:t>argument</a:t>
                </a:r>
                <a:r>
                  <a:rPr sz="2800" dirty="0"/>
                  <a:t> of </a:t>
                </a:r>
                <a14:m>
                  <m:oMath xmlns:m="http://schemas.openxmlformats.org/officeDocument/2006/math">
                    <m:r>
                      <a:rPr>
                        <a:latin typeface="Cambria Math" panose="02040503050406030204" pitchFamily="18" charset="0"/>
                      </a:rPr>
                      <m:t>𝑧</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r>
                  <a:rPr lang="en-US" dirty="0"/>
                  <a:t>Trigonometric Form of</a:t>
                </a:r>
                <a:r>
                  <a:rPr lang="en-US" sz="2800" dirty="0"/>
                  <a:t> </a:t>
                </a:r>
                <a14:m>
                  <m:oMath xmlns:m="http://schemas.openxmlformats.org/officeDocument/2006/math">
                    <m:r>
                      <a:rPr lang="en-US" sz="3200">
                        <a:latin typeface="Cambria Math"/>
                      </a:rPr>
                      <m:t>𝑧</m:t>
                    </m:r>
                    <m:r>
                      <a:rPr lang="en-US" sz="3200">
                        <a:latin typeface="Cambria Math"/>
                      </a:rPr>
                      <m:t>=</m:t>
                    </m:r>
                    <m:r>
                      <a:rPr lang="en-US" sz="3200">
                        <a:latin typeface="Cambria Math"/>
                      </a:rPr>
                      <m:t>𝑎</m:t>
                    </m:r>
                    <m:r>
                      <a:rPr lang="en-US" sz="3200">
                        <a:latin typeface="Cambria Math"/>
                      </a:rPr>
                      <m:t>+</m:t>
                    </m:r>
                    <m:r>
                      <a:rPr lang="en-US" sz="3200">
                        <a:latin typeface="Cambria Math"/>
                      </a:rPr>
                      <m:t>𝑏𝑖</m:t>
                    </m:r>
                  </m:oMath>
                </a14:m>
                <a:endParaRPr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3BEB3E5-00E3-4E3E-99CB-522F3BC7F0EF}"/>
              </a:ext>
            </a:extLst>
          </p:cNvPr>
          <p:cNvPicPr>
            <a:picLocks noChangeAspect="1"/>
          </p:cNvPicPr>
          <p:nvPr/>
        </p:nvPicPr>
        <p:blipFill>
          <a:blip r:embed="rId3"/>
          <a:stretch>
            <a:fillRect/>
          </a:stretch>
        </p:blipFill>
        <p:spPr>
          <a:xfrm>
            <a:off x="3782500" y="5422327"/>
            <a:ext cx="1579001" cy="749873"/>
          </a:xfrm>
          <a:prstGeom prst="rect">
            <a:avLst/>
          </a:prstGeom>
        </p:spPr>
      </p:pic>
      <p:pic>
        <p:nvPicPr>
          <p:cNvPr id="16" name="Content Placeholder 15">
            <a:extLst>
              <a:ext uri="{FF2B5EF4-FFF2-40B4-BE49-F238E27FC236}">
                <a16:creationId xmlns:a16="http://schemas.microsoft.com/office/drawing/2014/main" id="{5F862D5D-0537-462A-B717-FCA342CB580C}"/>
              </a:ext>
            </a:extLst>
          </p:cNvPr>
          <p:cNvPicPr>
            <a:picLocks noGrp="1" noChangeAspect="1"/>
          </p:cNvPicPr>
          <p:nvPr>
            <p:ph sz="quarter" idx="1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0847" y="1082675"/>
            <a:ext cx="4482307" cy="4482307"/>
          </a:xfrm>
        </p:spPr>
      </p:pic>
    </p:spTree>
    <p:extLst>
      <p:ext uri="{BB962C8B-B14F-4D97-AF65-F5344CB8AC3E}">
        <p14:creationId xmlns:p14="http://schemas.microsoft.com/office/powerpoint/2010/main" val="420456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Writing Complex Numbers in Trigonometric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each of the following complex numbers in trigonometric form.</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and the argument of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is </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Note that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lies in the second quadrant of the complex plane, as shown in Figure 5. In trigonometric form,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is written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p:pic>
        <p:nvPicPr>
          <p:cNvPr id="4" name="Picture 3">
            <a:extLst>
              <a:ext uri="{FF2B5EF4-FFF2-40B4-BE49-F238E27FC236}">
                <a16:creationId xmlns:a16="http://schemas.microsoft.com/office/drawing/2014/main" id="{B68831B3-E7A2-4C6C-9803-4B5362F8E332}"/>
              </a:ext>
            </a:extLst>
          </p:cNvPr>
          <p:cNvPicPr>
            <a:picLocks noChangeAspect="1"/>
          </p:cNvPicPr>
          <p:nvPr/>
        </p:nvPicPr>
        <p:blipFill>
          <a:blip r:embed="rId2"/>
          <a:stretch>
            <a:fillRect/>
          </a:stretch>
        </p:blipFill>
        <p:spPr>
          <a:xfrm>
            <a:off x="4135999" y="5346127"/>
            <a:ext cx="1579001" cy="749873"/>
          </a:xfrm>
          <a:prstGeom prst="rect">
            <a:avLst/>
          </a:prstGeom>
        </p:spPr>
      </p:pic>
      <p:pic>
        <p:nvPicPr>
          <p:cNvPr id="9" name="Content Placeholder 8">
            <a:extLst>
              <a:ext uri="{FF2B5EF4-FFF2-40B4-BE49-F238E27FC236}">
                <a16:creationId xmlns:a16="http://schemas.microsoft.com/office/drawing/2014/main" id="{3AE016A7-A806-4825-9A19-4E05CB209118}"/>
              </a:ext>
            </a:extLst>
          </p:cNvPr>
          <p:cNvPicPr>
            <a:picLocks noGrp="1" noChangeAspect="1"/>
          </p:cNvPicPr>
          <p:nvPr>
            <p:ph sz="quarter" idx="11"/>
          </p:nvPr>
        </p:nvPicPr>
        <p:blipFill>
          <a:blip r:embed="rId3"/>
          <a:stretch>
            <a:fillRect/>
          </a:stretch>
        </p:blipFill>
        <p:spPr>
          <a:xfrm>
            <a:off x="2153982" y="1139023"/>
            <a:ext cx="4836036" cy="41900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magnitude of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oMath>
                </a14:m>
                <a:r>
                  <a:rPr sz="2800" dirty="0"/>
                  <a:t> is </a:t>
                </a:r>
                <a:r>
                  <a:rPr sz="2800" dirty="0">
                    <a:latin typeface="Cambria Math"/>
                  </a:rPr>
                  <a:t>5</a:t>
                </a:r>
                <a:r>
                  <a:rPr sz="2800" dirty="0"/>
                  <a:t>, but the argument is not so neatly expressed. In degrees,</a:t>
                </a:r>
                <a:br>
                  <a:rPr lang="en-US" sz="2800" dirty="0"/>
                </a:b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br>
                  <a:rPr lang="en-US" sz="2800" dirty="0"/>
                </a:br>
                <a:r>
                  <a:rPr sz="2800" dirty="0"/>
                  <a:t>So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e>
                            </m:d>
                          </m:e>
                        </m:func>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Writing Complex Numbers in Standard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Write the complex number </a:t>
                </a:r>
                <a14:m>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e>
                    </m:d>
                  </m:oMath>
                </a14:m>
                <a:r>
                  <a:rPr sz="2800"/>
                  <a:t> in standard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Writing Complex Numbers in Standard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e>
                      </m:d>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𝑖</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Product and Quotient of Complex Numbers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e>
                            </m:d>
                          </m:e>
                        </m:func>
                      </m:e>
                    </m:d>
                  </m:oMath>
                </a14:m>
                <a:r>
                  <a:rPr lang="ar-AE" sz="2800" dirty="0"/>
                  <a:t> </a:t>
                </a:r>
                <a:r>
                  <a:rPr lang="en-US" sz="2800" dirty="0"/>
                  <a:t>and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oMath>
                </a14:m>
                <a:r>
                  <a:rPr lang="en-US" sz="2800" dirty="0"/>
                  <a:t>,</a:t>
                </a:r>
                <a:endParaRPr lang="ar-AE" sz="2800" dirty="0"/>
              </a:p>
              <a:p>
                <a:pPr algn="ctr">
                  <a:lnSpc>
                    <a:spcPct val="200000"/>
                  </a:lnSpc>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oMath>
                  </m:oMathPara>
                </a14:m>
                <a:endParaRPr lang="ar-AE" sz="2800" dirty="0"/>
              </a:p>
              <a:p>
                <a:r>
                  <a:rPr lang="en-US" sz="2800" dirty="0"/>
                  <a:t>and</a:t>
                </a:r>
              </a:p>
              <a:p>
                <a:pPr algn="ctr">
                  <a:defRPr sz="2800"/>
                </a:pP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num>
                      <m:den>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en>
                    </m:f>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r>
                      <a:rPr lang="ar-AE" b="0" i="1" smtClean="0">
                        <a:latin typeface="Cambria Math" panose="02040503050406030204" pitchFamily="18" charset="0"/>
                      </a:rPr>
                      <m:t> </m:t>
                    </m:r>
                    <m:r>
                      <a:rPr lang="en-US" b="0" i="1" smtClean="0">
                        <a:latin typeface="Cambria Math" panose="02040503050406030204" pitchFamily="18" charset="0"/>
                      </a:rPr>
                      <m:t>   </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0</m:t>
                        </m:r>
                      </m:e>
                    </m:d>
                  </m:oMath>
                </a14:m>
                <a:r>
                  <a:rPr lang="ar-AE"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Complex Plane</a:t>
            </a:r>
            <a:endParaRPr dirty="0"/>
          </a:p>
        </p:txBody>
      </p:sp>
      <p:pic>
        <p:nvPicPr>
          <p:cNvPr id="19" name="Content Placeholder 18">
            <a:extLst>
              <a:ext uri="{FF2B5EF4-FFF2-40B4-BE49-F238E27FC236}">
                <a16:creationId xmlns:a16="http://schemas.microsoft.com/office/drawing/2014/main" id="{32745195-E7C2-4A1C-9B2C-63ECEABE4DE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8350" y="1188244"/>
            <a:ext cx="5067300" cy="4745721"/>
          </a:xfrm>
        </p:spPr>
      </p:pic>
    </p:spTree>
    <p:extLst>
      <p:ext uri="{BB962C8B-B14F-4D97-AF65-F5344CB8AC3E}">
        <p14:creationId xmlns:p14="http://schemas.microsoft.com/office/powerpoint/2010/main" val="144836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Multiplying Complex Numbers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Use the product formula to find the product of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Multiplying Complex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2</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6</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6</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6</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𝑖</m:t>
                      </m:r>
                    </m:oMath>
                  </m:oMathPara>
                </a14:m>
                <a:endParaRPr sz="2800" b="1"/>
              </a:p>
              <a:p>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Dividing Complex Numbers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the quotient formula to divide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6</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b="0" i="1" smtClean="0">
                                    <a:latin typeface="Cambria Math" panose="02040503050406030204" pitchFamily="18" charset="0"/>
                                  </a:rPr>
                                  <m:t>1</m:t>
                                </m:r>
                                <m:r>
                                  <a:rPr lang="en-US" b="0" i="1" smtClean="0">
                                    <a:latin typeface="Cambria Math" panose="02040503050406030204" pitchFamily="18" charset="0"/>
                                  </a:rPr>
                                  <m:t>17</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ar-AE" i="1">
                                    <a:latin typeface="Cambria Math" panose="02040503050406030204" pitchFamily="18" charset="0"/>
                                  </a:rPr>
                                  <m:t>1</m:t>
                                </m:r>
                                <m:r>
                                  <a:rPr lang="en-US" i="1">
                                    <a:latin typeface="Cambria Math" panose="02040503050406030204" pitchFamily="18" charset="0"/>
                                  </a:rPr>
                                  <m:t>17</m:t>
                                </m:r>
                                <m:r>
                                  <a:rPr lang="en-US" i="1" smtClean="0">
                                    <a:latin typeface="Cambria Math" panose="02040503050406030204" pitchFamily="18" charset="0"/>
                                    <a:ea typeface="Cambria Math" panose="02040503050406030204" pitchFamily="18" charset="0"/>
                                  </a:rPr>
                                  <m:t>°</m:t>
                                </m:r>
                              </m:e>
                            </m:d>
                          </m:e>
                        </m:func>
                      </m:e>
                    </m:d>
                  </m:oMath>
                </a14:m>
                <a:r>
                  <a:rPr lang="ar-AE" sz="2800" dirty="0"/>
                  <a:t> </a:t>
                </a:r>
                <a:r>
                  <a:rPr lang="en-US" sz="2800" dirty="0"/>
                  <a:t>by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e>
                    </m:d>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Dividing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b="0" i="1" smtClean="0">
                                          <a:latin typeface="Cambria Math" panose="02040503050406030204" pitchFamily="18" charset="0"/>
                                        </a:rPr>
                                        <m:t>1</m:t>
                                      </m:r>
                                      <m:r>
                                        <a:rPr lang="en-US" b="0" i="1" smtClean="0">
                                          <a:latin typeface="Cambria Math" panose="02040503050406030204" pitchFamily="18" charset="0"/>
                                        </a:rPr>
                                        <m:t>17</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smtClean="0">
                                          <a:latin typeface="Cambria Math" panose="02040503050406030204" pitchFamily="18" charset="0"/>
                                        </a:rPr>
                                      </m:ctrlPr>
                                    </m:dPr>
                                    <m:e>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e>
                                  </m:d>
                                </m:e>
                              </m:func>
                            </m:e>
                          </m:d>
                        </m:num>
                        <m:den>
                          <m:r>
                            <a:rPr lang="ar-AE">
                              <a:latin typeface="Cambria Math" panose="02040503050406030204" pitchFamily="18" charset="0"/>
                            </a:rPr>
                            <m:t>2</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e>
                          </m:d>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r>
                        <a:rPr lang="ar-AE">
                          <a:latin typeface="Cambria Math" panose="02040503050406030204" pitchFamily="18" charset="0"/>
                        </a:rPr>
                        <m:t>3</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m:t>
                              </m:r>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func>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r>
                        <a:rPr lang="ar-AE">
                          <a:latin typeface="Cambria Math" panose="02040503050406030204" pitchFamily="18" charset="0"/>
                        </a:rPr>
                        <m:t>3</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m:t>
                                  </m:r>
                                </m:e>
                              </m:d>
                            </m:e>
                          </m:func>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r>
                        <a:rPr lang="ar-AE">
                          <a:latin typeface="Cambria Math" panose="02040503050406030204" pitchFamily="18" charset="0"/>
                        </a:rPr>
                        <m:t>+</m:t>
                      </m:r>
                      <m:r>
                        <a:rPr lang="ar-AE">
                          <a:latin typeface="Cambria Math" panose="02040503050406030204" pitchFamily="18" charset="0"/>
                        </a:rPr>
                        <m:t>𝑖</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oMath>
                  </m:oMathPara>
                </a14:m>
                <a:endParaRPr lang="ar-AE" sz="2800" b="1" dirty="0"/>
              </a:p>
              <a:p>
                <a:endParaRPr sz="2800"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Graphing Complex Numbers and Their Product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Plot the two complex numbers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sup>
                    </m:sSup>
                  </m:oMath>
                </a14:m>
                <a:r>
                  <a:rPr sz="2800"/>
                  <a:t> and </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sup>
                    </m:sSup>
                  </m:oMath>
                </a14:m>
                <a:r>
                  <a:rPr sz="2800"/>
                  <a:t> and then, on the same graph, plot their product.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Complex Numbers and Their Product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First note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3</m:t>
                                    </m:r>
                                  </m:den>
                                </m:f>
                              </m:e>
                            </m:d>
                          </m:sup>
                        </m:sSup>
                      </m:e>
                    </m:d>
                    <m:d>
                      <m:dPr>
                        <m:ctrlPr>
                          <a:rPr lang="ar-AE" i="1">
                            <a:latin typeface="Cambria Math" panose="02040503050406030204" pitchFamily="18" charset="0"/>
                          </a:rPr>
                        </m:ctrlPr>
                      </m:dPr>
                      <m:e>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6</m:t>
                                    </m:r>
                                  </m:den>
                                </m:f>
                              </m:e>
                            </m:d>
                          </m:sup>
                        </m:sSup>
                      </m:e>
                    </m:d>
                    <m:r>
                      <a:rPr lang="ar-AE">
                        <a:latin typeface="Cambria Math" panose="02040503050406030204" pitchFamily="18" charset="0"/>
                      </a:rPr>
                      <m:t>=</m:t>
                    </m:r>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sup>
                    </m:sSup>
                  </m:oMath>
                </a14:m>
                <a:r>
                  <a:rPr lang="ar-AE" sz="2800" dirty="0"/>
                  <a:t>.</a:t>
                </a:r>
                <a:r>
                  <a:rPr lang="en-US" sz="2800" dirty="0"/>
                  <a:t> We can now use the magnitudes and arguments of the three complex numbers as their polar coordinates and construct the graph in Figure 6. Note in particular how the argument of the product is the sum of the arguments of the two given complex numbers.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Complex Numbers and Their Product (cont.)</a:t>
            </a:r>
          </a:p>
        </p:txBody>
      </p:sp>
      <p:pic>
        <p:nvPicPr>
          <p:cNvPr id="4" name="Picture 3">
            <a:extLst>
              <a:ext uri="{FF2B5EF4-FFF2-40B4-BE49-F238E27FC236}">
                <a16:creationId xmlns:a16="http://schemas.microsoft.com/office/drawing/2014/main" id="{26FC9407-21AC-44F2-A27D-F1E370EC5BA5}"/>
              </a:ext>
            </a:extLst>
          </p:cNvPr>
          <p:cNvPicPr>
            <a:picLocks noChangeAspect="1"/>
          </p:cNvPicPr>
          <p:nvPr/>
        </p:nvPicPr>
        <p:blipFill>
          <a:blip r:embed="rId2"/>
          <a:stretch>
            <a:fillRect/>
          </a:stretch>
        </p:blipFill>
        <p:spPr>
          <a:xfrm>
            <a:off x="3983599" y="5410200"/>
            <a:ext cx="1579001" cy="749873"/>
          </a:xfrm>
          <a:prstGeom prst="rect">
            <a:avLst/>
          </a:prstGeom>
        </p:spPr>
      </p:pic>
      <p:pic>
        <p:nvPicPr>
          <p:cNvPr id="9" name="Content Placeholder 8">
            <a:extLst>
              <a:ext uri="{FF2B5EF4-FFF2-40B4-BE49-F238E27FC236}">
                <a16:creationId xmlns:a16="http://schemas.microsoft.com/office/drawing/2014/main" id="{F64593E3-2CB4-419B-A6C6-4FF1C6866E8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2200" y="1082676"/>
            <a:ext cx="4419600" cy="4419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Powers of Complex Numbers (De Moivre's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and a positive integer </a:t>
                </a:r>
                <a14:m>
                  <m:oMath xmlns:m="http://schemas.openxmlformats.org/officeDocument/2006/math">
                    <m:r>
                      <a:rPr>
                        <a:latin typeface="Cambria Math" panose="02040503050406030204" pitchFamily="18" charset="0"/>
                      </a:rPr>
                      <m:t>𝑛</m:t>
                    </m:r>
                  </m:oMath>
                </a14:m>
                <a:r>
                  <a:rPr sz="2800" dirty="0"/>
                  <a:t>,</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r>
                          <a:rPr>
                            <a:latin typeface="Cambria Math" panose="02040503050406030204" pitchFamily="18" charset="0"/>
                          </a:rPr>
                          <m:t>𝑛</m:t>
                        </m:r>
                      </m:sup>
                    </m:sSup>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𝜃</m:t>
                                </m:r>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𝜃</m:t>
                                </m:r>
                              </m:e>
                            </m:d>
                          </m:e>
                        </m:func>
                      </m:e>
                    </m:d>
                  </m:oMath>
                </a14:m>
                <a:r>
                  <a:rPr sz="2800" dirty="0"/>
                  <a:t>.</a:t>
                </a:r>
              </a:p>
              <a:p>
                <a:endParaRPr lang="en-US" sz="2800" dirty="0"/>
              </a:p>
              <a:p>
                <a:r>
                  <a:rPr sz="2800" dirty="0"/>
                  <a:t>Using Euler's Formula, this appears in the form</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r>
                          <a:rPr>
                            <a:latin typeface="Cambria Math" panose="02040503050406030204" pitchFamily="18" charset="0"/>
                          </a:rPr>
                          <m:t>𝑛</m:t>
                        </m:r>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𝑖𝑛</m:t>
                        </m:r>
                        <m:r>
                          <a:rPr>
                            <a:latin typeface="Cambria Math" panose="02040503050406030204" pitchFamily="18" charset="0"/>
                          </a:rPr>
                          <m:t>𝜃</m:t>
                        </m:r>
                      </m:sup>
                    </m:sSup>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De Moivre's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De Moivre's Theorem to calculate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De Moivre's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In one form,</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7</m:t>
                          </m:r>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7</m:t>
                          </m:r>
                          <m:r>
                            <a:rPr>
                              <a:latin typeface="Cambria Math" panose="02040503050406030204" pitchFamily="18" charset="0"/>
                            </a:rPr>
                            <m:t>𝑖</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e>
                      </m:phant>
                      <m:r>
                        <a:rPr>
                          <a:latin typeface="Cambria Math" panose="02040503050406030204" pitchFamily="18" charset="0"/>
                        </a:rPr>
                        <m:t>=</m:t>
                      </m:r>
                      <m:r>
                        <a:rPr>
                          <a:latin typeface="Cambria Math" panose="02040503050406030204" pitchFamily="18" charset="0"/>
                        </a:rPr>
                        <m:t>128</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e>
                      </m:phant>
                      <m:r>
                        <a:rPr>
                          <a:latin typeface="Cambria Math" panose="02040503050406030204" pitchFamily="18" charset="0"/>
                        </a:rPr>
                        <m:t>=</m:t>
                      </m:r>
                      <m:r>
                        <a:rPr>
                          <a:latin typeface="Cambria Math" panose="02040503050406030204" pitchFamily="18" charset="0"/>
                        </a:rPr>
                        <m:t>128</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sup>
                      </m:sSup>
                      <m:r>
                        <m:rPr>
                          <m:nor/>
                        </m:rPr>
                        <a:rPr/>
                        <m:t>.</m:t>
                      </m:r>
                    </m:oMath>
                  </m:oMathPara>
                </a14:m>
                <a:endParaRPr sz="2800" dirty="0"/>
              </a:p>
              <a:p>
                <a:pPr>
                  <a:defRPr sz="2800"/>
                </a:pPr>
                <a:r>
                  <a:rPr sz="2800" dirty="0"/>
                  <a:t>In the alternative form, </a:t>
                </a:r>
                <a:endParaRPr lang="en-US" sz="2800" dirty="0"/>
              </a:p>
              <a:p>
                <a:pP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r>
                      <a:rPr>
                        <a:latin typeface="Cambria Math" panose="02040503050406030204" pitchFamily="18" charset="0"/>
                      </a:rPr>
                      <m:t>=</m:t>
                    </m:r>
                    <m:r>
                      <a:rPr>
                        <a:latin typeface="Cambria Math" panose="02040503050406030204" pitchFamily="18" charset="0"/>
                      </a:rPr>
                      <m:t>128</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Magnitude of a Complex Number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381000" y="1082078"/>
                <a:ext cx="8382000" cy="4914276"/>
              </a:xfrm>
            </p:spPr>
            <p:txBody>
              <a:bodyPr>
                <a:normAutofit/>
              </a:bodyPr>
              <a:lstStyle/>
              <a:p>
                <a:pPr algn="ctr">
                  <a:defRPr sz="2800" b="1"/>
                </a:pPr>
                <a:r>
                  <a:rPr dirty="0"/>
                  <a:t>Definition</a:t>
                </a:r>
              </a:p>
              <a:p>
                <a:pPr>
                  <a:defRPr sz="2800"/>
                </a:pPr>
                <a:r>
                  <a:rPr sz="2800" dirty="0"/>
                  <a:t>We say the </a:t>
                </a:r>
                <a:r>
                  <a:rPr sz="2800" b="1" dirty="0"/>
                  <a:t>magnitude</a:t>
                </a:r>
                <a:r>
                  <a:rPr sz="2800" dirty="0"/>
                  <a:t> of a complex number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oMath>
                </a14:m>
                <a:r>
                  <a:rPr sz="2800" dirty="0"/>
                  <a:t>, also known as the </a:t>
                </a:r>
                <a:r>
                  <a:rPr sz="2800" b="1" dirty="0"/>
                  <a:t>modulus</a:t>
                </a:r>
                <a:r>
                  <a:rPr sz="2800" dirty="0"/>
                  <a:t> or </a:t>
                </a:r>
                <a:r>
                  <a:rPr sz="2800" b="1" dirty="0"/>
                  <a:t>absolute value</a:t>
                </a:r>
                <a:r>
                  <a:rPr sz="2800" dirty="0"/>
                  <a:t> of </a:t>
                </a:r>
                <a14:m>
                  <m:oMath xmlns:m="http://schemas.openxmlformats.org/officeDocument/2006/math">
                    <m:r>
                      <a:rPr>
                        <a:latin typeface="Cambria Math" panose="02040503050406030204" pitchFamily="18" charset="0"/>
                      </a:rPr>
                      <m:t>𝑧</m:t>
                    </m:r>
                  </m:oMath>
                </a14:m>
                <a:r>
                  <a:rPr sz="2800" dirty="0"/>
                  <a:t>,</a:t>
                </a:r>
                <a:r>
                  <a:rPr lang="en-US" sz="2800" dirty="0"/>
                  <a:t> </a:t>
                </a:r>
                <a:r>
                  <a:rPr sz="2800" dirty="0"/>
                  <a:t>is the real number</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a:t>
                </a:r>
              </a:p>
              <a:p>
                <a:pPr>
                  <a:defRPr sz="2800"/>
                </a:pPr>
                <a:r>
                  <a:rPr sz="2800" dirty="0"/>
                  <a:t>and we use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oMath>
                </a14:m>
                <a:r>
                  <a:rPr sz="2800" dirty="0"/>
                  <a:t> to denote this nonnegative quantity.</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381000" y="1082078"/>
                <a:ext cx="8382000" cy="4914276"/>
              </a:xfrm>
              <a:blipFill>
                <a:blip r:embed="rId2"/>
                <a:stretch>
                  <a:fillRect l="-1377" t="-986" r="-181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Roots of Complex Numbers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the nonzero complex number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and the positive integer </a:t>
                </a:r>
                <a14:m>
                  <m:oMath xmlns:m="http://schemas.openxmlformats.org/officeDocument/2006/math">
                    <m:r>
                      <a:rPr>
                        <a:latin typeface="Cambria Math" panose="02040503050406030204" pitchFamily="18" charset="0"/>
                      </a:rPr>
                      <m:t>𝑛</m:t>
                    </m:r>
                  </m:oMath>
                </a14:m>
                <a:r>
                  <a:rPr sz="2800" dirty="0"/>
                  <a:t>,</a:t>
                </a:r>
                <a:endParaRPr lang="en-US" sz="2800" dirty="0"/>
              </a:p>
              <a:p>
                <a:pPr algn="ctr">
                  <a:lnSpc>
                    <a:spcPct val="150000"/>
                  </a:lnSpc>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𝑘</m:t>
                          </m:r>
                        </m:sub>
                      </m:sSub>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e>
                          </m:func>
                        </m:e>
                      </m:d>
                    </m:oMath>
                  </m:oMathPara>
                </a14:m>
                <a:endParaRPr sz="2800" dirty="0"/>
              </a:p>
              <a:p>
                <a:pPr>
                  <a:defRPr sz="2800"/>
                </a:pPr>
                <a:r>
                  <a:rPr sz="2800" dirty="0"/>
                  <a:t>defines </a:t>
                </a:r>
                <a14:m>
                  <m:oMath xmlns:m="http://schemas.openxmlformats.org/officeDocument/2006/math">
                    <m:r>
                      <a:rPr>
                        <a:latin typeface="Cambria Math" panose="02040503050406030204" pitchFamily="18" charset="0"/>
                      </a:rPr>
                      <m:t>𝑛</m:t>
                    </m:r>
                  </m:oMath>
                </a14:m>
                <a:r>
                  <a:rPr sz="2800" dirty="0"/>
                  <a:t> distinct </a:t>
                </a:r>
                <a14:m>
                  <m:oMath xmlns:m="http://schemas.openxmlformats.org/officeDocument/2006/math">
                    <m:r>
                      <a:rPr>
                        <a:latin typeface="Cambria Math" panose="02040503050406030204" pitchFamily="18" charset="0"/>
                      </a:rPr>
                      <m:t>𝑛</m:t>
                    </m:r>
                  </m:oMath>
                </a14:m>
                <a:r>
                  <a:rPr sz="2800" baseline="30000" dirty="0" err="1"/>
                  <a:t>th</a:t>
                </a:r>
                <a:r>
                  <a:rPr sz="2800" dirty="0"/>
                  <a:t> roots of </a:t>
                </a:r>
                <a14:m>
                  <m:oMath xmlns:m="http://schemas.openxmlformats.org/officeDocument/2006/math">
                    <m:r>
                      <a:rPr>
                        <a:latin typeface="Cambria Math" panose="02040503050406030204" pitchFamily="18" charset="0"/>
                      </a:rPr>
                      <m:t>𝑧</m:t>
                    </m:r>
                  </m:oMath>
                </a14:m>
                <a:r>
                  <a:rPr sz="2800" dirty="0"/>
                  <a:t> for </a:t>
                </a:r>
                <a14:m>
                  <m:oMath xmlns:m="http://schemas.openxmlformats.org/officeDocument/2006/math">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oMath>
                </a14:m>
                <a:r>
                  <a:rPr sz="2800" dirty="0"/>
                  <a:t>. Alternatively,</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𝑘</m:t>
                        </m:r>
                      </m:sub>
                    </m:sSub>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sup>
                    </m:sSup>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Finding Roots of Complex Numbers</a:t>
            </a:r>
          </a:p>
        </p:txBody>
      </p:sp>
      <p:sp>
        <p:nvSpPr>
          <p:cNvPr id="3" name="Text Placeholder 2"/>
          <p:cNvSpPr>
            <a:spLocks noGrp="1"/>
          </p:cNvSpPr>
          <p:nvPr>
            <p:ph type="body" sz="quarter" idx="10"/>
          </p:nvPr>
        </p:nvSpPr>
        <p:spPr/>
        <p:txBody>
          <a:bodyPr>
            <a:normAutofit/>
          </a:bodyPr>
          <a:lstStyle/>
          <a:p>
            <a:r>
              <a:rPr sz="2800"/>
              <a:t>Find all the fifth roots of </a:t>
            </a:r>
            <a:r>
              <a:rPr sz="2800">
                <a:latin typeface="Cambria Math"/>
              </a:rPr>
              <a:t>1</a:t>
            </a:r>
            <a:r>
              <a:rPr sz="2800"/>
              <a:t>, and graph their locations in the complex plane.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05800" cy="4967067"/>
              </a:xfrm>
            </p:spPr>
            <p:txBody>
              <a:bodyPr>
                <a:normAutofit fontScale="92500"/>
              </a:bodyPr>
              <a:lstStyle/>
              <a:p>
                <a:r>
                  <a:rPr sz="2800" b="1" dirty="0"/>
                  <a:t>Solution</a:t>
                </a:r>
              </a:p>
              <a:p>
                <a:pPr>
                  <a:defRPr sz="2800"/>
                </a:pPr>
                <a:r>
                  <a:rPr sz="2800" dirty="0"/>
                  <a:t>The easiest way to describe the five fifth roots uses the Euler formulation. Since </a:t>
                </a:r>
                <a:r>
                  <a:rPr sz="2800" dirty="0">
                    <a:latin typeface="Cambria Math"/>
                  </a:rPr>
                  <a:t>1</a:t>
                </a:r>
                <a:r>
                  <a:rPr sz="2800" dirty="0"/>
                  <a:t> can be written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m:t>
                        </m:r>
                        <m:r>
                          <a:rPr>
                            <a:latin typeface="Cambria Math" panose="02040503050406030204" pitchFamily="18" charset="0"/>
                          </a:rPr>
                          <m:t>𝑖</m:t>
                        </m:r>
                      </m:sup>
                    </m:sSup>
                  </m:oMath>
                </a14:m>
                <a:r>
                  <a:rPr sz="2800" dirty="0"/>
                  <a:t> we know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r>
                  <a:rPr sz="2800" dirty="0"/>
                  <a:t>. Thus we have</a:t>
                </a:r>
              </a:p>
              <a:p>
                <a:pPr algn="ctr">
                  <a:lnSpc>
                    <a:spcPct val="150000"/>
                  </a:lnSpc>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𝜋</m:t>
                                      </m:r>
                                    </m:num>
                                    <m:den>
                                      <m:r>
                                        <a:rPr>
                                          <a:latin typeface="Cambria Math" panose="02040503050406030204" pitchFamily="18" charset="0"/>
                                        </a:rPr>
                                        <m:t>5</m:t>
                                      </m:r>
                                    </m:den>
                                  </m:f>
                                </m:e>
                              </m:d>
                            </m:sup>
                          </m:sSup>
                        </m:e>
                      </m:d>
                    </m:oMath>
                  </m:oMathPara>
                </a14:m>
                <a:endParaRPr sz="2800" dirty="0"/>
              </a:p>
              <a:p>
                <a:r>
                  <a:rPr sz="2800" dirty="0"/>
                  <a:t>which simplifies to</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8</m:t>
                                    </m:r>
                                    <m:r>
                                      <a:rPr>
                                        <a:latin typeface="Cambria Math" panose="02040503050406030204" pitchFamily="18" charset="0"/>
                                      </a:rPr>
                                      <m:t>𝜋</m:t>
                                    </m:r>
                                  </m:num>
                                  <m:den>
                                    <m:r>
                                      <a:rPr>
                                        <a:latin typeface="Cambria Math" panose="02040503050406030204" pitchFamily="18" charset="0"/>
                                      </a:rPr>
                                      <m:t>5</m:t>
                                    </m:r>
                                  </m:den>
                                </m:f>
                              </m:e>
                            </m:d>
                          </m:sup>
                        </m:sSup>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321" t="-982" r="-2128" b="-2086"/>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p:sp>
        <p:nvSpPr>
          <p:cNvPr id="3" name="Text Placeholder 2"/>
          <p:cNvSpPr>
            <a:spLocks noGrp="1"/>
          </p:cNvSpPr>
          <p:nvPr>
            <p:ph type="body" sz="quarter" idx="10"/>
          </p:nvPr>
        </p:nvSpPr>
        <p:spPr>
          <a:xfrm>
            <a:off x="457200" y="1029287"/>
            <a:ext cx="8305800" cy="4967067"/>
          </a:xfrm>
        </p:spPr>
        <p:txBody>
          <a:bodyPr>
            <a:normAutofit/>
          </a:bodyPr>
          <a:lstStyle/>
          <a:p>
            <a:r>
              <a:rPr sz="2800" dirty="0"/>
              <a:t>The graph of the five roots appears in Figure </a:t>
            </a:r>
            <a:r>
              <a:rPr lang="en-US" sz="2800" dirty="0"/>
              <a:t>7</a:t>
            </a:r>
            <a:r>
              <a:rPr sz="2800" dirty="0"/>
              <a:t>. Note that they are evenly spaced around a circle of radius </a:t>
            </a:r>
            <a:r>
              <a:rPr sz="2800" dirty="0">
                <a:latin typeface="Cambria Math"/>
              </a:rPr>
              <a:t>1</a:t>
            </a:r>
            <a:r>
              <a:rPr sz="2800" dirty="0"/>
              <a:t>.</a:t>
            </a:r>
          </a:p>
        </p:txBody>
      </p:sp>
    </p:spTree>
    <p:extLst>
      <p:ext uri="{BB962C8B-B14F-4D97-AF65-F5344CB8AC3E}">
        <p14:creationId xmlns:p14="http://schemas.microsoft.com/office/powerpoint/2010/main" val="265987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p:pic>
        <p:nvPicPr>
          <p:cNvPr id="4" name="Picture 3">
            <a:extLst>
              <a:ext uri="{FF2B5EF4-FFF2-40B4-BE49-F238E27FC236}">
                <a16:creationId xmlns:a16="http://schemas.microsoft.com/office/drawing/2014/main" id="{AB4120B9-4295-4D5A-B806-3FEB8702B5A6}"/>
              </a:ext>
            </a:extLst>
          </p:cNvPr>
          <p:cNvPicPr>
            <a:picLocks noChangeAspect="1"/>
          </p:cNvPicPr>
          <p:nvPr/>
        </p:nvPicPr>
        <p:blipFill>
          <a:blip r:embed="rId2"/>
          <a:stretch>
            <a:fillRect/>
          </a:stretch>
        </p:blipFill>
        <p:spPr>
          <a:xfrm>
            <a:off x="3782500" y="5269927"/>
            <a:ext cx="1579001" cy="749873"/>
          </a:xfrm>
          <a:prstGeom prst="rect">
            <a:avLst/>
          </a:prstGeom>
        </p:spPr>
      </p:pic>
      <p:pic>
        <p:nvPicPr>
          <p:cNvPr id="9" name="Content Placeholder 8">
            <a:extLst>
              <a:ext uri="{FF2B5EF4-FFF2-40B4-BE49-F238E27FC236}">
                <a16:creationId xmlns:a16="http://schemas.microsoft.com/office/drawing/2014/main" id="{F3D6B5E2-0428-4549-B114-BD2503D6BCA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7364" y="1029287"/>
            <a:ext cx="4689272" cy="438091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Finding Roots of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all the fourth roots of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Finding Roots of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Again, the roots are most easily written using Euler's Formula, and we begin by writing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ar-AE" sz="2800" dirty="0"/>
                  <a:t> </a:t>
                </a:r>
                <a:r>
                  <a:rPr lang="en-US" sz="2800" dirty="0"/>
                  <a:t>as </a:t>
                </a:r>
                <a14:m>
                  <m:oMath xmlns:m="http://schemas.openxmlformats.org/officeDocument/2006/math">
                    <m:r>
                      <a:rPr lang="en-US">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sup>
                    </m:sSup>
                  </m:oMath>
                </a14:m>
                <a:r>
                  <a:rPr lang="ar-AE" sz="2800" dirty="0"/>
                  <a:t>.</a:t>
                </a:r>
                <a:r>
                  <a:rPr lang="en-US" sz="2800" dirty="0"/>
                  <a:t> Then the four fourth roots are</a:t>
                </a:r>
              </a:p>
              <a:p>
                <a:pPr algn="ctr">
                  <a:defRPr sz="2800"/>
                </a:pPr>
                <a:r>
                  <a:rPr lang="en-US" sz="2800" dirty="0"/>
                  <a:t> </a:t>
                </a:r>
                <a14:m>
                  <m:oMath xmlns:m="http://schemas.openxmlformats.org/officeDocument/2006/math">
                    <m:d>
                      <m:dPr>
                        <m:begChr m:val="{"/>
                        <m:endChr m:val="}"/>
                        <m:ctrlPr>
                          <a:rPr lang="en-US" i="1" smtClean="0">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3</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6</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11</m:t>
                                    </m:r>
                                    <m:r>
                                      <a:rPr lang="ar-AE">
                                        <a:latin typeface="Cambria Math" panose="02040503050406030204" pitchFamily="18" charset="0"/>
                                      </a:rPr>
                                      <m:t>𝜋</m:t>
                                    </m:r>
                                  </m:num>
                                  <m:den>
                                    <m:r>
                                      <a:rPr lang="ar-AE">
                                        <a:latin typeface="Cambria Math" panose="02040503050406030204" pitchFamily="18" charset="0"/>
                                      </a:rPr>
                                      <m:t>6</m:t>
                                    </m:r>
                                  </m:den>
                                </m:f>
                              </m:e>
                            </m:d>
                          </m:sup>
                        </m:sSup>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Magnitude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magnitudes of the following complex numbers.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𝑖</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𝑖</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Magnitude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e>
                            </m:d>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29</m:t>
                        </m:r>
                      </m:e>
                    </m:rad>
                  </m:oMath>
                </a14:m>
                <a:endParaRPr/>
              </a:p>
              <a:p>
                <a:pPr marL="514350" indent="-514350">
                  <a:buFont typeface="+mj-lt"/>
                  <a:buAutoNum type="alphaLcPeriod" startAt="2"/>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Regions in the Complex Plane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Graph the regions of the complex plane defined by the following.</a:t>
                </a:r>
              </a:p>
              <a:p>
                <a:pPr marL="514350" indent="-514350">
                  <a:buFont typeface="+mj-lt"/>
                  <a:buAutoNum type="alphaLcPeriod"/>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e>
                        </m:d>
                        <m:r>
                          <m:rPr>
                            <m:nor/>
                          </m:rPr>
                          <a:rPr lang="ar-AE"/>
                          <m:t> </m:t>
                        </m:r>
                        <m:r>
                          <a:rPr lang="ar-AE">
                            <a:latin typeface="Cambria Math" panose="02040503050406030204" pitchFamily="18" charset="0"/>
                          </a:rPr>
                          <m:t>1</m:t>
                        </m: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𝑏𝑖</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r>
                              <a:rPr lang="ar-AE">
                                <a:latin typeface="Cambria Math" panose="02040503050406030204" pitchFamily="18" charset="0"/>
                              </a:rPr>
                              <m:t>1</m:t>
                            </m:r>
                            <m:r>
                              <a:rPr lang="ar-AE" b="0" i="0" smtClean="0">
                                <a:latin typeface="Cambria Math" panose="02040503050406030204" pitchFamily="18" charset="0"/>
                              </a:rPr>
                              <m:t> </m:t>
                            </m:r>
                            <m:r>
                              <m:rPr>
                                <m:nor/>
                              </m:rPr>
                              <a:rPr lang="en-US"/>
                              <m:t>and</m:t>
                            </m:r>
                            <m:r>
                              <a:rPr lang="en-US" b="0" i="0" smtClean="0">
                                <a:latin typeface="Cambria Math" panose="02040503050406030204" pitchFamily="18" charset="0"/>
                              </a:rPr>
                              <m:t> </m:t>
                            </m:r>
                            <m:r>
                              <a:rPr lang="en-US">
                                <a:latin typeface="Cambria Math" panose="02040503050406030204" pitchFamily="18" charset="0"/>
                              </a:rPr>
                              <m:t>𝑏</m:t>
                            </m:r>
                            <m:r>
                              <a:rPr lang="en-US">
                                <a:latin typeface="Cambria Math" panose="02040503050406030204" pitchFamily="18" charset="0"/>
                              </a:rPr>
                              <m:t>≥</m:t>
                            </m:r>
                          </m:e>
                        </m:d>
                        <m:r>
                          <a:rPr lang="ar-AE">
                            <a:latin typeface="Cambria Math" panose="02040503050406030204" pitchFamily="18" charset="0"/>
                          </a:rPr>
                          <m:t>0</m:t>
                        </m: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In words,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d>
                          <m:dPr>
                            <m:begChr m:val="|"/>
                            <m:endChr m:val=""/>
                            <m:ctrlPr>
                              <a:rPr lang="en-US"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e>
                        </m:d>
                        <m:r>
                          <a:rPr>
                            <a:latin typeface="Cambria Math" panose="02040503050406030204" pitchFamily="18" charset="0"/>
                          </a:rPr>
                          <m:t>1</m:t>
                        </m:r>
                      </m:e>
                    </m:d>
                  </m:oMath>
                </a14:m>
                <a:r>
                  <a:rPr sz="2800" dirty="0"/>
                  <a:t> is the set of all complex numbers with magnitude less than or equal to </a:t>
                </a:r>
                <a:r>
                  <a:rPr sz="2800" dirty="0">
                    <a:latin typeface="Cambria Math"/>
                  </a:rPr>
                  <a:t>1</a:t>
                </a:r>
                <a:r>
                  <a:rPr sz="2800" dirty="0"/>
                  <a:t>. The region appears</a:t>
                </a:r>
                <a:r>
                  <a:rPr lang="en-US" sz="2800" dirty="0"/>
                  <a:t> in Figure 2.</a:t>
                </a:r>
                <a:endParaRPr sz="2800"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p:pic>
        <p:nvPicPr>
          <p:cNvPr id="4" name="Picture 3">
            <a:extLst>
              <a:ext uri="{FF2B5EF4-FFF2-40B4-BE49-F238E27FC236}">
                <a16:creationId xmlns:a16="http://schemas.microsoft.com/office/drawing/2014/main" id="{BA0BE302-63B5-45A3-AED7-95D00E024FB8}"/>
              </a:ext>
            </a:extLst>
          </p:cNvPr>
          <p:cNvPicPr>
            <a:picLocks noChangeAspect="1"/>
          </p:cNvPicPr>
          <p:nvPr/>
        </p:nvPicPr>
        <p:blipFill>
          <a:blip r:embed="rId2"/>
          <a:stretch>
            <a:fillRect/>
          </a:stretch>
        </p:blipFill>
        <p:spPr>
          <a:xfrm>
            <a:off x="3782500" y="5422327"/>
            <a:ext cx="1579001" cy="749873"/>
          </a:xfrm>
          <a:prstGeom prst="rect">
            <a:avLst/>
          </a:prstGeom>
        </p:spPr>
      </p:pic>
      <p:pic>
        <p:nvPicPr>
          <p:cNvPr id="8" name="Content Placeholder 7">
            <a:extLst>
              <a:ext uri="{FF2B5EF4-FFF2-40B4-BE49-F238E27FC236}">
                <a16:creationId xmlns:a16="http://schemas.microsoft.com/office/drawing/2014/main" id="{4F8D7F96-1570-4641-8B7B-F1D38EB7A678}"/>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990600"/>
            <a:ext cx="4634707" cy="463470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region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𝑏𝑖</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r>
                              <a:rPr lang="ar-AE">
                                <a:latin typeface="Cambria Math" panose="02040503050406030204" pitchFamily="18" charset="0"/>
                              </a:rPr>
                              <m:t>1</m:t>
                            </m:r>
                            <m:r>
                              <a:rPr lang="ar-AE" b="0" i="0" smtClean="0">
                                <a:latin typeface="Cambria Math" panose="02040503050406030204" pitchFamily="18" charset="0"/>
                              </a:rPr>
                              <m:t> </m:t>
                            </m:r>
                            <m:r>
                              <m:rPr>
                                <m:nor/>
                              </m:rPr>
                              <a:rPr lang="en-US"/>
                              <m:t>and</m:t>
                            </m:r>
                            <m:r>
                              <a:rPr lang="en-US" b="0" i="0" smtClean="0">
                                <a:latin typeface="Cambria Math" panose="02040503050406030204" pitchFamily="18" charset="0"/>
                              </a:rPr>
                              <m:t> </m:t>
                            </m:r>
                            <m:r>
                              <a:rPr lang="en-US">
                                <a:latin typeface="Cambria Math" panose="02040503050406030204" pitchFamily="18" charset="0"/>
                              </a:rPr>
                              <m:t>𝑏</m:t>
                            </m:r>
                            <m:r>
                              <a:rPr lang="en-US">
                                <a:latin typeface="Cambria Math" panose="02040503050406030204" pitchFamily="18" charset="0"/>
                              </a:rPr>
                              <m:t>≥</m:t>
                            </m:r>
                          </m:e>
                        </m:d>
                        <m:r>
                          <m:rPr>
                            <m:nor/>
                          </m:rPr>
                          <a:rPr lang="ar-AE"/>
                          <m:t> </m:t>
                        </m:r>
                        <m:r>
                          <a:rPr lang="ar-AE">
                            <a:latin typeface="Cambria Math" panose="02040503050406030204" pitchFamily="18" charset="0"/>
                          </a:rPr>
                          <m:t>0</m:t>
                        </m:r>
                      </m:e>
                    </m:d>
                  </m:oMath>
                </a14:m>
                <a:r>
                  <a:rPr lang="ar-AE" sz="2800" dirty="0"/>
                  <a:t> </a:t>
                </a:r>
                <a:r>
                  <a:rPr lang="en-US" sz="2800" dirty="0"/>
                  <a:t>consists of only those complex numbers with magnitude less than or equal to </a:t>
                </a:r>
                <a:r>
                  <a:rPr lang="en-US" sz="2800" dirty="0">
                    <a:latin typeface="Cambria Math"/>
                  </a:rPr>
                  <a:t>1</a:t>
                </a:r>
                <a:r>
                  <a:rPr lang="en-US" sz="2800" dirty="0"/>
                  <a:t> and nonnegative coefficients of </a:t>
                </a:r>
                <a14:m>
                  <m:oMath xmlns:m="http://schemas.openxmlformats.org/officeDocument/2006/math">
                    <m:r>
                      <a:rPr lang="en-US">
                        <a:latin typeface="Cambria Math" panose="02040503050406030204" pitchFamily="18" charset="0"/>
                      </a:rPr>
                      <m:t>𝑖</m:t>
                    </m:r>
                  </m:oMath>
                </a14:m>
                <a:r>
                  <a:rPr lang="en-US" sz="2800" dirty="0"/>
                  <a:t>. The graph of the region is a half circle as shown in Figure 3.</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982" r="-222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1114</Words>
  <Application>Microsoft Office PowerPoint</Application>
  <PresentationFormat>On-screen Show (4:3)</PresentationFormat>
  <Paragraphs>111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Cambria Math</vt:lpstr>
      <vt:lpstr>Courier New</vt:lpstr>
      <vt:lpstr>Office Theme</vt:lpstr>
      <vt:lpstr>Section 9.5</vt:lpstr>
      <vt:lpstr>Figure 1: The Complex Plane</vt:lpstr>
      <vt:lpstr>Magnitude of a Complex Number</vt:lpstr>
      <vt:lpstr>Example 1: Finding the Magnitude</vt:lpstr>
      <vt:lpstr>Example 1: Finding the Magnitude (cont.)</vt:lpstr>
      <vt:lpstr>Example 2: Graphing Regions in the Complex Plane</vt:lpstr>
      <vt:lpstr>Example 2: Graphing Regions in the Complex Plane (cont.)</vt:lpstr>
      <vt:lpstr>Example 2: Graphing Regions in the Complex Plane (cont.)</vt:lpstr>
      <vt:lpstr>Example 2: Graphing Regions in the Complex Plane (cont.)</vt:lpstr>
      <vt:lpstr>Example 2: Graphing Regions in the Complex Plane (cont.)</vt:lpstr>
      <vt:lpstr>Trigonometric Form of z=a+bi</vt:lpstr>
      <vt:lpstr>Trigonometric Form of z=a+bi</vt:lpstr>
      <vt:lpstr>Example 3: Writing Complex Numbers in Trigonometric Form</vt:lpstr>
      <vt:lpstr>Example 3: Writing Complex Numbers in Trigonometric Form (cont.)</vt:lpstr>
      <vt:lpstr>Example 3: Writing Complex Numbers in Trigonometric Form (cont.)</vt:lpstr>
      <vt:lpstr>Example 3: Writing Complex Numbers in Trigonometric Form (cont.)</vt:lpstr>
      <vt:lpstr>Example 4: Writing Complex Numbers in Standard Form</vt:lpstr>
      <vt:lpstr>Example 4: Writing Complex Numbers in Standard Form (cont.)</vt:lpstr>
      <vt:lpstr>Product and Quotient of Complex Numbers</vt:lpstr>
      <vt:lpstr>Example 5: Multiplying Complex Numbers</vt:lpstr>
      <vt:lpstr>Example 5: Multiplying Complex Numbers (cont.)</vt:lpstr>
      <vt:lpstr>Example 6: Dividing Complex Numbers</vt:lpstr>
      <vt:lpstr>Example 6: Dividing Complex Numbers (cont.)</vt:lpstr>
      <vt:lpstr>Example 7: Graphing Complex Numbers and Their Product</vt:lpstr>
      <vt:lpstr>Example 7: Graphing Complex Numbers and Their Product (cont.)</vt:lpstr>
      <vt:lpstr>Example 7: Graphing Complex Numbers and Their Product (cont.)</vt:lpstr>
      <vt:lpstr>Powers of Complex Numbers (De Moivre's Theorem)</vt:lpstr>
      <vt:lpstr>Example 8: Using De Moivre's Theorem</vt:lpstr>
      <vt:lpstr>Example 8: Using De Moivre's Theorem (cont.)</vt:lpstr>
      <vt:lpstr>Roots of Complex Numbers</vt:lpstr>
      <vt:lpstr>Example 9: Finding Roots of Complex Numbers</vt:lpstr>
      <vt:lpstr>Example 9: Finding Roots of Complex Numbers (cont.)</vt:lpstr>
      <vt:lpstr>Example 9: Finding Roots of Complex Numbers (cont.)</vt:lpstr>
      <vt:lpstr>Example 9: Finding Roots of Complex Numbers (cont.)</vt:lpstr>
      <vt:lpstr>Example 10: Finding Roots of Complex Numbers</vt:lpstr>
      <vt:lpstr>Example 10: Finding Roots of Complex Numbers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145</cp:revision>
  <dcterms:created xsi:type="dcterms:W3CDTF">2013-04-26T14:43:13Z</dcterms:created>
  <dcterms:modified xsi:type="dcterms:W3CDTF">2020-07-21T17:54:36Z</dcterms:modified>
</cp:coreProperties>
</file>