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60" r:id="rId5"/>
    <p:sldId id="261" r:id="rId6"/>
    <p:sldId id="263" r:id="rId7"/>
    <p:sldId id="266" r:id="rId8"/>
    <p:sldId id="267" r:id="rId9"/>
    <p:sldId id="269" r:id="rId10"/>
    <p:sldId id="270" r:id="rId11"/>
    <p:sldId id="272" r:id="rId12"/>
    <p:sldId id="273" r:id="rId13"/>
    <p:sldId id="289" r:id="rId14"/>
    <p:sldId id="276" r:id="rId15"/>
    <p:sldId id="290" r:id="rId16"/>
    <p:sldId id="277" r:id="rId17"/>
    <p:sldId id="278" r:id="rId18"/>
    <p:sldId id="291" r:id="rId19"/>
    <p:sldId id="279" r:id="rId20"/>
    <p:sldId id="280" r:id="rId21"/>
    <p:sldId id="281" r:id="rId22"/>
    <p:sldId id="282" r:id="rId23"/>
    <p:sldId id="292" r:id="rId24"/>
    <p:sldId id="283" r:id="rId25"/>
    <p:sldId id="285" r:id="rId26"/>
    <p:sldId id="286" r:id="rId27"/>
    <p:sldId id="287"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77" d="100"/>
          <a:sy n="77" d="100"/>
        </p:scale>
        <p:origin x="930"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Vectors in the Cartesian Plane</a:t>
            </a:r>
          </a:p>
        </p:txBody>
      </p:sp>
      <p:sp>
        <p:nvSpPr>
          <p:cNvPr id="3" name="Title 2"/>
          <p:cNvSpPr>
            <a:spLocks noGrp="1"/>
          </p:cNvSpPr>
          <p:nvPr>
            <p:ph type="title"/>
          </p:nvPr>
        </p:nvSpPr>
        <p:spPr/>
        <p:txBody>
          <a:bodyPr/>
          <a:lstStyle/>
          <a:p>
            <a:r>
              <a:t>Section 9.6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Vectors (cont.)</a:t>
            </a:r>
          </a:p>
        </p:txBody>
      </p:sp>
      <p:pic>
        <p:nvPicPr>
          <p:cNvPr id="5" name="Content Placeholder 4">
            <a:extLst>
              <a:ext uri="{FF2B5EF4-FFF2-40B4-BE49-F238E27FC236}">
                <a16:creationId xmlns:a16="http://schemas.microsoft.com/office/drawing/2014/main" id="{0D8E4098-6443-494B-9DE6-BA94DE2A2EB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1A146F33-E2C5-4015-B7AE-229EE8CDA02A}"/>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Vector Operations and Magnitude Using Components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Given two vectors </a:t>
                </a:r>
                <a14:m>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2</m:t>
                        </m:r>
                      </m:sub>
                    </m:sSub>
                    <m:r>
                      <a:rPr lang="ar-AE">
                        <a:latin typeface="Cambria Math" panose="02040503050406030204" pitchFamily="18" charset="0"/>
                      </a:rPr>
                      <m:t>⟩</m:t>
                    </m:r>
                  </m:oMath>
                </a14:m>
                <a:r>
                  <a:rPr lang="ar-AE" sz="2800" dirty="0"/>
                  <a:t> </a:t>
                </a:r>
                <a:r>
                  <a:rPr lang="en-US" sz="2800" dirty="0"/>
                  <a:t>and </a:t>
                </a:r>
                <a14:m>
                  <m:oMath xmlns:m="http://schemas.openxmlformats.org/officeDocument/2006/math">
                    <m:r>
                      <a:rPr lang="en-US">
                        <a:latin typeface="Cambria Math" panose="02040503050406030204" pitchFamily="18" charset="0"/>
                      </a:rPr>
                      <m:t>𝐯</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2</m:t>
                        </m:r>
                      </m:sub>
                    </m:sSub>
                    <m:r>
                      <a:rPr lang="ar-AE">
                        <a:latin typeface="Cambria Math" panose="02040503050406030204" pitchFamily="18" charset="0"/>
                      </a:rPr>
                      <m:t>⟩</m:t>
                    </m:r>
                  </m:oMath>
                </a14:m>
                <a:r>
                  <a:rPr lang="ar-AE" sz="2800" dirty="0"/>
                  <a:t> </a:t>
                </a:r>
                <a:r>
                  <a:rPr lang="en-US" sz="2800" dirty="0"/>
                  <a:t>and a scalar </a:t>
                </a:r>
                <a14:m>
                  <m:oMath xmlns:m="http://schemas.openxmlformats.org/officeDocument/2006/math">
                    <m:r>
                      <a:rPr lang="en-US">
                        <a:latin typeface="Cambria Math" panose="02040503050406030204" pitchFamily="18" charset="0"/>
                      </a:rPr>
                      <m:t>𝑎</m:t>
                    </m:r>
                  </m:oMath>
                </a14:m>
                <a:r>
                  <a:rPr lang="en-US" sz="2800" dirty="0"/>
                  <a:t>, we have the following formulas.</a:t>
                </a:r>
              </a:p>
              <a:p>
                <a:pPr>
                  <a:defRPr sz="2800"/>
                </a:pPr>
                <a:endParaRPr lang="en-US" sz="2800" dirty="0"/>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r>
                        <a:rPr lang="en-US">
                          <a:latin typeface="Cambria Math" panose="02040503050406030204" pitchFamily="18" charset="0"/>
                        </a:rPr>
                        <m:t>𝐯</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2</m:t>
                          </m:r>
                        </m:sub>
                      </m:sSub>
                      <m:r>
                        <a:rPr lang="ar-AE">
                          <a:latin typeface="Cambria Math" panose="02040503050406030204" pitchFamily="18" charset="0"/>
                        </a:rPr>
                        <m:t>⟩</m:t>
                      </m:r>
                    </m:oMath>
                  </m:oMathPara>
                </a14:m>
                <a:endParaRPr lang="ar-AE" sz="2800" dirty="0"/>
              </a:p>
              <a:p>
                <a:pPr algn="ctr">
                  <a:defRPr sz="2800"/>
                </a:pPr>
                <a:endParaRPr lang="ar-AE" dirty="0"/>
              </a:p>
              <a:p>
                <a:pPr algn="ctr">
                  <a:defRPr sz="2800"/>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𝑎</m:t>
                      </m:r>
                      <m:r>
                        <a:rPr lang="ar-AE">
                          <a:latin typeface="Cambria Math" panose="02040503050406030204" pitchFamily="18" charset="0"/>
                        </a:rPr>
                        <m:t>𝐮</m:t>
                      </m:r>
                      <m:r>
                        <a:rPr lang="ar-AE">
                          <a:latin typeface="Cambria Math" panose="02040503050406030204" pitchFamily="18" charset="0"/>
                        </a:rPr>
                        <m:t>=⟨</m:t>
                      </m:r>
                      <m:r>
                        <a:rPr lang="ar-AE">
                          <a:latin typeface="Cambria Math" panose="02040503050406030204" pitchFamily="18" charset="0"/>
                        </a:rPr>
                        <m:t>𝑎</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𝑎</m:t>
                      </m:r>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2</m:t>
                          </m:r>
                        </m:sub>
                      </m:sSub>
                      <m:r>
                        <a:rPr lang="ar-AE">
                          <a:latin typeface="Cambria Math" panose="02040503050406030204" pitchFamily="18" charset="0"/>
                        </a:rPr>
                        <m:t>⟩</m:t>
                      </m:r>
                    </m:oMath>
                  </m:oMathPara>
                </a14:m>
                <a:endParaRPr lang="ar-AE" sz="2800" dirty="0"/>
              </a:p>
              <a:p>
                <a:endParaRPr lang="ar-AE" sz="2800" dirty="0"/>
              </a:p>
              <a:p>
                <a:pPr algn="ctr">
                  <a:defRPr sz="2800"/>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m:t>
                      </m:r>
                      <m:r>
                        <a:rPr lang="ar-AE">
                          <a:latin typeface="Cambria Math" panose="02040503050406030204" pitchFamily="18" charset="0"/>
                        </a:rPr>
                        <m:t>𝐮</m:t>
                      </m:r>
                      <m:r>
                        <a:rPr lang="ar-AE">
                          <a:latin typeface="Cambria Math" panose="02040503050406030204" pitchFamily="18" charset="0"/>
                        </a:rPr>
                        <m:t>‖=</m:t>
                      </m:r>
                      <m:rad>
                        <m:radPr>
                          <m:degHide m:val="on"/>
                          <m:ctrlPr>
                            <a:rPr lang="ar-AE" i="1">
                              <a:latin typeface="Cambria Math" panose="02040503050406030204" pitchFamily="18" charset="0"/>
                            </a:rPr>
                          </m:ctrlPr>
                        </m:radPr>
                        <m:deg/>
                        <m:e>
                          <m:sSubSup>
                            <m:sSubSupPr>
                              <m:ctrlPr>
                                <a:rPr lang="ar-AE" i="1">
                                  <a:latin typeface="Cambria Math" panose="02040503050406030204" pitchFamily="18" charset="0"/>
                                </a:rPr>
                              </m:ctrlPr>
                            </m:sSubSupPr>
                            <m:e>
                              <m:r>
                                <a:rPr lang="ar-AE">
                                  <a:latin typeface="Cambria Math" panose="02040503050406030204" pitchFamily="18" charset="0"/>
                                </a:rPr>
                                <m:t>𝑢</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𝑢</m:t>
                              </m:r>
                            </m:e>
                            <m:sub>
                              <m:r>
                                <a:rPr lang="ar-AE">
                                  <a:latin typeface="Cambria Math" panose="02040503050406030204" pitchFamily="18" charset="0"/>
                                </a:rPr>
                                <m:t>2</m:t>
                              </m:r>
                            </m:sub>
                            <m:sup>
                              <m:r>
                                <a:rPr lang="ar-AE">
                                  <a:latin typeface="Cambria Math" panose="02040503050406030204" pitchFamily="18" charset="0"/>
                                </a:rPr>
                                <m:t>2</m:t>
                              </m:r>
                            </m:sup>
                          </m:sSubSup>
                        </m:e>
                      </m:ra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Vector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two vectors </a:t>
                </a:r>
                <a14:m>
                  <m:oMath xmlns:m="http://schemas.openxmlformats.org/officeDocument/2006/math">
                    <m:r>
                      <a:rPr>
                        <a:latin typeface="Cambria Math" panose="02040503050406030204" pitchFamily="18" charset="0"/>
                      </a:rPr>
                      <m:t>𝐮</m:t>
                    </m:r>
                  </m:oMath>
                </a14:m>
                <a:r>
                  <a:rPr sz="2800"/>
                  <a:t> and </a:t>
                </a:r>
                <a14:m>
                  <m:oMath xmlns:m="http://schemas.openxmlformats.org/officeDocument/2006/math">
                    <m:r>
                      <a:rPr>
                        <a:latin typeface="Cambria Math" panose="02040503050406030204" pitchFamily="18" charset="0"/>
                      </a:rPr>
                      <m:t>𝐯</m:t>
                    </m:r>
                  </m:oMath>
                </a14:m>
                <a:r>
                  <a:rPr sz="2800"/>
                  <a:t> depicted in Figure 8, determine the component forms of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𝐮</m:t>
                    </m:r>
                  </m:oMath>
                </a14:m>
                <a:r>
                  <a:rPr sz="2800"/>
                  <a:t>, </a:t>
                </a:r>
                <a14:m>
                  <m:oMath xmlns:m="http://schemas.openxmlformats.org/officeDocument/2006/math">
                    <m:r>
                      <a:rPr>
                        <a:latin typeface="Cambria Math" panose="02040503050406030204" pitchFamily="18" charset="0"/>
                      </a:rPr>
                      <m:t>3</m:t>
                    </m:r>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a:t>, and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a:t>, and then find the magnitudes of </a:t>
                </a:r>
                <a14:m>
                  <m:oMath xmlns:m="http://schemas.openxmlformats.org/officeDocument/2006/math">
                    <m:r>
                      <a:rPr>
                        <a:latin typeface="Cambria Math" panose="02040503050406030204" pitchFamily="18" charset="0"/>
                      </a:rPr>
                      <m:t>𝐮</m:t>
                    </m:r>
                  </m:oMath>
                </a14:m>
                <a:r>
                  <a:rPr sz="2800"/>
                  <a:t> and </a:t>
                </a:r>
                <a14:m>
                  <m:oMath xmlns:m="http://schemas.openxmlformats.org/officeDocument/2006/math">
                    <m:r>
                      <a:rPr>
                        <a:latin typeface="Cambria Math" panose="02040503050406030204" pitchFamily="18" charset="0"/>
                      </a:rPr>
                      <m:t>𝐯</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 Using Vector Operations</a:t>
            </a:r>
            <a:r>
              <a:rPr dirty="0"/>
              <a:t> (cont.)</a:t>
            </a:r>
          </a:p>
        </p:txBody>
      </p:sp>
      <p:pic>
        <p:nvPicPr>
          <p:cNvPr id="5" name="Content Placeholder 4">
            <a:extLst>
              <a:ext uri="{FF2B5EF4-FFF2-40B4-BE49-F238E27FC236}">
                <a16:creationId xmlns:a16="http://schemas.microsoft.com/office/drawing/2014/main" id="{50052EF8-AA7A-494E-8AD8-3EA168E05E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79BC636C-6AD5-46C7-9704-E3907ABCFE4E}"/>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8</a:t>
            </a:r>
          </a:p>
        </p:txBody>
      </p:sp>
    </p:spTree>
    <p:extLst>
      <p:ext uri="{BB962C8B-B14F-4D97-AF65-F5344CB8AC3E}">
        <p14:creationId xmlns:p14="http://schemas.microsoft.com/office/powerpoint/2010/main" val="312254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Vector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We write the given vectors in component form as </a:t>
                </a:r>
                <a:br>
                  <a:rPr lang="en-US" sz="2800" dirty="0"/>
                </a:br>
                <a14:m>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𝐯</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2</m:t>
                        </m:r>
                      </m:e>
                    </m:d>
                  </m:oMath>
                </a14:m>
                <a:r>
                  <a:rPr lang="en-US" sz="2800" dirty="0"/>
                  <a:t>; note how these components can be determined by identifying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en-US" b="0" i="0" smtClean="0">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as the initial point of </a:t>
                </a:r>
                <a14:m>
                  <m:oMath xmlns:m="http://schemas.openxmlformats.org/officeDocument/2006/math">
                    <m:r>
                      <a:rPr lang="en-US">
                        <a:latin typeface="Cambria Math" panose="02040503050406030204" pitchFamily="18" charset="0"/>
                      </a:rPr>
                      <m:t>𝐮</m:t>
                    </m:r>
                  </m:oMath>
                </a14:m>
                <a:r>
                  <a:rPr lang="en-US" sz="2800" dirty="0"/>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a:rPr lang="en-US" b="0" i="0" smtClean="0">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as the terminal point of </a:t>
                </a:r>
                <a14:m>
                  <m:oMath xmlns:m="http://schemas.openxmlformats.org/officeDocument/2006/math">
                    <m:r>
                      <a:rPr lang="en-US">
                        <a:latin typeface="Cambria Math" panose="02040503050406030204" pitchFamily="18" charset="0"/>
                      </a:rPr>
                      <m:t>𝐮</m:t>
                    </m:r>
                  </m:oMath>
                </a14:m>
                <a:r>
                  <a:rPr lang="en-US" sz="2800" dirty="0"/>
                  <a:t>, and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oMath>
                </a14:m>
                <a:r>
                  <a:rPr lang="en-US" sz="2800" dirty="0"/>
                  <a:t> and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oMath>
                </a14:m>
                <a:r>
                  <a:rPr lang="en-US" sz="2800" dirty="0"/>
                  <a:t> as the initial and terminal points of </a:t>
                </a:r>
                <a14:m>
                  <m:oMath xmlns:m="http://schemas.openxmlformats.org/officeDocument/2006/math">
                    <m:r>
                      <a:rPr lang="en-US">
                        <a:latin typeface="Cambria Math" panose="02040503050406030204" pitchFamily="18" charset="0"/>
                      </a:rPr>
                      <m:t>𝐯</m:t>
                    </m:r>
                  </m:oMath>
                </a14:m>
                <a:r>
                  <a:rPr lang="en-US" sz="2800" dirty="0"/>
                  <a:t>.</a:t>
                </a:r>
              </a:p>
              <a:p>
                <a:pPr algn="ctr"/>
                <a:r>
                  <a:rPr lang="en-US"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Vector Operations (cont.)</a:t>
            </a:r>
          </a:p>
        </p:txBody>
      </p:sp>
      <p:sp>
        <p:nvSpPr>
          <p:cNvPr id="3" name="Text Placeholder 2"/>
          <p:cNvSpPr>
            <a:spLocks noGrp="1"/>
          </p:cNvSpPr>
          <p:nvPr>
            <p:ph type="body" sz="quarter" idx="10"/>
          </p:nvPr>
        </p:nvSpPr>
        <p:spPr/>
        <p:txBody>
          <a:bodyPr>
            <a:normAutofit/>
          </a:bodyPr>
          <a:lstStyle/>
          <a:p>
            <a:r>
              <a:rPr lang="en-US" sz="2800" dirty="0"/>
              <a:t>The remainder of the work is straightforward.</a:t>
            </a:r>
          </a:p>
          <a:p>
            <a:pPr algn="ctr"/>
            <a:r>
              <a:rPr lang="en-US" dirty="0"/>
              <a:t>​</a:t>
            </a:r>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206722519"/>
                  </p:ext>
                </p:extLst>
              </p:nvPr>
            </p:nvGraphicFramePr>
            <p:xfrm>
              <a:off x="1552988" y="1905000"/>
              <a:ext cx="6126925" cy="2641600"/>
            </p:xfrm>
            <a:graphic>
              <a:graphicData uri="http://schemas.openxmlformats.org/drawingml/2006/table">
                <a:tbl>
                  <a:tblPr firstRow="1" bandRow="1">
                    <a:tableStyleId>{2D5ABB26-0587-4C30-8999-92F81FD0307C}</a:tableStyleId>
                  </a:tblPr>
                  <a:tblGrid>
                    <a:gridCol w="1183640">
                      <a:extLst>
                        <a:ext uri="{9D8B030D-6E8A-4147-A177-3AD203B41FA5}">
                          <a16:colId xmlns:a16="http://schemas.microsoft.com/office/drawing/2014/main" val="20000"/>
                        </a:ext>
                      </a:extLst>
                    </a:gridCol>
                    <a:gridCol w="4943285">
                      <a:extLst>
                        <a:ext uri="{9D8B030D-6E8A-4147-A177-3AD203B41FA5}">
                          <a16:colId xmlns:a16="http://schemas.microsoft.com/office/drawing/2014/main" val="20001"/>
                        </a:ext>
                      </a:extLst>
                    </a:gridCol>
                  </a:tblGrid>
                  <a:tr h="365760">
                    <a:tc>
                      <a:txBody>
                        <a:bodyPr/>
                        <a:lstStyle/>
                        <a:p>
                          <a:pPr algn="r">
                            <a:defRPr sz="1600"/>
                          </a:pPr>
                          <a:r>
                            <a:rPr sz="2800" dirty="0"/>
                            <a:t>​</a:t>
                          </a:r>
                          <a14:m>
                            <m:oMath xmlns:m="http://schemas.openxmlformats.org/officeDocument/2006/math">
                              <m:r>
                                <a:rPr sz="2800">
                                  <a:latin typeface="Cambria Math"/>
                                </a:rPr>
                                <m:t>−2</m:t>
                              </m:r>
                              <m:r>
                                <a:rPr sz="2800">
                                  <a:latin typeface="Cambria Math"/>
                                </a:rPr>
                                <m:t>𝐮</m:t>
                              </m:r>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d>
                                <m:dPr>
                                  <m:begChr m:val="⟨"/>
                                  <m:endChr m:val="⟩"/>
                                  <m:ctrlPr>
                                    <a:rPr lang="ar-AE" sz="2800" i="1">
                                      <a:latin typeface="Cambria Math" panose="02040503050406030204" pitchFamily="18" charset="0"/>
                                    </a:rPr>
                                  </m:ctrlPr>
                                </m:dPr>
                                <m:e>
                                  <m:d>
                                    <m:dPr>
                                      <m:ctrlPr>
                                        <a:rPr lang="ar-AE" sz="2800" i="1">
                                          <a:latin typeface="Cambria Math" panose="02040503050406030204" pitchFamily="18" charset="0"/>
                                        </a:rPr>
                                      </m:ctrlPr>
                                    </m:dPr>
                                    <m:e>
                                      <m:r>
                                        <a:rPr lang="ar-AE" sz="2800">
                                          <a:latin typeface="Cambria Math"/>
                                        </a:rPr>
                                        <m:t>−</m:t>
                                      </m:r>
                                      <m:r>
                                        <a:rPr lang="ar-AE" sz="2800">
                                          <a:latin typeface="Cambria Math"/>
                                        </a:rPr>
                                        <m:t>2</m:t>
                                      </m:r>
                                    </m:e>
                                  </m:d>
                                  <m:d>
                                    <m:dPr>
                                      <m:ctrlPr>
                                        <a:rPr lang="ar-AE" sz="2800" i="1">
                                          <a:latin typeface="Cambria Math" panose="02040503050406030204" pitchFamily="18" charset="0"/>
                                        </a:rPr>
                                      </m:ctrlPr>
                                    </m:dPr>
                                    <m:e>
                                      <m:r>
                                        <a:rPr lang="ar-AE" sz="2800">
                                          <a:latin typeface="Cambria Math"/>
                                        </a:rPr>
                                        <m:t>1</m:t>
                                      </m:r>
                                    </m:e>
                                  </m:d>
                                  <m:r>
                                    <a:rPr lang="ar-AE" sz="2800">
                                      <a:latin typeface="Cambria Math"/>
                                    </a:rPr>
                                    <m:t>,</m:t>
                                  </m:r>
                                  <m:d>
                                    <m:dPr>
                                      <m:ctrlPr>
                                        <a:rPr lang="ar-AE" sz="2800" i="1">
                                          <a:latin typeface="Cambria Math" panose="02040503050406030204" pitchFamily="18" charset="0"/>
                                        </a:rPr>
                                      </m:ctrlPr>
                                    </m:dPr>
                                    <m:e>
                                      <m:r>
                                        <a:rPr lang="ar-AE" sz="2800">
                                          <a:latin typeface="Cambria Math"/>
                                        </a:rPr>
                                        <m:t>−</m:t>
                                      </m:r>
                                      <m:r>
                                        <a:rPr lang="ar-AE" sz="2800">
                                          <a:latin typeface="Cambria Math"/>
                                        </a:rPr>
                                        <m:t>2</m:t>
                                      </m:r>
                                    </m:e>
                                  </m:d>
                                  <m:d>
                                    <m:dPr>
                                      <m:ctrlPr>
                                        <a:rPr lang="ar-AE" sz="2800" i="1">
                                          <a:latin typeface="Cambria Math" panose="02040503050406030204" pitchFamily="18" charset="0"/>
                                        </a:rPr>
                                      </m:ctrlPr>
                                    </m:dPr>
                                    <m:e>
                                      <m:r>
                                        <a:rPr lang="ar-AE" sz="2800">
                                          <a:latin typeface="Cambria Math"/>
                                        </a:rPr>
                                        <m:t>0</m:t>
                                      </m:r>
                                    </m:e>
                                  </m:d>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m:t>
                                  </m:r>
                                  <m:r>
                                    <a:rPr lang="ar-AE" sz="2800">
                                      <a:latin typeface="Cambria Math"/>
                                    </a:rPr>
                                    <m:t>2</m:t>
                                  </m:r>
                                  <m:r>
                                    <a:rPr lang="ar-AE" sz="2800">
                                      <a:latin typeface="Cambria Math"/>
                                    </a:rPr>
                                    <m:t>,</m:t>
                                  </m:r>
                                  <m:r>
                                    <a:rPr lang="ar-AE" sz="2800">
                                      <a:latin typeface="Cambria Math"/>
                                    </a:rPr>
                                    <m:t>0</m:t>
                                  </m:r>
                                </m:e>
                              </m:d>
                            </m:oMath>
                          </a14:m>
                          <a:r>
                            <a:rPr lang="en-US" sz="2800" dirty="0"/>
                            <a:t>,</a:t>
                          </a:r>
                          <a:endParaRPr sz="28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800" dirty="0"/>
                            <a:t>​</a:t>
                          </a:r>
                          <a14:m>
                            <m:oMath xmlns:m="http://schemas.openxmlformats.org/officeDocument/2006/math">
                              <m:r>
                                <a:rPr sz="2800">
                                  <a:latin typeface="Cambria Math"/>
                                </a:rPr>
                                <m:t>3</m:t>
                              </m:r>
                              <m:r>
                                <a:rPr sz="2800">
                                  <a:latin typeface="Cambria Math"/>
                                </a:rPr>
                                <m:t>𝐮</m:t>
                              </m:r>
                              <m:r>
                                <a:rPr sz="2800">
                                  <a:latin typeface="Cambria Math"/>
                                </a:rPr>
                                <m:t>+</m:t>
                              </m:r>
                              <m:r>
                                <a:rPr sz="2800">
                                  <a:latin typeface="Cambria Math"/>
                                </a:rPr>
                                <m:t>𝐯</m:t>
                              </m:r>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3</m:t>
                                  </m:r>
                                  <m:r>
                                    <a:rPr lang="ar-AE" sz="2800">
                                      <a:latin typeface="Cambria Math"/>
                                    </a:rPr>
                                    <m:t>,</m:t>
                                  </m:r>
                                  <m:r>
                                    <a:rPr lang="ar-AE" sz="2800">
                                      <a:latin typeface="Cambria Math"/>
                                    </a:rPr>
                                    <m:t>0</m:t>
                                  </m:r>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m:t>
                                  </m:r>
                                  <m:r>
                                    <a:rPr lang="ar-AE" sz="2800">
                                      <a:latin typeface="Cambria Math"/>
                                    </a:rPr>
                                    <m:t>1</m:t>
                                  </m:r>
                                  <m:r>
                                    <a:rPr lang="ar-AE" sz="2800">
                                      <a:latin typeface="Cambria Math"/>
                                    </a:rPr>
                                    <m:t>,−</m:t>
                                  </m:r>
                                  <m:r>
                                    <a:rPr lang="ar-AE" sz="2800">
                                      <a:latin typeface="Cambria Math"/>
                                    </a:rPr>
                                    <m:t>2</m:t>
                                  </m:r>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2</m:t>
                                  </m:r>
                                  <m:r>
                                    <a:rPr lang="ar-AE" sz="2800">
                                      <a:latin typeface="Cambria Math"/>
                                    </a:rPr>
                                    <m:t>,−</m:t>
                                  </m:r>
                                  <m:r>
                                    <a:rPr lang="ar-AE" sz="2800">
                                      <a:latin typeface="Cambria Math"/>
                                    </a:rPr>
                                    <m:t>2</m:t>
                                  </m:r>
                                </m:e>
                              </m:d>
                            </m:oMath>
                          </a14:m>
                          <a:r>
                            <a:rPr lang="en-US" sz="2800" dirty="0"/>
                            <a:t>,</a:t>
                          </a:r>
                          <a:endParaRPr sz="28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800" dirty="0"/>
                            <a:t>​</a:t>
                          </a:r>
                          <a14:m>
                            <m:oMath xmlns:m="http://schemas.openxmlformats.org/officeDocument/2006/math">
                              <m:r>
                                <a:rPr sz="2800">
                                  <a:latin typeface="Cambria Math"/>
                                </a:rPr>
                                <m:t>𝐮</m:t>
                              </m:r>
                              <m:r>
                                <a:rPr sz="2800">
                                  <a:latin typeface="Cambria Math"/>
                                </a:rPr>
                                <m:t>−</m:t>
                              </m:r>
                              <m:r>
                                <a:rPr sz="2800">
                                  <a:latin typeface="Cambria Math"/>
                                </a:rPr>
                                <m:t>𝐯</m:t>
                              </m:r>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1</m:t>
                                  </m:r>
                                  <m:r>
                                    <a:rPr lang="ar-AE" sz="2800">
                                      <a:latin typeface="Cambria Math"/>
                                    </a:rPr>
                                    <m:t>,</m:t>
                                  </m:r>
                                  <m:r>
                                    <a:rPr lang="ar-AE" sz="2800">
                                      <a:latin typeface="Cambria Math"/>
                                    </a:rPr>
                                    <m:t>0</m:t>
                                  </m:r>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m:t>
                                  </m:r>
                                  <m:r>
                                    <a:rPr lang="ar-AE" sz="2800">
                                      <a:latin typeface="Cambria Math"/>
                                    </a:rPr>
                                    <m:t>1</m:t>
                                  </m:r>
                                  <m:r>
                                    <a:rPr lang="ar-AE" sz="2800">
                                      <a:latin typeface="Cambria Math"/>
                                    </a:rPr>
                                    <m:t>,−</m:t>
                                  </m:r>
                                  <m:r>
                                    <a:rPr lang="ar-AE" sz="2800">
                                      <a:latin typeface="Cambria Math"/>
                                    </a:rPr>
                                    <m:t>2</m:t>
                                  </m:r>
                                </m:e>
                              </m:d>
                              <m:r>
                                <a:rPr lang="ar-AE" sz="2800">
                                  <a:latin typeface="Cambria Math"/>
                                </a:rPr>
                                <m:t>=</m:t>
                              </m:r>
                              <m:d>
                                <m:dPr>
                                  <m:begChr m:val="⟨"/>
                                  <m:endChr m:val="⟩"/>
                                  <m:ctrlPr>
                                    <a:rPr lang="ar-AE" sz="2800" i="1">
                                      <a:latin typeface="Cambria Math" panose="02040503050406030204" pitchFamily="18" charset="0"/>
                                    </a:rPr>
                                  </m:ctrlPr>
                                </m:dPr>
                                <m:e>
                                  <m:r>
                                    <a:rPr lang="ar-AE" sz="2800">
                                      <a:latin typeface="Cambria Math"/>
                                    </a:rPr>
                                    <m:t>2</m:t>
                                  </m:r>
                                  <m:r>
                                    <a:rPr lang="ar-AE" sz="2800">
                                      <a:latin typeface="Cambria Math"/>
                                    </a:rPr>
                                    <m:t>,</m:t>
                                  </m:r>
                                  <m:r>
                                    <a:rPr lang="ar-AE" sz="2800">
                                      <a:latin typeface="Cambria Math"/>
                                    </a:rPr>
                                    <m:t>2</m:t>
                                  </m:r>
                                </m:e>
                              </m:d>
                            </m:oMath>
                          </a14:m>
                          <a:r>
                            <a:rPr lang="en-US" sz="2800" dirty="0"/>
                            <a:t>,</a:t>
                          </a:r>
                          <a:endParaRPr sz="28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lang="en-US" sz="2800" dirty="0"/>
                            <a:t>​</a:t>
                          </a:r>
                          <a14:m>
                            <m:oMath xmlns:m="http://schemas.openxmlformats.org/officeDocument/2006/math">
                              <m:d>
                                <m:dPr>
                                  <m:begChr m:val="‖"/>
                                  <m:endChr m:val="‖"/>
                                  <m:ctrlPr>
                                    <a:rPr lang="en-US" sz="2800" i="1" smtClean="0">
                                      <a:latin typeface="Cambria Math" panose="02040503050406030204" pitchFamily="18" charset="0"/>
                                    </a:rPr>
                                  </m:ctrlPr>
                                </m:dPr>
                                <m:e>
                                  <m:r>
                                    <a:rPr lang="en-US" sz="2800" b="1" i="0" smtClean="0">
                                      <a:latin typeface="Cambria Math" panose="02040503050406030204" pitchFamily="18" charset="0"/>
                                    </a:rPr>
                                    <m:t>𝐮</m:t>
                                  </m:r>
                                </m:e>
                              </m:d>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rad>
                                <m:radPr>
                                  <m:degHide m:val="on"/>
                                  <m:ctrlPr>
                                    <a:rPr lang="ar-AE" sz="2800" i="1">
                                      <a:latin typeface="Cambria Math" panose="02040503050406030204" pitchFamily="18" charset="0"/>
                                    </a:rPr>
                                  </m:ctrlPr>
                                </m:radPr>
                                <m:deg/>
                                <m:e>
                                  <m:sSup>
                                    <m:sSupPr>
                                      <m:ctrlPr>
                                        <a:rPr lang="ar-AE" sz="2800" i="1">
                                          <a:latin typeface="Cambria Math" panose="02040503050406030204" pitchFamily="18" charset="0"/>
                                        </a:rPr>
                                      </m:ctrlPr>
                                    </m:sSupPr>
                                    <m:e>
                                      <m:r>
                                        <a:rPr lang="ar-AE" sz="2800">
                                          <a:latin typeface="Cambria Math"/>
                                        </a:rPr>
                                        <m:t>1</m:t>
                                      </m:r>
                                    </m:e>
                                    <m:sup>
                                      <m:r>
                                        <a:rPr lang="ar-AE" sz="2800">
                                          <a:latin typeface="Cambria Math"/>
                                        </a:rPr>
                                        <m:t>2</m:t>
                                      </m:r>
                                    </m:sup>
                                  </m:sSup>
                                  <m:r>
                                    <a:rPr lang="ar-AE" sz="2800">
                                      <a:latin typeface="Cambria Math"/>
                                    </a:rPr>
                                    <m:t>+</m:t>
                                  </m:r>
                                  <m:sSup>
                                    <m:sSupPr>
                                      <m:ctrlPr>
                                        <a:rPr lang="ar-AE" sz="2800" i="1">
                                          <a:latin typeface="Cambria Math" panose="02040503050406030204" pitchFamily="18" charset="0"/>
                                        </a:rPr>
                                      </m:ctrlPr>
                                    </m:sSupPr>
                                    <m:e>
                                      <m:r>
                                        <a:rPr lang="ar-AE" sz="2800">
                                          <a:latin typeface="Cambria Math"/>
                                        </a:rPr>
                                        <m:t>0</m:t>
                                      </m:r>
                                    </m:e>
                                    <m:sup>
                                      <m:r>
                                        <a:rPr lang="ar-AE" sz="2800">
                                          <a:latin typeface="Cambria Math"/>
                                        </a:rPr>
                                        <m:t>2</m:t>
                                      </m:r>
                                    </m:sup>
                                  </m:sSup>
                                </m:e>
                              </m:rad>
                              <m:r>
                                <a:rPr lang="ar-AE" sz="2800">
                                  <a:latin typeface="Cambria Math"/>
                                </a:rPr>
                                <m:t>=</m:t>
                              </m:r>
                              <m:r>
                                <a:rPr lang="ar-AE" sz="2800">
                                  <a:latin typeface="Cambria Math"/>
                                </a:rPr>
                                <m:t>1</m:t>
                              </m:r>
                            </m:oMath>
                          </a14:m>
                          <a:r>
                            <a:rPr lang="en-US" sz="2800" dirty="0"/>
                            <a:t>,</a:t>
                          </a:r>
                          <a:endParaRPr sz="28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lang="ar-AE" sz="2800" dirty="0"/>
                            <a:t>​</a:t>
                          </a:r>
                          <a14:m>
                            <m:oMath xmlns:m="http://schemas.openxmlformats.org/officeDocument/2006/math">
                              <m:d>
                                <m:dPr>
                                  <m:begChr m:val="‖"/>
                                  <m:endChr m:val="‖"/>
                                  <m:ctrlPr>
                                    <a:rPr lang="ar-AE" sz="2800" i="1" smtClean="0">
                                      <a:latin typeface="Cambria Math" panose="02040503050406030204" pitchFamily="18" charset="0"/>
                                    </a:rPr>
                                  </m:ctrlPr>
                                </m:dPr>
                                <m:e>
                                  <m:r>
                                    <a:rPr lang="ar-AE" sz="2800" b="1" i="0" smtClean="0">
                                      <a:latin typeface="Cambria Math" panose="02040503050406030204" pitchFamily="18" charset="0"/>
                                    </a:rPr>
                                    <m:t>𝐯</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m:t>
                                          </m:r>
                                          <m:r>
                                            <a:rPr sz="2800">
                                              <a:latin typeface="Cambria Math"/>
                                            </a:rPr>
                                            <m:t>1</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m:t>
                                          </m:r>
                                          <m:r>
                                            <a:rPr sz="2800">
                                              <a:latin typeface="Cambria Math"/>
                                            </a:rPr>
                                            <m:t>2</m:t>
                                          </m:r>
                                        </m:e>
                                      </m:d>
                                    </m:e>
                                    <m:sup>
                                      <m:r>
                                        <a:rPr sz="2800">
                                          <a:latin typeface="Cambria Math"/>
                                        </a:rPr>
                                        <m:t>2</m:t>
                                      </m:r>
                                    </m:sup>
                                  </m:sSup>
                                </m:e>
                              </m:rad>
                              <m:r>
                                <a:rPr sz="2800">
                                  <a:latin typeface="Cambria Math"/>
                                </a:rPr>
                                <m:t>=</m:t>
                              </m:r>
                              <m:rad>
                                <m:radPr>
                                  <m:degHide m:val="on"/>
                                  <m:ctrlPr>
                                    <a:rPr sz="2800" i="1">
                                      <a:latin typeface="Cambria Math" panose="02040503050406030204" pitchFamily="18" charset="0"/>
                                    </a:rPr>
                                  </m:ctrlPr>
                                </m:radPr>
                                <m:deg/>
                                <m:e>
                                  <m:r>
                                    <a:rPr sz="2800">
                                      <a:latin typeface="Cambria Math"/>
                                    </a:rPr>
                                    <m:t>5</m:t>
                                  </m:r>
                                </m:e>
                              </m:rad>
                            </m:oMath>
                          </a14:m>
                          <a:endParaRPr sz="28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206722519"/>
                  </p:ext>
                </p:extLst>
              </p:nvPr>
            </p:nvGraphicFramePr>
            <p:xfrm>
              <a:off x="1552988" y="1905000"/>
              <a:ext cx="6126925" cy="2641600"/>
            </p:xfrm>
            <a:graphic>
              <a:graphicData uri="http://schemas.openxmlformats.org/drawingml/2006/table">
                <a:tbl>
                  <a:tblPr firstRow="1" bandRow="1">
                    <a:tableStyleId>{2D5ABB26-0587-4C30-8999-92F81FD0307C}</a:tableStyleId>
                  </a:tblPr>
                  <a:tblGrid>
                    <a:gridCol w="1183640">
                      <a:extLst>
                        <a:ext uri="{9D8B030D-6E8A-4147-A177-3AD203B41FA5}">
                          <a16:colId xmlns:a16="http://schemas.microsoft.com/office/drawing/2014/main" val="20000"/>
                        </a:ext>
                      </a:extLst>
                    </a:gridCol>
                    <a:gridCol w="4943285">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2"/>
                          <a:stretch>
                            <a:fillRect t="-12195" r="-418557" b="-465854"/>
                          </a:stretch>
                        </a:blipFill>
                      </a:tcPr>
                    </a:tc>
                    <a:tc>
                      <a:txBody>
                        <a:bodyPr/>
                        <a:lstStyle/>
                        <a:p>
                          <a:endParaRPr lang="en-US"/>
                        </a:p>
                      </a:txBody>
                      <a:tcPr marL="36576" marR="36576" marT="36576" marB="36576" anchor="ctr">
                        <a:blipFill>
                          <a:blip r:embed="rId2"/>
                          <a:stretch>
                            <a:fillRect l="-23892" t="-12195" b="-465854"/>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2"/>
                          <a:stretch>
                            <a:fillRect t="-112195" r="-418557" b="-365854"/>
                          </a:stretch>
                        </a:blipFill>
                      </a:tcPr>
                    </a:tc>
                    <a:tc>
                      <a:txBody>
                        <a:bodyPr/>
                        <a:lstStyle/>
                        <a:p>
                          <a:endParaRPr lang="en-US"/>
                        </a:p>
                      </a:txBody>
                      <a:tcPr marL="36576" marR="36576" marT="36576" marB="36576" anchor="ctr">
                        <a:blipFill>
                          <a:blip r:embed="rId2"/>
                          <a:stretch>
                            <a:fillRect l="-23892" t="-112195" b="-365854"/>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2"/>
                          <a:stretch>
                            <a:fillRect t="-212195" r="-418557" b="-265854"/>
                          </a:stretch>
                        </a:blipFill>
                      </a:tcPr>
                    </a:tc>
                    <a:tc>
                      <a:txBody>
                        <a:bodyPr/>
                        <a:lstStyle/>
                        <a:p>
                          <a:endParaRPr lang="en-US"/>
                        </a:p>
                      </a:txBody>
                      <a:tcPr marL="36576" marR="36576" marT="36576" marB="36576" anchor="ctr">
                        <a:blipFill>
                          <a:blip r:embed="rId2"/>
                          <a:stretch>
                            <a:fillRect l="-23892" t="-212195" b="-265854"/>
                          </a:stretch>
                        </a:blipFill>
                      </a:tcPr>
                    </a:tc>
                    <a:extLst>
                      <a:ext uri="{0D108BD9-81ED-4DB2-BD59-A6C34878D82A}">
                        <a16:rowId xmlns:a16="http://schemas.microsoft.com/office/drawing/2014/main" val="10002"/>
                      </a:ext>
                    </a:extLst>
                  </a:tr>
                  <a:tr h="552069">
                    <a:tc>
                      <a:txBody>
                        <a:bodyPr/>
                        <a:lstStyle/>
                        <a:p>
                          <a:endParaRPr lang="en-US"/>
                        </a:p>
                      </a:txBody>
                      <a:tcPr marL="36576" marR="36576" marT="36576" marB="36576" anchor="ctr">
                        <a:blipFill>
                          <a:blip r:embed="rId2"/>
                          <a:stretch>
                            <a:fillRect t="-281319" r="-418557" b="-139560"/>
                          </a:stretch>
                        </a:blipFill>
                      </a:tcPr>
                    </a:tc>
                    <a:tc>
                      <a:txBody>
                        <a:bodyPr/>
                        <a:lstStyle/>
                        <a:p>
                          <a:endParaRPr lang="en-US"/>
                        </a:p>
                      </a:txBody>
                      <a:tcPr marL="36576" marR="36576" marT="36576" marB="36576" anchor="ctr">
                        <a:blipFill>
                          <a:blip r:embed="rId2"/>
                          <a:stretch>
                            <a:fillRect l="-23892" t="-281319" b="-139560"/>
                          </a:stretch>
                        </a:blipFill>
                      </a:tcPr>
                    </a:tc>
                    <a:extLst>
                      <a:ext uri="{0D108BD9-81ED-4DB2-BD59-A6C34878D82A}">
                        <a16:rowId xmlns:a16="http://schemas.microsoft.com/office/drawing/2014/main" val="10003"/>
                      </a:ext>
                    </a:extLst>
                  </a:tr>
                  <a:tr h="589915">
                    <a:tc>
                      <a:txBody>
                        <a:bodyPr/>
                        <a:lstStyle/>
                        <a:p>
                          <a:endParaRPr lang="en-US"/>
                        </a:p>
                      </a:txBody>
                      <a:tcPr marL="36576" marR="36576" marT="36576" marB="36576" anchor="ctr">
                        <a:blipFill>
                          <a:blip r:embed="rId2"/>
                          <a:stretch>
                            <a:fillRect t="-357732" r="-418557" b="-30928"/>
                          </a:stretch>
                        </a:blipFill>
                      </a:tcPr>
                    </a:tc>
                    <a:tc>
                      <a:txBody>
                        <a:bodyPr/>
                        <a:lstStyle/>
                        <a:p>
                          <a:endParaRPr lang="en-US"/>
                        </a:p>
                      </a:txBody>
                      <a:tcPr marL="36576" marR="36576" marT="36576" marB="36576" anchor="ctr">
                        <a:blipFill>
                          <a:blip r:embed="rId2"/>
                          <a:stretch>
                            <a:fillRect l="-23892" t="-357732" b="-30928"/>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79472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Unit Vector and Linear Combination of a Vector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Let </a:t>
                </a:r>
                <a14:m>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3</m:t>
                        </m:r>
                      </m:e>
                    </m:d>
                  </m:oMath>
                </a14:m>
                <a:r>
                  <a:rPr lang="en-US" sz="2800" dirty="0"/>
                  <a:t>. Find</a:t>
                </a:r>
              </a:p>
              <a:p>
                <a:pPr marL="514350" indent="-514350">
                  <a:buFont typeface="+mj-lt"/>
                  <a:buAutoNum type="alphaLcPeriod"/>
                  <a:defRPr sz="2800"/>
                </a:pPr>
                <a:r>
                  <a:rPr lang="en-US" dirty="0"/>
                  <a:t>​</a:t>
                </a:r>
                <a:r>
                  <a:rPr lang="en-US" sz="2800" dirty="0"/>
                  <a:t>a unit vector pointing in the same direction as </a:t>
                </a:r>
                <a14:m>
                  <m:oMath xmlns:m="http://schemas.openxmlformats.org/officeDocument/2006/math">
                    <m:r>
                      <a:rPr lang="en-US">
                        <a:latin typeface="Cambria Math" panose="02040503050406030204" pitchFamily="18" charset="0"/>
                      </a:rPr>
                      <m:t>𝐮</m:t>
                    </m:r>
                  </m:oMath>
                </a14:m>
                <a:r>
                  <a:rPr lang="en-US" sz="2800" dirty="0"/>
                  <a:t>, and</a:t>
                </a:r>
              </a:p>
              <a:p>
                <a:pPr marL="514350" indent="-514350">
                  <a:buFont typeface="+mj-lt"/>
                  <a:buAutoNum type="alphaLcPeriod" startAt="2"/>
                  <a:defRPr sz="2800"/>
                </a:pPr>
                <a:r>
                  <a:rPr lang="en-US" dirty="0"/>
                  <a:t>​</a:t>
                </a:r>
                <a:r>
                  <a:rPr lang="en-US" sz="2800" dirty="0"/>
                  <a:t>the linear combination of </a:t>
                </a:r>
                <a14:m>
                  <m:oMath xmlns:m="http://schemas.openxmlformats.org/officeDocument/2006/math">
                    <m:r>
                      <a:rPr lang="en-US">
                        <a:latin typeface="Cambria Math" panose="02040503050406030204" pitchFamily="18" charset="0"/>
                      </a:rPr>
                      <m:t>𝐢</m:t>
                    </m:r>
                  </m:oMath>
                </a14:m>
                <a:r>
                  <a:rPr lang="en-US" sz="2800" dirty="0"/>
                  <a:t> and </a:t>
                </a:r>
                <a14:m>
                  <m:oMath xmlns:m="http://schemas.openxmlformats.org/officeDocument/2006/math">
                    <m:r>
                      <a:rPr lang="en-US">
                        <a:latin typeface="Cambria Math" panose="02040503050406030204" pitchFamily="18" charset="0"/>
                      </a:rPr>
                      <m:t>𝐣</m:t>
                    </m:r>
                  </m:oMath>
                </a14:m>
                <a:r>
                  <a:rPr lang="en-US" sz="2800" dirty="0"/>
                  <a:t> that is equivalent to </a:t>
                </a:r>
                <a14:m>
                  <m:oMath xmlns:m="http://schemas.openxmlformats.org/officeDocument/2006/math">
                    <m:r>
                      <a:rPr lang="en-US">
                        <a:latin typeface="Cambria Math" panose="02040503050406030204" pitchFamily="18" charset="0"/>
                      </a:rPr>
                      <m:t>𝐮</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Unit Vector and Linear Combination of a Vector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key in constructing a unit vector with the same direction as </a:t>
                </a:r>
                <a14:m>
                  <m:oMath xmlns:m="http://schemas.openxmlformats.org/officeDocument/2006/math">
                    <m:r>
                      <a:rPr>
                        <a:latin typeface="Cambria Math" panose="02040503050406030204" pitchFamily="18" charset="0"/>
                      </a:rPr>
                      <m:t>𝐮</m:t>
                    </m:r>
                  </m:oMath>
                </a14:m>
                <a:r>
                  <a:rPr sz="2800" dirty="0"/>
                  <a:t> is to multiply </a:t>
                </a:r>
                <a14:m>
                  <m:oMath xmlns:m="http://schemas.openxmlformats.org/officeDocument/2006/math">
                    <m:r>
                      <a:rPr>
                        <a:latin typeface="Cambria Math" panose="02040503050406030204" pitchFamily="18" charset="0"/>
                      </a:rPr>
                      <m:t>𝐮</m:t>
                    </m:r>
                  </m:oMath>
                </a14:m>
                <a:r>
                  <a:rPr sz="2800" dirty="0"/>
                  <a:t> by an appropriate scalar </a:t>
                </a:r>
                <a14:m>
                  <m:oMath xmlns:m="http://schemas.openxmlformats.org/officeDocument/2006/math">
                    <m:r>
                      <a:rPr>
                        <a:latin typeface="Cambria Math" panose="02040503050406030204" pitchFamily="18" charset="0"/>
                      </a:rPr>
                      <m:t>𝑎</m:t>
                    </m:r>
                  </m:oMath>
                </a14:m>
                <a:r>
                  <a:rPr sz="2800" dirty="0"/>
                  <a:t> such that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𝐮</m:t>
                    </m:r>
                    <m:r>
                      <a:rPr>
                        <a:latin typeface="Cambria Math" panose="02040503050406030204" pitchFamily="18" charset="0"/>
                      </a:rPr>
                      <m:t>‖=1</m:t>
                    </m:r>
                  </m:oMath>
                </a14:m>
                <a:r>
                  <a:rPr sz="2800" dirty="0"/>
                  <a:t>. We can solve this for </a:t>
                </a:r>
                <a14:m>
                  <m:oMath xmlns:m="http://schemas.openxmlformats.org/officeDocument/2006/math">
                    <m:r>
                      <a:rPr>
                        <a:latin typeface="Cambria Math" panose="02040503050406030204" pitchFamily="18" charset="0"/>
                      </a:rPr>
                      <m:t>𝑎</m:t>
                    </m:r>
                  </m:oMath>
                </a14:m>
                <a:r>
                  <a:rPr sz="2800" dirty="0"/>
                  <a:t> as follows</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022191050"/>
                  </p:ext>
                </p:extLst>
              </p:nvPr>
            </p:nvGraphicFramePr>
            <p:xfrm>
              <a:off x="3507867" y="3429000"/>
              <a:ext cx="2128266" cy="1949387"/>
            </p:xfrm>
            <a:graphic>
              <a:graphicData uri="http://schemas.openxmlformats.org/drawingml/2006/table">
                <a:tbl>
                  <a:tblPr firstRow="1" bandRow="1">
                    <a:tableStyleId>{2D5ABB26-0587-4C30-8999-92F81FD0307C}</a:tableStyleId>
                  </a:tblPr>
                  <a:tblGrid>
                    <a:gridCol w="1178433">
                      <a:extLst>
                        <a:ext uri="{9D8B030D-6E8A-4147-A177-3AD203B41FA5}">
                          <a16:colId xmlns:a16="http://schemas.microsoft.com/office/drawing/2014/main" val="20000"/>
                        </a:ext>
                      </a:extLst>
                    </a:gridCol>
                    <a:gridCol w="949833">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𝑎</m:t>
                              </m:r>
                              <m:r>
                                <a:rPr sz="2800">
                                  <a:latin typeface="Cambria Math"/>
                                </a:rPr>
                                <m:t>𝐮</m:t>
                              </m:r>
                              <m:r>
                                <a:rPr sz="2800">
                                  <a:latin typeface="Cambria Math"/>
                                </a:rPr>
                                <m:t>‖</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=1</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lang="ar-AE" sz="2800" dirty="0"/>
                            <a:t>​</a:t>
                          </a:r>
                          <a14:m>
                            <m:oMath xmlns:m="http://schemas.openxmlformats.org/officeDocument/2006/math">
                              <m:d>
                                <m:dPr>
                                  <m:begChr m:val="|"/>
                                  <m:endChr m:val="|"/>
                                  <m:ctrlPr>
                                    <a:rPr lang="ar-AE" sz="2800" i="1">
                                      <a:latin typeface="Cambria Math" panose="02040503050406030204" pitchFamily="18" charset="0"/>
                                    </a:rPr>
                                  </m:ctrlPr>
                                </m:dPr>
                                <m:e>
                                  <m:r>
                                    <a:rPr lang="ar-AE" sz="2800">
                                      <a:latin typeface="Cambria Math"/>
                                    </a:rPr>
                                    <m:t>𝑎</m:t>
                                  </m:r>
                                </m:e>
                              </m:d>
                              <m:d>
                                <m:dPr>
                                  <m:begChr m:val="‖"/>
                                  <m:endChr m:val="‖"/>
                                  <m:ctrlPr>
                                    <a:rPr lang="ar-AE" sz="2800" i="1">
                                      <a:latin typeface="Cambria Math" panose="02040503050406030204" pitchFamily="18" charset="0"/>
                                    </a:rPr>
                                  </m:ctrlPr>
                                </m:dPr>
                                <m:e>
                                  <m:r>
                                    <a:rPr lang="ar-AE" sz="2800">
                                      <a:latin typeface="Cambria Math"/>
                                    </a:rPr>
                                    <m:t>𝐮</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1</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r>
                                <a:rPr sz="2800">
                                  <a:latin typeface="Cambria Math"/>
                                </a:rPr>
                                <m:t>𝑎</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m:t>
                                  </m:r>
                                  <m:r>
                                    <a:rPr sz="2800">
                                      <a:latin typeface="Cambria Math"/>
                                    </a:rPr>
                                    <m:t>𝐮</m:t>
                                  </m:r>
                                  <m:r>
                                    <a:rPr sz="2800">
                                      <a:latin typeface="Cambria Math"/>
                                    </a:rPr>
                                    <m:t>‖</m:t>
                                  </m:r>
                                </m:den>
                              </m:f>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022191050"/>
                  </p:ext>
                </p:extLst>
              </p:nvPr>
            </p:nvGraphicFramePr>
            <p:xfrm>
              <a:off x="3507867" y="3429000"/>
              <a:ext cx="2128266" cy="1949387"/>
            </p:xfrm>
            <a:graphic>
              <a:graphicData uri="http://schemas.openxmlformats.org/drawingml/2006/table">
                <a:tbl>
                  <a:tblPr firstRow="1" bandRow="1">
                    <a:tableStyleId>{2D5ABB26-0587-4C30-8999-92F81FD0307C}</a:tableStyleId>
                  </a:tblPr>
                  <a:tblGrid>
                    <a:gridCol w="1178433">
                      <a:extLst>
                        <a:ext uri="{9D8B030D-6E8A-4147-A177-3AD203B41FA5}">
                          <a16:colId xmlns:a16="http://schemas.microsoft.com/office/drawing/2014/main" val="20000"/>
                        </a:ext>
                      </a:extLst>
                    </a:gridCol>
                    <a:gridCol w="949833">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80412" b="-232000"/>
                          </a:stretch>
                        </a:blipFill>
                      </a:tcPr>
                    </a:tc>
                    <a:tc>
                      <a:txBody>
                        <a:bodyPr/>
                        <a:lstStyle/>
                        <a:p>
                          <a:endParaRPr lang="en-US"/>
                        </a:p>
                      </a:txBody>
                      <a:tcPr marL="36576" marR="36576" marT="36576" marB="36576" anchor="ctr">
                        <a:blipFill>
                          <a:blip r:embed="rId3"/>
                          <a:stretch>
                            <a:fillRect l="-124359" t="-1000" b="-232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80412" b="-129703"/>
                          </a:stretch>
                        </a:blipFill>
                      </a:tcPr>
                    </a:tc>
                    <a:tc>
                      <a:txBody>
                        <a:bodyPr/>
                        <a:lstStyle/>
                        <a:p>
                          <a:endParaRPr lang="en-US"/>
                        </a:p>
                      </a:txBody>
                      <a:tcPr marL="36576" marR="36576" marT="36576" marB="36576" anchor="ctr">
                        <a:blipFill>
                          <a:blip r:embed="rId3"/>
                          <a:stretch>
                            <a:fillRect l="-124359" t="-100000" b="-129703"/>
                          </a:stretch>
                        </a:blipFill>
                      </a:tcPr>
                    </a:tc>
                    <a:extLst>
                      <a:ext uri="{0D108BD9-81ED-4DB2-BD59-A6C34878D82A}">
                        <a16:rowId xmlns:a16="http://schemas.microsoft.com/office/drawing/2014/main" val="10001"/>
                      </a:ext>
                    </a:extLst>
                  </a:tr>
                  <a:tr h="730187">
                    <a:tc>
                      <a:txBody>
                        <a:bodyPr/>
                        <a:lstStyle/>
                        <a:p>
                          <a:endParaRPr lang="en-US"/>
                        </a:p>
                      </a:txBody>
                      <a:tcPr marL="36576" marR="36576" marT="36576" marB="36576" anchor="ctr">
                        <a:blipFill>
                          <a:blip r:embed="rId3"/>
                          <a:stretch>
                            <a:fillRect t="-168333" r="-80412" b="-9167"/>
                          </a:stretch>
                        </a:blipFill>
                      </a:tcPr>
                    </a:tc>
                    <a:tc>
                      <a:txBody>
                        <a:bodyPr/>
                        <a:lstStyle/>
                        <a:p>
                          <a:endParaRPr lang="en-US"/>
                        </a:p>
                      </a:txBody>
                      <a:tcPr marL="36576" marR="36576" marT="36576" marB="36576" anchor="ctr">
                        <a:blipFill>
                          <a:blip r:embed="rId3"/>
                          <a:stretch>
                            <a:fillRect l="-124359" t="-168333" b="-9167"/>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Unit Vector and Linear Combination of a Vector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2064" algn="l">
                  <a:defRPr sz="2800"/>
                </a:pPr>
                <a:r>
                  <a:rPr lang="en-US" dirty="0"/>
                  <a:t>​</a:t>
                </a:r>
                <a:r>
                  <a:rPr lang="en-US" sz="2800" dirty="0"/>
                  <a:t>Note that the absolute value sign around </a:t>
                </a:r>
                <a14:m>
                  <m:oMath xmlns:m="http://schemas.openxmlformats.org/officeDocument/2006/math">
                    <m:r>
                      <a:rPr lang="en-US">
                        <a:latin typeface="Cambria Math" panose="02040503050406030204" pitchFamily="18" charset="0"/>
                      </a:rPr>
                      <m:t>𝑎</m:t>
                    </m:r>
                  </m:oMath>
                </a14:m>
                <a:r>
                  <a:rPr lang="en-US" sz="2800" dirty="0"/>
                  <a:t> has been dropped in the third equation, since we know in advance that we want to multiply </a:t>
                </a:r>
                <a14:m>
                  <m:oMath xmlns:m="http://schemas.openxmlformats.org/officeDocument/2006/math">
                    <m:r>
                      <a:rPr lang="en-US">
                        <a:latin typeface="Cambria Math" panose="02040503050406030204" pitchFamily="18" charset="0"/>
                      </a:rPr>
                      <m:t>𝐮</m:t>
                    </m:r>
                  </m:oMath>
                </a14:m>
                <a:r>
                  <a:rPr lang="en-US" sz="2800" dirty="0"/>
                  <a:t> by a positive number. In our case, we have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𝐮</m:t>
                        </m:r>
                      </m:e>
                    </m: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25</m:t>
                        </m:r>
                        <m:r>
                          <a:rPr lang="ar-AE">
                            <a:latin typeface="Cambria Math" panose="02040503050406030204" pitchFamily="18" charset="0"/>
                          </a:rPr>
                          <m:t>+</m:t>
                        </m:r>
                        <m:r>
                          <a:rPr lang="ar-AE">
                            <a:latin typeface="Cambria Math" panose="02040503050406030204" pitchFamily="18" charset="0"/>
                          </a:rPr>
                          <m:t>9</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34</m:t>
                        </m:r>
                      </m:e>
                    </m:rad>
                  </m:oMath>
                </a14:m>
                <a:r>
                  <a:rPr lang="ar-AE" sz="2800" dirty="0"/>
                  <a:t>, </a:t>
                </a:r>
                <a:r>
                  <a:rPr lang="en-US" sz="2800" dirty="0"/>
                  <a:t>so the desired unit vector is</a:t>
                </a:r>
              </a:p>
              <a:p>
                <a:pPr marL="512064" algn="ctr">
                  <a:defRPr sz="2800"/>
                </a:pPr>
                <a:r>
                  <a:rPr lang="en-US" dirty="0"/>
                  <a:t>​</a:t>
                </a:r>
                <a:r>
                  <a:rPr lang="en-US" sz="2800" dirty="0"/>
                  <a:t> </a:t>
                </a:r>
                <a14:m>
                  <m:oMath xmlns:m="http://schemas.openxmlformats.org/officeDocument/2006/math">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34</m:t>
                                </m:r>
                              </m:e>
                            </m:rad>
                          </m:den>
                        </m:f>
                      </m:e>
                    </m:d>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3</m:t>
                        </m:r>
                      </m:e>
                    </m:d>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ad>
                              <m:radPr>
                                <m:degHide m:val="on"/>
                                <m:ctrlPr>
                                  <a:rPr lang="ar-AE" i="1">
                                    <a:latin typeface="Cambria Math" panose="02040503050406030204" pitchFamily="18" charset="0"/>
                                  </a:rPr>
                                </m:ctrlPr>
                              </m:radPr>
                              <m:deg/>
                              <m:e>
                                <m:r>
                                  <a:rPr lang="ar-AE">
                                    <a:latin typeface="Cambria Math" panose="02040503050406030204" pitchFamily="18" charset="0"/>
                                  </a:rPr>
                                  <m:t>34</m:t>
                                </m:r>
                              </m:e>
                            </m:rad>
                          </m:den>
                        </m:f>
                        <m:r>
                          <a:rPr lang="en-US"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ad>
                              <m:radPr>
                                <m:degHide m:val="on"/>
                                <m:ctrlPr>
                                  <a:rPr lang="ar-AE" i="1">
                                    <a:latin typeface="Cambria Math" panose="02040503050406030204" pitchFamily="18" charset="0"/>
                                  </a:rPr>
                                </m:ctrlPr>
                              </m:radPr>
                              <m:deg/>
                              <m:e>
                                <m:r>
                                  <a:rPr lang="ar-AE">
                                    <a:latin typeface="Cambria Math" panose="02040503050406030204" pitchFamily="18" charset="0"/>
                                  </a:rPr>
                                  <m:t>34</m:t>
                                </m:r>
                              </m:e>
                            </m:rad>
                          </m:den>
                        </m:f>
                      </m:e>
                    </m:d>
                  </m:oMath>
                </a14:m>
                <a:r>
                  <a:rPr lang="en-US" sz="2800" dirty="0"/>
                  <a:t>.</a:t>
                </a:r>
                <a:endParaRPr lang="ar-AE" sz="2800" dirty="0"/>
              </a:p>
              <a:p>
                <a:pPr marL="514350" indent="-514350">
                  <a:buFont typeface="+mj-lt"/>
                  <a:buAutoNum type="alphaLcPeriod" startAt="2"/>
                  <a:defRPr sz="2800"/>
                </a:pPr>
                <a:r>
                  <a:rPr lang="ar-AE" dirty="0"/>
                  <a:t>​</a:t>
                </a:r>
                <a:r>
                  <a:rPr lang="en-US" sz="2800" dirty="0"/>
                  <a:t>The second task is fairly straightforward: </a:t>
                </a:r>
                <a:br>
                  <a:rPr lang="en-US" sz="2800" dirty="0"/>
                </a:br>
                <a14:m>
                  <m:oMath xmlns:m="http://schemas.openxmlformats.org/officeDocument/2006/math">
                    <m:r>
                      <a:rPr lang="en-US">
                        <a:latin typeface="Cambria Math" panose="02040503050406030204" pitchFamily="18" charset="0"/>
                      </a:rPr>
                      <m:t>𝐮</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𝐢</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𝐣</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593"/>
                </a:stretch>
              </a:blipFill>
            </p:spPr>
            <p:txBody>
              <a:bodyPr/>
              <a:lstStyle/>
              <a:p>
                <a:r>
                  <a:rPr lang="en-US">
                    <a:noFill/>
                  </a:rPr>
                  <a:t> </a:t>
                </a:r>
              </a:p>
            </p:txBody>
          </p:sp>
        </mc:Fallback>
      </mc:AlternateContent>
    </p:spTree>
    <p:extLst>
      <p:ext uri="{BB962C8B-B14F-4D97-AF65-F5344CB8AC3E}">
        <p14:creationId xmlns:p14="http://schemas.microsoft.com/office/powerpoint/2010/main" val="42550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the Vector Form of the Velocity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baseball is hit and leaves the bat at a speed of </a:t>
                </a:r>
                <a14:m>
                  <m:oMath xmlns:m="http://schemas.openxmlformats.org/officeDocument/2006/math">
                    <m:r>
                      <a:rPr>
                        <a:latin typeface="Cambria Math" panose="02040503050406030204" pitchFamily="18" charset="0"/>
                      </a:rPr>
                      <m:t>100</m:t>
                    </m:r>
                    <m:r>
                      <m:rPr>
                        <m:nor/>
                      </m:rPr>
                      <a:rPr/>
                      <m:t> </m:t>
                    </m:r>
                    <m:r>
                      <m:rPr>
                        <m:sty m:val="p"/>
                      </m:rPr>
                      <a:rPr>
                        <a:latin typeface="Cambria Math" panose="02040503050406030204" pitchFamily="18" charset="0"/>
                      </a:rPr>
                      <m:t>mph</m:t>
                    </m:r>
                  </m:oMath>
                </a14:m>
                <a:r>
                  <a:rPr sz="2800"/>
                  <a:t> and at an angle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20</m:t>
                        </m:r>
                      </m:e>
                      <m:sup>
                        <m:r>
                          <a:rPr>
                            <a:latin typeface="Cambria Math" panose="02040503050406030204" pitchFamily="18" charset="0"/>
                          </a:rPr>
                          <m:t>°</m:t>
                        </m:r>
                      </m:sup>
                    </m:sSup>
                  </m:oMath>
                </a14:m>
                <a:r>
                  <a:rPr sz="2800"/>
                  <a:t> from the horizontal. Express this velocity in vector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Graphing the Sum of Two Vectors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Given the two vectors </a:t>
                </a:r>
                <a14:m>
                  <m:oMath xmlns:m="http://schemas.openxmlformats.org/officeDocument/2006/math">
                    <m:r>
                      <a:rPr>
                        <a:latin typeface="Cambria Math" panose="02040503050406030204" pitchFamily="18" charset="0"/>
                      </a:rPr>
                      <m:t>𝐮</m:t>
                    </m:r>
                  </m:oMath>
                </a14:m>
                <a:r>
                  <a:rPr sz="2800" dirty="0"/>
                  <a:t> and </a:t>
                </a:r>
                <a14:m>
                  <m:oMath xmlns:m="http://schemas.openxmlformats.org/officeDocument/2006/math">
                    <m:r>
                      <a:rPr>
                        <a:latin typeface="Cambria Math" panose="02040503050406030204" pitchFamily="18" charset="0"/>
                      </a:rPr>
                      <m:t>𝐯</m:t>
                    </m:r>
                  </m:oMath>
                </a14:m>
                <a:r>
                  <a:rPr sz="2800" dirty="0"/>
                  <a:t> depicted </a:t>
                </a:r>
                <a:r>
                  <a:rPr lang="en-US" sz="2800" dirty="0"/>
                  <a:t>in Figure 3</a:t>
                </a:r>
                <a:r>
                  <a:rPr sz="2800" dirty="0"/>
                  <a:t>, construct a graphical representation of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Vector Form of the Velocity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speed is the vector’s magnitude, and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20</m:t>
                        </m:r>
                      </m:e>
                      <m:sup>
                        <m:r>
                          <a:rPr lang="ar-AE">
                            <a:latin typeface="Cambria Math" panose="02040503050406030204" pitchFamily="18" charset="0"/>
                          </a:rPr>
                          <m:t>°</m:t>
                        </m:r>
                      </m:sup>
                    </m:sSup>
                  </m:oMath>
                </a14:m>
                <a:r>
                  <a:rPr lang="en-US" sz="2800" dirty="0"/>
                  <a:t>. So the ball’s velocity as it leaves the bat is the vector</a:t>
                </a:r>
              </a:p>
              <a:p>
                <a:pPr algn="ctr">
                  <a:defRPr sz="2800"/>
                </a:pPr>
                <a14:m>
                  <m:oMath xmlns:m="http://schemas.openxmlformats.org/officeDocument/2006/math">
                    <m:r>
                      <a:rPr lang="en-US">
                        <a:latin typeface="Cambria Math" panose="02040503050406030204" pitchFamily="18" charset="0"/>
                      </a:rPr>
                      <m:t>100</m:t>
                    </m:r>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20</m:t>
                                </m:r>
                              </m:e>
                              <m:sup>
                                <m:r>
                                  <a:rPr lang="ar-AE">
                                    <a:latin typeface="Cambria Math" panose="02040503050406030204" pitchFamily="18" charset="0"/>
                                  </a:rPr>
                                  <m:t>°</m:t>
                                </m:r>
                              </m:sup>
                            </m:sSup>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20</m:t>
                                </m:r>
                              </m:e>
                              <m:sup>
                                <m:r>
                                  <a:rPr lang="ar-AE">
                                    <a:latin typeface="Cambria Math" panose="02040503050406030204" pitchFamily="18" charset="0"/>
                                  </a:rPr>
                                  <m:t>°</m:t>
                                </m:r>
                              </m:sup>
                            </m:sSup>
                          </m:e>
                        </m:func>
                      </m:e>
                    </m:d>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93</m:t>
                        </m:r>
                        <m:r>
                          <a:rPr lang="en-US" b="0" i="1" smtClean="0">
                            <a:latin typeface="Cambria Math" panose="02040503050406030204" pitchFamily="18" charset="0"/>
                          </a:rPr>
                          <m:t>.</m:t>
                        </m:r>
                        <m:r>
                          <a:rPr lang="en-US" b="0" i="1" smtClean="0">
                            <a:latin typeface="Cambria Math" panose="02040503050406030204" pitchFamily="18" charset="0"/>
                          </a:rPr>
                          <m:t>97</m:t>
                        </m:r>
                        <m:r>
                          <a:rPr lang="en-US" b="0" i="1" smtClean="0">
                            <a:latin typeface="Cambria Math" panose="02040503050406030204" pitchFamily="18" charset="0"/>
                          </a:rPr>
                          <m:t>,</m:t>
                        </m:r>
                        <m:r>
                          <a:rPr lang="en-US" b="0" i="1" smtClean="0">
                            <a:latin typeface="Cambria Math" panose="02040503050406030204" pitchFamily="18" charset="0"/>
                          </a:rPr>
                          <m:t>34</m:t>
                        </m:r>
                        <m:r>
                          <a:rPr lang="en-US" b="0" i="1" smtClean="0">
                            <a:latin typeface="Cambria Math" panose="02040503050406030204" pitchFamily="18" charset="0"/>
                          </a:rPr>
                          <m:t>.</m:t>
                        </m:r>
                        <m:r>
                          <a:rPr lang="en-US" b="0" i="1" smtClean="0">
                            <a:latin typeface="Cambria Math" panose="02040503050406030204" pitchFamily="18" charset="0"/>
                          </a:rPr>
                          <m:t>20</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Applying Vector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An airplane is flying at a speed of </a:t>
                </a:r>
                <a:r>
                  <a:rPr lang="en-US" sz="2800" dirty="0">
                    <a:latin typeface="Cambria Math"/>
                  </a:rPr>
                  <a:t>200</a:t>
                </a:r>
                <a:r>
                  <a:rPr lang="en-US" sz="2800" dirty="0"/>
                  <a:t> miles per hour at a bearing of </a:t>
                </a:r>
                <a14:m>
                  <m:oMath xmlns:m="http://schemas.openxmlformats.org/officeDocument/2006/math">
                    <m:r>
                      <m:rPr>
                        <m:nor/>
                      </m:rPr>
                      <a:rPr lang="en-US"/>
                      <m:t>N</m:t>
                    </m:r>
                    <m:r>
                      <m:rPr>
                        <m:nor/>
                      </m:rPr>
                      <a:rPr lang="en-US" b="0" i="0" smtClean="0"/>
                      <m:t> </m:t>
                    </m:r>
                    <m:sSup>
                      <m:sSupPr>
                        <m:ctrlPr>
                          <a:rPr lang="ar-AE" i="1">
                            <a:latin typeface="Cambria Math" panose="02040503050406030204" pitchFamily="18" charset="0"/>
                          </a:rPr>
                        </m:ctrlPr>
                      </m:sSupPr>
                      <m:e>
                        <m:r>
                          <a:rPr lang="ar-AE">
                            <a:latin typeface="Cambria Math" panose="02040503050406030204" pitchFamily="18" charset="0"/>
                          </a:rPr>
                          <m:t>33</m:t>
                        </m:r>
                      </m:e>
                      <m:sup>
                        <m:r>
                          <a:rPr lang="ar-AE">
                            <a:latin typeface="Cambria Math" panose="02040503050406030204" pitchFamily="18" charset="0"/>
                          </a:rPr>
                          <m:t>°</m:t>
                        </m:r>
                      </m:sup>
                    </m:sSup>
                    <m:r>
                      <a:rPr lang="ar-AE" b="0" i="1" smtClean="0">
                        <a:latin typeface="Cambria Math" panose="02040503050406030204" pitchFamily="18" charset="0"/>
                      </a:rPr>
                      <m:t> </m:t>
                    </m:r>
                    <m:r>
                      <m:rPr>
                        <m:nor/>
                      </m:rPr>
                      <a:rPr lang="en-US"/>
                      <m:t>E</m:t>
                    </m:r>
                  </m:oMath>
                </a14:m>
                <a:r>
                  <a:rPr lang="en-US" sz="2800" dirty="0"/>
                  <a:t> when it encounters wind with a velocity of </a:t>
                </a:r>
                <a:r>
                  <a:rPr lang="en-US" sz="2800" dirty="0">
                    <a:latin typeface="Cambria Math"/>
                  </a:rPr>
                  <a:t>35</a:t>
                </a:r>
                <a:r>
                  <a:rPr lang="en-US" sz="2800" dirty="0"/>
                  <a:t> miles per hour at a bearing of </a:t>
                </a:r>
                <a14:m>
                  <m:oMath xmlns:m="http://schemas.openxmlformats.org/officeDocument/2006/math">
                    <m:r>
                      <m:rPr>
                        <m:nor/>
                      </m:rPr>
                      <a:rPr lang="en-US"/>
                      <m:t>N</m:t>
                    </m:r>
                    <m:r>
                      <a:rPr lang="en-US" b="0" i="1" smtClean="0">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47</m:t>
                        </m:r>
                      </m:e>
                      <m:sup>
                        <m:r>
                          <a:rPr lang="ar-AE">
                            <a:latin typeface="Cambria Math" panose="02040503050406030204" pitchFamily="18" charset="0"/>
                          </a:rPr>
                          <m:t>°</m:t>
                        </m:r>
                      </m:sup>
                    </m:sSup>
                    <m:r>
                      <a:rPr lang="en-US" b="0" i="1" smtClean="0">
                        <a:latin typeface="Cambria Math" panose="02040503050406030204" pitchFamily="18" charset="0"/>
                      </a:rPr>
                      <m:t> </m:t>
                    </m:r>
                    <m:r>
                      <m:rPr>
                        <m:nor/>
                      </m:rPr>
                      <a:rPr lang="en-US"/>
                      <m:t>W</m:t>
                    </m:r>
                  </m:oMath>
                </a14:m>
                <a:r>
                  <a:rPr lang="en-US" sz="2800" dirty="0"/>
                  <a:t>. What is the resultant true velocity of the airplane?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63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Applying Vector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lang="en-US" sz="2800" b="1" dirty="0"/>
                  <a:t>Solution</a:t>
                </a:r>
              </a:p>
              <a:p>
                <a:pPr>
                  <a:defRPr sz="2800"/>
                </a:pPr>
                <a:r>
                  <a:rPr lang="en-US" sz="2800" dirty="0"/>
                  <a:t>The first step is to express the plane’s velocity and the wind’s velocity as vectors. A bearing of </a:t>
                </a:r>
                <a14:m>
                  <m:oMath xmlns:m="http://schemas.openxmlformats.org/officeDocument/2006/math">
                    <m:r>
                      <m:rPr>
                        <m:nor/>
                      </m:rPr>
                      <a:rPr lang="en-US"/>
                      <m:t>N</m:t>
                    </m:r>
                    <m:r>
                      <a:rPr lang="en-US" b="0" i="1" smtClean="0">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33</m:t>
                        </m:r>
                      </m:e>
                      <m:sup>
                        <m:r>
                          <a:rPr lang="ar-AE">
                            <a:latin typeface="Cambria Math" panose="02040503050406030204" pitchFamily="18" charset="0"/>
                          </a:rPr>
                          <m:t>°</m:t>
                        </m:r>
                      </m:sup>
                    </m:sSup>
                    <m:r>
                      <a:rPr lang="en-US" b="0" i="1" smtClean="0">
                        <a:latin typeface="Cambria Math" panose="02040503050406030204" pitchFamily="18" charset="0"/>
                      </a:rPr>
                      <m:t> </m:t>
                    </m:r>
                    <m:r>
                      <m:rPr>
                        <m:nor/>
                      </m:rPr>
                      <a:rPr lang="en-US"/>
                      <m:t>E</m:t>
                    </m:r>
                  </m:oMath>
                </a14:m>
                <a:r>
                  <a:rPr lang="en-US" sz="2800" dirty="0"/>
                  <a:t> means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33</m:t>
                        </m:r>
                      </m:e>
                      <m:sup>
                        <m:r>
                          <a:rPr lang="ar-AE">
                            <a:latin typeface="Cambria Math" panose="02040503050406030204" pitchFamily="18" charset="0"/>
                          </a:rPr>
                          <m:t>°</m:t>
                        </m:r>
                      </m:sup>
                    </m:sSup>
                  </m:oMath>
                </a14:m>
                <a:r>
                  <a:rPr lang="ar-AE" sz="2800" dirty="0"/>
                  <a:t> </a:t>
                </a:r>
                <a:r>
                  <a:rPr lang="en-US" sz="2800" dirty="0"/>
                  <a:t>East of North, but it is more convenient to think of this as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57</m:t>
                        </m:r>
                      </m:e>
                      <m:sup>
                        <m:r>
                          <a:rPr lang="ar-AE">
                            <a:latin typeface="Cambria Math" panose="02040503050406030204" pitchFamily="18" charset="0"/>
                          </a:rPr>
                          <m:t>°</m:t>
                        </m:r>
                      </m:sup>
                    </m:sSup>
                  </m:oMath>
                </a14:m>
                <a:r>
                  <a:rPr lang="ar-AE" sz="2800" dirty="0"/>
                  <a:t> </a:t>
                </a:r>
                <a:r>
                  <a:rPr lang="en-US" sz="2800" dirty="0"/>
                  <a:t>North of East (in keeping with our convention of measuring angles relative to the positive </a:t>
                </a:r>
                <a14:m>
                  <m:oMath xmlns:m="http://schemas.openxmlformats.org/officeDocument/2006/math">
                    <m:r>
                      <a:rPr lang="en-US">
                        <a:latin typeface="Cambria Math" panose="02040503050406030204" pitchFamily="18" charset="0"/>
                      </a:rPr>
                      <m:t>𝑥</m:t>
                    </m:r>
                  </m:oMath>
                </a14:m>
                <a:r>
                  <a:rPr lang="en-US" sz="2800" dirty="0"/>
                  <a:t>-axis). Similarly, the wind's bearing of </a:t>
                </a:r>
                <a14:m>
                  <m:oMath xmlns:m="http://schemas.openxmlformats.org/officeDocument/2006/math">
                    <m:r>
                      <m:rPr>
                        <m:nor/>
                      </m:rPr>
                      <a:rPr lang="en-US"/>
                      <m:t>N</m:t>
                    </m:r>
                    <m:r>
                      <m:rPr>
                        <m:nor/>
                      </m:rPr>
                      <a:rPr lang="en-US" b="0" i="0" smtClean="0"/>
                      <m:t> </m:t>
                    </m:r>
                    <m:sSup>
                      <m:sSupPr>
                        <m:ctrlPr>
                          <a:rPr lang="ar-AE" i="1">
                            <a:latin typeface="Cambria Math" panose="02040503050406030204" pitchFamily="18" charset="0"/>
                          </a:rPr>
                        </m:ctrlPr>
                      </m:sSupPr>
                      <m:e>
                        <m:r>
                          <a:rPr lang="ar-AE">
                            <a:latin typeface="Cambria Math" panose="02040503050406030204" pitchFamily="18" charset="0"/>
                          </a:rPr>
                          <m:t>47</m:t>
                        </m:r>
                      </m:e>
                      <m:sup>
                        <m:r>
                          <a:rPr lang="ar-AE">
                            <a:latin typeface="Cambria Math" panose="02040503050406030204" pitchFamily="18" charset="0"/>
                          </a:rPr>
                          <m:t>°</m:t>
                        </m:r>
                      </m:sup>
                    </m:sSup>
                    <m:r>
                      <m:rPr>
                        <m:nor/>
                      </m:rPr>
                      <a:rPr lang="en-US" b="0" i="0" smtClean="0">
                        <a:latin typeface="Cambria Math" panose="02040503050406030204" pitchFamily="18" charset="0"/>
                      </a:rPr>
                      <m:t> </m:t>
                    </m:r>
                    <m:r>
                      <m:rPr>
                        <m:nor/>
                      </m:rPr>
                      <a:rPr lang="en-US"/>
                      <m:t>W</m:t>
                    </m:r>
                  </m:oMath>
                </a14:m>
                <a:r>
                  <a:rPr lang="en-US" sz="2800" dirty="0"/>
                  <a:t> equates to a bearing of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137</m:t>
                        </m:r>
                      </m:e>
                      <m:sup>
                        <m:r>
                          <a:rPr lang="ar-AE">
                            <a:latin typeface="Cambria Math" panose="02040503050406030204" pitchFamily="18" charset="0"/>
                          </a:rPr>
                          <m:t>°</m:t>
                        </m:r>
                      </m:sup>
                    </m:sSup>
                  </m:oMath>
                </a14:m>
                <a:r>
                  <a:rPr lang="ar-AE" sz="2800" dirty="0"/>
                  <a:t> </a:t>
                </a:r>
                <a:r>
                  <a:rPr lang="en-US" sz="2800" dirty="0"/>
                  <a:t>as measured from due East. If we let </a:t>
                </a:r>
                <a14:m>
                  <m:oMath xmlns:m="http://schemas.openxmlformats.org/officeDocument/2006/math">
                    <m:r>
                      <a:rPr lang="en-US">
                        <a:latin typeface="Cambria Math" panose="02040503050406030204" pitchFamily="18" charset="0"/>
                      </a:rPr>
                      <m:t>𝐩</m:t>
                    </m:r>
                  </m:oMath>
                </a14:m>
                <a:r>
                  <a:rPr lang="en-US" sz="2800" dirty="0"/>
                  <a:t> denote the plane’s velocity and </a:t>
                </a:r>
                <a14:m>
                  <m:oMath xmlns:m="http://schemas.openxmlformats.org/officeDocument/2006/math">
                    <m:r>
                      <a:rPr lang="en-US">
                        <a:latin typeface="Cambria Math" panose="02040503050406030204" pitchFamily="18" charset="0"/>
                      </a:rPr>
                      <m:t>𝐰</m:t>
                    </m:r>
                  </m:oMath>
                </a14:m>
                <a:r>
                  <a:rPr lang="en-US" sz="2800" dirty="0"/>
                  <a:t> the wind’s velocity, we have the following.</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𝐩</m:t>
                      </m:r>
                      <m:r>
                        <a:rPr lang="en-US">
                          <a:latin typeface="Cambria Math" panose="02040503050406030204" pitchFamily="18" charset="0"/>
                        </a:rPr>
                        <m:t>=</m:t>
                      </m:r>
                      <m:r>
                        <a:rPr lang="en-US">
                          <a:latin typeface="Cambria Math" panose="02040503050406030204" pitchFamily="18" charset="0"/>
                        </a:rPr>
                        <m:t>200</m:t>
                      </m:r>
                      <m:d>
                        <m:dPr>
                          <m:begChr m:val="⟨"/>
                          <m:endChr m:val="⟩"/>
                          <m:ctrlPr>
                            <a:rPr lang="en-US"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57</m:t>
                                  </m:r>
                                </m:e>
                                <m:sup>
                                  <m:r>
                                    <a:rPr lang="ar-AE">
                                      <a:latin typeface="Cambria Math" panose="02040503050406030204" pitchFamily="18" charset="0"/>
                                    </a:rPr>
                                    <m:t>°</m:t>
                                  </m:r>
                                </m:sup>
                              </m:sSup>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57</m:t>
                                  </m:r>
                                </m:e>
                                <m:sup>
                                  <m:r>
                                    <a:rPr lang="ar-AE">
                                      <a:latin typeface="Cambria Math" panose="02040503050406030204" pitchFamily="18" charset="0"/>
                                    </a:rPr>
                                    <m:t>°</m:t>
                                  </m:r>
                                </m:sup>
                              </m:sSup>
                            </m:e>
                          </m:func>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108</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167</m:t>
                          </m:r>
                          <m:r>
                            <a:rPr lang="ar-AE">
                              <a:latin typeface="Cambria Math" panose="02040503050406030204" pitchFamily="18" charset="0"/>
                            </a:rPr>
                            <m:t>.</m:t>
                          </m:r>
                          <m:r>
                            <a:rPr lang="ar-AE">
                              <a:latin typeface="Cambria Math" panose="02040503050406030204" pitchFamily="18" charset="0"/>
                            </a:rPr>
                            <m:t>7</m:t>
                          </m:r>
                        </m:e>
                      </m:d>
                    </m:oMath>
                  </m:oMathPara>
                </a14:m>
                <a:endParaRPr lang="ar-AE" sz="2800" dirty="0"/>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𝐰</m:t>
                      </m:r>
                      <m:r>
                        <a:rPr lang="en-US">
                          <a:latin typeface="Cambria Math" panose="02040503050406030204" pitchFamily="18" charset="0"/>
                        </a:rPr>
                        <m:t>=</m:t>
                      </m:r>
                      <m:r>
                        <a:rPr lang="en-US">
                          <a:latin typeface="Cambria Math" panose="02040503050406030204" pitchFamily="18" charset="0"/>
                        </a:rPr>
                        <m:t>35</m:t>
                      </m:r>
                      <m:d>
                        <m:dPr>
                          <m:begChr m:val="⟨"/>
                          <m:endChr m:val="⟩"/>
                          <m:ctrlPr>
                            <a:rPr lang="en-US"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137</m:t>
                                  </m:r>
                                </m:e>
                                <m:sup>
                                  <m:r>
                                    <a:rPr lang="ar-AE">
                                      <a:latin typeface="Cambria Math" panose="02040503050406030204" pitchFamily="18" charset="0"/>
                                    </a:rPr>
                                    <m:t>°</m:t>
                                  </m:r>
                                </m:sup>
                              </m:sSup>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137</m:t>
                                  </m:r>
                                </m:e>
                                <m:sup>
                                  <m:r>
                                    <a:rPr lang="ar-AE">
                                      <a:latin typeface="Cambria Math" panose="02040503050406030204" pitchFamily="18" charset="0"/>
                                    </a:rPr>
                                    <m:t>°</m:t>
                                  </m:r>
                                </m:sup>
                              </m:sSup>
                            </m:e>
                          </m:func>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23</m:t>
                          </m:r>
                          <m:r>
                            <a:rPr lang="ar-AE">
                              <a:latin typeface="Cambria Math" panose="02040503050406030204" pitchFamily="18" charset="0"/>
                            </a:rPr>
                            <m:t>.</m:t>
                          </m:r>
                          <m:r>
                            <a:rPr lang="ar-AE">
                              <a:latin typeface="Cambria Math" panose="02040503050406030204" pitchFamily="18" charset="0"/>
                            </a:rPr>
                            <m:t>9</m:t>
                          </m:r>
                        </m:e>
                      </m:d>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889"/>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Applying Vector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plane’s true velocity is now </a:t>
                </a:r>
                <a14:m>
                  <m:oMath xmlns:m="http://schemas.openxmlformats.org/officeDocument/2006/math">
                    <m:r>
                      <a:rPr lang="en-US">
                        <a:latin typeface="Cambria Math" panose="02040503050406030204" pitchFamily="18" charset="0"/>
                      </a:rPr>
                      <m:t>𝐩</m:t>
                    </m:r>
                    <m:r>
                      <a:rPr lang="en-US">
                        <a:latin typeface="Cambria Math" panose="02040503050406030204" pitchFamily="18" charset="0"/>
                      </a:rPr>
                      <m:t>+</m:t>
                    </m:r>
                    <m:r>
                      <a:rPr lang="en-US">
                        <a:latin typeface="Cambria Math" panose="02040503050406030204" pitchFamily="18" charset="0"/>
                      </a:rPr>
                      <m:t>𝐰</m:t>
                    </m:r>
                    <m:r>
                      <a:rPr lang="en-US">
                        <a:latin typeface="Cambria Math" panose="02040503050406030204" pitchFamily="18" charset="0"/>
                      </a:rPr>
                      <m:t>=⟨</m:t>
                    </m:r>
                    <m:r>
                      <a:rPr lang="en-US">
                        <a:latin typeface="Cambria Math" panose="02040503050406030204" pitchFamily="18" charset="0"/>
                      </a:rPr>
                      <m:t>83</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191</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oMath>
                </a14:m>
                <a:r>
                  <a:rPr lang="en-US" sz="2800" dirty="0"/>
                  <a:t>. It may also be useful to determine that the speed of the plane is now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𝐩</m:t>
                        </m:r>
                        <m:r>
                          <a:rPr lang="en-US">
                            <a:latin typeface="Cambria Math" panose="02040503050406030204" pitchFamily="18" charset="0"/>
                          </a:rPr>
                          <m:t>+</m:t>
                        </m:r>
                        <m:r>
                          <a:rPr lang="en-US">
                            <a:latin typeface="Cambria Math" panose="02040503050406030204" pitchFamily="18" charset="0"/>
                          </a:rPr>
                          <m:t>𝐰</m:t>
                        </m:r>
                      </m:e>
                    </m:d>
                    <m:r>
                      <a:rPr lang="en-US">
                        <a:latin typeface="Cambria Math" panose="02040503050406030204" pitchFamily="18" charset="0"/>
                      </a:rPr>
                      <m:t>=</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83</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191</m:t>
                                </m:r>
                                <m:r>
                                  <a:rPr lang="ar-AE">
                                    <a:latin typeface="Cambria Math" panose="02040503050406030204" pitchFamily="18" charset="0"/>
                                  </a:rPr>
                                  <m:t>.</m:t>
                                </m:r>
                                <m:r>
                                  <a:rPr lang="ar-AE">
                                    <a:latin typeface="Cambria Math" panose="02040503050406030204" pitchFamily="18" charset="0"/>
                                  </a:rPr>
                                  <m:t>6</m:t>
                                </m:r>
                              </m:e>
                            </m:d>
                          </m:e>
                          <m:sup>
                            <m:r>
                              <a:rPr lang="ar-AE">
                                <a:latin typeface="Cambria Math" panose="02040503050406030204" pitchFamily="18" charset="0"/>
                              </a:rPr>
                              <m:t>2</m:t>
                            </m:r>
                          </m:sup>
                        </m:sSup>
                      </m:e>
                    </m:rad>
                    <m:r>
                      <a:rPr lang="ar-AE">
                        <a:latin typeface="Cambria Math" panose="02040503050406030204" pitchFamily="18" charset="0"/>
                      </a:rPr>
                      <m:t>≈</m:t>
                    </m:r>
                    <m:r>
                      <a:rPr lang="ar-AE">
                        <a:latin typeface="Cambria Math" panose="02040503050406030204" pitchFamily="18" charset="0"/>
                      </a:rPr>
                      <m:t>208</m:t>
                    </m:r>
                    <m:r>
                      <a:rPr lang="ar-AE">
                        <a:latin typeface="Cambria Math" panose="02040503050406030204" pitchFamily="18" charset="0"/>
                      </a:rPr>
                      <m:t>.</m:t>
                    </m:r>
                    <m:r>
                      <a:rPr lang="ar-AE">
                        <a:latin typeface="Cambria Math" panose="02040503050406030204" pitchFamily="18" charset="0"/>
                      </a:rPr>
                      <m:t>9</m:t>
                    </m:r>
                  </m:oMath>
                </a14:m>
                <a:r>
                  <a:rPr lang="ar-AE" sz="2800" dirty="0"/>
                  <a:t> </a:t>
                </a:r>
                <a:r>
                  <a:rPr lang="en-US" sz="2800" dirty="0"/>
                  <a:t>miles per hour, and that its bearing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66</m:t>
                        </m:r>
                        <m:r>
                          <a:rPr lang="ar-AE">
                            <a:latin typeface="Cambria Math" panose="02040503050406030204" pitchFamily="18" charset="0"/>
                          </a:rPr>
                          <m:t>.</m:t>
                        </m:r>
                        <m:r>
                          <a:rPr lang="ar-AE">
                            <a:latin typeface="Cambria Math" panose="02040503050406030204" pitchFamily="18" charset="0"/>
                          </a:rPr>
                          <m:t>5</m:t>
                        </m:r>
                      </m:e>
                      <m:sup>
                        <m:r>
                          <a:rPr lang="ar-AE">
                            <a:latin typeface="Cambria Math" panose="02040503050406030204" pitchFamily="18" charset="0"/>
                          </a:rPr>
                          <m:t>°</m:t>
                        </m:r>
                      </m:sup>
                    </m:sSup>
                  </m:oMath>
                </a14:m>
                <a:r>
                  <a:rPr lang="ar-AE" sz="2800" dirty="0"/>
                  <a:t> </a:t>
                </a:r>
                <a:r>
                  <a:rPr lang="en-US" sz="2800" dirty="0"/>
                  <a:t>North of East (which, using conventional bearing notation, would be written as </a:t>
                </a:r>
                <a14:m>
                  <m:oMath xmlns:m="http://schemas.openxmlformats.org/officeDocument/2006/math">
                    <m:r>
                      <m:rPr>
                        <m:nor/>
                      </m:rPr>
                      <a:rPr lang="en-US"/>
                      <m:t>N</m:t>
                    </m:r>
                    <m:r>
                      <m:rPr>
                        <m:nor/>
                      </m:rPr>
                      <a:rPr lang="en-US"/>
                      <m:t> </m:t>
                    </m:r>
                    <m:sSup>
                      <m:sSupPr>
                        <m:ctrlPr>
                          <a:rPr lang="ar-AE" i="1">
                            <a:latin typeface="Cambria Math" panose="02040503050406030204" pitchFamily="18" charset="0"/>
                          </a:rPr>
                        </m:ctrlPr>
                      </m:sSupPr>
                      <m:e>
                        <m:r>
                          <a:rPr lang="en-US" b="0" i="0" smtClean="0">
                            <a:latin typeface="Cambria Math" panose="02040503050406030204" pitchFamily="18" charset="0"/>
                          </a:rPr>
                          <m:t>23</m:t>
                        </m:r>
                        <m:r>
                          <a:rPr lang="en-US" b="0" i="0" smtClean="0">
                            <a:latin typeface="Cambria Math" panose="02040503050406030204" pitchFamily="18" charset="0"/>
                          </a:rPr>
                          <m:t>.</m:t>
                        </m:r>
                        <m:r>
                          <a:rPr lang="en-US" b="0" i="0" smtClean="0">
                            <a:latin typeface="Cambria Math" panose="02040503050406030204" pitchFamily="18" charset="0"/>
                          </a:rPr>
                          <m:t>5</m:t>
                        </m:r>
                      </m:e>
                      <m:sup>
                        <m:r>
                          <a:rPr lang="ar-AE">
                            <a:latin typeface="Cambria Math" panose="02040503050406030204" pitchFamily="18" charset="0"/>
                          </a:rPr>
                          <m:t>°</m:t>
                        </m:r>
                      </m:sup>
                    </m:sSup>
                    <m:r>
                      <a:rPr lang="ar-AE" i="1">
                        <a:latin typeface="Cambria Math" panose="02040503050406030204" pitchFamily="18" charset="0"/>
                      </a:rPr>
                      <m:t> </m:t>
                    </m:r>
                    <m:r>
                      <m:rPr>
                        <m:nor/>
                      </m:rPr>
                      <a:rPr lang="en-US"/>
                      <m:t>E</m:t>
                    </m:r>
                  </m:oMath>
                </a14:m>
                <a:r>
                  <a:rPr lang="en-US" sz="2800" dirty="0"/>
                  <a:t>). This last angle is derived from the fact that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191</m:t>
                        </m:r>
                        <m:r>
                          <a:rPr lang="ar-AE">
                            <a:latin typeface="Cambria Math" panose="02040503050406030204" pitchFamily="18" charset="0"/>
                          </a:rPr>
                          <m:t>.</m:t>
                        </m:r>
                        <m:r>
                          <a:rPr lang="ar-AE">
                            <a:latin typeface="Cambria Math" panose="02040503050406030204" pitchFamily="18" charset="0"/>
                          </a:rPr>
                          <m:t>6</m:t>
                        </m:r>
                      </m:num>
                      <m:den>
                        <m:r>
                          <a:rPr lang="ar-AE">
                            <a:latin typeface="Cambria Math" panose="02040503050406030204" pitchFamily="18" charset="0"/>
                          </a:rPr>
                          <m:t>83</m:t>
                        </m:r>
                        <m:r>
                          <a:rPr lang="ar-AE">
                            <a:latin typeface="Cambria Math" panose="02040503050406030204" pitchFamily="18" charset="0"/>
                          </a:rPr>
                          <m:t>.</m:t>
                        </m:r>
                        <m:r>
                          <a:rPr lang="ar-AE">
                            <a:latin typeface="Cambria Math" panose="02040503050406030204" pitchFamily="18" charset="0"/>
                          </a:rPr>
                          <m:t>3</m:t>
                        </m:r>
                      </m:den>
                    </m:f>
                  </m:oMath>
                </a14:m>
                <a:r>
                  <a:rPr lang="en-US" sz="2800" dirty="0"/>
                  <a:t>, so </a:t>
                </a:r>
                <a:br>
                  <a:rPr lang="en-US" sz="2800" dirty="0"/>
                </a:b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tan</m:t>
                            </m:r>
                          </m:e>
                          <m:sup>
                            <m:r>
                              <a:rPr lang="ar-AE">
                                <a:latin typeface="Cambria Math" panose="02040503050406030204" pitchFamily="18" charset="0"/>
                              </a:rPr>
                              <m:t>−</m:t>
                            </m:r>
                            <m:r>
                              <a:rPr lang="ar-AE">
                                <a:latin typeface="Cambria Math" panose="02040503050406030204" pitchFamily="18" charset="0"/>
                              </a:rPr>
                              <m:t>1</m:t>
                            </m:r>
                          </m:sup>
                        </m:sSup>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191</m:t>
                                </m:r>
                                <m:r>
                                  <a:rPr lang="ar-AE">
                                    <a:latin typeface="Cambria Math" panose="02040503050406030204" pitchFamily="18" charset="0"/>
                                  </a:rPr>
                                  <m:t>.</m:t>
                                </m:r>
                                <m:r>
                                  <a:rPr lang="ar-AE">
                                    <a:latin typeface="Cambria Math" panose="02040503050406030204" pitchFamily="18" charset="0"/>
                                  </a:rPr>
                                  <m:t>6</m:t>
                                </m:r>
                              </m:num>
                              <m:den>
                                <m:r>
                                  <a:rPr lang="ar-AE">
                                    <a:latin typeface="Cambria Math" panose="02040503050406030204" pitchFamily="18" charset="0"/>
                                  </a:rPr>
                                  <m:t>83</m:t>
                                </m:r>
                                <m:r>
                                  <a:rPr lang="ar-AE">
                                    <a:latin typeface="Cambria Math" panose="02040503050406030204" pitchFamily="18" charset="0"/>
                                  </a:rPr>
                                  <m:t>.</m:t>
                                </m:r>
                                <m:r>
                                  <a:rPr lang="ar-AE">
                                    <a:latin typeface="Cambria Math" panose="02040503050406030204" pitchFamily="18" charset="0"/>
                                  </a:rPr>
                                  <m:t>3</m:t>
                                </m:r>
                              </m:den>
                            </m:f>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66</m:t>
                        </m:r>
                        <m:r>
                          <a:rPr lang="ar-AE">
                            <a:latin typeface="Cambria Math" panose="02040503050406030204" pitchFamily="18" charset="0"/>
                          </a:rPr>
                          <m:t>.</m:t>
                        </m:r>
                        <m:r>
                          <a:rPr lang="ar-AE">
                            <a:latin typeface="Cambria Math" panose="02040503050406030204" pitchFamily="18" charset="0"/>
                          </a:rPr>
                          <m:t>5</m:t>
                        </m:r>
                      </m:e>
                      <m:sup>
                        <m:r>
                          <a:rPr lang="ar-AE">
                            <a:latin typeface="Cambria Math" panose="02040503050406030204" pitchFamily="18" charset="0"/>
                          </a:rPr>
                          <m:t>°</m:t>
                        </m:r>
                      </m:sup>
                    </m:sSup>
                  </m:oMath>
                </a14:m>
                <a:r>
                  <a:rPr lang="en-US" sz="2800" dirty="0"/>
                  <a:t>. Figure 10 illustrates the three vectors in this problem.</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extLst>
      <p:ext uri="{BB962C8B-B14F-4D97-AF65-F5344CB8AC3E}">
        <p14:creationId xmlns:p14="http://schemas.microsoft.com/office/powerpoint/2010/main" val="324935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Applying Vector Operations (cont.)</a:t>
            </a:r>
          </a:p>
        </p:txBody>
      </p:sp>
      <p:pic>
        <p:nvPicPr>
          <p:cNvPr id="5" name="Content Placeholder 4">
            <a:extLst>
              <a:ext uri="{FF2B5EF4-FFF2-40B4-BE49-F238E27FC236}">
                <a16:creationId xmlns:a16="http://schemas.microsoft.com/office/drawing/2014/main" id="{D2CD80F6-56B6-4F24-95BD-29B8C58E540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42F209B8-78CD-4399-84A3-576FCCF50F27}"/>
              </a:ext>
            </a:extLst>
          </p:cNvPr>
          <p:cNvSpPr txBox="1">
            <a:spLocks/>
          </p:cNvSpPr>
          <p:nvPr/>
        </p:nvSpPr>
        <p:spPr>
          <a:xfrm>
            <a:off x="3810000" y="5571275"/>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Applying Vector Operations</a:t>
            </a:r>
          </a:p>
        </p:txBody>
      </p:sp>
      <p:sp>
        <p:nvSpPr>
          <p:cNvPr id="3" name="Text Placeholder 2"/>
          <p:cNvSpPr>
            <a:spLocks noGrp="1"/>
          </p:cNvSpPr>
          <p:nvPr>
            <p:ph type="body" sz="quarter" idx="10"/>
          </p:nvPr>
        </p:nvSpPr>
        <p:spPr/>
        <p:txBody>
          <a:bodyPr>
            <a:normAutofit/>
          </a:bodyPr>
          <a:lstStyle/>
          <a:p>
            <a:r>
              <a:rPr sz="2800"/>
              <a:t>A cat is slowly pushing a </a:t>
            </a:r>
            <a:r>
              <a:rPr sz="2800">
                <a:latin typeface="Cambria Math"/>
              </a:rPr>
              <a:t>5</a:t>
            </a:r>
            <a:r>
              <a:rPr sz="2800"/>
              <a:t>-pound plant across a table, with the intention of knocking it off the edge (determining why cats feel the need to do so is beyond the scope of this text). The cat is pushing with a force of </a:t>
            </a:r>
            <a:r>
              <a:rPr sz="2800">
                <a:latin typeface="Cambria Math"/>
              </a:rPr>
              <a:t>1</a:t>
            </a:r>
            <a:r>
              <a:rPr sz="2800"/>
              <a:t> pound. What is the total force being applied to the plant?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Applying Vector Operations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Weight is itself a force</a:t>
                </a:r>
                <a:r>
                  <a:rPr lang="en-US" dirty="0"/>
                  <a:t>—</a:t>
                </a:r>
                <a:r>
                  <a:rPr lang="en-US" sz="2800" dirty="0"/>
                  <a:t>it is the force due to gravity that Earth exerts on an object. Forces exerted on an object are added as vectors, and the result is the total applied force. If we let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𝐅</m:t>
                        </m:r>
                      </m:e>
                      <m:sub>
                        <m:r>
                          <a:rPr lang="ar-AE">
                            <a:latin typeface="Cambria Math" panose="02040503050406030204" pitchFamily="18" charset="0"/>
                          </a:rPr>
                          <m:t>1</m:t>
                        </m:r>
                      </m:sub>
                    </m:sSub>
                  </m:oMath>
                </a14:m>
                <a:r>
                  <a:rPr lang="ar-AE" sz="2800" dirty="0"/>
                  <a:t> </a:t>
                </a:r>
                <a:r>
                  <a:rPr lang="en-US" sz="2800" dirty="0"/>
                  <a:t>denote the weight of the plant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𝐅</m:t>
                        </m:r>
                      </m:e>
                      <m:sub>
                        <m:r>
                          <a:rPr lang="ar-AE">
                            <a:latin typeface="Cambria Math" panose="02040503050406030204" pitchFamily="18" charset="0"/>
                          </a:rPr>
                          <m:t>2</m:t>
                        </m:r>
                      </m:sub>
                    </m:sSub>
                  </m:oMath>
                </a14:m>
                <a:r>
                  <a:rPr lang="ar-AE" sz="2800" dirty="0"/>
                  <a:t> </a:t>
                </a:r>
                <a:r>
                  <a:rPr lang="en-US" sz="2800" dirty="0"/>
                  <a:t>the force exerted by the cat, the force </a:t>
                </a:r>
                <a14:m>
                  <m:oMath xmlns:m="http://schemas.openxmlformats.org/officeDocument/2006/math">
                    <m:r>
                      <a:rPr lang="en-US" sz="2800" b="1" i="0" smtClean="0">
                        <a:latin typeface="Cambria Math" panose="02040503050406030204" pitchFamily="18" charset="0"/>
                      </a:rPr>
                      <m:t>𝐅</m:t>
                    </m:r>
                  </m:oMath>
                </a14:m>
                <a:r>
                  <a:rPr lang="en-US" sz="2800" dirty="0"/>
                  <a:t> on the plant is</a:t>
                </a:r>
              </a:p>
              <a:p>
                <a:pPr algn="ctr">
                  <a:defRPr sz="2800"/>
                </a:pPr>
                <a:r>
                  <a:rPr lang="en-US" sz="2800" dirty="0"/>
                  <a:t> </a:t>
                </a:r>
                <a14:m>
                  <m:oMath xmlns:m="http://schemas.openxmlformats.org/officeDocument/2006/math">
                    <m:r>
                      <a:rPr lang="en-US" b="1" i="0" smtClean="0">
                        <a:latin typeface="Cambria Math" panose="02040503050406030204" pitchFamily="18" charset="0"/>
                      </a:rPr>
                      <m:t>𝐅</m:t>
                    </m:r>
                    <m:r>
                      <a:rPr lang="en-US" b="0" i="0"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𝐅</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𝐅</m:t>
                        </m:r>
                      </m:e>
                      <m:sub>
                        <m:r>
                          <a:rPr lang="ar-AE">
                            <a:latin typeface="Cambria Math" panose="02040503050406030204" pitchFamily="18" charset="0"/>
                          </a:rPr>
                          <m:t>2</m:t>
                        </m:r>
                      </m:sub>
                    </m:sSub>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ar-AE"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5</m:t>
                        </m:r>
                      </m:e>
                    </m:d>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5</m:t>
                        </m:r>
                      </m:e>
                    </m:d>
                  </m:oMath>
                </a14:m>
                <a:r>
                  <a:rPr lang="en-US" sz="2800" dirty="0"/>
                  <a:t>.</a:t>
                </a:r>
                <a:endParaRPr lang="ar-AE" sz="2800" dirty="0"/>
              </a:p>
              <a:p>
                <a:pPr>
                  <a:defRPr sz="2800"/>
                </a:pPr>
                <a:r>
                  <a:rPr lang="en-US" sz="2800" dirty="0"/>
                  <a:t>The magnitude of </a:t>
                </a:r>
                <a14:m>
                  <m:oMath xmlns:m="http://schemas.openxmlformats.org/officeDocument/2006/math">
                    <m:r>
                      <a:rPr lang="en-US" b="1">
                        <a:latin typeface="Cambria Math" panose="02040503050406030204" pitchFamily="18" charset="0"/>
                      </a:rPr>
                      <m:t>𝐅</m:t>
                    </m:r>
                  </m:oMath>
                </a14:m>
                <a:r>
                  <a:rPr lang="en-US" sz="2800" dirty="0"/>
                  <a:t> is </a:t>
                </a:r>
                <a14:m>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25</m:t>
                        </m:r>
                      </m:e>
                    </m:rad>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pounds, and Figure 11 illustrates the situation.</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Applying Vector Operations (cont.)</a:t>
            </a:r>
          </a:p>
        </p:txBody>
      </p:sp>
      <p:sp>
        <p:nvSpPr>
          <p:cNvPr id="3" name="Text Placeholder 2">
            <a:extLst>
              <a:ext uri="{FF2B5EF4-FFF2-40B4-BE49-F238E27FC236}">
                <a16:creationId xmlns:a16="http://schemas.microsoft.com/office/drawing/2014/main" id="{265ED420-B2EF-4118-B5D5-E700D2F4BEA5}"/>
              </a:ext>
            </a:extLst>
          </p:cNvPr>
          <p:cNvSpPr txBox="1">
            <a:spLocks/>
          </p:cNvSpPr>
          <p:nvPr/>
        </p:nvSpPr>
        <p:spPr>
          <a:xfrm>
            <a:off x="3810000" y="5571275"/>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11</a:t>
            </a:r>
          </a:p>
        </p:txBody>
      </p:sp>
      <p:pic>
        <p:nvPicPr>
          <p:cNvPr id="9" name="Content Placeholder 8">
            <a:extLst>
              <a:ext uri="{FF2B5EF4-FFF2-40B4-BE49-F238E27FC236}">
                <a16:creationId xmlns:a16="http://schemas.microsoft.com/office/drawing/2014/main" id="{F2DE370B-6B9C-4484-ABA2-C901A7A0A22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Sum of Two Vectors (cont.)</a:t>
            </a:r>
          </a:p>
        </p:txBody>
      </p:sp>
      <p:pic>
        <p:nvPicPr>
          <p:cNvPr id="5" name="Content Placeholder 4">
            <a:extLst>
              <a:ext uri="{FF2B5EF4-FFF2-40B4-BE49-F238E27FC236}">
                <a16:creationId xmlns:a16="http://schemas.microsoft.com/office/drawing/2014/main" id="{8DD00C48-177A-4B1E-9B62-49E44EEE7A2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a:extLst>
              <a:ext uri="{FF2B5EF4-FFF2-40B4-BE49-F238E27FC236}">
                <a16:creationId xmlns:a16="http://schemas.microsoft.com/office/drawing/2014/main" id="{2F1E57AD-FCCC-4C1F-963A-EC7B394D46D8}"/>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Sum of Two Vectors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simplest way to proceed is to leave </a:t>
                </a:r>
                <a14:m>
                  <m:oMath xmlns:m="http://schemas.openxmlformats.org/officeDocument/2006/math">
                    <m:r>
                      <a:rPr>
                        <a:latin typeface="Cambria Math" panose="02040503050406030204" pitchFamily="18" charset="0"/>
                      </a:rPr>
                      <m:t>𝐮</m:t>
                    </m:r>
                  </m:oMath>
                </a14:m>
                <a:r>
                  <a:rPr sz="2800" dirty="0"/>
                  <a:t> alone and to redraw </a:t>
                </a:r>
                <a14:m>
                  <m:oMath xmlns:m="http://schemas.openxmlformats.org/officeDocument/2006/math">
                    <m:r>
                      <a:rPr>
                        <a:latin typeface="Cambria Math" panose="02040503050406030204" pitchFamily="18" charset="0"/>
                      </a:rPr>
                      <m:t>𝐯</m:t>
                    </m:r>
                  </m:oMath>
                </a14:m>
                <a:r>
                  <a:rPr sz="2800" dirty="0"/>
                  <a:t> so that its initial point is the terminal point of </a:t>
                </a:r>
                <a14:m>
                  <m:oMath xmlns:m="http://schemas.openxmlformats.org/officeDocument/2006/math">
                    <m:r>
                      <a:rPr>
                        <a:latin typeface="Cambria Math" panose="02040503050406030204" pitchFamily="18" charset="0"/>
                      </a:rPr>
                      <m:t>𝐮</m:t>
                    </m:r>
                  </m:oMath>
                </a14:m>
                <a:r>
                  <a:rPr sz="2800" dirty="0"/>
                  <a:t>. If we then construct a directed line segment from </a:t>
                </a:r>
                <a14:m>
                  <m:oMath xmlns:m="http://schemas.openxmlformats.org/officeDocument/2006/math">
                    <m:r>
                      <a:rPr>
                        <a:latin typeface="Cambria Math" panose="02040503050406030204" pitchFamily="18" charset="0"/>
                      </a:rPr>
                      <m:t>𝐮</m:t>
                    </m:r>
                  </m:oMath>
                </a14:m>
                <a:r>
                  <a:rPr lang="en-US" sz="2800" dirty="0"/>
                  <a:t>’s</a:t>
                </a:r>
                <a:r>
                  <a:rPr sz="2800" dirty="0"/>
                  <a:t> initial point to </a:t>
                </a:r>
                <a14:m>
                  <m:oMath xmlns:m="http://schemas.openxmlformats.org/officeDocument/2006/math">
                    <m:r>
                      <a:rPr>
                        <a:latin typeface="Cambria Math" panose="02040503050406030204" pitchFamily="18" charset="0"/>
                      </a:rPr>
                      <m:t>𝐯</m:t>
                    </m:r>
                  </m:oMath>
                </a14:m>
                <a:r>
                  <a:rPr lang="en-US" sz="2800" dirty="0"/>
                  <a:t>’s</a:t>
                </a:r>
                <a:r>
                  <a:rPr sz="2800" dirty="0"/>
                  <a:t> terminal point, the result will depict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dirty="0"/>
                  <a:t>. This has been done in Figure 4.</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Sum of Two Vectors (cont.)</a:t>
            </a:r>
          </a:p>
        </p:txBody>
      </p:sp>
      <p:pic>
        <p:nvPicPr>
          <p:cNvPr id="5" name="Content Placeholder 4">
            <a:extLst>
              <a:ext uri="{FF2B5EF4-FFF2-40B4-BE49-F238E27FC236}">
                <a16:creationId xmlns:a16="http://schemas.microsoft.com/office/drawing/2014/main" id="{7B33EA2A-7DDF-454E-AAA4-0647AECA63A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0EAAD17E-B144-4579-A599-79EE12AF644C}"/>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Vector Addition and Scalar Multiplication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Properties</a:t>
                </a:r>
                <a:endParaRPr dirty="0"/>
              </a:p>
              <a:p>
                <a:pPr>
                  <a:defRPr sz="2800"/>
                </a:pPr>
                <a:r>
                  <a:rPr sz="2800" dirty="0"/>
                  <a:t>Assume </a:t>
                </a:r>
                <a14:m>
                  <m:oMath xmlns:m="http://schemas.openxmlformats.org/officeDocument/2006/math">
                    <m:r>
                      <a:rPr>
                        <a:latin typeface="Cambria Math" panose="02040503050406030204" pitchFamily="18" charset="0"/>
                      </a:rPr>
                      <m:t>𝐮</m:t>
                    </m:r>
                  </m:oMath>
                </a14:m>
                <a:r>
                  <a:rPr sz="2800" dirty="0"/>
                  <a:t>, </a:t>
                </a:r>
                <a14:m>
                  <m:oMath xmlns:m="http://schemas.openxmlformats.org/officeDocument/2006/math">
                    <m:r>
                      <a:rPr>
                        <a:latin typeface="Cambria Math" panose="02040503050406030204" pitchFamily="18" charset="0"/>
                      </a:rPr>
                      <m:t>𝐯</m:t>
                    </m:r>
                  </m:oMath>
                </a14:m>
                <a:r>
                  <a:rPr sz="2800" dirty="0"/>
                  <a:t>, and </a:t>
                </a:r>
                <a14:m>
                  <m:oMath xmlns:m="http://schemas.openxmlformats.org/officeDocument/2006/math">
                    <m:r>
                      <a:rPr>
                        <a:latin typeface="Cambria Math" panose="02040503050406030204" pitchFamily="18" charset="0"/>
                      </a:rPr>
                      <m:t>𝐰</m:t>
                    </m:r>
                  </m:oMath>
                </a14:m>
                <a:r>
                  <a:rPr sz="2800" dirty="0"/>
                  <a:t> represent vectors, while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represent scalars</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0D9E5A3-17AC-4A10-A182-9D92BB78E9A4}"/>
                  </a:ext>
                </a:extLst>
              </p:cNvPr>
              <p:cNvGraphicFramePr>
                <a:graphicFrameLocks/>
              </p:cNvGraphicFramePr>
              <p:nvPr>
                <p:extLst>
                  <p:ext uri="{D42A27DB-BD31-4B8C-83A1-F6EECF244321}">
                    <p14:modId xmlns:p14="http://schemas.microsoft.com/office/powerpoint/2010/main" val="3549644344"/>
                  </p:ext>
                </p:extLst>
              </p:nvPr>
            </p:nvGraphicFramePr>
            <p:xfrm>
              <a:off x="533400" y="2667000"/>
              <a:ext cx="8153400" cy="274320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a:txBody>
                        <a:bodyPr/>
                        <a:lstStyle/>
                        <a:p>
                          <a:pPr algn="l">
                            <a:defRPr sz="1800" b="1"/>
                          </a:pPr>
                          <a:r>
                            <a:rPr sz="2400" dirty="0">
                              <a:solidFill>
                                <a:srgbClr val="000000"/>
                              </a:solidFill>
                            </a:rPr>
                            <a:t>Vector Addition Properties</a:t>
                          </a:r>
                        </a:p>
                      </a:txBody>
                      <a:tcPr/>
                    </a:tc>
                    <a:tc>
                      <a:txBody>
                        <a:bodyPr/>
                        <a:lstStyle/>
                        <a:p>
                          <a:pPr algn="l">
                            <a:defRPr sz="1800" b="1"/>
                          </a:pPr>
                          <a:r>
                            <a:rPr sz="2400" dirty="0">
                              <a:solidFill>
                                <a:srgbClr val="000000"/>
                              </a:solidFill>
                            </a:rPr>
                            <a:t>Scalar Multiplication Properties</a:t>
                          </a:r>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left"/>
                              </m:oMathParaPr>
                              <m:oMath xmlns:m="http://schemas.openxmlformats.org/officeDocument/2006/math">
                                <m:r>
                                  <a:rPr lang="en-US" sz="2400" smtClean="0">
                                    <a:solidFill>
                                      <a:srgbClr val="000000"/>
                                    </a:solidFill>
                                    <a:latin typeface="Cambria Math" panose="02040503050406030204" pitchFamily="18" charset="0"/>
                                  </a:rPr>
                                  <m:t>𝐮</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𝐯</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𝐯</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𝐮</m:t>
                                </m:r>
                              </m:oMath>
                            </m:oMathPara>
                          </a14:m>
                          <a:endParaRPr lang="en-US" sz="24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400" smtClean="0">
                                    <a:solidFill>
                                      <a:srgbClr val="000000"/>
                                    </a:solidFill>
                                    <a:latin typeface="Cambria Math" panose="02040503050406030204" pitchFamily="18" charset="0"/>
                                  </a:rPr>
                                  <m:t>𝑎</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𝐯</m:t>
                                    </m:r>
                                  </m:e>
                                </m:d>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𝐯</m:t>
                                </m:r>
                              </m:oMath>
                            </m:oMathPara>
                          </a14:m>
                          <a:endParaRPr lang="ar-AE" sz="2400" dirty="0">
                            <a:solidFill>
                              <a:srgbClr val="000000"/>
                            </a:solidFill>
                          </a:endParaRPr>
                        </a:p>
                      </a:txBody>
                      <a:tcPr/>
                    </a:tc>
                    <a:extLst>
                      <a:ext uri="{0D108BD9-81ED-4DB2-BD59-A6C34878D82A}">
                        <a16:rowId xmlns:a16="http://schemas.microsoft.com/office/drawing/2014/main" val="10001"/>
                      </a:ext>
                    </a:extLst>
                  </a:tr>
                  <a:tr h="370840">
                    <a:tc>
                      <a:txBody>
                        <a:bodyPr/>
                        <a:lstStyle/>
                        <a:p>
                          <a:pPr algn="l">
                            <a:defRPr sz="1800"/>
                          </a:pPr>
                          <a14:m>
                            <m:oMathPara xmlns:m="http://schemas.openxmlformats.org/officeDocument/2006/math">
                              <m:oMathParaPr>
                                <m:jc m:val="left"/>
                              </m:oMathParaPr>
                              <m:oMath xmlns:m="http://schemas.openxmlformats.org/officeDocument/2006/math">
                                <m:r>
                                  <a:rPr lang="ar-AE" sz="2400" smtClean="0">
                                    <a:solidFill>
                                      <a:srgbClr val="000000"/>
                                    </a:solidFill>
                                    <a:latin typeface="Cambria Math" panose="02040503050406030204" pitchFamily="18" charset="0"/>
                                  </a:rPr>
                                  <m:t>𝐮</m:t>
                                </m:r>
                                <m:r>
                                  <a:rPr lang="ar-AE" sz="2400" smtClean="0">
                                    <a:solidFill>
                                      <a:srgbClr val="000000"/>
                                    </a:solidFill>
                                    <a:latin typeface="Cambria Math" panose="02040503050406030204" pitchFamily="18" charset="0"/>
                                  </a:rPr>
                                  <m:t>+</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𝐯</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𝐰</m:t>
                                    </m:r>
                                  </m:e>
                                </m:d>
                                <m:r>
                                  <a:rPr lang="ar-AE" sz="2400">
                                    <a:solidFill>
                                      <a:srgbClr val="000000"/>
                                    </a:solidFill>
                                    <a:latin typeface="Cambria Math" panose="02040503050406030204" pitchFamily="18" charset="0"/>
                                  </a:rPr>
                                  <m:t>=</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𝐯</m:t>
                                    </m:r>
                                  </m:e>
                                </m:d>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𝐰</m:t>
                                </m:r>
                              </m:oMath>
                            </m:oMathPara>
                          </a14:m>
                          <a:endParaRPr lang="ar-AE" sz="24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d>
                                  <m:dPr>
                                    <m:ctrlPr>
                                      <a:rPr lang="ar-AE" sz="2400" i="1" smtClean="0">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𝑏</m:t>
                                    </m:r>
                                  </m:e>
                                </m:d>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𝑏</m:t>
                                </m:r>
                                <m:r>
                                  <a:rPr lang="ar-AE" sz="2400">
                                    <a:solidFill>
                                      <a:srgbClr val="000000"/>
                                    </a:solidFill>
                                    <a:latin typeface="Cambria Math" panose="02040503050406030204" pitchFamily="18" charset="0"/>
                                  </a:rPr>
                                  <m:t>𝐮</m:t>
                                </m:r>
                              </m:oMath>
                            </m:oMathPara>
                          </a14:m>
                          <a:endParaRPr lang="ar-AE" sz="2400" dirty="0">
                            <a:solidFill>
                              <a:srgbClr val="000000"/>
                            </a:solidFill>
                          </a:endParaRPr>
                        </a:p>
                      </a:txBody>
                      <a:tcPr/>
                    </a:tc>
                    <a:extLst>
                      <a:ext uri="{0D108BD9-81ED-4DB2-BD59-A6C34878D82A}">
                        <a16:rowId xmlns:a16="http://schemas.microsoft.com/office/drawing/2014/main" val="10002"/>
                      </a:ext>
                    </a:extLst>
                  </a:tr>
                  <a:tr h="370840">
                    <a:tc>
                      <a:txBody>
                        <a:bodyPr/>
                        <a:lstStyle/>
                        <a:p>
                          <a:pPr algn="l">
                            <a:defRPr sz="1800"/>
                          </a:pPr>
                          <a14:m>
                            <m:oMathPara xmlns:m="http://schemas.openxmlformats.org/officeDocument/2006/math">
                              <m:oMathParaPr>
                                <m:jc m:val="left"/>
                              </m:oMathParaPr>
                              <m:oMath xmlns:m="http://schemas.openxmlformats.org/officeDocument/2006/math">
                                <m:r>
                                  <a:rPr lang="en-US" sz="2400" smtClean="0">
                                    <a:solidFill>
                                      <a:srgbClr val="000000"/>
                                    </a:solidFill>
                                    <a:latin typeface="Cambria Math" panose="02040503050406030204" pitchFamily="18" charset="0"/>
                                  </a:rPr>
                                  <m:t>𝐮</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𝟎</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𝐮</m:t>
                                </m:r>
                              </m:oMath>
                            </m:oMathPara>
                          </a14:m>
                          <a:endParaRPr lang="en-US" sz="24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d>
                                  <m:dPr>
                                    <m:ctrlPr>
                                      <a:rPr lang="ar-AE" sz="2400" i="1" smtClean="0">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𝑎𝑏</m:t>
                                    </m:r>
                                  </m:e>
                                </m:d>
                                <m:r>
                                  <a:rPr lang="ar-AE" sz="2400">
                                    <a:solidFill>
                                      <a:srgbClr val="000000"/>
                                    </a:solidFill>
                                    <a:latin typeface="Cambria Math" panose="02040503050406030204" pitchFamily="18" charset="0"/>
                                  </a:rPr>
                                  <m:t>𝐮</m:t>
                                </m:r>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𝑎</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𝑏</m:t>
                                    </m:r>
                                    <m:r>
                                      <a:rPr lang="ar-AE" sz="2400">
                                        <a:solidFill>
                                          <a:srgbClr val="000000"/>
                                        </a:solidFill>
                                        <a:latin typeface="Cambria Math" panose="02040503050406030204" pitchFamily="18" charset="0"/>
                                      </a:rPr>
                                      <m:t>𝐮</m:t>
                                    </m:r>
                                  </m:e>
                                </m:d>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𝑏</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𝑎</m:t>
                                    </m:r>
                                    <m:r>
                                      <a:rPr lang="ar-AE" sz="2400">
                                        <a:solidFill>
                                          <a:srgbClr val="000000"/>
                                        </a:solidFill>
                                        <a:latin typeface="Cambria Math" panose="02040503050406030204" pitchFamily="18" charset="0"/>
                                      </a:rPr>
                                      <m:t>𝐮</m:t>
                                    </m:r>
                                  </m:e>
                                </m:d>
                              </m:oMath>
                            </m:oMathPara>
                          </a14:m>
                          <a:endParaRPr lang="ar-AE" sz="2400" dirty="0">
                            <a:solidFill>
                              <a:srgbClr val="000000"/>
                            </a:solidFil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left"/>
                              </m:oMathParaPr>
                              <m:oMath xmlns:m="http://schemas.openxmlformats.org/officeDocument/2006/math">
                                <m:r>
                                  <a:rPr lang="ar-AE" sz="2400" smtClean="0">
                                    <a:solidFill>
                                      <a:srgbClr val="000000"/>
                                    </a:solidFill>
                                    <a:latin typeface="Cambria Math" panose="02040503050406030204" pitchFamily="18" charset="0"/>
                                  </a:rPr>
                                  <m:t>𝐮</m:t>
                                </m:r>
                                <m:r>
                                  <a:rPr lang="ar-AE" sz="2400" smtClean="0">
                                    <a:solidFill>
                                      <a:srgbClr val="000000"/>
                                    </a:solidFill>
                                    <a:latin typeface="Cambria Math" panose="02040503050406030204" pitchFamily="18" charset="0"/>
                                  </a:rPr>
                                  <m:t>+</m:t>
                                </m:r>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𝐮</m:t>
                                    </m:r>
                                  </m:e>
                                </m:d>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𝟎</m:t>
                                </m:r>
                              </m:oMath>
                            </m:oMathPara>
                          </a14:m>
                          <a:endParaRPr lang="ar-AE" sz="2400" dirty="0">
                            <a:solidFill>
                              <a:srgbClr val="000000"/>
                            </a:solidFill>
                          </a:endParaRPr>
                        </a:p>
                      </a:txBody>
                      <a:tcPr/>
                    </a:tc>
                    <a:tc>
                      <a:txBody>
                        <a:bodyPr/>
                        <a:lstStyle/>
                        <a:p>
                          <a:pPr algn="l">
                            <a:defRPr sz="1800"/>
                          </a:pPr>
                          <a14:m>
                            <m:oMath xmlns:m="http://schemas.openxmlformats.org/officeDocument/2006/math">
                              <m:r>
                                <a:rPr lang="en-US" sz="2400" smtClean="0">
                                  <a:solidFill>
                                    <a:srgbClr val="000000"/>
                                  </a:solidFill>
                                  <a:latin typeface="Cambria Math" panose="02040503050406030204" pitchFamily="18" charset="0"/>
                                </a:rPr>
                                <m:t>1</m:t>
                              </m:r>
                              <m:r>
                                <a:rPr lang="en-US" sz="2400" smtClean="0">
                                  <a:solidFill>
                                    <a:srgbClr val="000000"/>
                                  </a:solidFill>
                                  <a:latin typeface="Cambria Math" panose="02040503050406030204" pitchFamily="18" charset="0"/>
                                </a:rPr>
                                <m:t>𝐮</m:t>
                              </m:r>
                              <m:r>
                                <a:rPr lang="en-US" sz="2400" smtClean="0">
                                  <a:solidFill>
                                    <a:srgbClr val="000000"/>
                                  </a:solidFill>
                                  <a:latin typeface="Cambria Math" panose="02040503050406030204" pitchFamily="18" charset="0"/>
                                </a:rPr>
                                <m:t>=</m:t>
                              </m:r>
                              <m:r>
                                <a:rPr lang="en-US" sz="2400" smtClean="0">
                                  <a:solidFill>
                                    <a:srgbClr val="000000"/>
                                  </a:solidFill>
                                  <a:latin typeface="Cambria Math" panose="02040503050406030204" pitchFamily="18" charset="0"/>
                                </a:rPr>
                                <m:t>𝐮</m:t>
                              </m:r>
                            </m:oMath>
                          </a14:m>
                          <a:r>
                            <a:rPr lang="en-US" sz="2400" dirty="0">
                              <a:solidFill>
                                <a:srgbClr val="000000"/>
                              </a:solidFill>
                            </a:rPr>
                            <a:t>, </a:t>
                          </a:r>
                          <a14:m>
                            <m:oMath xmlns:m="http://schemas.openxmlformats.org/officeDocument/2006/math">
                              <m:r>
                                <a:rPr lang="en-US" sz="2400">
                                  <a:solidFill>
                                    <a:srgbClr val="000000"/>
                                  </a:solidFill>
                                  <a:latin typeface="Cambria Math" panose="02040503050406030204" pitchFamily="18" charset="0"/>
                                </a:rPr>
                                <m:t>0</m:t>
                              </m:r>
                              <m:r>
                                <a:rPr lang="en-US" sz="2400">
                                  <a:solidFill>
                                    <a:srgbClr val="000000"/>
                                  </a:solidFill>
                                  <a:latin typeface="Cambria Math" panose="02040503050406030204" pitchFamily="18" charset="0"/>
                                </a:rPr>
                                <m:t>𝐮</m:t>
                              </m:r>
                              <m:r>
                                <a:rPr lang="en-US" sz="2400">
                                  <a:solidFill>
                                    <a:srgbClr val="000000"/>
                                  </a:solidFill>
                                  <a:latin typeface="Cambria Math" panose="02040503050406030204" pitchFamily="18" charset="0"/>
                                </a:rPr>
                                <m:t>=</m:t>
                              </m:r>
                              <m:r>
                                <a:rPr lang="en-US" sz="2400">
                                  <a:solidFill>
                                    <a:srgbClr val="000000"/>
                                  </a:solidFill>
                                  <a:latin typeface="Cambria Math" panose="02040503050406030204" pitchFamily="18" charset="0"/>
                                </a:rPr>
                                <m:t>𝟎</m:t>
                              </m:r>
                            </m:oMath>
                          </a14:m>
                          <a:r>
                            <a:rPr lang="en-US" sz="2400" dirty="0">
                              <a:solidFill>
                                <a:srgbClr val="000000"/>
                              </a:solidFill>
                            </a:rPr>
                            <a:t>, and </a:t>
                          </a:r>
                          <a14:m>
                            <m:oMath xmlns:m="http://schemas.openxmlformats.org/officeDocument/2006/math">
                              <m:r>
                                <a:rPr lang="en-US" sz="2400">
                                  <a:solidFill>
                                    <a:srgbClr val="000000"/>
                                  </a:solidFill>
                                  <a:latin typeface="Cambria Math" panose="02040503050406030204" pitchFamily="18" charset="0"/>
                                </a:rPr>
                                <m:t>𝑎</m:t>
                              </m:r>
                              <m:r>
                                <a:rPr lang="en-US" sz="2400">
                                  <a:solidFill>
                                    <a:srgbClr val="000000"/>
                                  </a:solidFill>
                                  <a:latin typeface="Cambria Math" panose="02040503050406030204" pitchFamily="18" charset="0"/>
                                </a:rPr>
                                <m:t>𝟎</m:t>
                              </m:r>
                              <m:r>
                                <a:rPr lang="en-US" sz="2400">
                                  <a:solidFill>
                                    <a:srgbClr val="000000"/>
                                  </a:solidFill>
                                  <a:latin typeface="Cambria Math" panose="02040503050406030204" pitchFamily="18" charset="0"/>
                                </a:rPr>
                                <m:t>=</m:t>
                              </m:r>
                              <m:r>
                                <a:rPr lang="en-US" sz="2400">
                                  <a:solidFill>
                                    <a:srgbClr val="000000"/>
                                  </a:solidFill>
                                  <a:latin typeface="Cambria Math" panose="02040503050406030204" pitchFamily="18" charset="0"/>
                                </a:rPr>
                                <m:t>𝟎</m:t>
                              </m:r>
                            </m:oMath>
                          </a14:m>
                          <a:endParaRPr lang="en-US" sz="2400" dirty="0">
                            <a:solidFill>
                              <a:srgbClr val="000000"/>
                            </a:solidFill>
                          </a:endParaRPr>
                        </a:p>
                      </a:txBody>
                      <a:tcPr/>
                    </a:tc>
                    <a:extLst>
                      <a:ext uri="{0D108BD9-81ED-4DB2-BD59-A6C34878D82A}">
                        <a16:rowId xmlns:a16="http://schemas.microsoft.com/office/drawing/2014/main" val="10004"/>
                      </a:ext>
                    </a:extLst>
                  </a:tr>
                  <a:tr h="370840">
                    <a:tc>
                      <a:txBody>
                        <a:bodyPr/>
                        <a:lstStyle/>
                        <a:p>
                          <a:pPr algn="l"/>
                          <a:endParaRPr sz="240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400" smtClean="0">
                                    <a:solidFill>
                                      <a:srgbClr val="000000"/>
                                    </a:solidFill>
                                    <a:latin typeface="Cambria Math" panose="02040503050406030204" pitchFamily="18" charset="0"/>
                                  </a:rPr>
                                  <m:t>‖</m:t>
                                </m:r>
                                <m:r>
                                  <a:rPr lang="ar-AE" sz="2400" smtClean="0">
                                    <a:solidFill>
                                      <a:srgbClr val="000000"/>
                                    </a:solidFill>
                                    <a:latin typeface="Cambria Math" panose="02040503050406030204" pitchFamily="18" charset="0"/>
                                  </a:rPr>
                                  <m:t>𝑎</m:t>
                                </m:r>
                                <m:r>
                                  <a:rPr lang="ar-AE" sz="2400" smtClean="0">
                                    <a:solidFill>
                                      <a:srgbClr val="000000"/>
                                    </a:solidFill>
                                    <a:latin typeface="Cambria Math" panose="02040503050406030204" pitchFamily="18" charset="0"/>
                                  </a:rPr>
                                  <m:t>𝐮</m:t>
                                </m:r>
                                <m:r>
                                  <a:rPr lang="ar-AE" sz="2400" smtClean="0">
                                    <a:solidFill>
                                      <a:srgbClr val="000000"/>
                                    </a:solidFill>
                                    <a:latin typeface="Cambria Math" panose="02040503050406030204" pitchFamily="18" charset="0"/>
                                  </a:rPr>
                                  <m:t>‖=</m:t>
                                </m:r>
                                <m:d>
                                  <m:dPr>
                                    <m:begChr m:val="|"/>
                                    <m:endChr m:val="|"/>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𝑎</m:t>
                                    </m:r>
                                  </m:e>
                                </m:d>
                                <m:r>
                                  <a:rPr lang="ar-AE" sz="2400" i="1" smtClean="0">
                                    <a:solidFill>
                                      <a:srgbClr val="000000"/>
                                    </a:solidFill>
                                    <a:latin typeface="Cambria Math" panose="02040503050406030204" pitchFamily="18" charset="0"/>
                                    <a:ea typeface="Cambria Math" panose="02040503050406030204" pitchFamily="18" charset="0"/>
                                  </a:rPr>
                                  <m:t>∙</m:t>
                                </m:r>
                                <m:d>
                                  <m:dPr>
                                    <m:begChr m:val="‖"/>
                                    <m:endChr m:val="‖"/>
                                    <m:ctrlPr>
                                      <a:rPr lang="ar-AE" sz="2400" i="1" smtClean="0">
                                        <a:solidFill>
                                          <a:srgbClr val="000000"/>
                                        </a:solidFill>
                                        <a:latin typeface="Cambria Math" panose="02040503050406030204" pitchFamily="18" charset="0"/>
                                        <a:ea typeface="Cambria Math" panose="02040503050406030204" pitchFamily="18" charset="0"/>
                                      </a:rPr>
                                    </m:ctrlPr>
                                  </m:dPr>
                                  <m:e>
                                    <m:r>
                                      <a:rPr lang="en-US" sz="2400" b="1" i="0" smtClean="0">
                                        <a:solidFill>
                                          <a:srgbClr val="000000"/>
                                        </a:solidFill>
                                        <a:latin typeface="Cambria Math" panose="02040503050406030204" pitchFamily="18" charset="0"/>
                                        <a:ea typeface="Cambria Math" panose="02040503050406030204" pitchFamily="18" charset="0"/>
                                      </a:rPr>
                                      <m:t>𝐮</m:t>
                                    </m:r>
                                  </m:e>
                                </m:d>
                              </m:oMath>
                            </m:oMathPara>
                          </a14:m>
                          <a:endParaRPr lang="ar-AE" sz="2400" dirty="0">
                            <a:solidFill>
                              <a:srgbClr val="000000"/>
                            </a:solidFill>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30D9E5A3-17AC-4A10-A182-9D92BB78E9A4}"/>
                  </a:ext>
                </a:extLst>
              </p:cNvPr>
              <p:cNvGraphicFramePr>
                <a:graphicFrameLocks/>
              </p:cNvGraphicFramePr>
              <p:nvPr>
                <p:extLst>
                  <p:ext uri="{D42A27DB-BD31-4B8C-83A1-F6EECF244321}">
                    <p14:modId xmlns:p14="http://schemas.microsoft.com/office/powerpoint/2010/main" val="3549644344"/>
                  </p:ext>
                </p:extLst>
              </p:nvPr>
            </p:nvGraphicFramePr>
            <p:xfrm>
              <a:off x="533400" y="2667000"/>
              <a:ext cx="8153400" cy="274320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57200">
                    <a:tc>
                      <a:txBody>
                        <a:bodyPr/>
                        <a:lstStyle/>
                        <a:p>
                          <a:pPr algn="l">
                            <a:defRPr sz="1800" b="1"/>
                          </a:pPr>
                          <a:r>
                            <a:rPr sz="2400" dirty="0">
                              <a:solidFill>
                                <a:srgbClr val="000000"/>
                              </a:solidFill>
                            </a:rPr>
                            <a:t>Vector Addition Properties</a:t>
                          </a:r>
                        </a:p>
                      </a:txBody>
                      <a:tcPr/>
                    </a:tc>
                    <a:tc>
                      <a:txBody>
                        <a:bodyPr/>
                        <a:lstStyle/>
                        <a:p>
                          <a:pPr algn="l">
                            <a:defRPr sz="1800" b="1"/>
                          </a:pPr>
                          <a:r>
                            <a:rPr sz="2400" dirty="0">
                              <a:solidFill>
                                <a:srgbClr val="000000"/>
                              </a:solidFill>
                            </a:rPr>
                            <a:t>Scalar Multiplication Properties</a:t>
                          </a:r>
                        </a:p>
                      </a:txBody>
                      <a:tcPr/>
                    </a:tc>
                    <a:extLst>
                      <a:ext uri="{0D108BD9-81ED-4DB2-BD59-A6C34878D82A}">
                        <a16:rowId xmlns:a16="http://schemas.microsoft.com/office/drawing/2014/main" val="10000"/>
                      </a:ext>
                    </a:extLst>
                  </a:tr>
                  <a:tr h="457200">
                    <a:tc>
                      <a:txBody>
                        <a:bodyPr/>
                        <a:lstStyle/>
                        <a:p>
                          <a:endParaRPr lang="en-US"/>
                        </a:p>
                      </a:txBody>
                      <a:tcPr>
                        <a:blipFill>
                          <a:blip r:embed="rId3"/>
                          <a:stretch>
                            <a:fillRect t="-109333" r="-109718" b="-421333"/>
                          </a:stretch>
                        </a:blipFill>
                      </a:tcPr>
                    </a:tc>
                    <a:tc>
                      <a:txBody>
                        <a:bodyPr/>
                        <a:lstStyle/>
                        <a:p>
                          <a:endParaRPr lang="en-US"/>
                        </a:p>
                      </a:txBody>
                      <a:tcPr>
                        <a:blipFill>
                          <a:blip r:embed="rId3"/>
                          <a:stretch>
                            <a:fillRect l="-91143" t="-109333" b="-421333"/>
                          </a:stretch>
                        </a:blipFill>
                      </a:tcPr>
                    </a:tc>
                    <a:extLst>
                      <a:ext uri="{0D108BD9-81ED-4DB2-BD59-A6C34878D82A}">
                        <a16:rowId xmlns:a16="http://schemas.microsoft.com/office/drawing/2014/main" val="10001"/>
                      </a:ext>
                    </a:extLst>
                  </a:tr>
                  <a:tr h="457200">
                    <a:tc>
                      <a:txBody>
                        <a:bodyPr/>
                        <a:lstStyle/>
                        <a:p>
                          <a:endParaRPr lang="en-US"/>
                        </a:p>
                      </a:txBody>
                      <a:tcPr>
                        <a:blipFill>
                          <a:blip r:embed="rId3"/>
                          <a:stretch>
                            <a:fillRect t="-206579" r="-109718" b="-315789"/>
                          </a:stretch>
                        </a:blipFill>
                      </a:tcPr>
                    </a:tc>
                    <a:tc>
                      <a:txBody>
                        <a:bodyPr/>
                        <a:lstStyle/>
                        <a:p>
                          <a:endParaRPr lang="en-US"/>
                        </a:p>
                      </a:txBody>
                      <a:tcPr>
                        <a:blipFill>
                          <a:blip r:embed="rId3"/>
                          <a:stretch>
                            <a:fillRect l="-91143" t="-206579" b="-315789"/>
                          </a:stretch>
                        </a:blipFill>
                      </a:tcPr>
                    </a:tc>
                    <a:extLst>
                      <a:ext uri="{0D108BD9-81ED-4DB2-BD59-A6C34878D82A}">
                        <a16:rowId xmlns:a16="http://schemas.microsoft.com/office/drawing/2014/main" val="10002"/>
                      </a:ext>
                    </a:extLst>
                  </a:tr>
                  <a:tr h="457200">
                    <a:tc>
                      <a:txBody>
                        <a:bodyPr/>
                        <a:lstStyle/>
                        <a:p>
                          <a:endParaRPr lang="en-US"/>
                        </a:p>
                      </a:txBody>
                      <a:tcPr>
                        <a:blipFill>
                          <a:blip r:embed="rId3"/>
                          <a:stretch>
                            <a:fillRect t="-310667" r="-109718" b="-220000"/>
                          </a:stretch>
                        </a:blipFill>
                      </a:tcPr>
                    </a:tc>
                    <a:tc>
                      <a:txBody>
                        <a:bodyPr/>
                        <a:lstStyle/>
                        <a:p>
                          <a:endParaRPr lang="en-US"/>
                        </a:p>
                      </a:txBody>
                      <a:tcPr>
                        <a:blipFill>
                          <a:blip r:embed="rId3"/>
                          <a:stretch>
                            <a:fillRect l="-91143" t="-310667" b="-220000"/>
                          </a:stretch>
                        </a:blipFill>
                      </a:tcPr>
                    </a:tc>
                    <a:extLst>
                      <a:ext uri="{0D108BD9-81ED-4DB2-BD59-A6C34878D82A}">
                        <a16:rowId xmlns:a16="http://schemas.microsoft.com/office/drawing/2014/main" val="10003"/>
                      </a:ext>
                    </a:extLst>
                  </a:tr>
                  <a:tr h="457200">
                    <a:tc>
                      <a:txBody>
                        <a:bodyPr/>
                        <a:lstStyle/>
                        <a:p>
                          <a:endParaRPr lang="en-US"/>
                        </a:p>
                      </a:txBody>
                      <a:tcPr>
                        <a:blipFill>
                          <a:blip r:embed="rId3"/>
                          <a:stretch>
                            <a:fillRect t="-410667" r="-109718" b="-120000"/>
                          </a:stretch>
                        </a:blipFill>
                      </a:tcPr>
                    </a:tc>
                    <a:tc>
                      <a:txBody>
                        <a:bodyPr/>
                        <a:lstStyle/>
                        <a:p>
                          <a:endParaRPr lang="en-US"/>
                        </a:p>
                      </a:txBody>
                      <a:tcPr>
                        <a:blipFill>
                          <a:blip r:embed="rId3"/>
                          <a:stretch>
                            <a:fillRect l="-91143" t="-410667" b="-120000"/>
                          </a:stretch>
                        </a:blipFill>
                      </a:tcPr>
                    </a:tc>
                    <a:extLst>
                      <a:ext uri="{0D108BD9-81ED-4DB2-BD59-A6C34878D82A}">
                        <a16:rowId xmlns:a16="http://schemas.microsoft.com/office/drawing/2014/main" val="10004"/>
                      </a:ext>
                    </a:extLst>
                  </a:tr>
                  <a:tr h="457200">
                    <a:tc>
                      <a:txBody>
                        <a:bodyPr/>
                        <a:lstStyle/>
                        <a:p>
                          <a:pPr algn="l"/>
                          <a:endParaRPr sz="2400">
                            <a:solidFill>
                              <a:srgbClr val="000000"/>
                            </a:solidFill>
                          </a:endParaRPr>
                        </a:p>
                      </a:txBody>
                      <a:tcPr/>
                    </a:tc>
                    <a:tc>
                      <a:txBody>
                        <a:bodyPr/>
                        <a:lstStyle/>
                        <a:p>
                          <a:endParaRPr lang="en-US"/>
                        </a:p>
                      </a:txBody>
                      <a:tcPr>
                        <a:blipFill>
                          <a:blip r:embed="rId3"/>
                          <a:stretch>
                            <a:fillRect l="-91143" t="-510667" b="-20000"/>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Graphing Vectors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two vectors </a:t>
                </a:r>
                <a14:m>
                  <m:oMath xmlns:m="http://schemas.openxmlformats.org/officeDocument/2006/math">
                    <m:r>
                      <a:rPr>
                        <a:latin typeface="Cambria Math" panose="02040503050406030204" pitchFamily="18" charset="0"/>
                      </a:rPr>
                      <m:t>𝐮</m:t>
                    </m:r>
                  </m:oMath>
                </a14:m>
                <a:r>
                  <a:rPr sz="2800"/>
                  <a:t> and </a:t>
                </a:r>
                <a14:m>
                  <m:oMath xmlns:m="http://schemas.openxmlformats.org/officeDocument/2006/math">
                    <m:r>
                      <a:rPr>
                        <a:latin typeface="Cambria Math" panose="02040503050406030204" pitchFamily="18" charset="0"/>
                      </a:rPr>
                      <m:t>𝐯</m:t>
                    </m:r>
                  </m:oMath>
                </a14:m>
                <a:r>
                  <a:rPr sz="2800"/>
                  <a:t> depicted in Figure 5, construct graphical representations of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𝐮</m:t>
                    </m:r>
                  </m:oMath>
                </a14:m>
                <a:r>
                  <a:rPr sz="2800"/>
                  <a:t>, </a:t>
                </a:r>
                <a14:m>
                  <m:oMath xmlns:m="http://schemas.openxmlformats.org/officeDocument/2006/math">
                    <m:r>
                      <a:rPr>
                        <a:latin typeface="Cambria Math" panose="02040503050406030204" pitchFamily="18" charset="0"/>
                      </a:rPr>
                      <m:t>3</m:t>
                    </m:r>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a:t>, and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Vectors (cont.)</a:t>
            </a:r>
          </a:p>
        </p:txBody>
      </p:sp>
      <p:pic>
        <p:nvPicPr>
          <p:cNvPr id="5" name="Content Placeholder 4">
            <a:extLst>
              <a:ext uri="{FF2B5EF4-FFF2-40B4-BE49-F238E27FC236}">
                <a16:creationId xmlns:a16="http://schemas.microsoft.com/office/drawing/2014/main" id="{50052EF8-AA7A-494E-8AD8-3EA168E05E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79BC636C-6AD5-46C7-9704-E3907ABCFE4E}"/>
              </a:ext>
            </a:extLst>
          </p:cNvPr>
          <p:cNvSpPr txBox="1">
            <a:spLocks/>
          </p:cNvSpPr>
          <p:nvPr/>
        </p:nvSpPr>
        <p:spPr>
          <a:xfrm>
            <a:off x="3886200" y="5571275"/>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Vectors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Remember that the vectors can be placed anywhere on the plane, as long as they have the correct magnitude and direction. With a bit of planning, all three answers can be graphed in the same image, as shown in Figure</a:t>
                </a:r>
                <a:r>
                  <a:rPr lang="en-US" sz="2800" dirty="0"/>
                  <a:t> </a:t>
                </a:r>
                <a:r>
                  <a:rPr sz="2800" dirty="0"/>
                  <a:t>6. Note that </a:t>
                </a:r>
                <a14:m>
                  <m:oMath xmlns:m="http://schemas.openxmlformats.org/officeDocument/2006/math">
                    <m:r>
                      <a:rPr>
                        <a:latin typeface="Cambria Math" panose="02040503050406030204" pitchFamily="18" charset="0"/>
                      </a:rPr>
                      <m:t>𝐮</m:t>
                    </m:r>
                    <m:r>
                      <a:rPr>
                        <a:latin typeface="Cambria Math" panose="02040503050406030204" pitchFamily="18" charset="0"/>
                      </a:rPr>
                      <m:t>−</m:t>
                    </m:r>
                    <m:r>
                      <a:rPr>
                        <a:latin typeface="Cambria Math" panose="02040503050406030204" pitchFamily="18" charset="0"/>
                      </a:rPr>
                      <m:t>𝐯</m:t>
                    </m:r>
                  </m:oMath>
                </a14:m>
                <a:r>
                  <a:rPr sz="2800" dirty="0"/>
                  <a:t> means the same thing as </a:t>
                </a:r>
                <a:br>
                  <a:rPr lang="en-US" sz="2800" dirty="0"/>
                </a:br>
                <a14:m>
                  <m:oMath xmlns:m="http://schemas.openxmlformats.org/officeDocument/2006/math">
                    <m:r>
                      <a:rPr>
                        <a:latin typeface="Cambria Math" panose="02040503050406030204" pitchFamily="18" charset="0"/>
                      </a:rPr>
                      <m:t>𝐮</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𝐯</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1382</Words>
  <Application>Microsoft Office PowerPoint</Application>
  <PresentationFormat>On-screen Show (4:3)</PresentationFormat>
  <Paragraphs>107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Cambria Math</vt:lpstr>
      <vt:lpstr>Courier New</vt:lpstr>
      <vt:lpstr>Calibri</vt:lpstr>
      <vt:lpstr>Arial</vt:lpstr>
      <vt:lpstr>Office Theme</vt:lpstr>
      <vt:lpstr>Section 9.6</vt:lpstr>
      <vt:lpstr>Example 1: Graphing the Sum of Two Vectors</vt:lpstr>
      <vt:lpstr>Example 1: Graphing the Sum of Two Vectors (cont.)</vt:lpstr>
      <vt:lpstr>Example 1: Graphing the Sum of Two Vectors (cont.)</vt:lpstr>
      <vt:lpstr>Example 1: Graphing the Sum of Two Vectors (cont.)</vt:lpstr>
      <vt:lpstr>Properties of Vector Addition and Scalar Multiplication</vt:lpstr>
      <vt:lpstr>Example 2: Graphing Vectors</vt:lpstr>
      <vt:lpstr>Example 2: Graphing Vectors (cont.)</vt:lpstr>
      <vt:lpstr>Example 2: Graphing Vectors (cont.)</vt:lpstr>
      <vt:lpstr>Example 2: Graphing Vectors (cont.)</vt:lpstr>
      <vt:lpstr>Vector Operations and Magnitude Using Components</vt:lpstr>
      <vt:lpstr>Example 3: Using Vector Operations</vt:lpstr>
      <vt:lpstr>Example 3: Using Vector Operations (cont.)</vt:lpstr>
      <vt:lpstr>Example 3: Using Vector Operations (cont.)</vt:lpstr>
      <vt:lpstr>Example 3: Using Vector Operations (cont.)</vt:lpstr>
      <vt:lpstr>Example 4: Finding the Unit Vector and Linear Combination of a Vector</vt:lpstr>
      <vt:lpstr>Example 4: Finding the Unit Vector and Linear Combination of a Vector (cont.)</vt:lpstr>
      <vt:lpstr>Example 4: Finding the Unit Vector and Linear Combination of a Vector (cont.)</vt:lpstr>
      <vt:lpstr>Example 5: Finding the Vector Form of the Velocity</vt:lpstr>
      <vt:lpstr>Example 5: Finding the Vector Form of the Velocity (cont.)</vt:lpstr>
      <vt:lpstr>Example 6: Applying Vector Operations</vt:lpstr>
      <vt:lpstr>Example 6: Applying Vector Operations (cont.)</vt:lpstr>
      <vt:lpstr>Example 6: Applying Vector Operations (cont.)</vt:lpstr>
      <vt:lpstr>Example 6: Applying Vector Operations (cont.)</vt:lpstr>
      <vt:lpstr>Example 7: Applying Vector Operations</vt:lpstr>
      <vt:lpstr>Example 7: Applying Vector Operations (cont.)</vt:lpstr>
      <vt:lpstr>Example 7: Applying Vector Operations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139</cp:revision>
  <dcterms:created xsi:type="dcterms:W3CDTF">2013-04-26T14:43:13Z</dcterms:created>
  <dcterms:modified xsi:type="dcterms:W3CDTF">2020-07-21T16:20:58Z</dcterms:modified>
</cp:coreProperties>
</file>