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8" r:id="rId3"/>
    <p:sldId id="259" r:id="rId4"/>
    <p:sldId id="264" r:id="rId5"/>
    <p:sldId id="266" r:id="rId6"/>
    <p:sldId id="280" r:id="rId7"/>
    <p:sldId id="271" r:id="rId8"/>
    <p:sldId id="272" r:id="rId9"/>
    <p:sldId id="274" r:id="rId10"/>
    <p:sldId id="281" r:id="rId11"/>
    <p:sldId id="275" r:id="rId12"/>
    <p:sldId id="282" r:id="rId13"/>
    <p:sldId id="283" r:id="rId14"/>
    <p:sldId id="284" r:id="rId15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8"/>
      <p:bold r:id="rId19"/>
      <p:italic r:id="rId20"/>
      <p:boldItalic r:id="rId21"/>
    </p:embeddedFont>
    <p:embeddedFont>
      <p:font typeface="Cambria Math" panose="02040503050406030204" pitchFamily="18" charset="0"/>
      <p:regular r:id="rId22"/>
    </p:embeddedFont>
    <p:embeddedFont>
      <p:font typeface="Euclid Math Two" panose="02050601010101010101" pitchFamily="18" charset="2"/>
      <p:regular r:id="rId23"/>
      <p:bold r:id="rId2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0000FF"/>
    <a:srgbClr val="000099"/>
    <a:srgbClr val="000000"/>
    <a:srgbClr val="008080"/>
    <a:srgbClr val="CCFFCC"/>
    <a:srgbClr val="CCECFF"/>
    <a:srgbClr val="CCFFFF"/>
    <a:srgbClr val="FFFFCC"/>
    <a:srgbClr val="1F49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1.fntdata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font" Target="fonts/font4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font" Target="fonts/font3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7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6.fntdata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5.fntdata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8/30/2018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6165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9973CF-09D7-4052-A646-9CEA07203C14}" type="datetimeFigureOut">
              <a:rPr lang="en-US" smtClean="0"/>
              <a:pPr/>
              <a:t>8/30/2018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70B726-89BE-47BA-84FE-5B5C1DBE184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4632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7118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48704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10454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68742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61882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21066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93859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>
                <a:solidFill>
                  <a:srgbClr val="1F497D"/>
                </a:solidFill>
                <a:latin typeface="Arial" charset="0"/>
                <a:cs typeface="Arial" charset="0"/>
              </a:rPr>
              <a:t>Section 1.1</a:t>
            </a:r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Whole Numbers and Rounding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>
                <a:solidFill>
                  <a:schemeClr val="accent1"/>
                </a:solidFill>
              </a:rPr>
              <a:t>Rounding Whole Numbers</a:t>
            </a: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0989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457200" indent="-457200" algn="ctr">
              <a:spcAft>
                <a:spcPts val="600"/>
              </a:spcAft>
            </a:pPr>
            <a:r>
              <a:rPr lang="en-US" b="1" dirty="0">
                <a:solidFill>
                  <a:srgbClr val="000000"/>
                </a:solidFill>
              </a:rPr>
              <a:t>Rounding Rule for Whole Numbers (cont.)</a:t>
            </a:r>
          </a:p>
          <a:p>
            <a:pPr marL="457200" indent="-457200">
              <a:buClr>
                <a:srgbClr val="004786"/>
              </a:buClr>
            </a:pPr>
            <a:r>
              <a:rPr lang="en-US" b="1" dirty="0">
                <a:solidFill>
                  <a:srgbClr val="000000"/>
                </a:solidFill>
                <a:cs typeface="Arial" pitchFamily="34" charset="0"/>
              </a:rPr>
              <a:t>3.	</a:t>
            </a:r>
            <a:r>
              <a:rPr lang="en-US" b="1" dirty="0">
                <a:solidFill>
                  <a:srgbClr val="C00000"/>
                </a:solidFill>
                <a:cs typeface="Arial" pitchFamily="34" charset="0"/>
              </a:rPr>
              <a:t>If this digit is less than 5</a:t>
            </a:r>
            <a:r>
              <a:rPr lang="en-US" dirty="0">
                <a:solidFill>
                  <a:srgbClr val="000000"/>
                </a:solidFill>
                <a:cs typeface="Arial" pitchFamily="34" charset="0"/>
              </a:rPr>
              <a:t>, leave the digit that is in the place of desired accuracy as it is, and replace all digits to the right with zeros.  All digits to the left remain unchanged.</a:t>
            </a:r>
            <a:endParaRPr lang="en-US" i="0" dirty="0">
              <a:solidFill>
                <a:srgbClr val="0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" y="1600200"/>
            <a:ext cx="8229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indent="228600">
              <a:buClr>
                <a:srgbClr val="004786"/>
              </a:buClr>
            </a:pPr>
            <a:endParaRPr lang="en-US" sz="2400" dirty="0">
              <a:latin typeface="+mn-lt"/>
              <a:cs typeface="Arial" pitchFamily="34" charset="0"/>
            </a:endParaRPr>
          </a:p>
          <a:p>
            <a:pPr indent="228600">
              <a:buClr>
                <a:srgbClr val="004786"/>
              </a:buClr>
            </a:pPr>
            <a:endParaRPr lang="en-US" dirty="0">
              <a:latin typeface="Arial" pitchFamily="34" charset="0"/>
              <a:cs typeface="Arial" pitchFamily="34" charset="0"/>
            </a:endParaRPr>
          </a:p>
          <a:p>
            <a:pPr indent="228600">
              <a:buClr>
                <a:srgbClr val="004786"/>
              </a:buClr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1"/>
                </a:solidFill>
              </a:rPr>
              <a:t>Example 4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004786"/>
              </a:buClr>
            </a:pPr>
            <a:r>
              <a:rPr lang="en-US" dirty="0">
                <a:cs typeface="Arial" pitchFamily="34" charset="0"/>
              </a:rPr>
              <a:t>Round each number as indicated:</a:t>
            </a:r>
          </a:p>
          <a:p>
            <a:pPr>
              <a:buClr>
                <a:srgbClr val="004786"/>
              </a:buClr>
              <a:tabLst>
                <a:tab pos="457200" algn="l"/>
              </a:tabLst>
            </a:pPr>
            <a:r>
              <a:rPr lang="en-US" b="1" dirty="0">
                <a:cs typeface="Arial" pitchFamily="34" charset="0"/>
              </a:rPr>
              <a:t>a.</a:t>
            </a:r>
            <a:r>
              <a:rPr lang="en-US" dirty="0">
                <a:cs typeface="Arial" pitchFamily="34" charset="0"/>
              </a:rPr>
              <a:t>	</a:t>
            </a:r>
            <a:r>
              <a:rPr lang="en-US" dirty="0">
                <a:solidFill>
                  <a:srgbClr val="0000FF"/>
                </a:solidFill>
                <a:cs typeface="Arial" pitchFamily="34" charset="0"/>
              </a:rPr>
              <a:t>6849 (nearest hundred)</a:t>
            </a:r>
          </a:p>
          <a:p>
            <a:pPr>
              <a:buClr>
                <a:srgbClr val="004786"/>
              </a:buClr>
              <a:tabLst>
                <a:tab pos="457200" algn="l"/>
              </a:tabLst>
            </a:pPr>
            <a:r>
              <a:rPr lang="en-US" b="1" dirty="0">
                <a:cs typeface="Arial" pitchFamily="34" charset="0"/>
              </a:rPr>
              <a:t>b.</a:t>
            </a:r>
            <a:r>
              <a:rPr lang="en-US" dirty="0">
                <a:cs typeface="Arial" pitchFamily="34" charset="0"/>
              </a:rPr>
              <a:t>	</a:t>
            </a:r>
            <a:r>
              <a:rPr lang="en-US" dirty="0">
                <a:solidFill>
                  <a:srgbClr val="0000FF"/>
                </a:solidFill>
                <a:cs typeface="Arial" pitchFamily="34" charset="0"/>
              </a:rPr>
              <a:t>3500 (nearest thousand) </a:t>
            </a:r>
          </a:p>
          <a:p>
            <a:pPr>
              <a:buClr>
                <a:srgbClr val="004786"/>
              </a:buClr>
              <a:tabLst>
                <a:tab pos="457200" algn="l"/>
              </a:tabLst>
            </a:pPr>
            <a:r>
              <a:rPr lang="en-US" b="1" dirty="0">
                <a:cs typeface="Arial" pitchFamily="34" charset="0"/>
              </a:rPr>
              <a:t>c.</a:t>
            </a:r>
            <a:r>
              <a:rPr lang="en-US" dirty="0">
                <a:cs typeface="Arial" pitchFamily="34" charset="0"/>
              </a:rPr>
              <a:t>	</a:t>
            </a:r>
            <a:r>
              <a:rPr lang="en-US" dirty="0">
                <a:solidFill>
                  <a:srgbClr val="0000FF"/>
                </a:solidFill>
                <a:cs typeface="Arial" pitchFamily="34" charset="0"/>
              </a:rPr>
              <a:t>597 (nearest ten)                                                                 </a:t>
            </a:r>
          </a:p>
          <a:p>
            <a:pPr>
              <a:buClr>
                <a:srgbClr val="004786"/>
              </a:buClr>
            </a:pPr>
            <a:endParaRPr lang="en-US" dirty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7192296" y="1890252"/>
            <a:ext cx="182880" cy="365760"/>
          </a:xfrm>
          <a:prstGeom prst="rect">
            <a:avLst/>
          </a:prstGeom>
          <a:solidFill>
            <a:srgbClr val="CCFFCC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4449096" y="1905000"/>
            <a:ext cx="182880" cy="365760"/>
          </a:xfrm>
          <a:prstGeom prst="rect">
            <a:avLst/>
          </a:prstGeom>
          <a:solidFill>
            <a:srgbClr val="CCFFCC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1324896" y="1890252"/>
            <a:ext cx="182880" cy="365760"/>
          </a:xfrm>
          <a:prstGeom prst="rect">
            <a:avLst/>
          </a:prstGeom>
          <a:solidFill>
            <a:srgbClr val="CCFFCC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1"/>
                </a:solidFill>
              </a:rPr>
              <a:t>Example 4 (cont.)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004786"/>
              </a:buClr>
              <a:tabLst>
                <a:tab pos="457200" algn="l"/>
              </a:tabLst>
            </a:pPr>
            <a:r>
              <a:rPr lang="en-US" b="1" dirty="0"/>
              <a:t>Solutions</a:t>
            </a:r>
            <a:r>
              <a:rPr lang="en-US" dirty="0">
                <a:cs typeface="Arial" pitchFamily="34" charset="0"/>
              </a:rPr>
              <a:t>                                                                </a:t>
            </a:r>
          </a:p>
          <a:p>
            <a:pPr>
              <a:buClr>
                <a:srgbClr val="004786"/>
              </a:buClr>
              <a:tabLst>
                <a:tab pos="457200" algn="l"/>
              </a:tabLst>
            </a:pPr>
            <a:r>
              <a:rPr lang="en-US" b="1" dirty="0">
                <a:cs typeface="Arial" pitchFamily="34" charset="0"/>
              </a:rPr>
              <a:t>a.	</a:t>
            </a:r>
          </a:p>
          <a:p>
            <a:pPr>
              <a:buClr>
                <a:srgbClr val="004786"/>
              </a:buClr>
              <a:tabLst>
                <a:tab pos="457200" algn="l"/>
              </a:tabLst>
            </a:pPr>
            <a:endParaRPr lang="en-US" dirty="0">
              <a:solidFill>
                <a:srgbClr val="3333FF"/>
              </a:solidFill>
              <a:cs typeface="Arial" pitchFamily="34" charset="0"/>
            </a:endParaRPr>
          </a:p>
          <a:p>
            <a:pPr>
              <a:buClr>
                <a:srgbClr val="004786"/>
              </a:buClr>
            </a:pPr>
            <a:endParaRPr lang="en-US" dirty="0">
              <a:solidFill>
                <a:srgbClr val="000099"/>
              </a:solidFill>
              <a:cs typeface="Arial" pitchFamily="34" charset="0"/>
            </a:endParaRPr>
          </a:p>
          <a:p>
            <a:pPr>
              <a:buClr>
                <a:srgbClr val="004786"/>
              </a:buClr>
            </a:pPr>
            <a:endParaRPr lang="en-US" dirty="0">
              <a:solidFill>
                <a:srgbClr val="000099"/>
              </a:solidFill>
              <a:cs typeface="Arial" pitchFamily="34" charset="0"/>
            </a:endParaRPr>
          </a:p>
          <a:p>
            <a:pPr>
              <a:buClr>
                <a:srgbClr val="004786"/>
              </a:buClr>
            </a:pPr>
            <a:r>
              <a:rPr lang="en-US" dirty="0"/>
              <a:t>So, </a:t>
            </a:r>
            <a:r>
              <a:rPr lang="en-US" dirty="0">
                <a:solidFill>
                  <a:srgbClr val="0000FF"/>
                </a:solidFill>
              </a:rPr>
              <a:t>6849</a:t>
            </a:r>
            <a:r>
              <a:rPr lang="en-US" dirty="0"/>
              <a:t> rounds to </a:t>
            </a:r>
            <a:r>
              <a:rPr lang="en-US" dirty="0">
                <a:solidFill>
                  <a:srgbClr val="FF0000"/>
                </a:solidFill>
              </a:rPr>
              <a:t>6800</a:t>
            </a:r>
            <a:r>
              <a:rPr lang="en-US" dirty="0"/>
              <a:t> (to the nearest hundred).</a:t>
            </a:r>
          </a:p>
          <a:p>
            <a:pPr>
              <a:buClr>
                <a:srgbClr val="004786"/>
              </a:buClr>
            </a:pPr>
            <a:r>
              <a:rPr lang="en-US" dirty="0">
                <a:solidFill>
                  <a:srgbClr val="000099"/>
                </a:solidFill>
                <a:cs typeface="Arial" pitchFamily="34" charset="0"/>
              </a:rPr>
              <a:t>      </a:t>
            </a:r>
            <a:r>
              <a:rPr lang="en-US" dirty="0">
                <a:cs typeface="Arial" pitchFamily="34" charset="0"/>
              </a:rPr>
              <a:t>                                                                                 </a:t>
            </a:r>
          </a:p>
          <a:p>
            <a:pPr>
              <a:buClr>
                <a:srgbClr val="004786"/>
              </a:buClr>
            </a:pPr>
            <a:endParaRPr lang="en-US" dirty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065565" y="1799304"/>
            <a:ext cx="91563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  <a:latin typeface="+mn-lt"/>
              </a:rPr>
              <a:t>6849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65565" y="2718137"/>
            <a:ext cx="189648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+mn-lt"/>
              </a:rPr>
              <a:t>Place of desired </a:t>
            </a:r>
          </a:p>
          <a:p>
            <a:r>
              <a:rPr lang="en-US" sz="2000" dirty="0">
                <a:solidFill>
                  <a:srgbClr val="008080"/>
                </a:solidFill>
                <a:latin typeface="+mn-lt"/>
              </a:rPr>
              <a:t>accuracy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 rot="5400000" flipH="1" flipV="1">
            <a:off x="4352798" y="2475706"/>
            <a:ext cx="3810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999883" y="2718137"/>
            <a:ext cx="197445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+mn-lt"/>
              </a:rPr>
              <a:t>Look at one digit </a:t>
            </a:r>
          </a:p>
          <a:p>
            <a:r>
              <a:rPr lang="en-US" sz="2000" dirty="0">
                <a:solidFill>
                  <a:srgbClr val="008080"/>
                </a:solidFill>
                <a:latin typeface="+mn-lt"/>
              </a:rPr>
              <a:t>to the right; </a:t>
            </a:r>
          </a:p>
          <a:p>
            <a:r>
              <a:rPr lang="en-US" sz="2000" dirty="0">
                <a:solidFill>
                  <a:srgbClr val="008080"/>
                </a:solidFill>
                <a:latin typeface="+mn-lt"/>
              </a:rPr>
              <a:t>4 is less than 5.</a:t>
            </a:r>
          </a:p>
        </p:txBody>
      </p:sp>
      <p:cxnSp>
        <p:nvCxnSpPr>
          <p:cNvPr id="14" name="Straight Arrow Connector 13"/>
          <p:cNvCxnSpPr/>
          <p:nvPr/>
        </p:nvCxnSpPr>
        <p:spPr>
          <a:xfrm rot="5400000" flipH="1" flipV="1">
            <a:off x="7095998" y="2475706"/>
            <a:ext cx="3810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rot="5400000" flipH="1" flipV="1">
            <a:off x="1226138" y="2475706"/>
            <a:ext cx="3810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6934200" y="2718137"/>
            <a:ext cx="179055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+mn-lt"/>
              </a:rPr>
              <a:t>Leave 8 and fill </a:t>
            </a:r>
          </a:p>
          <a:p>
            <a:r>
              <a:rPr lang="en-US" sz="2000" dirty="0">
                <a:solidFill>
                  <a:srgbClr val="008080"/>
                </a:solidFill>
                <a:latin typeface="+mn-lt"/>
              </a:rPr>
              <a:t>in zeros.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999883" y="1799304"/>
            <a:ext cx="91563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  <a:latin typeface="+mn-lt"/>
              </a:rPr>
              <a:t>6849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934200" y="1799304"/>
            <a:ext cx="91563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  <a:latin typeface="+mn-lt"/>
              </a:rPr>
              <a:t>6800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7" grpId="0" animBg="1"/>
      <p:bldP spid="28" grpId="0" animBg="1"/>
      <p:bldP spid="7" grpId="0"/>
      <p:bldP spid="8" grpId="0"/>
      <p:bldP spid="13" grpId="0"/>
      <p:bldP spid="18" grpId="0"/>
      <p:bldP spid="21" grpId="0"/>
      <p:bldP spid="2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7025148" y="1386840"/>
            <a:ext cx="182880" cy="365760"/>
          </a:xfrm>
          <a:prstGeom prst="rect">
            <a:avLst/>
          </a:prstGeom>
          <a:solidFill>
            <a:srgbClr val="CCFFCC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4267200" y="1386840"/>
            <a:ext cx="182880" cy="365760"/>
          </a:xfrm>
          <a:prstGeom prst="rect">
            <a:avLst/>
          </a:prstGeom>
          <a:solidFill>
            <a:srgbClr val="CCFFCC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1143000" y="1401588"/>
            <a:ext cx="182880" cy="365760"/>
          </a:xfrm>
          <a:prstGeom prst="rect">
            <a:avLst/>
          </a:prstGeom>
          <a:solidFill>
            <a:srgbClr val="CCFFCC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1"/>
                </a:solidFill>
              </a:rPr>
              <a:t>Example 4 (cont.)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004786"/>
              </a:buClr>
              <a:tabLst>
                <a:tab pos="457200" algn="l"/>
              </a:tabLst>
            </a:pPr>
            <a:r>
              <a:rPr lang="en-US" b="1" dirty="0">
                <a:cs typeface="Arial" pitchFamily="34" charset="0"/>
              </a:rPr>
              <a:t>b.	</a:t>
            </a:r>
          </a:p>
          <a:p>
            <a:pPr>
              <a:buClr>
                <a:srgbClr val="004786"/>
              </a:buClr>
              <a:tabLst>
                <a:tab pos="457200" algn="l"/>
              </a:tabLst>
            </a:pPr>
            <a:endParaRPr lang="en-US" dirty="0">
              <a:solidFill>
                <a:srgbClr val="3333FF"/>
              </a:solidFill>
              <a:cs typeface="Arial" pitchFamily="34" charset="0"/>
            </a:endParaRPr>
          </a:p>
          <a:p>
            <a:pPr>
              <a:buClr>
                <a:srgbClr val="004786"/>
              </a:buClr>
            </a:pPr>
            <a:endParaRPr lang="en-US" dirty="0">
              <a:solidFill>
                <a:srgbClr val="000099"/>
              </a:solidFill>
              <a:cs typeface="Arial" pitchFamily="34" charset="0"/>
            </a:endParaRPr>
          </a:p>
          <a:p>
            <a:pPr>
              <a:buClr>
                <a:srgbClr val="004786"/>
              </a:buClr>
            </a:pPr>
            <a:endParaRPr lang="en-US" dirty="0">
              <a:solidFill>
                <a:srgbClr val="000099"/>
              </a:solidFill>
              <a:cs typeface="Arial" pitchFamily="34" charset="0"/>
            </a:endParaRPr>
          </a:p>
          <a:p>
            <a:pPr>
              <a:buClr>
                <a:srgbClr val="004786"/>
              </a:buClr>
            </a:pPr>
            <a:r>
              <a:rPr lang="en-US" dirty="0"/>
              <a:t>So, </a:t>
            </a:r>
            <a:r>
              <a:rPr lang="en-US" dirty="0">
                <a:solidFill>
                  <a:srgbClr val="0000FF"/>
                </a:solidFill>
              </a:rPr>
              <a:t>3500</a:t>
            </a:r>
            <a:r>
              <a:rPr lang="en-US" dirty="0"/>
              <a:t> rounds to </a:t>
            </a:r>
            <a:r>
              <a:rPr lang="en-US" dirty="0">
                <a:solidFill>
                  <a:srgbClr val="FF0000"/>
                </a:solidFill>
              </a:rPr>
              <a:t>4000</a:t>
            </a:r>
            <a:r>
              <a:rPr lang="en-US" dirty="0"/>
              <a:t> (to the nearest thousand).</a:t>
            </a:r>
          </a:p>
          <a:p>
            <a:pPr>
              <a:buClr>
                <a:srgbClr val="004786"/>
              </a:buClr>
            </a:pPr>
            <a:r>
              <a:rPr lang="en-US" dirty="0">
                <a:solidFill>
                  <a:srgbClr val="000099"/>
                </a:solidFill>
                <a:cs typeface="Arial" pitchFamily="34" charset="0"/>
              </a:rPr>
              <a:t>      </a:t>
            </a:r>
            <a:r>
              <a:rPr lang="en-US" dirty="0">
                <a:cs typeface="Arial" pitchFamily="34" charset="0"/>
              </a:rPr>
              <a:t>                                                                                 </a:t>
            </a:r>
          </a:p>
          <a:p>
            <a:pPr>
              <a:buClr>
                <a:srgbClr val="004786"/>
              </a:buClr>
            </a:pPr>
            <a:endParaRPr lang="en-US" dirty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065565" y="1327356"/>
            <a:ext cx="91563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  <a:latin typeface="+mn-lt"/>
              </a:rPr>
              <a:t>3500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65565" y="2246189"/>
            <a:ext cx="189648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+mn-lt"/>
              </a:rPr>
              <a:t>Place of desired </a:t>
            </a:r>
          </a:p>
          <a:p>
            <a:r>
              <a:rPr lang="en-US" sz="2000" dirty="0">
                <a:solidFill>
                  <a:srgbClr val="008080"/>
                </a:solidFill>
                <a:latin typeface="+mn-lt"/>
              </a:rPr>
              <a:t>accuracy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 rot="5400000" flipH="1" flipV="1">
            <a:off x="4153694" y="2003758"/>
            <a:ext cx="3810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999883" y="2246189"/>
            <a:ext cx="166346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+mn-lt"/>
              </a:rPr>
              <a:t>Look at 5; 5 is </a:t>
            </a:r>
          </a:p>
          <a:p>
            <a:r>
              <a:rPr lang="en-US" sz="2000" dirty="0">
                <a:solidFill>
                  <a:srgbClr val="008080"/>
                </a:solidFill>
                <a:latin typeface="+mn-lt"/>
              </a:rPr>
              <a:t>5 or greater.</a:t>
            </a:r>
          </a:p>
        </p:txBody>
      </p:sp>
      <p:cxnSp>
        <p:nvCxnSpPr>
          <p:cNvPr id="14" name="Straight Arrow Connector 13"/>
          <p:cNvCxnSpPr/>
          <p:nvPr/>
        </p:nvCxnSpPr>
        <p:spPr>
          <a:xfrm rot="5400000" flipH="1" flipV="1">
            <a:off x="6955886" y="2003758"/>
            <a:ext cx="3810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rot="5400000" flipH="1" flipV="1">
            <a:off x="1029494" y="2003758"/>
            <a:ext cx="3810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6934200" y="2246189"/>
            <a:ext cx="191026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+mn-lt"/>
              </a:rPr>
              <a:t>Increase 3 to 4</a:t>
            </a:r>
          </a:p>
          <a:p>
            <a:r>
              <a:rPr lang="en-US" sz="2000" dirty="0">
                <a:solidFill>
                  <a:srgbClr val="008080"/>
                </a:solidFill>
              </a:rPr>
              <a:t>(one larger) and </a:t>
            </a:r>
          </a:p>
          <a:p>
            <a:r>
              <a:rPr lang="en-US" sz="2000" dirty="0">
                <a:solidFill>
                  <a:srgbClr val="008080"/>
                </a:solidFill>
              </a:rPr>
              <a:t>fill in zeros.</a:t>
            </a:r>
            <a:endParaRPr lang="en-US" sz="2000" dirty="0">
              <a:solidFill>
                <a:srgbClr val="008080"/>
              </a:solidFill>
              <a:latin typeface="+mn-lt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999883" y="1327356"/>
            <a:ext cx="91563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  <a:latin typeface="+mn-lt"/>
              </a:rPr>
              <a:t>3500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934200" y="1327356"/>
            <a:ext cx="91563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  <a:latin typeface="+mn-lt"/>
              </a:rPr>
              <a:t>4000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7" grpId="0" animBg="1"/>
      <p:bldP spid="28" grpId="0" animBg="1"/>
      <p:bldP spid="8" grpId="0"/>
      <p:bldP spid="13" grpId="0"/>
      <p:bldP spid="18" grpId="0"/>
      <p:bldP spid="21" grpId="0"/>
      <p:bldP spid="2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7192296" y="1401096"/>
            <a:ext cx="182880" cy="365760"/>
          </a:xfrm>
          <a:prstGeom prst="rect">
            <a:avLst/>
          </a:prstGeom>
          <a:solidFill>
            <a:srgbClr val="CCFFCC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4434348" y="1386348"/>
            <a:ext cx="182880" cy="365760"/>
          </a:xfrm>
          <a:prstGeom prst="rect">
            <a:avLst/>
          </a:prstGeom>
          <a:solidFill>
            <a:srgbClr val="CCFFCC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1310148" y="1415844"/>
            <a:ext cx="182880" cy="365760"/>
          </a:xfrm>
          <a:prstGeom prst="rect">
            <a:avLst/>
          </a:prstGeom>
          <a:solidFill>
            <a:srgbClr val="CCFFCC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1"/>
                </a:solidFill>
              </a:rPr>
              <a:t>Example 4 (cont.)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004786"/>
              </a:buClr>
              <a:tabLst>
                <a:tab pos="457200" algn="l"/>
              </a:tabLst>
            </a:pPr>
            <a:r>
              <a:rPr lang="en-US" b="1" dirty="0">
                <a:cs typeface="Arial" pitchFamily="34" charset="0"/>
              </a:rPr>
              <a:t>c.	</a:t>
            </a:r>
          </a:p>
          <a:p>
            <a:pPr>
              <a:buClr>
                <a:srgbClr val="004786"/>
              </a:buClr>
              <a:tabLst>
                <a:tab pos="457200" algn="l"/>
              </a:tabLst>
            </a:pPr>
            <a:endParaRPr lang="en-US" dirty="0">
              <a:solidFill>
                <a:srgbClr val="3333FF"/>
              </a:solidFill>
              <a:cs typeface="Arial" pitchFamily="34" charset="0"/>
            </a:endParaRPr>
          </a:p>
          <a:p>
            <a:pPr>
              <a:buClr>
                <a:srgbClr val="004786"/>
              </a:buClr>
            </a:pPr>
            <a:endParaRPr lang="en-US" dirty="0">
              <a:solidFill>
                <a:srgbClr val="000099"/>
              </a:solidFill>
              <a:cs typeface="Arial" pitchFamily="34" charset="0"/>
            </a:endParaRPr>
          </a:p>
          <a:p>
            <a:pPr>
              <a:buClr>
                <a:srgbClr val="004786"/>
              </a:buClr>
            </a:pPr>
            <a:endParaRPr lang="en-US" dirty="0">
              <a:solidFill>
                <a:srgbClr val="000099"/>
              </a:solidFill>
              <a:cs typeface="Arial" pitchFamily="34" charset="0"/>
            </a:endParaRPr>
          </a:p>
          <a:p>
            <a:pPr>
              <a:buClr>
                <a:srgbClr val="004786"/>
              </a:buClr>
            </a:pPr>
            <a:r>
              <a:rPr lang="en-US" dirty="0"/>
              <a:t>So, </a:t>
            </a:r>
            <a:r>
              <a:rPr lang="en-US" dirty="0">
                <a:solidFill>
                  <a:srgbClr val="0000FF"/>
                </a:solidFill>
              </a:rPr>
              <a:t>597</a:t>
            </a:r>
            <a:r>
              <a:rPr lang="en-US" dirty="0"/>
              <a:t> rounds to </a:t>
            </a:r>
            <a:r>
              <a:rPr lang="en-US" dirty="0">
                <a:solidFill>
                  <a:srgbClr val="FF0000"/>
                </a:solidFill>
              </a:rPr>
              <a:t>600</a:t>
            </a:r>
            <a:r>
              <a:rPr lang="en-US" dirty="0"/>
              <a:t> (to the nearest ten).</a:t>
            </a:r>
          </a:p>
          <a:p>
            <a:pPr>
              <a:buClr>
                <a:srgbClr val="004786"/>
              </a:buClr>
            </a:pPr>
            <a:r>
              <a:rPr lang="en-US" dirty="0">
                <a:solidFill>
                  <a:srgbClr val="000099"/>
                </a:solidFill>
                <a:cs typeface="Arial" pitchFamily="34" charset="0"/>
              </a:rPr>
              <a:t>      </a:t>
            </a:r>
            <a:r>
              <a:rPr lang="en-US" dirty="0">
                <a:cs typeface="Arial" pitchFamily="34" charset="0"/>
              </a:rPr>
              <a:t>                                                                                 </a:t>
            </a:r>
          </a:p>
          <a:p>
            <a:pPr>
              <a:buClr>
                <a:srgbClr val="004786"/>
              </a:buClr>
            </a:pPr>
            <a:endParaRPr lang="en-US" dirty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065565" y="1327356"/>
            <a:ext cx="7328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  <a:latin typeface="+mn-lt"/>
              </a:rPr>
              <a:t>597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65565" y="2246189"/>
            <a:ext cx="189648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+mn-lt"/>
              </a:rPr>
              <a:t>Place of desired </a:t>
            </a:r>
          </a:p>
          <a:p>
            <a:r>
              <a:rPr lang="en-US" sz="2000" dirty="0">
                <a:solidFill>
                  <a:srgbClr val="008080"/>
                </a:solidFill>
                <a:latin typeface="+mn-lt"/>
              </a:rPr>
              <a:t>accuracy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 rot="5400000" flipH="1" flipV="1">
            <a:off x="4323302" y="2003758"/>
            <a:ext cx="3810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999883" y="2246189"/>
            <a:ext cx="166346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Look at 7; 7 is </a:t>
            </a:r>
          </a:p>
          <a:p>
            <a:r>
              <a:rPr lang="en-US" sz="2000" dirty="0">
                <a:solidFill>
                  <a:srgbClr val="008080"/>
                </a:solidFill>
              </a:rPr>
              <a:t>5 or greater.</a:t>
            </a:r>
          </a:p>
        </p:txBody>
      </p:sp>
      <p:cxnSp>
        <p:nvCxnSpPr>
          <p:cNvPr id="14" name="Straight Arrow Connector 13"/>
          <p:cNvCxnSpPr/>
          <p:nvPr/>
        </p:nvCxnSpPr>
        <p:spPr>
          <a:xfrm rot="5400000" flipH="1" flipV="1">
            <a:off x="7095998" y="2003758"/>
            <a:ext cx="3810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rot="5400000" flipH="1" flipV="1">
            <a:off x="1226138" y="2003758"/>
            <a:ext cx="3810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6705600" y="2246189"/>
            <a:ext cx="232627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Increase 9 to 10.</a:t>
            </a:r>
          </a:p>
          <a:p>
            <a:r>
              <a:rPr lang="en-US" sz="2000" dirty="0">
                <a:solidFill>
                  <a:srgbClr val="008080"/>
                </a:solidFill>
              </a:rPr>
              <a:t>(This affects two </a:t>
            </a:r>
          </a:p>
          <a:p>
            <a:r>
              <a:rPr lang="en-US" sz="2000" dirty="0">
                <a:solidFill>
                  <a:srgbClr val="008080"/>
                </a:solidFill>
              </a:rPr>
              <a:t>digits, both 5 and 9.)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999883" y="1327356"/>
            <a:ext cx="7328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  <a:latin typeface="+mn-lt"/>
              </a:rPr>
              <a:t>597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934200" y="1327356"/>
            <a:ext cx="7328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  <a:latin typeface="+mn-lt"/>
              </a:rPr>
              <a:t>600</a:t>
            </a:r>
          </a:p>
        </p:txBody>
      </p:sp>
      <p:cxnSp>
        <p:nvCxnSpPr>
          <p:cNvPr id="17" name="Straight Arrow Connector 16"/>
          <p:cNvCxnSpPr/>
          <p:nvPr/>
        </p:nvCxnSpPr>
        <p:spPr>
          <a:xfrm rot="5400000" flipH="1" flipV="1">
            <a:off x="6941138" y="2003758"/>
            <a:ext cx="3810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7" grpId="0" animBg="1"/>
      <p:bldP spid="28" grpId="0" animBg="1"/>
      <p:bldP spid="8" grpId="0"/>
      <p:bldP spid="13" grpId="0"/>
      <p:bldP spid="18" grpId="0"/>
      <p:bldP spid="21" grpId="0"/>
      <p:bldP spid="2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eaLnBrk="1" fontAlgn="auto" hangingPunct="1">
              <a:spcAft>
                <a:spcPts val="0"/>
              </a:spcAft>
              <a:defRPr/>
            </a:pPr>
            <a:r>
              <a:rPr lang="en-US" sz="3200" dirty="0">
                <a:solidFill>
                  <a:schemeClr val="accent1"/>
                </a:solidFill>
                <a:cs typeface="Arial" pitchFamily="34" charset="0"/>
              </a:rPr>
              <a:t>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Learn to </a:t>
            </a:r>
            <a:r>
              <a:rPr lang="en-US" b="1" i="0" dirty="0">
                <a:solidFill>
                  <a:schemeClr val="tx1"/>
                </a:solidFill>
              </a:rPr>
              <a:t>read</a:t>
            </a:r>
            <a:r>
              <a:rPr lang="en-US" i="0" dirty="0">
                <a:solidFill>
                  <a:schemeClr val="tx1"/>
                </a:solidFill>
              </a:rPr>
              <a:t> and </a:t>
            </a:r>
            <a:r>
              <a:rPr lang="en-US" b="1" i="0" dirty="0">
                <a:solidFill>
                  <a:schemeClr val="tx1"/>
                </a:solidFill>
              </a:rPr>
              <a:t>write</a:t>
            </a:r>
            <a:r>
              <a:rPr lang="en-US" i="0" dirty="0">
                <a:solidFill>
                  <a:schemeClr val="tx1"/>
                </a:solidFill>
              </a:rPr>
              <a:t> whole numbers.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Know that the word </a:t>
            </a:r>
            <a:r>
              <a:rPr lang="en-US" b="1" i="0" dirty="0">
                <a:solidFill>
                  <a:schemeClr val="tx1"/>
                </a:solidFill>
              </a:rPr>
              <a:t>and</a:t>
            </a:r>
            <a:r>
              <a:rPr lang="en-US" i="0" dirty="0">
                <a:solidFill>
                  <a:schemeClr val="tx1"/>
                </a:solidFill>
              </a:rPr>
              <a:t> is not used when reading or writing whole numbers.  (</a:t>
            </a:r>
            <a:r>
              <a:rPr lang="en-US" b="1" i="0" dirty="0">
                <a:solidFill>
                  <a:schemeClr val="tx1"/>
                </a:solidFill>
              </a:rPr>
              <a:t>And</a:t>
            </a:r>
            <a:r>
              <a:rPr lang="en-US" i="0" dirty="0">
                <a:solidFill>
                  <a:schemeClr val="tx1"/>
                </a:solidFill>
              </a:rPr>
              <a:t> is used to indicate a decimal point.)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Learn how to </a:t>
            </a:r>
            <a:r>
              <a:rPr lang="en-US" b="1" i="0" dirty="0">
                <a:solidFill>
                  <a:schemeClr val="tx1"/>
                </a:solidFill>
              </a:rPr>
              <a:t>round</a:t>
            </a:r>
            <a:r>
              <a:rPr lang="en-US" i="0" dirty="0">
                <a:solidFill>
                  <a:schemeClr val="tx1"/>
                </a:solidFill>
              </a:rPr>
              <a:t> whole numbers to a given place.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1"/>
                </a:solidFill>
              </a:rPr>
              <a:t>Reading and Writing Whole Numbers</a:t>
            </a: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73333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buClr>
                <a:srgbClr val="004786"/>
              </a:buClr>
            </a:pPr>
            <a:r>
              <a:rPr lang="en-US" b="1" dirty="0">
                <a:solidFill>
                  <a:srgbClr val="000000"/>
                </a:solidFill>
              </a:rPr>
              <a:t>Whole numbers</a:t>
            </a:r>
            <a:endParaRPr lang="en-US" dirty="0">
              <a:solidFill>
                <a:srgbClr val="000000"/>
              </a:solidFill>
              <a:cs typeface="Arial" pitchFamily="34" charset="0"/>
            </a:endParaRPr>
          </a:p>
          <a:p>
            <a:pPr>
              <a:buClr>
                <a:srgbClr val="004786"/>
              </a:buClr>
            </a:pPr>
            <a:r>
              <a:rPr lang="en-US" dirty="0">
                <a:solidFill>
                  <a:srgbClr val="000000"/>
                </a:solidFill>
                <a:cs typeface="Arial" pitchFamily="34" charset="0"/>
              </a:rPr>
              <a:t>The </a:t>
            </a:r>
            <a:r>
              <a:rPr lang="en-US" b="1" dirty="0">
                <a:solidFill>
                  <a:srgbClr val="C00000"/>
                </a:solidFill>
                <a:cs typeface="Arial" pitchFamily="34" charset="0"/>
              </a:rPr>
              <a:t>whole numbers </a:t>
            </a:r>
            <a:r>
              <a:rPr lang="en-US" dirty="0">
                <a:solidFill>
                  <a:srgbClr val="000000"/>
                </a:solidFill>
                <a:cs typeface="Arial" pitchFamily="34" charset="0"/>
              </a:rPr>
              <a:t>are the natural (or counting) numbers and the number 0.</a:t>
            </a:r>
          </a:p>
          <a:p>
            <a:pPr marL="0" lvl="1" indent="0" algn="ctr">
              <a:spcBef>
                <a:spcPts val="1800"/>
              </a:spcBef>
              <a:buClr>
                <a:srgbClr val="004786"/>
              </a:buClr>
              <a:buNone/>
            </a:pPr>
            <a:r>
              <a:rPr lang="en-US" b="1" dirty="0">
                <a:solidFill>
                  <a:srgbClr val="C00000"/>
                </a:solidFill>
                <a:cs typeface="Arial" pitchFamily="34" charset="0"/>
              </a:rPr>
              <a:t>Natural numbers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  <a:cs typeface="Arial" pitchFamily="34" charset="0"/>
              </a:rPr>
              <a:t>=</a:t>
            </a:r>
            <a:r>
              <a:rPr lang="en-US" dirty="0">
                <a:solidFill>
                  <a:srgbClr val="000000"/>
                </a:solidFill>
                <a:cs typeface="Arial" pitchFamily="34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  <a:sym typeface="Euclid Math Two"/>
              </a:rPr>
              <a:t>ℕ</a:t>
            </a:r>
            <a:r>
              <a:rPr lang="en-US" dirty="0">
                <a:solidFill>
                  <a:srgbClr val="0000FF"/>
                </a:solidFill>
                <a:cs typeface="Arial" pitchFamily="34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  <a:cs typeface="Arial" pitchFamily="34" charset="0"/>
              </a:rPr>
              <a:t>=</a:t>
            </a:r>
            <a:r>
              <a:rPr lang="en-US" dirty="0">
                <a:solidFill>
                  <a:srgbClr val="0000FF"/>
                </a:solidFill>
                <a:cs typeface="Arial" pitchFamily="34" charset="0"/>
              </a:rPr>
              <a:t> {</a:t>
            </a:r>
            <a:r>
              <a:rPr lang="en-US" b="1" dirty="0">
                <a:solidFill>
                  <a:srgbClr val="0000FF"/>
                </a:solidFill>
                <a:cs typeface="Arial" pitchFamily="34" charset="0"/>
              </a:rPr>
              <a:t>1,2,3,4,5,6,7,8,9,10,11,…</a:t>
            </a:r>
            <a:r>
              <a:rPr lang="en-US" dirty="0">
                <a:solidFill>
                  <a:srgbClr val="0000FF"/>
                </a:solidFill>
                <a:cs typeface="Arial" pitchFamily="34" charset="0"/>
              </a:rPr>
              <a:t>}</a:t>
            </a:r>
          </a:p>
          <a:p>
            <a:pPr marL="0" lvl="1" indent="0" algn="ctr">
              <a:spcBef>
                <a:spcPts val="1200"/>
              </a:spcBef>
              <a:buClr>
                <a:srgbClr val="004786"/>
              </a:buClr>
              <a:buNone/>
            </a:pPr>
            <a:r>
              <a:rPr lang="en-US" b="1" dirty="0">
                <a:solidFill>
                  <a:srgbClr val="C00000"/>
                </a:solidFill>
                <a:cs typeface="Arial" pitchFamily="34" charset="0"/>
              </a:rPr>
              <a:t>Whole numbers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  <a:cs typeface="Arial" pitchFamily="34" charset="0"/>
              </a:rPr>
              <a:t>=</a:t>
            </a:r>
            <a:r>
              <a:rPr lang="en-US" dirty="0">
                <a:solidFill>
                  <a:srgbClr val="000000"/>
                </a:solidFill>
                <a:cs typeface="Arial" pitchFamily="34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  <a:sym typeface="Euclid Math Two"/>
              </a:rPr>
              <a:t>𝕎</a:t>
            </a:r>
            <a:r>
              <a:rPr lang="en-US" dirty="0">
                <a:solidFill>
                  <a:srgbClr val="0000FF"/>
                </a:solidFill>
                <a:cs typeface="Arial" pitchFamily="34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  <a:cs typeface="Arial" pitchFamily="34" charset="0"/>
              </a:rPr>
              <a:t>=</a:t>
            </a:r>
            <a:r>
              <a:rPr lang="en-US" dirty="0">
                <a:solidFill>
                  <a:srgbClr val="0000FF"/>
                </a:solidFill>
                <a:cs typeface="Arial" pitchFamily="34" charset="0"/>
              </a:rPr>
              <a:t> {</a:t>
            </a:r>
            <a:r>
              <a:rPr lang="en-US" b="1" dirty="0">
                <a:solidFill>
                  <a:srgbClr val="0000FF"/>
                </a:solidFill>
                <a:cs typeface="Arial" pitchFamily="34" charset="0"/>
              </a:rPr>
              <a:t>0,1,2,3,4,5,6,7,8,9,10,11,…</a:t>
            </a:r>
            <a:r>
              <a:rPr lang="en-US" dirty="0">
                <a:solidFill>
                  <a:srgbClr val="0000FF"/>
                </a:solidFill>
                <a:cs typeface="Arial" pitchFamily="34" charset="0"/>
              </a:rPr>
              <a:t>}</a:t>
            </a:r>
          </a:p>
          <a:p>
            <a:pPr>
              <a:spcBef>
                <a:spcPts val="1200"/>
              </a:spcBef>
              <a:buClr>
                <a:srgbClr val="004786"/>
              </a:buClr>
            </a:pPr>
            <a:r>
              <a:rPr lang="en-US" dirty="0">
                <a:solidFill>
                  <a:srgbClr val="000000"/>
                </a:solidFill>
                <a:cs typeface="Arial" pitchFamily="34" charset="0"/>
              </a:rPr>
              <a:t>Note that 0 is a whole number but not a natural number.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>
                <a:solidFill>
                  <a:schemeClr val="accent1"/>
                </a:solidFill>
              </a:rPr>
              <a:t>Example 1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Clr>
                <a:srgbClr val="004786"/>
              </a:buClr>
            </a:pPr>
            <a:r>
              <a:rPr lang="en-US" dirty="0">
                <a:cs typeface="Arial" pitchFamily="34" charset="0"/>
              </a:rPr>
              <a:t>The </a:t>
            </a:r>
            <a:r>
              <a:rPr lang="en-US" dirty="0">
                <a:solidFill>
                  <a:schemeClr val="tx1"/>
                </a:solidFill>
                <a:cs typeface="Arial" pitchFamily="34" charset="0"/>
              </a:rPr>
              <a:t>following numbers </a:t>
            </a:r>
            <a:r>
              <a:rPr lang="en-US" dirty="0">
                <a:cs typeface="Arial" pitchFamily="34" charset="0"/>
              </a:rPr>
              <a:t>are written in standard notation.  Write them in words.</a:t>
            </a:r>
          </a:p>
          <a:p>
            <a:pPr>
              <a:buClr>
                <a:srgbClr val="004786"/>
              </a:buClr>
              <a:tabLst>
                <a:tab pos="457200" algn="l"/>
                <a:tab pos="4114800" algn="l"/>
                <a:tab pos="4572000" algn="l"/>
              </a:tabLst>
            </a:pPr>
            <a:r>
              <a:rPr lang="en-US" b="1" dirty="0">
                <a:cs typeface="Arial" pitchFamily="34" charset="0"/>
              </a:rPr>
              <a:t>a.</a:t>
            </a:r>
            <a:r>
              <a:rPr lang="en-US" dirty="0">
                <a:cs typeface="Arial" pitchFamily="34" charset="0"/>
              </a:rPr>
              <a:t>  </a:t>
            </a:r>
            <a:r>
              <a:rPr lang="en-US" dirty="0">
                <a:solidFill>
                  <a:srgbClr val="0000FF"/>
                </a:solidFill>
                <a:cs typeface="Arial" pitchFamily="34" charset="0"/>
              </a:rPr>
              <a:t>25,380</a:t>
            </a:r>
            <a:r>
              <a:rPr lang="en-US" dirty="0">
                <a:solidFill>
                  <a:srgbClr val="3333FF"/>
                </a:solidFill>
                <a:cs typeface="Arial" pitchFamily="34" charset="0"/>
              </a:rPr>
              <a:t>	</a:t>
            </a:r>
            <a:r>
              <a:rPr lang="en-US" b="1" dirty="0">
                <a:cs typeface="Arial" pitchFamily="34" charset="0"/>
              </a:rPr>
              <a:t>b.	</a:t>
            </a:r>
            <a:r>
              <a:rPr lang="en-US" dirty="0">
                <a:solidFill>
                  <a:srgbClr val="0000FF"/>
                </a:solidFill>
                <a:cs typeface="Arial" pitchFamily="34" charset="0"/>
              </a:rPr>
              <a:t>3,400,562</a:t>
            </a:r>
          </a:p>
          <a:p>
            <a:pPr>
              <a:buClr>
                <a:srgbClr val="004786"/>
              </a:buClr>
            </a:pPr>
            <a:r>
              <a:rPr lang="en-US" b="1" dirty="0"/>
              <a:t>Solutions</a:t>
            </a:r>
            <a:endParaRPr lang="en-US" dirty="0">
              <a:solidFill>
                <a:srgbClr val="3333FF"/>
              </a:solidFill>
              <a:cs typeface="Arial" pitchFamily="34" charset="0"/>
            </a:endParaRPr>
          </a:p>
          <a:p>
            <a:pPr marL="457200" indent="-457200"/>
            <a:r>
              <a:rPr lang="en-US" b="1" dirty="0"/>
              <a:t>a. 	</a:t>
            </a:r>
            <a:r>
              <a:rPr lang="en-US" dirty="0">
                <a:solidFill>
                  <a:srgbClr val="0000FF"/>
                </a:solidFill>
              </a:rPr>
              <a:t>25,380</a:t>
            </a:r>
            <a:r>
              <a:rPr lang="en-US" dirty="0"/>
              <a:t>:</a:t>
            </a:r>
            <a:endParaRPr lang="en-US" dirty="0">
              <a:solidFill>
                <a:srgbClr val="FF0000"/>
              </a:solidFill>
            </a:endParaRPr>
          </a:p>
          <a:p>
            <a:pPr marL="457200" indent="-457200">
              <a:spcBef>
                <a:spcPts val="1200"/>
              </a:spcBef>
            </a:pPr>
            <a:r>
              <a:rPr lang="en-US" b="1" dirty="0"/>
              <a:t>b. 	</a:t>
            </a:r>
            <a:r>
              <a:rPr lang="en-US" dirty="0">
                <a:solidFill>
                  <a:srgbClr val="0000FF"/>
                </a:solidFill>
              </a:rPr>
              <a:t>3,400,562</a:t>
            </a:r>
            <a:r>
              <a:rPr lang="en-US" dirty="0"/>
              <a:t>:</a:t>
            </a:r>
            <a:endParaRPr lang="en-US" dirty="0">
              <a:solidFill>
                <a:srgbClr val="FF0000"/>
              </a:solidFill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133365" y="3232356"/>
            <a:ext cx="664438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 </a:t>
            </a:r>
            <a:r>
              <a:rPr lang="en-US" sz="2800" dirty="0">
                <a:solidFill>
                  <a:srgbClr val="FF0000"/>
                </a:solidFill>
              </a:rPr>
              <a:t>twenty-five thousand, three hundred eighty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2544096" y="3810000"/>
            <a:ext cx="612648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three million, four hundred thousand, five hundred sixty -two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>
                <a:solidFill>
                  <a:schemeClr val="accent1"/>
                </a:solidFill>
              </a:rPr>
              <a:t>Example 2</a:t>
            </a: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Clr>
                <a:srgbClr val="004786"/>
              </a:buClr>
            </a:pPr>
            <a:r>
              <a:rPr lang="en-US" dirty="0">
                <a:cs typeface="Arial" pitchFamily="34" charset="0"/>
              </a:rPr>
              <a:t>The following numbers are written in words.  Rewrite them in standard notation.</a:t>
            </a:r>
          </a:p>
          <a:p>
            <a:pPr marL="457200" indent="-457200">
              <a:buClr>
                <a:srgbClr val="004786"/>
              </a:buClr>
              <a:tabLst>
                <a:tab pos="1371600" algn="l"/>
              </a:tabLst>
            </a:pPr>
            <a:r>
              <a:rPr lang="en-US" b="1" dirty="0">
                <a:cs typeface="Arial" pitchFamily="34" charset="0"/>
              </a:rPr>
              <a:t>a.</a:t>
            </a:r>
            <a:r>
              <a:rPr lang="en-US" dirty="0">
                <a:cs typeface="Arial" pitchFamily="34" charset="0"/>
              </a:rPr>
              <a:t>  	</a:t>
            </a:r>
            <a:r>
              <a:rPr lang="en-US" dirty="0">
                <a:solidFill>
                  <a:srgbClr val="0000FF"/>
                </a:solidFill>
                <a:cs typeface="Arial" pitchFamily="34" charset="0"/>
              </a:rPr>
              <a:t>twenty-seven thousand, three hundred thirty-six</a:t>
            </a:r>
          </a:p>
          <a:p>
            <a:pPr marL="457200" indent="-457200">
              <a:buClr>
                <a:srgbClr val="004786"/>
              </a:buClr>
              <a:tabLst>
                <a:tab pos="1371600" algn="l"/>
              </a:tabLst>
            </a:pPr>
            <a:r>
              <a:rPr lang="en-US" b="1" dirty="0">
                <a:cs typeface="Arial" pitchFamily="34" charset="0"/>
              </a:rPr>
              <a:t>b.</a:t>
            </a:r>
            <a:r>
              <a:rPr lang="en-US" dirty="0">
                <a:cs typeface="Arial" pitchFamily="34" charset="0"/>
              </a:rPr>
              <a:t>	</a:t>
            </a:r>
            <a:r>
              <a:rPr lang="en-US" dirty="0">
                <a:solidFill>
                  <a:srgbClr val="0000FF"/>
                </a:solidFill>
                <a:cs typeface="Arial" pitchFamily="34" charset="0"/>
              </a:rPr>
              <a:t>three hundred forty million, sixty-two thousand, forty-eight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>
                <a:solidFill>
                  <a:schemeClr val="accent1"/>
                </a:solidFill>
              </a:rPr>
              <a:t>Example 2 (cont.)</a:t>
            </a: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457200" indent="-457200">
              <a:buClr>
                <a:srgbClr val="004786"/>
              </a:buClr>
              <a:tabLst>
                <a:tab pos="1371600" algn="l"/>
              </a:tabLst>
            </a:pPr>
            <a:r>
              <a:rPr lang="en-US" b="1" dirty="0"/>
              <a:t>Solutions</a:t>
            </a:r>
            <a:endParaRPr lang="en-US" dirty="0">
              <a:solidFill>
                <a:srgbClr val="FF0000"/>
              </a:solidFill>
              <a:cs typeface="Arial" pitchFamily="34" charset="0"/>
            </a:endParaRPr>
          </a:p>
          <a:p>
            <a:pPr marL="457200" indent="-457200"/>
            <a:r>
              <a:rPr lang="en-US" b="1" dirty="0"/>
              <a:t>a. 	</a:t>
            </a:r>
            <a:r>
              <a:rPr lang="en-US" dirty="0">
                <a:solidFill>
                  <a:srgbClr val="0000FF"/>
                </a:solidFill>
              </a:rPr>
              <a:t>twenty-seven thousand, three hundred thirty-six</a:t>
            </a:r>
            <a:r>
              <a:rPr lang="en-US" dirty="0"/>
              <a:t>:</a:t>
            </a:r>
          </a:p>
          <a:p>
            <a:pPr marL="457200" indent="-457200"/>
            <a:r>
              <a:rPr lang="en-US" dirty="0"/>
              <a:t>	</a:t>
            </a:r>
            <a:r>
              <a:rPr lang="en-US" dirty="0">
                <a:solidFill>
                  <a:srgbClr val="FF0000"/>
                </a:solidFill>
              </a:rPr>
              <a:t>27,336</a:t>
            </a:r>
          </a:p>
          <a:p>
            <a:pPr marL="457200" indent="-457200"/>
            <a:r>
              <a:rPr lang="en-US" b="1" dirty="0"/>
              <a:t>b. 	</a:t>
            </a:r>
            <a:r>
              <a:rPr lang="en-US" dirty="0">
                <a:solidFill>
                  <a:srgbClr val="0000FF"/>
                </a:solidFill>
              </a:rPr>
              <a:t>three hundred forty million, sixty-two thousand, forty-eight</a:t>
            </a:r>
            <a:r>
              <a:rPr lang="en-US" dirty="0"/>
              <a:t>:</a:t>
            </a:r>
          </a:p>
          <a:p>
            <a:pPr marL="457200" indent="-457200"/>
            <a:r>
              <a:rPr lang="en-US" dirty="0"/>
              <a:t>	</a:t>
            </a:r>
            <a:r>
              <a:rPr lang="en-US" dirty="0">
                <a:solidFill>
                  <a:srgbClr val="FF0000"/>
                </a:solidFill>
              </a:rPr>
              <a:t>340,062,048</a:t>
            </a:r>
          </a:p>
          <a:p>
            <a:pPr>
              <a:tabLst>
                <a:tab pos="457200" algn="l"/>
              </a:tabLst>
            </a:pPr>
            <a:r>
              <a:rPr lang="en-US">
                <a:solidFill>
                  <a:schemeClr val="tx1"/>
                </a:solidFill>
              </a:rPr>
              <a:t>	(</a:t>
            </a:r>
            <a:r>
              <a:rPr lang="en-US" dirty="0">
                <a:solidFill>
                  <a:schemeClr val="tx1"/>
                </a:solidFill>
              </a:rPr>
              <a:t>Note how 0’s must be used to fill out a </a:t>
            </a:r>
            <a:r>
              <a:rPr lang="en-US">
                <a:solidFill>
                  <a:schemeClr val="tx1"/>
                </a:solidFill>
              </a:rPr>
              <a:t>three-digit 	period</a:t>
            </a:r>
            <a:r>
              <a:rPr lang="en-US" dirty="0">
                <a:solidFill>
                  <a:schemeClr val="tx1"/>
                </a:solidFill>
              </a:rPr>
              <a:t>.)</a:t>
            </a:r>
            <a:endParaRPr lang="en-US" b="1" dirty="0">
              <a:solidFill>
                <a:schemeClr val="tx1"/>
              </a:solidFill>
              <a:cs typeface="Arial" pitchFamily="34" charset="0"/>
            </a:endParaRPr>
          </a:p>
          <a:p>
            <a:pPr eaLnBrk="1" hangingPunct="1">
              <a:buNone/>
            </a:pPr>
            <a:endParaRPr lang="en-US" i="0" dirty="0"/>
          </a:p>
          <a:p>
            <a:pPr eaLnBrk="1" hangingPunct="1">
              <a:buNone/>
            </a:pPr>
            <a:endParaRPr lang="en-US" i="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>
                <a:solidFill>
                  <a:schemeClr val="accent1"/>
                </a:solidFill>
              </a:rPr>
              <a:t>Example 3</a:t>
            </a: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51560" y="2868592"/>
            <a:ext cx="7040880" cy="19814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Clr>
                <a:srgbClr val="004786"/>
              </a:buClr>
            </a:pPr>
            <a:r>
              <a:rPr lang="en-US" dirty="0">
                <a:cs typeface="Arial" pitchFamily="34" charset="0"/>
              </a:rPr>
              <a:t>Round </a:t>
            </a:r>
            <a:r>
              <a:rPr lang="en-US" dirty="0">
                <a:solidFill>
                  <a:srgbClr val="0000FF"/>
                </a:solidFill>
                <a:cs typeface="Arial" pitchFamily="34" charset="0"/>
              </a:rPr>
              <a:t>762</a:t>
            </a:r>
          </a:p>
          <a:p>
            <a:pPr>
              <a:buClr>
                <a:srgbClr val="004786"/>
              </a:buClr>
              <a:tabLst>
                <a:tab pos="457200" algn="l"/>
              </a:tabLst>
            </a:pPr>
            <a:r>
              <a:rPr lang="en-US" b="1" dirty="0">
                <a:cs typeface="Arial" pitchFamily="34" charset="0"/>
              </a:rPr>
              <a:t>a.</a:t>
            </a:r>
            <a:r>
              <a:rPr lang="en-US" dirty="0">
                <a:cs typeface="Arial" pitchFamily="34" charset="0"/>
              </a:rPr>
              <a:t>	</a:t>
            </a:r>
            <a:r>
              <a:rPr lang="en-US" dirty="0">
                <a:solidFill>
                  <a:srgbClr val="0000FF"/>
                </a:solidFill>
                <a:cs typeface="Arial" pitchFamily="34" charset="0"/>
              </a:rPr>
              <a:t>to the nearest ten</a:t>
            </a:r>
            <a:r>
              <a:rPr lang="en-US" dirty="0">
                <a:cs typeface="Arial" pitchFamily="34" charset="0"/>
              </a:rPr>
              <a:t>.</a:t>
            </a:r>
          </a:p>
          <a:p>
            <a:pPr>
              <a:buClr>
                <a:srgbClr val="004786"/>
              </a:buClr>
              <a:tabLst>
                <a:tab pos="457200" algn="l"/>
              </a:tabLst>
            </a:pPr>
            <a:r>
              <a:rPr lang="en-US" b="1" dirty="0">
                <a:cs typeface="Arial" pitchFamily="34" charset="0"/>
              </a:rPr>
              <a:t>b.	</a:t>
            </a:r>
            <a:r>
              <a:rPr lang="en-US" dirty="0">
                <a:solidFill>
                  <a:srgbClr val="0000FF"/>
                </a:solidFill>
                <a:cs typeface="Arial" pitchFamily="34" charset="0"/>
              </a:rPr>
              <a:t>to the nearest hundred</a:t>
            </a:r>
            <a:r>
              <a:rPr lang="en-US" dirty="0">
                <a:cs typeface="Arial" pitchFamily="34" charset="0"/>
              </a:rPr>
              <a:t>.</a:t>
            </a:r>
            <a:endParaRPr lang="en-US" b="1" dirty="0">
              <a:cs typeface="Arial" pitchFamily="34" charset="0"/>
            </a:endParaRPr>
          </a:p>
          <a:p>
            <a:pPr>
              <a:buClr>
                <a:srgbClr val="004786"/>
              </a:buClr>
            </a:pPr>
            <a:r>
              <a:rPr lang="en-US" b="1" dirty="0"/>
              <a:t>Solutions</a:t>
            </a:r>
            <a:endParaRPr lang="en-US" dirty="0">
              <a:cs typeface="Arial" pitchFamily="34" charset="0"/>
            </a:endParaRPr>
          </a:p>
          <a:p>
            <a:pPr>
              <a:buClr>
                <a:srgbClr val="004786"/>
              </a:buClr>
            </a:pPr>
            <a:r>
              <a:rPr lang="en-US" dirty="0">
                <a:cs typeface="Arial" pitchFamily="34" charset="0"/>
              </a:rPr>
              <a:t> </a:t>
            </a:r>
          </a:p>
          <a:p>
            <a:pPr>
              <a:buClr>
                <a:srgbClr val="004786"/>
              </a:buClr>
            </a:pPr>
            <a:endParaRPr lang="en-US" dirty="0">
              <a:cs typeface="Arial" pitchFamily="34" charset="0"/>
            </a:endParaRPr>
          </a:p>
          <a:p>
            <a:pPr>
              <a:buClr>
                <a:srgbClr val="004786"/>
              </a:buClr>
            </a:pPr>
            <a:endParaRPr lang="en-US" dirty="0">
              <a:cs typeface="Arial" pitchFamily="34" charset="0"/>
            </a:endParaRPr>
          </a:p>
          <a:p>
            <a:pPr>
              <a:buClr>
                <a:srgbClr val="004786"/>
              </a:buClr>
            </a:pPr>
            <a:r>
              <a:rPr lang="en-US" dirty="0">
                <a:cs typeface="Arial" pitchFamily="34" charset="0"/>
              </a:rPr>
              <a:t>We see that </a:t>
            </a:r>
            <a:r>
              <a:rPr lang="en-US" dirty="0">
                <a:solidFill>
                  <a:srgbClr val="0000FF"/>
                </a:solidFill>
                <a:cs typeface="Arial" pitchFamily="34" charset="0"/>
              </a:rPr>
              <a:t>762</a:t>
            </a:r>
            <a:r>
              <a:rPr lang="en-US" dirty="0">
                <a:cs typeface="Arial" pitchFamily="34" charset="0"/>
              </a:rPr>
              <a:t> is closer to 760 than to 770. Thus </a:t>
            </a:r>
            <a:r>
              <a:rPr lang="en-US" dirty="0">
                <a:solidFill>
                  <a:srgbClr val="0000FF"/>
                </a:solidFill>
                <a:cs typeface="Arial" pitchFamily="34" charset="0"/>
              </a:rPr>
              <a:t>762</a:t>
            </a:r>
            <a:r>
              <a:rPr lang="en-US" dirty="0">
                <a:cs typeface="Arial" pitchFamily="34" charset="0"/>
              </a:rPr>
              <a:t> rounds to </a:t>
            </a:r>
            <a:r>
              <a:rPr lang="en-US" dirty="0">
                <a:solidFill>
                  <a:srgbClr val="FF0000"/>
                </a:solidFill>
                <a:cs typeface="Arial" pitchFamily="34" charset="0"/>
              </a:rPr>
              <a:t>760</a:t>
            </a:r>
            <a:r>
              <a:rPr lang="en-US" dirty="0">
                <a:cs typeface="Arial" pitchFamily="34" charset="0"/>
              </a:rPr>
              <a:t> (to the </a:t>
            </a:r>
            <a:r>
              <a:rPr lang="en-US" b="1" dirty="0">
                <a:cs typeface="Arial" pitchFamily="34" charset="0"/>
              </a:rPr>
              <a:t>nearest ten</a:t>
            </a:r>
            <a:r>
              <a:rPr lang="en-US" dirty="0">
                <a:cs typeface="Arial" pitchFamily="34" charset="0"/>
              </a:rPr>
              <a:t>).</a:t>
            </a:r>
            <a:endParaRPr lang="en-US" i="0" dirty="0"/>
          </a:p>
          <a:p>
            <a:pPr eaLnBrk="1" hangingPunct="1">
              <a:buNone/>
            </a:pPr>
            <a:endParaRPr lang="en-US" i="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 (cont.)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457200" indent="-457200">
              <a:buClr>
                <a:srgbClr val="004786"/>
              </a:buClr>
            </a:pPr>
            <a:r>
              <a:rPr lang="en-US" b="1" dirty="0">
                <a:cs typeface="Arial" pitchFamily="34" charset="0"/>
              </a:rPr>
              <a:t>b.</a:t>
            </a:r>
            <a:r>
              <a:rPr lang="en-US" dirty="0">
                <a:cs typeface="Arial" pitchFamily="34" charset="0"/>
              </a:rPr>
              <a:t>	</a:t>
            </a:r>
          </a:p>
          <a:p>
            <a:pPr marL="457200" indent="-457200">
              <a:buClr>
                <a:srgbClr val="004786"/>
              </a:buClr>
            </a:pPr>
            <a:endParaRPr lang="en-US" dirty="0">
              <a:cs typeface="Arial" pitchFamily="34" charset="0"/>
            </a:endParaRPr>
          </a:p>
          <a:p>
            <a:pPr marL="457200" indent="-457200">
              <a:buClr>
                <a:srgbClr val="004786"/>
              </a:buClr>
            </a:pPr>
            <a:endParaRPr lang="en-US" dirty="0">
              <a:cs typeface="Arial" pitchFamily="34" charset="0"/>
            </a:endParaRPr>
          </a:p>
          <a:p>
            <a:pPr>
              <a:buClr>
                <a:srgbClr val="004786"/>
              </a:buClr>
            </a:pPr>
            <a:endParaRPr lang="en-US" dirty="0">
              <a:cs typeface="Arial" pitchFamily="34" charset="0"/>
            </a:endParaRPr>
          </a:p>
          <a:p>
            <a:pPr>
              <a:buClr>
                <a:srgbClr val="004786"/>
              </a:buClr>
            </a:pPr>
            <a:endParaRPr lang="en-US" dirty="0">
              <a:cs typeface="Arial" pitchFamily="34" charset="0"/>
            </a:endParaRPr>
          </a:p>
          <a:p>
            <a:pPr>
              <a:buClr>
                <a:srgbClr val="004786"/>
              </a:buClr>
            </a:pPr>
            <a:endParaRPr lang="en-US" dirty="0">
              <a:cs typeface="Arial" pitchFamily="34" charset="0"/>
            </a:endParaRPr>
          </a:p>
          <a:p>
            <a:pPr>
              <a:buClr>
                <a:srgbClr val="004786"/>
              </a:buClr>
            </a:pPr>
            <a:r>
              <a:rPr lang="en-US" dirty="0">
                <a:cs typeface="Arial" pitchFamily="34" charset="0"/>
              </a:rPr>
              <a:t>Also, </a:t>
            </a:r>
            <a:r>
              <a:rPr lang="en-US" dirty="0">
                <a:solidFill>
                  <a:srgbClr val="0000FF"/>
                </a:solidFill>
                <a:cs typeface="Arial" pitchFamily="34" charset="0"/>
              </a:rPr>
              <a:t>762</a:t>
            </a:r>
            <a:r>
              <a:rPr lang="en-US" dirty="0">
                <a:cs typeface="Arial" pitchFamily="34" charset="0"/>
              </a:rPr>
              <a:t> is closer to 800 than to 700. Thus </a:t>
            </a:r>
            <a:r>
              <a:rPr lang="en-US" dirty="0">
                <a:solidFill>
                  <a:srgbClr val="0000FF"/>
                </a:solidFill>
                <a:cs typeface="Arial" pitchFamily="34" charset="0"/>
              </a:rPr>
              <a:t>762</a:t>
            </a:r>
            <a:r>
              <a:rPr lang="en-US" dirty="0">
                <a:cs typeface="Arial" pitchFamily="34" charset="0"/>
              </a:rPr>
              <a:t> rounds to </a:t>
            </a:r>
            <a:r>
              <a:rPr lang="en-US" dirty="0">
                <a:solidFill>
                  <a:srgbClr val="FF0000"/>
                </a:solidFill>
                <a:cs typeface="Arial" pitchFamily="34" charset="0"/>
              </a:rPr>
              <a:t>800</a:t>
            </a:r>
            <a:r>
              <a:rPr lang="en-US" dirty="0">
                <a:cs typeface="Arial" pitchFamily="34" charset="0"/>
              </a:rPr>
              <a:t> (to the </a:t>
            </a:r>
            <a:r>
              <a:rPr lang="en-US" b="1" dirty="0">
                <a:cs typeface="Arial" pitchFamily="34" charset="0"/>
              </a:rPr>
              <a:t>nearest hundred</a:t>
            </a:r>
            <a:r>
              <a:rPr lang="en-US" dirty="0">
                <a:cs typeface="Arial" pitchFamily="34" charset="0"/>
              </a:rPr>
              <a:t>).</a:t>
            </a:r>
            <a:endParaRPr lang="en-US" dirty="0"/>
          </a:p>
          <a:p>
            <a:endParaRPr lang="en-US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2960" y="1705456"/>
            <a:ext cx="7498080" cy="22569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>
                <a:solidFill>
                  <a:schemeClr val="accent1"/>
                </a:solidFill>
              </a:rPr>
              <a:t>Rounding Whole Numbers</a:t>
            </a: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788729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457200" indent="-457200" algn="ctr">
              <a:spcAft>
                <a:spcPts val="600"/>
              </a:spcAft>
            </a:pPr>
            <a:r>
              <a:rPr lang="en-US" b="1" dirty="0">
                <a:solidFill>
                  <a:srgbClr val="000000"/>
                </a:solidFill>
              </a:rPr>
              <a:t>Rounding Rule for Whole Numbers</a:t>
            </a:r>
          </a:p>
          <a:p>
            <a:pPr marL="457200" indent="-457200">
              <a:buClr>
                <a:srgbClr val="004786"/>
              </a:buClr>
            </a:pPr>
            <a:r>
              <a:rPr lang="en-US" b="1" dirty="0">
                <a:solidFill>
                  <a:srgbClr val="000000"/>
                </a:solidFill>
                <a:cs typeface="Arial" pitchFamily="34" charset="0"/>
              </a:rPr>
              <a:t>1.	</a:t>
            </a:r>
            <a:r>
              <a:rPr lang="en-US" dirty="0">
                <a:solidFill>
                  <a:srgbClr val="000000"/>
                </a:solidFill>
                <a:cs typeface="Arial" pitchFamily="34" charset="0"/>
              </a:rPr>
              <a:t>Look at the single digit just to the right of the digit that is in the place of desired accuracy.</a:t>
            </a:r>
          </a:p>
          <a:p>
            <a:pPr marL="457200" indent="-457200">
              <a:buClr>
                <a:srgbClr val="004786"/>
              </a:buClr>
            </a:pPr>
            <a:r>
              <a:rPr lang="en-US" b="1" dirty="0">
                <a:solidFill>
                  <a:srgbClr val="000000"/>
                </a:solidFill>
                <a:cs typeface="Arial" pitchFamily="34" charset="0"/>
              </a:rPr>
              <a:t>2.	</a:t>
            </a:r>
            <a:r>
              <a:rPr lang="en-US" b="1" dirty="0">
                <a:solidFill>
                  <a:srgbClr val="C00000"/>
                </a:solidFill>
                <a:cs typeface="Arial" pitchFamily="34" charset="0"/>
              </a:rPr>
              <a:t>If this digit is 5 or greater</a:t>
            </a:r>
            <a:r>
              <a:rPr lang="en-US" dirty="0">
                <a:solidFill>
                  <a:srgbClr val="000000"/>
                </a:solidFill>
                <a:cs typeface="Arial" pitchFamily="34" charset="0"/>
              </a:rPr>
              <a:t>, make the digit in the desired place of accuracy one larger and replace all digits to the right with zeros.  All digits to the left remain unchanged unless a 9 is made one larger; then the next digit to the left is increased by 1.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600200"/>
            <a:ext cx="8229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indent="228600">
              <a:buClr>
                <a:srgbClr val="004786"/>
              </a:buClr>
            </a:pPr>
            <a:endParaRPr lang="en-US" sz="2400" dirty="0">
              <a:latin typeface="+mn-lt"/>
              <a:cs typeface="Arial" pitchFamily="34" charset="0"/>
            </a:endParaRPr>
          </a:p>
          <a:p>
            <a:pPr indent="228600">
              <a:buClr>
                <a:srgbClr val="004786"/>
              </a:buClr>
            </a:pPr>
            <a:endParaRPr lang="en-US" dirty="0">
              <a:latin typeface="Arial" pitchFamily="34" charset="0"/>
              <a:cs typeface="Arial" pitchFamily="34" charset="0"/>
            </a:endParaRPr>
          </a:p>
          <a:p>
            <a:pPr indent="228600">
              <a:buClr>
                <a:srgbClr val="004786"/>
              </a:buClr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</TotalTime>
  <Words>333</Words>
  <Application>Microsoft Office PowerPoint</Application>
  <PresentationFormat>On-screen Show (4:3)</PresentationFormat>
  <Paragraphs>121</Paragraphs>
  <Slides>14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Calibri</vt:lpstr>
      <vt:lpstr>Cambria Math</vt:lpstr>
      <vt:lpstr>Arial</vt:lpstr>
      <vt:lpstr>Euclid Math Two</vt:lpstr>
      <vt:lpstr>Symbol</vt:lpstr>
      <vt:lpstr>Courier New</vt:lpstr>
      <vt:lpstr>Office Theme</vt:lpstr>
      <vt:lpstr>Section 1.1</vt:lpstr>
      <vt:lpstr>Objectives</vt:lpstr>
      <vt:lpstr>Reading and Writing Whole Numbers</vt:lpstr>
      <vt:lpstr>Example 1</vt:lpstr>
      <vt:lpstr>Example 2</vt:lpstr>
      <vt:lpstr>Example 2 (cont.)</vt:lpstr>
      <vt:lpstr>Example 3</vt:lpstr>
      <vt:lpstr>Example 3 (cont.)</vt:lpstr>
      <vt:lpstr>Rounding Whole Numbers</vt:lpstr>
      <vt:lpstr>Rounding Whole Numbers</vt:lpstr>
      <vt:lpstr>Example 4</vt:lpstr>
      <vt:lpstr>Example 4 (cont.)</vt:lpstr>
      <vt:lpstr>Example 4 (cont.)</vt:lpstr>
      <vt:lpstr>Example 4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Prealgebra</dc:title>
  <dc:creator>Hawkes Learning Systems</dc:creator>
  <cp:lastModifiedBy>nagesh</cp:lastModifiedBy>
  <cp:revision>44</cp:revision>
  <dcterms:created xsi:type="dcterms:W3CDTF">2013-04-26T14:43:13Z</dcterms:created>
  <dcterms:modified xsi:type="dcterms:W3CDTF">2018-08-30T07:55:03Z</dcterms:modified>
</cp:coreProperties>
</file>