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3"/>
  </p:notesMasterIdLst>
  <p:handoutMasterIdLst>
    <p:handoutMasterId r:id="rId34"/>
  </p:handoutMasterIdLst>
  <p:sldIdLst>
    <p:sldId id="256" r:id="rId2"/>
    <p:sldId id="258" r:id="rId3"/>
    <p:sldId id="259" r:id="rId4"/>
    <p:sldId id="310" r:id="rId5"/>
    <p:sldId id="313" r:id="rId6"/>
    <p:sldId id="267" r:id="rId7"/>
    <p:sldId id="302" r:id="rId8"/>
    <p:sldId id="303" r:id="rId9"/>
    <p:sldId id="304" r:id="rId10"/>
    <p:sldId id="272" r:id="rId11"/>
    <p:sldId id="274" r:id="rId12"/>
    <p:sldId id="277" r:id="rId13"/>
    <p:sldId id="305" r:id="rId14"/>
    <p:sldId id="306" r:id="rId15"/>
    <p:sldId id="307" r:id="rId16"/>
    <p:sldId id="287" r:id="rId17"/>
    <p:sldId id="308" r:id="rId18"/>
    <p:sldId id="290" r:id="rId19"/>
    <p:sldId id="314" r:id="rId20"/>
    <p:sldId id="315" r:id="rId21"/>
    <p:sldId id="316" r:id="rId22"/>
    <p:sldId id="317" r:id="rId23"/>
    <p:sldId id="318" r:id="rId24"/>
    <p:sldId id="319" r:id="rId25"/>
    <p:sldId id="320" r:id="rId26"/>
    <p:sldId id="309" r:id="rId27"/>
    <p:sldId id="321" r:id="rId28"/>
    <p:sldId id="322" r:id="rId29"/>
    <p:sldId id="323" r:id="rId30"/>
    <p:sldId id="324" r:id="rId31"/>
    <p:sldId id="325" r:id="rId32"/>
  </p:sldIdLst>
  <p:sldSz cx="9144000" cy="6858000" type="screen4x3"/>
  <p:notesSz cx="6858000" cy="9144000"/>
  <p:embeddedFontLst>
    <p:embeddedFont>
      <p:font typeface="Calibri" panose="020F0502020204030204"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7D9F"/>
    <a:srgbClr val="CCFFCC"/>
    <a:srgbClr val="0000FF"/>
    <a:srgbClr val="CCFF99"/>
    <a:srgbClr val="008080"/>
    <a:srgbClr val="000000"/>
    <a:srgbClr val="FF00FF"/>
    <a:srgbClr val="000099"/>
    <a:srgbClr val="FFFFCC"/>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709" autoAdjust="0"/>
  </p:normalViewPr>
  <p:slideViewPr>
    <p:cSldViewPr>
      <p:cViewPr varScale="1">
        <p:scale>
          <a:sx n="67" d="100"/>
          <a:sy n="67" d="100"/>
        </p:scale>
        <p:origin x="1392"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36.wmf"/><Relationship Id="rId1" Type="http://schemas.openxmlformats.org/officeDocument/2006/relationships/image" Target="../media/image33.wmf"/><Relationship Id="rId4"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43.wmf"/><Relationship Id="rId1" Type="http://schemas.openxmlformats.org/officeDocument/2006/relationships/image" Target="../media/image42.wmf"/><Relationship Id="rId5" Type="http://schemas.openxmlformats.org/officeDocument/2006/relationships/image" Target="../media/image45.wmf"/><Relationship Id="rId4" Type="http://schemas.openxmlformats.org/officeDocument/2006/relationships/image" Target="../media/image44.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12" Type="http://schemas.openxmlformats.org/officeDocument/2006/relationships/image" Target="../media/image17.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11" Type="http://schemas.openxmlformats.org/officeDocument/2006/relationships/image" Target="../media/image16.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4" Type="http://schemas.openxmlformats.org/officeDocument/2006/relationships/image" Target="../media/image3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9.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8/2/2017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125860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9973CF-09D7-4052-A646-9CEA07203C14}" type="datetimeFigureOut">
              <a:rPr lang="en-US" smtClean="0"/>
              <a:pPr/>
              <a:t>8/2/2017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470B726-89BE-47BA-84FE-5B5C1DBE184A}" type="slidenum">
              <a:rPr lang="en-US" smtClean="0"/>
              <a:pPr/>
              <a:t>‹#›</a:t>
            </a:fld>
            <a:endParaRPr lang="en-US"/>
          </a:p>
        </p:txBody>
      </p:sp>
    </p:spTree>
    <p:extLst>
      <p:ext uri="{BB962C8B-B14F-4D97-AF65-F5344CB8AC3E}">
        <p14:creationId xmlns:p14="http://schemas.microsoft.com/office/powerpoint/2010/main" val="33767155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37844197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7</a:t>
            </a:fld>
            <a:endParaRPr lang="en-US" dirty="0"/>
          </a:p>
        </p:txBody>
      </p:sp>
    </p:spTree>
    <p:extLst>
      <p:ext uri="{BB962C8B-B14F-4D97-AF65-F5344CB8AC3E}">
        <p14:creationId xmlns:p14="http://schemas.microsoft.com/office/powerpoint/2010/main" val="3901587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358499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681925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19802C0-5A77-43D5-896C-1FE6C881DECD}"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26159358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smtClean="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45683"/>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smtClean="0"/>
              <a:t>Click to edit Master title style</a:t>
            </a:r>
            <a:endParaRPr lang="en-US" dirty="0"/>
          </a:p>
        </p:txBody>
      </p:sp>
      <p:sp>
        <p:nvSpPr>
          <p:cNvPr id="12"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a:t>
            </a:r>
            <a:r>
              <a:rPr lang="en-US" baseline="-25000" dirty="0" smtClean="0">
                <a:solidFill>
                  <a:srgbClr val="2D7D9F"/>
                </a:solidFill>
              </a:rPr>
              <a:t>by </a:t>
            </a:r>
            <a:r>
              <a:rPr lang="en-US" baseline="-25000" dirty="0">
                <a:solidFill>
                  <a:srgbClr val="2D7D9F"/>
                </a:solidFill>
              </a:rPr>
              <a:t>Hawkes Learning </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smtClean="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7.bin"/><Relationship Id="rId7" Type="http://schemas.openxmlformats.org/officeDocument/2006/relationships/image" Target="../media/image20.png"/><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9.wmf"/><Relationship Id="rId5" Type="http://schemas.openxmlformats.org/officeDocument/2006/relationships/oleObject" Target="../embeddings/oleObject18.bin"/><Relationship Id="rId4" Type="http://schemas.openxmlformats.org/officeDocument/2006/relationships/image" Target="../media/image18.wmf"/></Relationships>
</file>

<file path=ppt/slides/_rels/slide13.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22.wmf"/><Relationship Id="rId5" Type="http://schemas.openxmlformats.org/officeDocument/2006/relationships/oleObject" Target="../embeddings/oleObject20.bin"/><Relationship Id="rId10" Type="http://schemas.openxmlformats.org/officeDocument/2006/relationships/image" Target="../media/image24.wmf"/><Relationship Id="rId4" Type="http://schemas.openxmlformats.org/officeDocument/2006/relationships/image" Target="../media/image21.wmf"/><Relationship Id="rId9" Type="http://schemas.openxmlformats.org/officeDocument/2006/relationships/oleObject" Target="../embeddings/oleObject22.bin"/></Relationships>
</file>

<file path=ppt/slides/_rels/slide14.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9.bin"/><Relationship Id="rId18" Type="http://schemas.openxmlformats.org/officeDocument/2006/relationships/image" Target="../media/image26.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oleObject" Target="../embeddings/oleObject28.bin"/><Relationship Id="rId17" Type="http://schemas.openxmlformats.org/officeDocument/2006/relationships/oleObject" Target="../embeddings/oleObject33.bin"/><Relationship Id="rId2" Type="http://schemas.openxmlformats.org/officeDocument/2006/relationships/slideLayout" Target="../slideLayouts/slideLayout2.xml"/><Relationship Id="rId16" Type="http://schemas.openxmlformats.org/officeDocument/2006/relationships/oleObject" Target="../embeddings/oleObject32.bin"/><Relationship Id="rId1" Type="http://schemas.openxmlformats.org/officeDocument/2006/relationships/vmlDrawing" Target="../drawings/vmlDrawing5.vml"/><Relationship Id="rId6" Type="http://schemas.openxmlformats.org/officeDocument/2006/relationships/image" Target="../media/image23.wmf"/><Relationship Id="rId11" Type="http://schemas.openxmlformats.org/officeDocument/2006/relationships/image" Target="../media/image25.wmf"/><Relationship Id="rId5" Type="http://schemas.openxmlformats.org/officeDocument/2006/relationships/oleObject" Target="../embeddings/oleObject24.bin"/><Relationship Id="rId15" Type="http://schemas.openxmlformats.org/officeDocument/2006/relationships/oleObject" Target="../embeddings/oleObject31.bin"/><Relationship Id="rId10" Type="http://schemas.openxmlformats.org/officeDocument/2006/relationships/oleObject" Target="../embeddings/oleObject27.bin"/><Relationship Id="rId4" Type="http://schemas.openxmlformats.org/officeDocument/2006/relationships/image" Target="../media/image22.wmf"/><Relationship Id="rId9" Type="http://schemas.openxmlformats.org/officeDocument/2006/relationships/oleObject" Target="../embeddings/oleObject26.bin"/><Relationship Id="rId14" Type="http://schemas.openxmlformats.org/officeDocument/2006/relationships/oleObject" Target="../embeddings/oleObject30.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8.wmf"/><Relationship Id="rId5" Type="http://schemas.openxmlformats.org/officeDocument/2006/relationships/oleObject" Target="../embeddings/oleObject35.bin"/><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36.bin"/><Relationship Id="rId7"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30.wmf"/><Relationship Id="rId5" Type="http://schemas.openxmlformats.org/officeDocument/2006/relationships/oleObject" Target="../embeddings/oleObject37.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39.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0.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33.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35.wmf"/><Relationship Id="rId3" Type="http://schemas.openxmlformats.org/officeDocument/2006/relationships/oleObject" Target="../embeddings/oleObject41.bin"/><Relationship Id="rId7" Type="http://schemas.openxmlformats.org/officeDocument/2006/relationships/oleObject" Target="../embeddings/oleObject43.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4.wmf"/><Relationship Id="rId5" Type="http://schemas.openxmlformats.org/officeDocument/2006/relationships/oleObject" Target="../embeddings/oleObject42.bin"/><Relationship Id="rId4" Type="http://schemas.openxmlformats.org/officeDocument/2006/relationships/image" Target="../media/image33.wmf"/></Relationships>
</file>

<file path=ppt/slides/_rels/slide22.x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oleObject" Target="../embeddings/oleObject44.bin"/><Relationship Id="rId7" Type="http://schemas.openxmlformats.org/officeDocument/2006/relationships/oleObject" Target="../embeddings/oleObject46.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6.wmf"/><Relationship Id="rId5" Type="http://schemas.openxmlformats.org/officeDocument/2006/relationships/oleObject" Target="../embeddings/oleObject45.bin"/><Relationship Id="rId10" Type="http://schemas.openxmlformats.org/officeDocument/2006/relationships/image" Target="../media/image37.wmf"/><Relationship Id="rId4" Type="http://schemas.openxmlformats.org/officeDocument/2006/relationships/image" Target="../media/image33.wmf"/><Relationship Id="rId9" Type="http://schemas.openxmlformats.org/officeDocument/2006/relationships/oleObject" Target="../embeddings/oleObject47.bin"/></Relationships>
</file>

<file path=ppt/slides/_rels/slide23.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48.bin"/><Relationship Id="rId7" Type="http://schemas.openxmlformats.org/officeDocument/2006/relationships/oleObject" Target="../embeddings/oleObject50.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39.wmf"/><Relationship Id="rId5" Type="http://schemas.openxmlformats.org/officeDocument/2006/relationships/oleObject" Target="../embeddings/oleObject49.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51.bin"/></Relationships>
</file>

<file path=ppt/slides/_rels/slide24.xml.rels><?xml version="1.0" encoding="UTF-8" standalone="yes"?>
<Relationships xmlns="http://schemas.openxmlformats.org/package/2006/relationships"><Relationship Id="rId8" Type="http://schemas.openxmlformats.org/officeDocument/2006/relationships/image" Target="../media/image23.wmf"/><Relationship Id="rId13" Type="http://schemas.openxmlformats.org/officeDocument/2006/relationships/image" Target="../media/image45.wmf"/><Relationship Id="rId3" Type="http://schemas.openxmlformats.org/officeDocument/2006/relationships/oleObject" Target="../embeddings/oleObject52.bin"/><Relationship Id="rId7" Type="http://schemas.openxmlformats.org/officeDocument/2006/relationships/oleObject" Target="../embeddings/oleObject54.bin"/><Relationship Id="rId12" Type="http://schemas.openxmlformats.org/officeDocument/2006/relationships/oleObject" Target="../embeddings/oleObject5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3.wmf"/><Relationship Id="rId11" Type="http://schemas.openxmlformats.org/officeDocument/2006/relationships/oleObject" Target="../embeddings/oleObject56.bin"/><Relationship Id="rId5" Type="http://schemas.openxmlformats.org/officeDocument/2006/relationships/oleObject" Target="../embeddings/oleObject53.bin"/><Relationship Id="rId10" Type="http://schemas.openxmlformats.org/officeDocument/2006/relationships/image" Target="../media/image44.wmf"/><Relationship Id="rId4" Type="http://schemas.openxmlformats.org/officeDocument/2006/relationships/image" Target="../media/image42.wmf"/><Relationship Id="rId9" Type="http://schemas.openxmlformats.org/officeDocument/2006/relationships/oleObject" Target="../embeddings/oleObject55.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58.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46.wmf"/></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59.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1.png"/><Relationship Id="rId5" Type="http://schemas.openxmlformats.org/officeDocument/2006/relationships/image" Target="../media/image48.png"/><Relationship Id="rId4" Type="http://schemas.openxmlformats.org/officeDocument/2006/relationships/image" Target="../media/image50.wmf"/></Relationships>
</file>

<file path=ppt/slides/_rels/slide31.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wmf"/><Relationship Id="rId5" Type="http://schemas.openxmlformats.org/officeDocument/2006/relationships/oleObject" Target="../embeddings/oleObject2.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8" Type="http://schemas.openxmlformats.org/officeDocument/2006/relationships/image" Target="../media/image8.wmf"/><Relationship Id="rId13" Type="http://schemas.openxmlformats.org/officeDocument/2006/relationships/oleObject" Target="../embeddings/oleObject10.bin"/><Relationship Id="rId18" Type="http://schemas.openxmlformats.org/officeDocument/2006/relationships/image" Target="../media/image13.wmf"/><Relationship Id="rId26" Type="http://schemas.openxmlformats.org/officeDocument/2006/relationships/image" Target="../media/image17.wmf"/><Relationship Id="rId3" Type="http://schemas.openxmlformats.org/officeDocument/2006/relationships/oleObject" Target="../embeddings/oleObject5.bin"/><Relationship Id="rId21" Type="http://schemas.openxmlformats.org/officeDocument/2006/relationships/oleObject" Target="../embeddings/oleObject14.bin"/><Relationship Id="rId7" Type="http://schemas.openxmlformats.org/officeDocument/2006/relationships/oleObject" Target="../embeddings/oleObject7.bin"/><Relationship Id="rId12" Type="http://schemas.openxmlformats.org/officeDocument/2006/relationships/image" Target="../media/image10.wmf"/><Relationship Id="rId17" Type="http://schemas.openxmlformats.org/officeDocument/2006/relationships/oleObject" Target="../embeddings/oleObject12.bin"/><Relationship Id="rId25" Type="http://schemas.openxmlformats.org/officeDocument/2006/relationships/oleObject" Target="../embeddings/oleObject16.bin"/><Relationship Id="rId2" Type="http://schemas.openxmlformats.org/officeDocument/2006/relationships/slideLayout" Target="../slideLayouts/slideLayout2.xml"/><Relationship Id="rId16" Type="http://schemas.openxmlformats.org/officeDocument/2006/relationships/image" Target="../media/image12.wmf"/><Relationship Id="rId20" Type="http://schemas.openxmlformats.org/officeDocument/2006/relationships/image" Target="../media/image14.wmf"/><Relationship Id="rId1" Type="http://schemas.openxmlformats.org/officeDocument/2006/relationships/vmlDrawing" Target="../drawings/vmlDrawing2.vml"/><Relationship Id="rId6" Type="http://schemas.openxmlformats.org/officeDocument/2006/relationships/image" Target="../media/image7.wmf"/><Relationship Id="rId11" Type="http://schemas.openxmlformats.org/officeDocument/2006/relationships/oleObject" Target="../embeddings/oleObject9.bin"/><Relationship Id="rId24" Type="http://schemas.openxmlformats.org/officeDocument/2006/relationships/image" Target="../media/image16.wmf"/><Relationship Id="rId5" Type="http://schemas.openxmlformats.org/officeDocument/2006/relationships/oleObject" Target="../embeddings/oleObject6.bin"/><Relationship Id="rId15" Type="http://schemas.openxmlformats.org/officeDocument/2006/relationships/oleObject" Target="../embeddings/oleObject11.bin"/><Relationship Id="rId23" Type="http://schemas.openxmlformats.org/officeDocument/2006/relationships/oleObject" Target="../embeddings/oleObject15.bin"/><Relationship Id="rId10" Type="http://schemas.openxmlformats.org/officeDocument/2006/relationships/image" Target="../media/image9.wmf"/><Relationship Id="rId19" Type="http://schemas.openxmlformats.org/officeDocument/2006/relationships/oleObject" Target="../embeddings/oleObject13.bin"/><Relationship Id="rId4" Type="http://schemas.openxmlformats.org/officeDocument/2006/relationships/image" Target="../media/image6.wmf"/><Relationship Id="rId9" Type="http://schemas.openxmlformats.org/officeDocument/2006/relationships/oleObject" Target="../embeddings/oleObject8.bin"/><Relationship Id="rId14" Type="http://schemas.openxmlformats.org/officeDocument/2006/relationships/image" Target="../media/image11.wmf"/><Relationship Id="rId22" Type="http://schemas.openxmlformats.org/officeDocument/2006/relationships/image" Target="../media/image15.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smtClean="0">
                <a:solidFill>
                  <a:srgbClr val="1F497D"/>
                </a:solidFill>
                <a:latin typeface="Arial" charset="0"/>
                <a:cs typeface="Arial" charset="0"/>
              </a:rPr>
              <a:t>Section 1.2</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smtClean="0">
                <a:solidFill>
                  <a:srgbClr val="1F497D"/>
                </a:solidFill>
              </a:rPr>
              <a:t>Addition and Subtraction of Whole Numbers (Calculators Included)</a:t>
            </a:r>
            <a:endParaRPr lang="en-US" b="1" i="1" dirty="0">
              <a:solidFill>
                <a:srgbClr val="1F497D"/>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1F497D"/>
                </a:solidFill>
              </a:rPr>
              <a:t>Example 2</a:t>
            </a:r>
            <a:endParaRPr lang="en-US" dirty="0">
              <a:solidFill>
                <a:srgbClr val="1F497D"/>
              </a:solidFill>
            </a:endParaRPr>
          </a:p>
        </p:txBody>
      </p:sp>
      <p:sp>
        <p:nvSpPr>
          <p:cNvPr id="15362" name="Content Placeholder 2"/>
          <p:cNvSpPr>
            <a:spLocks noGrp="1"/>
          </p:cNvSpPr>
          <p:nvPr>
            <p:ph idx="1"/>
          </p:nvPr>
        </p:nvSpPr>
        <p:spPr/>
        <p:txBody>
          <a:bodyPr>
            <a:normAutofit/>
          </a:bodyPr>
          <a:lstStyle/>
          <a:p>
            <a:pPr eaLnBrk="1" hangingPunct="1">
              <a:buNone/>
              <a:tabLst>
                <a:tab pos="457200" algn="l"/>
              </a:tabLst>
            </a:pPr>
            <a:r>
              <a:rPr lang="en-US" i="0" dirty="0" smtClean="0">
                <a:solidFill>
                  <a:srgbClr val="366092"/>
                </a:solidFill>
              </a:rPr>
              <a:t>Each of the properties of addition is illustrated.</a:t>
            </a:r>
          </a:p>
          <a:p>
            <a:pPr marL="0" lvl="1" indent="0">
              <a:buFont typeface="+mj-lt"/>
              <a:buAutoNum type="alphaLcPeriod"/>
              <a:tabLst>
                <a:tab pos="457200" algn="l"/>
              </a:tabLst>
            </a:pPr>
            <a:r>
              <a:rPr lang="en-US" b="1" dirty="0" smtClean="0">
                <a:solidFill>
                  <a:srgbClr val="366092"/>
                </a:solidFill>
              </a:rPr>
              <a:t> 	</a:t>
            </a:r>
            <a:r>
              <a:rPr lang="en-US" dirty="0" smtClean="0">
                <a:solidFill>
                  <a:srgbClr val="0000FF"/>
                </a:solidFill>
              </a:rPr>
              <a:t>40 + 3 = 3 + 40</a:t>
            </a:r>
          </a:p>
          <a:p>
            <a:pPr marL="0" lvl="1" indent="0">
              <a:buNone/>
              <a:tabLst>
                <a:tab pos="457200" algn="l"/>
              </a:tabLst>
            </a:pPr>
            <a:r>
              <a:rPr lang="en-US" dirty="0" smtClean="0"/>
              <a:t>	As a check, we see that </a:t>
            </a:r>
            <a:r>
              <a:rPr lang="en-US" dirty="0" smtClean="0">
                <a:solidFill>
                  <a:srgbClr val="000099"/>
                </a:solidFill>
              </a:rPr>
              <a:t>40 + 3 = 43</a:t>
            </a:r>
            <a:r>
              <a:rPr lang="en-US" dirty="0" smtClean="0"/>
              <a:t> and </a:t>
            </a:r>
            <a:r>
              <a:rPr lang="en-US" dirty="0" smtClean="0">
                <a:solidFill>
                  <a:srgbClr val="000099"/>
                </a:solidFill>
              </a:rPr>
              <a:t>3 + 40 = 43</a:t>
            </a:r>
            <a:r>
              <a:rPr lang="en-US" dirty="0" smtClean="0"/>
              <a:t>.</a:t>
            </a:r>
          </a:p>
          <a:p>
            <a:pPr marL="0" lvl="1" indent="0">
              <a:spcBef>
                <a:spcPts val="1200"/>
              </a:spcBef>
              <a:buNone/>
              <a:tabLst>
                <a:tab pos="457200" algn="l"/>
              </a:tabLst>
            </a:pPr>
            <a:r>
              <a:rPr lang="en-US" b="1" dirty="0" smtClean="0">
                <a:solidFill>
                  <a:srgbClr val="366092"/>
                </a:solidFill>
              </a:rPr>
              <a:t>b.	</a:t>
            </a:r>
            <a:r>
              <a:rPr lang="en-US" dirty="0" smtClean="0">
                <a:solidFill>
                  <a:srgbClr val="0000FF"/>
                </a:solidFill>
              </a:rPr>
              <a:t>2 + (5 + 9) = (2 + 5) + 9</a:t>
            </a:r>
          </a:p>
          <a:p>
            <a:pPr marL="0" lvl="1" indent="0">
              <a:buNone/>
              <a:tabLst>
                <a:tab pos="457200" algn="l"/>
              </a:tabLst>
            </a:pPr>
            <a:r>
              <a:rPr lang="en-US" dirty="0" smtClean="0"/>
              <a:t>	As a check, we see that </a:t>
            </a:r>
            <a:r>
              <a:rPr lang="en-US" dirty="0" smtClean="0">
                <a:solidFill>
                  <a:srgbClr val="000099"/>
                </a:solidFill>
              </a:rPr>
              <a:t>2 + (14) = (7) + 9 = 16</a:t>
            </a:r>
            <a:r>
              <a:rPr lang="en-US" dirty="0" smtClean="0"/>
              <a:t>.</a:t>
            </a:r>
          </a:p>
          <a:p>
            <a:pPr marL="0" lvl="1" indent="0">
              <a:buNone/>
              <a:tabLst>
                <a:tab pos="457200" algn="l"/>
              </a:tabLst>
            </a:pPr>
            <a:r>
              <a:rPr lang="en-US" b="1" dirty="0" smtClean="0">
                <a:solidFill>
                  <a:srgbClr val="366092"/>
                </a:solidFill>
              </a:rPr>
              <a:t>c.	</a:t>
            </a:r>
            <a:r>
              <a:rPr lang="en-US" dirty="0" smtClean="0">
                <a:solidFill>
                  <a:srgbClr val="0000FF"/>
                </a:solidFill>
              </a:rPr>
              <a:t>86 + 0 = 86</a:t>
            </a:r>
          </a:p>
          <a:p>
            <a:pPr>
              <a:tabLst>
                <a:tab pos="457200" algn="l"/>
              </a:tabLst>
            </a:pPr>
            <a:endParaRPr lang="en-US" dirty="0" smtClean="0">
              <a:solidFill>
                <a:srgbClr val="000000"/>
              </a:solidFill>
            </a:endParaRPr>
          </a:p>
        </p:txBody>
      </p:sp>
      <p:sp>
        <p:nvSpPr>
          <p:cNvPr id="4" name="TextBox 3"/>
          <p:cNvSpPr txBox="1"/>
          <p:nvPr/>
        </p:nvSpPr>
        <p:spPr>
          <a:xfrm>
            <a:off x="3352800" y="1828800"/>
            <a:ext cx="4419600" cy="400110"/>
          </a:xfrm>
          <a:prstGeom prst="rect">
            <a:avLst/>
          </a:prstGeom>
          <a:noFill/>
        </p:spPr>
        <p:txBody>
          <a:bodyPr wrap="square" rtlCol="0">
            <a:spAutoFit/>
          </a:bodyPr>
          <a:lstStyle/>
          <a:p>
            <a:r>
              <a:rPr lang="en-US" sz="2000" dirty="0" smtClean="0">
                <a:solidFill>
                  <a:srgbClr val="008080"/>
                </a:solidFill>
                <a:latin typeface="+mn-lt"/>
              </a:rPr>
              <a:t>commutative property of addition</a:t>
            </a:r>
            <a:endParaRPr lang="en-US" sz="2000" dirty="0">
              <a:solidFill>
                <a:srgbClr val="008080"/>
              </a:solidFill>
              <a:latin typeface="+mn-lt"/>
            </a:endParaRPr>
          </a:p>
        </p:txBody>
      </p:sp>
      <p:sp>
        <p:nvSpPr>
          <p:cNvPr id="5" name="TextBox 4"/>
          <p:cNvSpPr txBox="1"/>
          <p:nvPr/>
        </p:nvSpPr>
        <p:spPr>
          <a:xfrm>
            <a:off x="4845336" y="2949714"/>
            <a:ext cx="3566160" cy="707886"/>
          </a:xfrm>
          <a:prstGeom prst="rect">
            <a:avLst/>
          </a:prstGeom>
          <a:noFill/>
        </p:spPr>
        <p:txBody>
          <a:bodyPr wrap="square" rtlCol="0">
            <a:spAutoFit/>
          </a:bodyPr>
          <a:lstStyle/>
          <a:p>
            <a:r>
              <a:rPr lang="en-US" sz="2000" dirty="0" smtClean="0">
                <a:solidFill>
                  <a:srgbClr val="008080"/>
                </a:solidFill>
                <a:latin typeface="+mn-lt"/>
              </a:rPr>
              <a:t>associative property of addition</a:t>
            </a:r>
            <a:endParaRPr lang="en-US" sz="2000" dirty="0">
              <a:solidFill>
                <a:srgbClr val="008080"/>
              </a:solidFill>
              <a:latin typeface="+mn-lt"/>
            </a:endParaRPr>
          </a:p>
        </p:txBody>
      </p:sp>
      <p:sp>
        <p:nvSpPr>
          <p:cNvPr id="6" name="TextBox 5"/>
          <p:cNvSpPr txBox="1"/>
          <p:nvPr/>
        </p:nvSpPr>
        <p:spPr>
          <a:xfrm>
            <a:off x="2971800" y="3962400"/>
            <a:ext cx="4648200" cy="400110"/>
          </a:xfrm>
          <a:prstGeom prst="rect">
            <a:avLst/>
          </a:prstGeom>
          <a:noFill/>
        </p:spPr>
        <p:txBody>
          <a:bodyPr wrap="square" rtlCol="0">
            <a:spAutoFit/>
          </a:bodyPr>
          <a:lstStyle/>
          <a:p>
            <a:r>
              <a:rPr lang="en-US" sz="2000" dirty="0" smtClean="0">
                <a:solidFill>
                  <a:srgbClr val="008080"/>
                </a:solidFill>
                <a:latin typeface="+mn-lt"/>
              </a:rPr>
              <a:t>additive identity property</a:t>
            </a:r>
            <a:endParaRPr lang="en-US" sz="2000" dirty="0">
              <a:solidFill>
                <a:srgbClr val="00808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536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36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Completion </a:t>
            </a:r>
            <a:r>
              <a:rPr lang="en-US" sz="3200" dirty="0" smtClean="0">
                <a:solidFill>
                  <a:srgbClr val="1F497D"/>
                </a:solidFill>
              </a:rPr>
              <a:t>Example 3</a:t>
            </a:r>
            <a:endParaRPr lang="en-US" sz="3200" dirty="0">
              <a:solidFill>
                <a:srgbClr val="1F497D"/>
              </a:solidFill>
            </a:endParaRPr>
          </a:p>
        </p:txBody>
      </p:sp>
      <p:sp>
        <p:nvSpPr>
          <p:cNvPr id="3" name="Content Placeholder 2"/>
          <p:cNvSpPr>
            <a:spLocks noGrp="1"/>
          </p:cNvSpPr>
          <p:nvPr>
            <p:ph idx="1"/>
          </p:nvPr>
        </p:nvSpPr>
        <p:spPr>
          <a:xfrm>
            <a:off x="457200" y="1280160"/>
            <a:ext cx="8229600" cy="4659737"/>
          </a:xfrm>
        </p:spPr>
        <p:txBody>
          <a:bodyPr>
            <a:spAutoFit/>
          </a:bodyPr>
          <a:lstStyle/>
          <a:p>
            <a:r>
              <a:rPr lang="en-US" dirty="0" smtClean="0"/>
              <a:t>Use your knowledge of the properties of addition to find the value of the variable that will make each statement true. State the name of the property used.</a:t>
            </a:r>
          </a:p>
          <a:p>
            <a:r>
              <a:rPr lang="en-US" b="1" i="0" dirty="0" smtClean="0">
                <a:solidFill>
                  <a:srgbClr val="366092"/>
                </a:solidFill>
              </a:rPr>
              <a:t>Solution</a:t>
            </a:r>
          </a:p>
          <a:p>
            <a:pPr marL="0" lvl="1" indent="0">
              <a:buNone/>
              <a:tabLst>
                <a:tab pos="3894138" algn="l"/>
                <a:tab pos="5146675" algn="l"/>
              </a:tabLst>
            </a:pPr>
            <a:endParaRPr lang="en-US" b="1" dirty="0" smtClean="0">
              <a:solidFill>
                <a:srgbClr val="366092"/>
              </a:solidFill>
            </a:endParaRPr>
          </a:p>
          <a:p>
            <a:pPr marL="0" lvl="1" indent="0">
              <a:buNone/>
              <a:tabLst>
                <a:tab pos="3894138" algn="l"/>
                <a:tab pos="5146675" algn="l"/>
              </a:tabLst>
            </a:pPr>
            <a:r>
              <a:rPr lang="en-US" b="1" dirty="0" smtClean="0">
                <a:solidFill>
                  <a:srgbClr val="366092"/>
                </a:solidFill>
              </a:rPr>
              <a:t>a.   </a:t>
            </a:r>
            <a:r>
              <a:rPr lang="en-US" dirty="0" smtClean="0">
                <a:solidFill>
                  <a:srgbClr val="0000FF"/>
                </a:solidFill>
              </a:rPr>
              <a:t>14 + </a:t>
            </a:r>
            <a:r>
              <a:rPr lang="en-US" i="1" dirty="0" smtClean="0">
                <a:solidFill>
                  <a:srgbClr val="0000FF"/>
                </a:solidFill>
              </a:rPr>
              <a:t>n</a:t>
            </a:r>
            <a:r>
              <a:rPr lang="en-US" dirty="0" smtClean="0">
                <a:solidFill>
                  <a:srgbClr val="0000FF"/>
                </a:solidFill>
              </a:rPr>
              <a:t> = 14</a:t>
            </a:r>
            <a:r>
              <a:rPr lang="en-US" dirty="0" smtClean="0">
                <a:solidFill>
                  <a:srgbClr val="3333FF"/>
                </a:solidFill>
              </a:rPr>
              <a:t>	</a:t>
            </a:r>
            <a:r>
              <a:rPr lang="en-US" i="1" dirty="0" smtClean="0">
                <a:solidFill>
                  <a:srgbClr val="366092"/>
                </a:solidFill>
              </a:rPr>
              <a:t>n</a:t>
            </a:r>
            <a:r>
              <a:rPr lang="en-US" dirty="0" smtClean="0">
                <a:solidFill>
                  <a:srgbClr val="366092"/>
                </a:solidFill>
              </a:rPr>
              <a:t> = __	________________</a:t>
            </a:r>
          </a:p>
          <a:p>
            <a:pPr marL="0" lvl="1" indent="0">
              <a:spcBef>
                <a:spcPts val="0"/>
              </a:spcBef>
              <a:buNone/>
              <a:tabLst>
                <a:tab pos="3894138" algn="l"/>
                <a:tab pos="5146675" algn="l"/>
              </a:tabLst>
            </a:pPr>
            <a:endParaRPr lang="en-US" b="1" dirty="0" smtClean="0">
              <a:solidFill>
                <a:srgbClr val="366092"/>
              </a:solidFill>
            </a:endParaRPr>
          </a:p>
          <a:p>
            <a:pPr marL="0" lvl="1" indent="0">
              <a:spcBef>
                <a:spcPts val="0"/>
              </a:spcBef>
              <a:buNone/>
              <a:tabLst>
                <a:tab pos="3894138" algn="l"/>
                <a:tab pos="5146675" algn="l"/>
              </a:tabLst>
            </a:pPr>
            <a:r>
              <a:rPr lang="en-US" b="1" dirty="0" smtClean="0">
                <a:solidFill>
                  <a:srgbClr val="366092"/>
                </a:solidFill>
              </a:rPr>
              <a:t>b.</a:t>
            </a:r>
            <a:r>
              <a:rPr lang="en-US" dirty="0" smtClean="0">
                <a:solidFill>
                  <a:srgbClr val="366092"/>
                </a:solidFill>
              </a:rPr>
              <a:t>   </a:t>
            </a:r>
            <a:r>
              <a:rPr lang="en-US" dirty="0" smtClean="0">
                <a:solidFill>
                  <a:srgbClr val="0000FF"/>
                </a:solidFill>
              </a:rPr>
              <a:t>3 + </a:t>
            </a:r>
            <a:r>
              <a:rPr lang="en-US" i="1" dirty="0" smtClean="0">
                <a:solidFill>
                  <a:srgbClr val="0000FF"/>
                </a:solidFill>
              </a:rPr>
              <a:t>x</a:t>
            </a:r>
            <a:r>
              <a:rPr lang="en-US" dirty="0" smtClean="0">
                <a:solidFill>
                  <a:srgbClr val="0000FF"/>
                </a:solidFill>
              </a:rPr>
              <a:t> = 5 + 3</a:t>
            </a:r>
            <a:r>
              <a:rPr lang="en-US" dirty="0" smtClean="0">
                <a:solidFill>
                  <a:srgbClr val="3333FF"/>
                </a:solidFill>
              </a:rPr>
              <a:t>	</a:t>
            </a:r>
            <a:r>
              <a:rPr lang="en-US" i="1" dirty="0" smtClean="0">
                <a:solidFill>
                  <a:srgbClr val="366092"/>
                </a:solidFill>
              </a:rPr>
              <a:t>x</a:t>
            </a:r>
            <a:r>
              <a:rPr lang="en-US" dirty="0" smtClean="0">
                <a:solidFill>
                  <a:srgbClr val="366092"/>
                </a:solidFill>
              </a:rPr>
              <a:t> = __	________________</a:t>
            </a:r>
          </a:p>
          <a:p>
            <a:pPr marL="0" lvl="1" indent="0">
              <a:spcBef>
                <a:spcPts val="0"/>
              </a:spcBef>
              <a:buNone/>
              <a:tabLst>
                <a:tab pos="3894138" algn="l"/>
                <a:tab pos="5146675" algn="l"/>
              </a:tabLst>
            </a:pPr>
            <a:endParaRPr lang="en-US" b="1" dirty="0" smtClean="0">
              <a:solidFill>
                <a:srgbClr val="366092"/>
              </a:solidFill>
            </a:endParaRPr>
          </a:p>
          <a:p>
            <a:pPr marL="0" lvl="1" indent="0">
              <a:spcBef>
                <a:spcPts val="0"/>
              </a:spcBef>
              <a:buNone/>
              <a:tabLst>
                <a:tab pos="3894138" algn="l"/>
                <a:tab pos="5146675" algn="l"/>
              </a:tabLst>
            </a:pPr>
            <a:r>
              <a:rPr lang="en-US" b="1" dirty="0" smtClean="0">
                <a:solidFill>
                  <a:srgbClr val="366092"/>
                </a:solidFill>
              </a:rPr>
              <a:t>c.   </a:t>
            </a:r>
            <a:r>
              <a:rPr lang="en-US" dirty="0" smtClean="0">
                <a:solidFill>
                  <a:srgbClr val="0000FF"/>
                </a:solidFill>
              </a:rPr>
              <a:t>(1+ </a:t>
            </a:r>
            <a:r>
              <a:rPr lang="en-US" i="1" dirty="0" smtClean="0">
                <a:solidFill>
                  <a:srgbClr val="0000FF"/>
                </a:solidFill>
              </a:rPr>
              <a:t>y</a:t>
            </a:r>
            <a:r>
              <a:rPr lang="en-US" dirty="0" smtClean="0">
                <a:solidFill>
                  <a:srgbClr val="0000FF"/>
                </a:solidFill>
              </a:rPr>
              <a:t>) + 2 = 1 + (7 + 2)</a:t>
            </a:r>
            <a:r>
              <a:rPr lang="en-US" dirty="0" smtClean="0">
                <a:solidFill>
                  <a:srgbClr val="3333FF"/>
                </a:solidFill>
              </a:rPr>
              <a:t>	</a:t>
            </a:r>
            <a:r>
              <a:rPr lang="en-US" i="1" dirty="0" smtClean="0">
                <a:solidFill>
                  <a:srgbClr val="366092"/>
                </a:solidFill>
              </a:rPr>
              <a:t>y</a:t>
            </a:r>
            <a:r>
              <a:rPr lang="en-US" dirty="0" smtClean="0">
                <a:solidFill>
                  <a:srgbClr val="366092"/>
                </a:solidFill>
              </a:rPr>
              <a:t> = __	________________</a:t>
            </a:r>
            <a:endParaRPr lang="en-US" sz="2800" dirty="0" smtClean="0">
              <a:solidFill>
                <a:srgbClr val="366092"/>
              </a:solidFill>
            </a:endParaRPr>
          </a:p>
        </p:txBody>
      </p:sp>
      <p:sp>
        <p:nvSpPr>
          <p:cNvPr id="5" name="Rectangle 4"/>
          <p:cNvSpPr/>
          <p:nvPr/>
        </p:nvSpPr>
        <p:spPr>
          <a:xfrm>
            <a:off x="4923504" y="3611071"/>
            <a:ext cx="457200" cy="523220"/>
          </a:xfrm>
          <a:prstGeom prst="rect">
            <a:avLst/>
          </a:prstGeom>
        </p:spPr>
        <p:txBody>
          <a:bodyPr wrap="square">
            <a:spAutoFit/>
          </a:bodyPr>
          <a:lstStyle/>
          <a:p>
            <a:r>
              <a:rPr lang="en-US" sz="2800" dirty="0" smtClean="0">
                <a:solidFill>
                  <a:srgbClr val="FF0000"/>
                </a:solidFill>
                <a:latin typeface="+mn-lt"/>
              </a:rPr>
              <a:t>0</a:t>
            </a:r>
            <a:endParaRPr lang="en-US" sz="2800" dirty="0">
              <a:latin typeface="+mn-lt"/>
            </a:endParaRPr>
          </a:p>
        </p:txBody>
      </p:sp>
      <p:sp>
        <p:nvSpPr>
          <p:cNvPr id="6" name="Rectangle 5"/>
          <p:cNvSpPr/>
          <p:nvPr/>
        </p:nvSpPr>
        <p:spPr>
          <a:xfrm>
            <a:off x="4923504" y="4481227"/>
            <a:ext cx="457200" cy="523220"/>
          </a:xfrm>
          <a:prstGeom prst="rect">
            <a:avLst/>
          </a:prstGeom>
        </p:spPr>
        <p:txBody>
          <a:bodyPr wrap="square">
            <a:spAutoFit/>
          </a:bodyPr>
          <a:lstStyle/>
          <a:p>
            <a:r>
              <a:rPr lang="en-US" sz="2800" dirty="0" smtClean="0">
                <a:solidFill>
                  <a:srgbClr val="FF0000"/>
                </a:solidFill>
                <a:latin typeface="+mn-lt"/>
              </a:rPr>
              <a:t>5</a:t>
            </a:r>
            <a:endParaRPr lang="en-US" sz="2800" dirty="0">
              <a:latin typeface="+mn-lt"/>
            </a:endParaRPr>
          </a:p>
        </p:txBody>
      </p:sp>
      <p:sp>
        <p:nvSpPr>
          <p:cNvPr id="7" name="Rectangle 6"/>
          <p:cNvSpPr/>
          <p:nvPr/>
        </p:nvSpPr>
        <p:spPr>
          <a:xfrm>
            <a:off x="4923504" y="5319427"/>
            <a:ext cx="457200" cy="523220"/>
          </a:xfrm>
          <a:prstGeom prst="rect">
            <a:avLst/>
          </a:prstGeom>
        </p:spPr>
        <p:txBody>
          <a:bodyPr wrap="square">
            <a:spAutoFit/>
          </a:bodyPr>
          <a:lstStyle/>
          <a:p>
            <a:r>
              <a:rPr lang="en-US" sz="2800" dirty="0" smtClean="0">
                <a:solidFill>
                  <a:srgbClr val="FF0000"/>
                </a:solidFill>
                <a:latin typeface="+mn-lt"/>
              </a:rPr>
              <a:t>7</a:t>
            </a:r>
            <a:endParaRPr lang="en-US" sz="2800" dirty="0">
              <a:latin typeface="+mn-lt"/>
            </a:endParaRPr>
          </a:p>
        </p:txBody>
      </p:sp>
      <p:sp>
        <p:nvSpPr>
          <p:cNvPr id="8" name="Rectangle 7"/>
          <p:cNvSpPr/>
          <p:nvPr/>
        </p:nvSpPr>
        <p:spPr>
          <a:xfrm>
            <a:off x="5638800" y="3653135"/>
            <a:ext cx="2209800" cy="461665"/>
          </a:xfrm>
          <a:prstGeom prst="rect">
            <a:avLst/>
          </a:prstGeom>
        </p:spPr>
        <p:txBody>
          <a:bodyPr wrap="square">
            <a:spAutoFit/>
          </a:bodyPr>
          <a:lstStyle/>
          <a:p>
            <a:r>
              <a:rPr lang="en-US" sz="2400" dirty="0" smtClean="0">
                <a:solidFill>
                  <a:srgbClr val="FF0000"/>
                </a:solidFill>
                <a:latin typeface="+mn-lt"/>
              </a:rPr>
              <a:t>additive identity</a:t>
            </a:r>
            <a:r>
              <a:rPr lang="en-US" sz="2400" i="1" dirty="0" smtClean="0">
                <a:solidFill>
                  <a:srgbClr val="FF0000"/>
                </a:solidFill>
                <a:latin typeface="+mn-lt"/>
              </a:rPr>
              <a:t> </a:t>
            </a:r>
          </a:p>
        </p:txBody>
      </p:sp>
      <p:sp>
        <p:nvSpPr>
          <p:cNvPr id="9" name="Rectangle 8"/>
          <p:cNvSpPr/>
          <p:nvPr/>
        </p:nvSpPr>
        <p:spPr>
          <a:xfrm>
            <a:off x="5601930" y="4136751"/>
            <a:ext cx="2895600" cy="830997"/>
          </a:xfrm>
          <a:prstGeom prst="rect">
            <a:avLst/>
          </a:prstGeom>
        </p:spPr>
        <p:txBody>
          <a:bodyPr wrap="square">
            <a:spAutoFit/>
          </a:bodyPr>
          <a:lstStyle/>
          <a:p>
            <a:r>
              <a:rPr lang="en-US" sz="2400" dirty="0" smtClean="0">
                <a:solidFill>
                  <a:srgbClr val="FF0000"/>
                </a:solidFill>
                <a:latin typeface="+mn-lt"/>
              </a:rPr>
              <a:t>commutative property of addition</a:t>
            </a:r>
            <a:endParaRPr lang="en-US" sz="2400" dirty="0">
              <a:latin typeface="+mn-lt"/>
            </a:endParaRPr>
          </a:p>
        </p:txBody>
      </p:sp>
      <p:sp>
        <p:nvSpPr>
          <p:cNvPr id="10" name="Rectangle 9"/>
          <p:cNvSpPr/>
          <p:nvPr/>
        </p:nvSpPr>
        <p:spPr>
          <a:xfrm>
            <a:off x="5601930" y="5036403"/>
            <a:ext cx="3200400" cy="830997"/>
          </a:xfrm>
          <a:prstGeom prst="rect">
            <a:avLst/>
          </a:prstGeom>
        </p:spPr>
        <p:txBody>
          <a:bodyPr wrap="square">
            <a:spAutoFit/>
          </a:bodyPr>
          <a:lstStyle/>
          <a:p>
            <a:r>
              <a:rPr lang="en-US" sz="2400" dirty="0" smtClean="0">
                <a:solidFill>
                  <a:srgbClr val="FF0000"/>
                </a:solidFill>
                <a:latin typeface="+mn-lt"/>
              </a:rPr>
              <a:t>associative property </a:t>
            </a:r>
          </a:p>
          <a:p>
            <a:r>
              <a:rPr lang="en-US" sz="2400" dirty="0" smtClean="0">
                <a:solidFill>
                  <a:srgbClr val="FF0000"/>
                </a:solidFill>
                <a:latin typeface="+mn-lt"/>
              </a:rPr>
              <a:t>of addition</a:t>
            </a:r>
            <a:endParaRPr lang="en-US" sz="2400" dirty="0">
              <a:latin typeface="+mn-lt"/>
            </a:endParaRPr>
          </a:p>
        </p:txBody>
      </p:sp>
      <p:sp>
        <p:nvSpPr>
          <p:cNvPr id="11" name="Rectangle 10"/>
          <p:cNvSpPr/>
          <p:nvPr/>
        </p:nvSpPr>
        <p:spPr>
          <a:xfrm>
            <a:off x="4419600" y="2713704"/>
            <a:ext cx="1016047" cy="523220"/>
          </a:xfrm>
          <a:prstGeom prst="rect">
            <a:avLst/>
          </a:prstGeom>
        </p:spPr>
        <p:txBody>
          <a:bodyPr wrap="none">
            <a:spAutoFit/>
          </a:bodyPr>
          <a:lstStyle/>
          <a:p>
            <a:r>
              <a:rPr lang="en-US" sz="2800" b="1" dirty="0" smtClean="0">
                <a:solidFill>
                  <a:srgbClr val="366092"/>
                </a:solidFill>
              </a:rPr>
              <a:t>Value</a:t>
            </a:r>
            <a:endParaRPr lang="en-US" sz="2800" b="1" dirty="0"/>
          </a:p>
        </p:txBody>
      </p:sp>
      <p:sp>
        <p:nvSpPr>
          <p:cNvPr id="12" name="Rectangle 11"/>
          <p:cNvSpPr/>
          <p:nvPr/>
        </p:nvSpPr>
        <p:spPr>
          <a:xfrm>
            <a:off x="6131644" y="2713704"/>
            <a:ext cx="1488356" cy="523220"/>
          </a:xfrm>
          <a:prstGeom prst="rect">
            <a:avLst/>
          </a:prstGeom>
        </p:spPr>
        <p:txBody>
          <a:bodyPr wrap="none">
            <a:spAutoFit/>
          </a:bodyPr>
          <a:lstStyle/>
          <a:p>
            <a:r>
              <a:rPr lang="en-US" sz="2800" b="1" dirty="0" smtClean="0">
                <a:solidFill>
                  <a:srgbClr val="366092"/>
                </a:solidFill>
              </a:rPr>
              <a:t>Property</a:t>
            </a:r>
            <a:endParaRPr 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Example 4</a:t>
            </a:r>
            <a:endParaRPr lang="en-US" sz="3200" dirty="0"/>
          </a:p>
        </p:txBody>
      </p:sp>
      <p:sp>
        <p:nvSpPr>
          <p:cNvPr id="13" name="Content Placeholder 12"/>
          <p:cNvSpPr>
            <a:spLocks noGrp="1"/>
          </p:cNvSpPr>
          <p:nvPr>
            <p:ph idx="1"/>
          </p:nvPr>
        </p:nvSpPr>
        <p:spPr/>
        <p:txBody>
          <a:bodyPr/>
          <a:lstStyle/>
          <a:p>
            <a:r>
              <a:rPr lang="en-US" dirty="0" smtClean="0"/>
              <a:t>To find the perimeter, find the sum of the lengths of the sides:</a:t>
            </a:r>
          </a:p>
          <a:p>
            <a:endParaRPr lang="en-US" dirty="0" smtClean="0"/>
          </a:p>
          <a:p>
            <a:endParaRPr lang="en-US" dirty="0"/>
          </a:p>
        </p:txBody>
      </p:sp>
      <p:sp>
        <p:nvSpPr>
          <p:cNvPr id="7" name="TextBox 6"/>
          <p:cNvSpPr txBox="1"/>
          <p:nvPr/>
        </p:nvSpPr>
        <p:spPr>
          <a:xfrm>
            <a:off x="2286000" y="4506186"/>
            <a:ext cx="2286000" cy="400110"/>
          </a:xfrm>
          <a:prstGeom prst="rect">
            <a:avLst/>
          </a:prstGeom>
          <a:noFill/>
        </p:spPr>
        <p:txBody>
          <a:bodyPr wrap="square" rtlCol="0">
            <a:spAutoFit/>
          </a:bodyPr>
          <a:lstStyle/>
          <a:p>
            <a:r>
              <a:rPr lang="en-US" sz="2000" dirty="0" smtClean="0">
                <a:solidFill>
                  <a:srgbClr val="008080"/>
                </a:solidFill>
                <a:latin typeface="+mn-lt"/>
              </a:rPr>
              <a:t>perimeter</a:t>
            </a:r>
            <a:endParaRPr lang="en-US" sz="2000" dirty="0">
              <a:solidFill>
                <a:srgbClr val="008080"/>
              </a:solidFill>
              <a:latin typeface="+mn-lt"/>
            </a:endParaRPr>
          </a:p>
        </p:txBody>
      </p:sp>
      <p:graphicFrame>
        <p:nvGraphicFramePr>
          <p:cNvPr id="1026" name="Object 2"/>
          <p:cNvGraphicFramePr>
            <a:graphicFrameLocks noChangeAspect="1"/>
          </p:cNvGraphicFramePr>
          <p:nvPr/>
        </p:nvGraphicFramePr>
        <p:xfrm>
          <a:off x="1219200" y="2895600"/>
          <a:ext cx="977900" cy="1511300"/>
        </p:xfrm>
        <a:graphic>
          <a:graphicData uri="http://schemas.openxmlformats.org/presentationml/2006/ole">
            <mc:AlternateContent xmlns:mc="http://schemas.openxmlformats.org/markup-compatibility/2006">
              <mc:Choice xmlns:v="urn:schemas-microsoft-com:vml" Requires="v">
                <p:oleObj spid="_x0000_s1030" name="Equation" r:id="rId3" imgW="977760" imgH="1511280" progId="Equation.DSMT4">
                  <p:embed/>
                </p:oleObj>
              </mc:Choice>
              <mc:Fallback>
                <p:oleObj name="Equation" r:id="rId3" imgW="977760" imgH="15112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895600"/>
                        <a:ext cx="977900" cy="151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1398411" y="4504266"/>
          <a:ext cx="787400" cy="381000"/>
        </p:xfrm>
        <a:graphic>
          <a:graphicData uri="http://schemas.openxmlformats.org/presentationml/2006/ole">
            <mc:AlternateContent xmlns:mc="http://schemas.openxmlformats.org/markup-compatibility/2006">
              <mc:Choice xmlns:v="urn:schemas-microsoft-com:vml" Requires="v">
                <p:oleObj spid="_x0000_s1031" name="Equation" r:id="rId5" imgW="787320" imgH="380880" progId="Equation.DSMT4">
                  <p:embed/>
                </p:oleObj>
              </mc:Choice>
              <mc:Fallback>
                <p:oleObj name="Equation" r:id="rId5" imgW="787320" imgH="3808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98411" y="4504266"/>
                        <a:ext cx="78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028" name="Picture 4"/>
          <p:cNvPicPr>
            <a:picLocks noChangeAspect="1" noChangeArrowheads="1"/>
          </p:cNvPicPr>
          <p:nvPr/>
        </p:nvPicPr>
        <p:blipFill>
          <a:blip r:embed="rId7"/>
          <a:srcRect/>
          <a:stretch>
            <a:fillRect/>
          </a:stretch>
        </p:blipFill>
        <p:spPr bwMode="auto">
          <a:xfrm>
            <a:off x="4099560" y="2209800"/>
            <a:ext cx="4206240" cy="185345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a:t>
            </a:r>
            <a:endParaRPr lang="en-US" dirty="0"/>
          </a:p>
        </p:txBody>
      </p:sp>
      <p:sp>
        <p:nvSpPr>
          <p:cNvPr id="3" name="Content Placeholder 2"/>
          <p:cNvSpPr>
            <a:spLocks noGrp="1"/>
          </p:cNvSpPr>
          <p:nvPr>
            <p:ph idx="1"/>
          </p:nvPr>
        </p:nvSpPr>
        <p:spPr/>
        <p:txBody>
          <a:bodyPr/>
          <a:lstStyle/>
          <a:p>
            <a:r>
              <a:rPr lang="en-US" dirty="0" smtClean="0"/>
              <a:t>Find the difference.</a:t>
            </a:r>
          </a:p>
          <a:p>
            <a:endParaRPr lang="en-US" dirty="0" smtClean="0"/>
          </a:p>
          <a:p>
            <a:endParaRPr lang="en-US" dirty="0" smtClean="0"/>
          </a:p>
          <a:p>
            <a:r>
              <a:rPr lang="en-US" b="1" dirty="0" smtClean="0"/>
              <a:t>Solution</a:t>
            </a:r>
          </a:p>
          <a:p>
            <a:r>
              <a:rPr lang="en-US" b="1" dirty="0" smtClean="0"/>
              <a:t>Step 1: </a:t>
            </a:r>
            <a:r>
              <a:rPr lang="en-US" dirty="0" smtClean="0"/>
              <a:t>Since 2 is smaller than 9, borrow 10 from 40 and add this 10 to 2 to get 12. This leaves 30 in the tens place; cross out 4 and write 3.</a:t>
            </a:r>
            <a:endParaRPr lang="en-US" b="1" dirty="0"/>
          </a:p>
        </p:txBody>
      </p:sp>
      <p:graphicFrame>
        <p:nvGraphicFramePr>
          <p:cNvPr id="2050" name="Object 2"/>
          <p:cNvGraphicFramePr>
            <a:graphicFrameLocks noChangeAspect="1"/>
          </p:cNvGraphicFramePr>
          <p:nvPr/>
        </p:nvGraphicFramePr>
        <p:xfrm>
          <a:off x="4102100" y="1966452"/>
          <a:ext cx="939800" cy="977900"/>
        </p:xfrm>
        <a:graphic>
          <a:graphicData uri="http://schemas.openxmlformats.org/presentationml/2006/ole">
            <mc:AlternateContent xmlns:mc="http://schemas.openxmlformats.org/markup-compatibility/2006">
              <mc:Choice xmlns:v="urn:schemas-microsoft-com:vml" Requires="v">
                <p:oleObj spid="_x0000_s2058" name="Equation" r:id="rId3" imgW="939600" imgH="977760" progId="Equation.DSMT4">
                  <p:embed/>
                </p:oleObj>
              </mc:Choice>
              <mc:Fallback>
                <p:oleObj name="Equation" r:id="rId3" imgW="939600" imgH="977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2100" y="1966452"/>
                        <a:ext cx="939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1" name="Object 3"/>
          <p:cNvGraphicFramePr>
            <a:graphicFrameLocks noChangeAspect="1"/>
          </p:cNvGraphicFramePr>
          <p:nvPr/>
        </p:nvGraphicFramePr>
        <p:xfrm>
          <a:off x="3854244" y="4964573"/>
          <a:ext cx="1054100" cy="977900"/>
        </p:xfrm>
        <a:graphic>
          <a:graphicData uri="http://schemas.openxmlformats.org/presentationml/2006/ole">
            <mc:AlternateContent xmlns:mc="http://schemas.openxmlformats.org/markup-compatibility/2006">
              <mc:Choice xmlns:v="urn:schemas-microsoft-com:vml" Requires="v">
                <p:oleObj spid="_x0000_s2059" name="Equation" r:id="rId5" imgW="1054080" imgH="977760" progId="Equation.DSMT4">
                  <p:embed/>
                </p:oleObj>
              </mc:Choice>
              <mc:Fallback>
                <p:oleObj name="Equation" r:id="rId5" imgW="1054080" imgH="977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54244" y="4964573"/>
                        <a:ext cx="1054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Rectangle 5"/>
          <p:cNvSpPr/>
          <p:nvPr/>
        </p:nvSpPr>
        <p:spPr>
          <a:xfrm>
            <a:off x="5562600" y="4603956"/>
            <a:ext cx="2402966" cy="400110"/>
          </a:xfrm>
          <a:prstGeom prst="rect">
            <a:avLst/>
          </a:prstGeom>
        </p:spPr>
        <p:txBody>
          <a:bodyPr wrap="none">
            <a:spAutoFit/>
          </a:bodyPr>
          <a:lstStyle/>
          <a:p>
            <a:r>
              <a:rPr lang="en-US" sz="2000" dirty="0" smtClean="0">
                <a:solidFill>
                  <a:srgbClr val="008080"/>
                </a:solidFill>
              </a:rPr>
              <a:t>10 borrowed from 40</a:t>
            </a:r>
            <a:endParaRPr lang="en-US" sz="2000" dirty="0">
              <a:solidFill>
                <a:srgbClr val="008080"/>
              </a:solidFill>
            </a:endParaRPr>
          </a:p>
        </p:txBody>
      </p:sp>
      <p:cxnSp>
        <p:nvCxnSpPr>
          <p:cNvPr id="7" name="Straight Arrow Connector 6"/>
          <p:cNvCxnSpPr/>
          <p:nvPr/>
        </p:nvCxnSpPr>
        <p:spPr>
          <a:xfrm rot="10800000">
            <a:off x="4889088" y="4803217"/>
            <a:ext cx="6096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aphicFrame>
        <p:nvGraphicFramePr>
          <p:cNvPr id="2052" name="Object 4"/>
          <p:cNvGraphicFramePr>
            <a:graphicFrameLocks noChangeAspect="1"/>
          </p:cNvGraphicFramePr>
          <p:nvPr/>
        </p:nvGraphicFramePr>
        <p:xfrm>
          <a:off x="4638648" y="4711808"/>
          <a:ext cx="127000" cy="190500"/>
        </p:xfrm>
        <a:graphic>
          <a:graphicData uri="http://schemas.openxmlformats.org/presentationml/2006/ole">
            <mc:AlternateContent xmlns:mc="http://schemas.openxmlformats.org/markup-compatibility/2006">
              <mc:Choice xmlns:v="urn:schemas-microsoft-com:vml" Requires="v">
                <p:oleObj spid="_x0000_s2060" name="Equation" r:id="rId7" imgW="126720" imgH="190440" progId="Equation.DSMT4">
                  <p:embed/>
                </p:oleObj>
              </mc:Choice>
              <mc:Fallback>
                <p:oleObj name="Equation" r:id="rId7" imgW="12672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38648" y="4711808"/>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319959" y="4711808"/>
          <a:ext cx="139700" cy="203200"/>
        </p:xfrm>
        <a:graphic>
          <a:graphicData uri="http://schemas.openxmlformats.org/presentationml/2006/ole">
            <mc:AlternateContent xmlns:mc="http://schemas.openxmlformats.org/markup-compatibility/2006">
              <mc:Choice xmlns:v="urn:schemas-microsoft-com:vml" Requires="v">
                <p:oleObj spid="_x0000_s2061" name="Equation" r:id="rId9" imgW="139680" imgH="203040" progId="Equation.DSMT4">
                  <p:embed/>
                </p:oleObj>
              </mc:Choice>
              <mc:Fallback>
                <p:oleObj name="Equation" r:id="rId9" imgW="13968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9959" y="4711808"/>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4399911" y="4999318"/>
            <a:ext cx="228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5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p:txBody>
          <a:bodyPr/>
          <a:lstStyle/>
          <a:p>
            <a:r>
              <a:rPr lang="en-US" b="1" dirty="0" smtClean="0"/>
              <a:t>Step 2: </a:t>
            </a:r>
            <a:r>
              <a:rPr lang="en-US" dirty="0" smtClean="0"/>
              <a:t>Since 3 is smaller than 5, borrow 100 from 700. This leaves 600, so cross out 7 and write 6.</a:t>
            </a:r>
          </a:p>
          <a:p>
            <a:endParaRPr lang="en-US" dirty="0" smtClean="0"/>
          </a:p>
          <a:p>
            <a:endParaRPr lang="en-US" dirty="0" smtClean="0"/>
          </a:p>
          <a:p>
            <a:endParaRPr lang="en-US" b="1" dirty="0" smtClean="0"/>
          </a:p>
          <a:p>
            <a:r>
              <a:rPr lang="en-US" b="1" dirty="0" smtClean="0"/>
              <a:t>Step 3: </a:t>
            </a:r>
            <a:r>
              <a:rPr lang="en-US" dirty="0" smtClean="0"/>
              <a:t>Now subtract.</a:t>
            </a:r>
          </a:p>
        </p:txBody>
      </p:sp>
      <p:graphicFrame>
        <p:nvGraphicFramePr>
          <p:cNvPr id="2051" name="Object 3"/>
          <p:cNvGraphicFramePr>
            <a:graphicFrameLocks noChangeAspect="1"/>
          </p:cNvGraphicFramePr>
          <p:nvPr/>
        </p:nvGraphicFramePr>
        <p:xfrm>
          <a:off x="3854244" y="2646617"/>
          <a:ext cx="1054100" cy="977900"/>
        </p:xfrm>
        <a:graphic>
          <a:graphicData uri="http://schemas.openxmlformats.org/presentationml/2006/ole">
            <mc:AlternateContent xmlns:mc="http://schemas.openxmlformats.org/markup-compatibility/2006">
              <mc:Choice xmlns:v="urn:schemas-microsoft-com:vml" Requires="v">
                <p:oleObj spid="_x0000_s3097" name="Equation" r:id="rId3" imgW="1054080" imgH="977760" progId="Equation.DSMT4">
                  <p:embed/>
                </p:oleObj>
              </mc:Choice>
              <mc:Fallback>
                <p:oleObj name="Equation" r:id="rId3" imgW="1054080" imgH="977760" progId="Equation.DSMT4">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244" y="2646617"/>
                        <a:ext cx="1054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2" name="Object 4"/>
          <p:cNvGraphicFramePr>
            <a:graphicFrameLocks noChangeAspect="1"/>
          </p:cNvGraphicFramePr>
          <p:nvPr/>
        </p:nvGraphicFramePr>
        <p:xfrm>
          <a:off x="4638648" y="2393852"/>
          <a:ext cx="127000" cy="190500"/>
        </p:xfrm>
        <a:graphic>
          <a:graphicData uri="http://schemas.openxmlformats.org/presentationml/2006/ole">
            <mc:AlternateContent xmlns:mc="http://schemas.openxmlformats.org/markup-compatibility/2006">
              <mc:Choice xmlns:v="urn:schemas-microsoft-com:vml" Requires="v">
                <p:oleObj spid="_x0000_s3098" name="Equation" r:id="rId5" imgW="126720" imgH="190440" progId="Equation.DSMT4">
                  <p:embed/>
                </p:oleObj>
              </mc:Choice>
              <mc:Fallback>
                <p:oleObj name="Equation" r:id="rId5" imgW="126720" imgH="19044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8648" y="2393852"/>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053" name="Object 5"/>
          <p:cNvGraphicFramePr>
            <a:graphicFrameLocks noChangeAspect="1"/>
          </p:cNvGraphicFramePr>
          <p:nvPr/>
        </p:nvGraphicFramePr>
        <p:xfrm>
          <a:off x="4373124" y="2387600"/>
          <a:ext cx="139700" cy="203200"/>
        </p:xfrm>
        <a:graphic>
          <a:graphicData uri="http://schemas.openxmlformats.org/presentationml/2006/ole">
            <mc:AlternateContent xmlns:mc="http://schemas.openxmlformats.org/markup-compatibility/2006">
              <mc:Choice xmlns:v="urn:schemas-microsoft-com:vml" Requires="v">
                <p:oleObj spid="_x0000_s3099" name="Equation" r:id="rId7" imgW="139680" imgH="203040" progId="Equation.DSMT4">
                  <p:embed/>
                </p:oleObj>
              </mc:Choice>
              <mc:Fallback>
                <p:oleObj name="Equation" r:id="rId7" imgW="139680" imgH="203040" progId="Equation.DSMT4">
                  <p:embed/>
                  <p:pic>
                    <p:nvPicPr>
                      <p:cNvPr id="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73124" y="2387600"/>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1" name="Straight Connector 10"/>
          <p:cNvCxnSpPr/>
          <p:nvPr/>
        </p:nvCxnSpPr>
        <p:spPr>
          <a:xfrm rot="5400000">
            <a:off x="4413957" y="2666848"/>
            <a:ext cx="228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078" name="Object 4"/>
          <p:cNvGraphicFramePr>
            <a:graphicFrameLocks noChangeAspect="1"/>
          </p:cNvGraphicFramePr>
          <p:nvPr/>
        </p:nvGraphicFramePr>
        <p:xfrm>
          <a:off x="4267200" y="2387600"/>
          <a:ext cx="127000" cy="190500"/>
        </p:xfrm>
        <a:graphic>
          <a:graphicData uri="http://schemas.openxmlformats.org/presentationml/2006/ole">
            <mc:AlternateContent xmlns:mc="http://schemas.openxmlformats.org/markup-compatibility/2006">
              <mc:Choice xmlns:v="urn:schemas-microsoft-com:vml" Requires="v">
                <p:oleObj spid="_x0000_s3100" name="Equation" r:id="rId9" imgW="126720" imgH="190440" progId="Equation.DSMT4">
                  <p:embed/>
                </p:oleObj>
              </mc:Choice>
              <mc:Fallback>
                <p:oleObj name="Equation" r:id="rId9" imgW="126720" imgH="190440" progId="Equation.DSMT4">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2387600"/>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79" name="Object 4"/>
          <p:cNvGraphicFramePr>
            <a:graphicFrameLocks noChangeAspect="1"/>
          </p:cNvGraphicFramePr>
          <p:nvPr/>
        </p:nvGraphicFramePr>
        <p:xfrm>
          <a:off x="4038600" y="2400300"/>
          <a:ext cx="139700" cy="203200"/>
        </p:xfrm>
        <a:graphic>
          <a:graphicData uri="http://schemas.openxmlformats.org/presentationml/2006/ole">
            <mc:AlternateContent xmlns:mc="http://schemas.openxmlformats.org/markup-compatibility/2006">
              <mc:Choice xmlns:v="urn:schemas-microsoft-com:vml" Requires="v">
                <p:oleObj spid="_x0000_s3101" name="Equation" r:id="rId10" imgW="139680" imgH="203040" progId="Equation.DSMT4">
                  <p:embed/>
                </p:oleObj>
              </mc:Choice>
              <mc:Fallback>
                <p:oleObj name="Equation" r:id="rId10" imgW="139680" imgH="203040" progId="Equation.DSMT4">
                  <p:embed/>
                  <p:pic>
                    <p:nvPicPr>
                      <p:cNvPr id="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38600" y="2400300"/>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3" name="Straight Connector 12"/>
          <p:cNvCxnSpPr/>
          <p:nvPr/>
        </p:nvCxnSpPr>
        <p:spPr>
          <a:xfrm rot="5400000">
            <a:off x="4129548" y="2593108"/>
            <a:ext cx="228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4" name="Object 3"/>
          <p:cNvGraphicFramePr>
            <a:graphicFrameLocks noChangeAspect="1"/>
          </p:cNvGraphicFramePr>
          <p:nvPr/>
        </p:nvGraphicFramePr>
        <p:xfrm>
          <a:off x="3869404" y="4540965"/>
          <a:ext cx="1054100" cy="977900"/>
        </p:xfrm>
        <a:graphic>
          <a:graphicData uri="http://schemas.openxmlformats.org/presentationml/2006/ole">
            <mc:AlternateContent xmlns:mc="http://schemas.openxmlformats.org/markup-compatibility/2006">
              <mc:Choice xmlns:v="urn:schemas-microsoft-com:vml" Requires="v">
                <p:oleObj spid="_x0000_s3102" name="Equation" r:id="rId12" imgW="1054080" imgH="977760" progId="Equation.DSMT4">
                  <p:embed/>
                </p:oleObj>
              </mc:Choice>
              <mc:Fallback>
                <p:oleObj name="Equation" r:id="rId12" imgW="1054080" imgH="977760" progId="Equation.DSMT4">
                  <p:embed/>
                  <p:pic>
                    <p:nvPicPr>
                      <p:cNvPr id="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69404" y="4540965"/>
                        <a:ext cx="1054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 name="Object 4"/>
          <p:cNvGraphicFramePr>
            <a:graphicFrameLocks noChangeAspect="1"/>
          </p:cNvGraphicFramePr>
          <p:nvPr/>
        </p:nvGraphicFramePr>
        <p:xfrm>
          <a:off x="4653808" y="4288200"/>
          <a:ext cx="127000" cy="190500"/>
        </p:xfrm>
        <a:graphic>
          <a:graphicData uri="http://schemas.openxmlformats.org/presentationml/2006/ole">
            <mc:AlternateContent xmlns:mc="http://schemas.openxmlformats.org/markup-compatibility/2006">
              <mc:Choice xmlns:v="urn:schemas-microsoft-com:vml" Requires="v">
                <p:oleObj spid="_x0000_s3103" name="Equation" r:id="rId13" imgW="126720" imgH="190440" progId="Equation.DSMT4">
                  <p:embed/>
                </p:oleObj>
              </mc:Choice>
              <mc:Fallback>
                <p:oleObj name="Equation" r:id="rId13" imgW="126720" imgH="190440" progId="Equation.DSMT4">
                  <p:embed/>
                  <p:pic>
                    <p:nvPicPr>
                      <p:cNvPr id="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53808" y="4288200"/>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 name="Object 5"/>
          <p:cNvGraphicFramePr>
            <a:graphicFrameLocks noChangeAspect="1"/>
          </p:cNvGraphicFramePr>
          <p:nvPr/>
        </p:nvGraphicFramePr>
        <p:xfrm>
          <a:off x="4388284" y="4281948"/>
          <a:ext cx="139700" cy="203200"/>
        </p:xfrm>
        <a:graphic>
          <a:graphicData uri="http://schemas.openxmlformats.org/presentationml/2006/ole">
            <mc:AlternateContent xmlns:mc="http://schemas.openxmlformats.org/markup-compatibility/2006">
              <mc:Choice xmlns:v="urn:schemas-microsoft-com:vml" Requires="v">
                <p:oleObj spid="_x0000_s3104" name="Equation" r:id="rId14" imgW="139680" imgH="203040" progId="Equation.DSMT4">
                  <p:embed/>
                </p:oleObj>
              </mc:Choice>
              <mc:Fallback>
                <p:oleObj name="Equation" r:id="rId14" imgW="139680" imgH="203040" progId="Equation.DSMT4">
                  <p:embed/>
                  <p:pic>
                    <p:nvPicPr>
                      <p:cNvPr id="0"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88284" y="4281948"/>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7" name="Straight Connector 16"/>
          <p:cNvCxnSpPr/>
          <p:nvPr/>
        </p:nvCxnSpPr>
        <p:spPr>
          <a:xfrm rot="5400000">
            <a:off x="4429117" y="4561196"/>
            <a:ext cx="228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8" name="Object 4"/>
          <p:cNvGraphicFramePr>
            <a:graphicFrameLocks noChangeAspect="1"/>
          </p:cNvGraphicFramePr>
          <p:nvPr/>
        </p:nvGraphicFramePr>
        <p:xfrm>
          <a:off x="4282360" y="4281948"/>
          <a:ext cx="127000" cy="190500"/>
        </p:xfrm>
        <a:graphic>
          <a:graphicData uri="http://schemas.openxmlformats.org/presentationml/2006/ole">
            <mc:AlternateContent xmlns:mc="http://schemas.openxmlformats.org/markup-compatibility/2006">
              <mc:Choice xmlns:v="urn:schemas-microsoft-com:vml" Requires="v">
                <p:oleObj spid="_x0000_s3105" name="Equation" r:id="rId15" imgW="126720" imgH="190440" progId="Equation.DSMT4">
                  <p:embed/>
                </p:oleObj>
              </mc:Choice>
              <mc:Fallback>
                <p:oleObj name="Equation" r:id="rId15" imgW="126720" imgH="190440" progId="Equation.DSMT4">
                  <p:embed/>
                  <p:pic>
                    <p:nvPicPr>
                      <p:cNvPr id="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2360" y="4281948"/>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9" name="Object 4"/>
          <p:cNvGraphicFramePr>
            <a:graphicFrameLocks noChangeAspect="1"/>
          </p:cNvGraphicFramePr>
          <p:nvPr/>
        </p:nvGraphicFramePr>
        <p:xfrm>
          <a:off x="4053760" y="4294648"/>
          <a:ext cx="139700" cy="203200"/>
        </p:xfrm>
        <a:graphic>
          <a:graphicData uri="http://schemas.openxmlformats.org/presentationml/2006/ole">
            <mc:AlternateContent xmlns:mc="http://schemas.openxmlformats.org/markup-compatibility/2006">
              <mc:Choice xmlns:v="urn:schemas-microsoft-com:vml" Requires="v">
                <p:oleObj spid="_x0000_s3106" name="Equation" r:id="rId16" imgW="139680" imgH="203040" progId="Equation.DSMT4">
                  <p:embed/>
                </p:oleObj>
              </mc:Choice>
              <mc:Fallback>
                <p:oleObj name="Equation" r:id="rId16" imgW="139680" imgH="203040" progId="Equation.DSMT4">
                  <p:embed/>
                  <p:pic>
                    <p:nvPicPr>
                      <p:cNvPr id="0" name="Picture 1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53760" y="4294648"/>
                        <a:ext cx="1397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20" name="Straight Connector 19"/>
          <p:cNvCxnSpPr/>
          <p:nvPr/>
        </p:nvCxnSpPr>
        <p:spPr>
          <a:xfrm rot="5400000">
            <a:off x="4144708" y="4487456"/>
            <a:ext cx="228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3085" name="Object 13"/>
          <p:cNvGraphicFramePr>
            <a:graphicFrameLocks noChangeAspect="1"/>
          </p:cNvGraphicFramePr>
          <p:nvPr/>
        </p:nvGraphicFramePr>
        <p:xfrm>
          <a:off x="4136104" y="5562394"/>
          <a:ext cx="787400" cy="381000"/>
        </p:xfrm>
        <a:graphic>
          <a:graphicData uri="http://schemas.openxmlformats.org/presentationml/2006/ole">
            <mc:AlternateContent xmlns:mc="http://schemas.openxmlformats.org/markup-compatibility/2006">
              <mc:Choice xmlns:v="urn:schemas-microsoft-com:vml" Requires="v">
                <p:oleObj spid="_x0000_s3107" name="Equation" r:id="rId17" imgW="787320" imgH="380880" progId="Equation.DSMT4">
                  <p:embed/>
                </p:oleObj>
              </mc:Choice>
              <mc:Fallback>
                <p:oleObj name="Equation" r:id="rId17" imgW="787320" imgH="380880" progId="Equation.DSMT4">
                  <p:embed/>
                  <p:pic>
                    <p:nvPicPr>
                      <p:cNvPr id="0" name="Picture 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36104" y="5562394"/>
                        <a:ext cx="78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07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52"/>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5 (cont.)</a:t>
            </a:r>
            <a:endParaRPr lang="en-US" dirty="0"/>
          </a:p>
        </p:txBody>
      </p:sp>
      <p:sp>
        <p:nvSpPr>
          <p:cNvPr id="3" name="Content Placeholder 2"/>
          <p:cNvSpPr>
            <a:spLocks noGrp="1"/>
          </p:cNvSpPr>
          <p:nvPr>
            <p:ph idx="1"/>
          </p:nvPr>
        </p:nvSpPr>
        <p:spPr/>
        <p:txBody>
          <a:bodyPr/>
          <a:lstStyle/>
          <a:p>
            <a:r>
              <a:rPr lang="en-US" b="1" dirty="0" smtClean="0"/>
              <a:t>Check: </a:t>
            </a:r>
            <a:r>
              <a:rPr lang="en-US" dirty="0" smtClean="0"/>
              <a:t>Add the difference to subtrahend. The sum should be the minuend.</a:t>
            </a:r>
          </a:p>
        </p:txBody>
      </p:sp>
      <p:graphicFrame>
        <p:nvGraphicFramePr>
          <p:cNvPr id="14" name="Object 3"/>
          <p:cNvGraphicFramePr>
            <a:graphicFrameLocks noChangeAspect="1"/>
          </p:cNvGraphicFramePr>
          <p:nvPr/>
        </p:nvGraphicFramePr>
        <p:xfrm>
          <a:off x="4044950" y="2514600"/>
          <a:ext cx="1054100" cy="977900"/>
        </p:xfrm>
        <a:graphic>
          <a:graphicData uri="http://schemas.openxmlformats.org/presentationml/2006/ole">
            <mc:AlternateContent xmlns:mc="http://schemas.openxmlformats.org/markup-compatibility/2006">
              <mc:Choice xmlns:v="urn:schemas-microsoft-com:vml" Requires="v">
                <p:oleObj spid="_x0000_s4112" name="Equation" r:id="rId3" imgW="1054080" imgH="977760" progId="Equation.DSMT4">
                  <p:embed/>
                </p:oleObj>
              </mc:Choice>
              <mc:Fallback>
                <p:oleObj name="Equation" r:id="rId3" imgW="1054080" imgH="977760" progId="Equation.DSMT4">
                  <p:embed/>
                  <p:pic>
                    <p:nvPicPr>
                      <p:cNvPr id="0" name="Object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2514600"/>
                        <a:ext cx="1054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109" name="Object 13"/>
          <p:cNvGraphicFramePr>
            <a:graphicFrameLocks noChangeAspect="1"/>
          </p:cNvGraphicFramePr>
          <p:nvPr/>
        </p:nvGraphicFramePr>
        <p:xfrm>
          <a:off x="4296696" y="3625644"/>
          <a:ext cx="787400" cy="381000"/>
        </p:xfrm>
        <a:graphic>
          <a:graphicData uri="http://schemas.openxmlformats.org/presentationml/2006/ole">
            <mc:AlternateContent xmlns:mc="http://schemas.openxmlformats.org/markup-compatibility/2006">
              <mc:Choice xmlns:v="urn:schemas-microsoft-com:vml" Requires="v">
                <p:oleObj spid="_x0000_s4113" name="Equation" r:id="rId5" imgW="787320" imgH="380880" progId="Equation.DSMT4">
                  <p:embed/>
                </p:oleObj>
              </mc:Choice>
              <mc:Fallback>
                <p:oleObj name="Equation" r:id="rId5" imgW="787320" imgH="380880" progId="Equation.DSMT4">
                  <p:embed/>
                  <p:pic>
                    <p:nvPicPr>
                      <p:cNvPr id="0" name="Picture 1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6696" y="3625644"/>
                        <a:ext cx="787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Example 6</a:t>
            </a:r>
            <a:endParaRPr lang="en-US" sz="3200" dirty="0">
              <a:solidFill>
                <a:srgbClr val="1F497D"/>
              </a:solidFill>
            </a:endParaRPr>
          </a:p>
        </p:txBody>
      </p:sp>
      <p:sp>
        <p:nvSpPr>
          <p:cNvPr id="3" name="Content Placeholder 2"/>
          <p:cNvSpPr>
            <a:spLocks noGrp="1"/>
          </p:cNvSpPr>
          <p:nvPr>
            <p:ph idx="1"/>
          </p:nvPr>
        </p:nvSpPr>
        <p:spPr/>
        <p:txBody>
          <a:bodyPr>
            <a:noAutofit/>
          </a:bodyPr>
          <a:lstStyle/>
          <a:p>
            <a:r>
              <a:rPr lang="en-US" dirty="0" smtClean="0"/>
              <a:t>In pricing a new car, Jason found that he would have to pay a base price of </a:t>
            </a:r>
            <a:r>
              <a:rPr lang="en-US" dirty="0" smtClean="0">
                <a:solidFill>
                  <a:srgbClr val="0000FF"/>
                </a:solidFill>
              </a:rPr>
              <a:t>$15,200</a:t>
            </a:r>
            <a:r>
              <a:rPr lang="en-US" dirty="0" smtClean="0"/>
              <a:t> plus </a:t>
            </a:r>
            <a:r>
              <a:rPr lang="en-US" dirty="0" smtClean="0">
                <a:solidFill>
                  <a:srgbClr val="0000FF"/>
                </a:solidFill>
              </a:rPr>
              <a:t>$1025</a:t>
            </a:r>
            <a:r>
              <a:rPr lang="en-US" dirty="0" smtClean="0"/>
              <a:t> in taxes and </a:t>
            </a:r>
            <a:r>
              <a:rPr lang="en-US" dirty="0" smtClean="0">
                <a:solidFill>
                  <a:srgbClr val="0000FF"/>
                </a:solidFill>
              </a:rPr>
              <a:t>$575 </a:t>
            </a:r>
            <a:r>
              <a:rPr lang="en-US" dirty="0" smtClean="0"/>
              <a:t>for license fees. If the bank loaned him </a:t>
            </a:r>
            <a:r>
              <a:rPr lang="en-US" dirty="0" smtClean="0">
                <a:solidFill>
                  <a:srgbClr val="0000FF"/>
                </a:solidFill>
              </a:rPr>
              <a:t>$10,640</a:t>
            </a:r>
            <a:r>
              <a:rPr lang="en-US" dirty="0" smtClean="0"/>
              <a:t>, how much cash would Jason need to buy the car?</a:t>
            </a:r>
          </a:p>
          <a:p>
            <a:r>
              <a:rPr lang="en-US" b="1" dirty="0" smtClean="0"/>
              <a:t>Solution</a:t>
            </a:r>
          </a:p>
          <a:p>
            <a:r>
              <a:rPr lang="en-US" dirty="0" smtClean="0"/>
              <a:t>The solution involves both addition and subtraction. First, we add Jason’s expenses and then we subtract the amount of the bank loan.</a:t>
            </a:r>
            <a:endParaRPr lang="en-US" i="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rPr>
              <a:t>Example 6 (cont.)</a:t>
            </a:r>
            <a:endParaRPr lang="en-US" sz="3200" dirty="0">
              <a:solidFill>
                <a:srgbClr val="1F497D"/>
              </a:solidFill>
            </a:endParaRPr>
          </a:p>
        </p:txBody>
      </p:sp>
      <p:sp>
        <p:nvSpPr>
          <p:cNvPr id="3" name="Content Placeholder 2"/>
          <p:cNvSpPr>
            <a:spLocks noGrp="1"/>
          </p:cNvSpPr>
          <p:nvPr>
            <p:ph idx="1"/>
          </p:nvPr>
        </p:nvSpPr>
        <p:spPr/>
        <p:txBody>
          <a:bodyPr>
            <a:no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Jason would need </a:t>
            </a:r>
            <a:r>
              <a:rPr lang="en-US" dirty="0" smtClean="0">
                <a:solidFill>
                  <a:srgbClr val="FF0000"/>
                </a:solidFill>
              </a:rPr>
              <a:t>$6160</a:t>
            </a:r>
            <a:r>
              <a:rPr lang="en-US" dirty="0" smtClean="0"/>
              <a:t> in cash to buy the car.</a:t>
            </a:r>
            <a:endParaRPr lang="en-US" i="0" dirty="0"/>
          </a:p>
        </p:txBody>
      </p:sp>
      <p:sp>
        <p:nvSpPr>
          <p:cNvPr id="4" name="Rectangle 3"/>
          <p:cNvSpPr/>
          <p:nvPr/>
        </p:nvSpPr>
        <p:spPr>
          <a:xfrm>
            <a:off x="838200" y="1371600"/>
            <a:ext cx="1556836" cy="523220"/>
          </a:xfrm>
          <a:prstGeom prst="rect">
            <a:avLst/>
          </a:prstGeom>
        </p:spPr>
        <p:txBody>
          <a:bodyPr wrap="none">
            <a:spAutoFit/>
          </a:bodyPr>
          <a:lstStyle/>
          <a:p>
            <a:r>
              <a:rPr lang="en-US" sz="2800" b="1" dirty="0" smtClean="0"/>
              <a:t>Expenses</a:t>
            </a:r>
            <a:endParaRPr lang="en-US" sz="2800" dirty="0"/>
          </a:p>
        </p:txBody>
      </p:sp>
      <p:sp>
        <p:nvSpPr>
          <p:cNvPr id="5" name="Rectangle 4"/>
          <p:cNvSpPr/>
          <p:nvPr/>
        </p:nvSpPr>
        <p:spPr>
          <a:xfrm>
            <a:off x="4951079" y="1371600"/>
            <a:ext cx="2135521" cy="523220"/>
          </a:xfrm>
          <a:prstGeom prst="rect">
            <a:avLst/>
          </a:prstGeom>
        </p:spPr>
        <p:txBody>
          <a:bodyPr wrap="none">
            <a:spAutoFit/>
          </a:bodyPr>
          <a:lstStyle/>
          <a:p>
            <a:r>
              <a:rPr lang="en-US" sz="2800" b="1" dirty="0" smtClean="0"/>
              <a:t>Cash Needed</a:t>
            </a:r>
            <a:endParaRPr lang="en-US" sz="2800" dirty="0"/>
          </a:p>
        </p:txBody>
      </p:sp>
      <p:graphicFrame>
        <p:nvGraphicFramePr>
          <p:cNvPr id="10242" name="Object 2"/>
          <p:cNvGraphicFramePr>
            <a:graphicFrameLocks noChangeAspect="1"/>
          </p:cNvGraphicFramePr>
          <p:nvPr/>
        </p:nvGraphicFramePr>
        <p:xfrm>
          <a:off x="1004248" y="2057400"/>
          <a:ext cx="1244600" cy="1460500"/>
        </p:xfrm>
        <a:graphic>
          <a:graphicData uri="http://schemas.openxmlformats.org/presentationml/2006/ole">
            <mc:AlternateContent xmlns:mc="http://schemas.openxmlformats.org/markup-compatibility/2006">
              <mc:Choice xmlns:v="urn:schemas-microsoft-com:vml" Requires="v">
                <p:oleObj spid="_x0000_s10250" name="Equation" r:id="rId3" imgW="1244520" imgH="1460160" progId="Equation.DSMT4">
                  <p:embed/>
                </p:oleObj>
              </mc:Choice>
              <mc:Fallback>
                <p:oleObj name="Equation" r:id="rId3" imgW="1244520" imgH="14601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248" y="2057400"/>
                        <a:ext cx="1244600" cy="146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3"/>
          <p:cNvGraphicFramePr>
            <a:graphicFrameLocks noChangeAspect="1"/>
          </p:cNvGraphicFramePr>
          <p:nvPr/>
        </p:nvGraphicFramePr>
        <p:xfrm>
          <a:off x="1029648" y="3733800"/>
          <a:ext cx="1219200" cy="368300"/>
        </p:xfrm>
        <a:graphic>
          <a:graphicData uri="http://schemas.openxmlformats.org/presentationml/2006/ole">
            <mc:AlternateContent xmlns:mc="http://schemas.openxmlformats.org/markup-compatibility/2006">
              <mc:Choice xmlns:v="urn:schemas-microsoft-com:vml" Requires="v">
                <p:oleObj spid="_x0000_s10251" name="Equation" r:id="rId5" imgW="1218960" imgH="368280" progId="Equation.DSMT4">
                  <p:embed/>
                </p:oleObj>
              </mc:Choice>
              <mc:Fallback>
                <p:oleObj name="Equation" r:id="rId5" imgW="1218960" imgH="3682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9648" y="3733800"/>
                        <a:ext cx="12192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4" name="Object 4"/>
          <p:cNvGraphicFramePr>
            <a:graphicFrameLocks noChangeAspect="1"/>
          </p:cNvGraphicFramePr>
          <p:nvPr/>
        </p:nvGraphicFramePr>
        <p:xfrm>
          <a:off x="5219700" y="2097396"/>
          <a:ext cx="1333500" cy="977900"/>
        </p:xfrm>
        <a:graphic>
          <a:graphicData uri="http://schemas.openxmlformats.org/presentationml/2006/ole">
            <mc:AlternateContent xmlns:mc="http://schemas.openxmlformats.org/markup-compatibility/2006">
              <mc:Choice xmlns:v="urn:schemas-microsoft-com:vml" Requires="v">
                <p:oleObj spid="_x0000_s10252" name="Equation" r:id="rId7" imgW="1333440" imgH="977760" progId="Equation.DSMT4">
                  <p:embed/>
                </p:oleObj>
              </mc:Choice>
              <mc:Fallback>
                <p:oleObj name="Equation" r:id="rId7" imgW="1333440" imgH="977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19700" y="2097396"/>
                        <a:ext cx="13335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5" name="Object 5"/>
          <p:cNvGraphicFramePr>
            <a:graphicFrameLocks noChangeAspect="1"/>
          </p:cNvGraphicFramePr>
          <p:nvPr/>
        </p:nvGraphicFramePr>
        <p:xfrm>
          <a:off x="5410200" y="3173104"/>
          <a:ext cx="1143000" cy="419100"/>
        </p:xfrm>
        <a:graphic>
          <a:graphicData uri="http://schemas.openxmlformats.org/presentationml/2006/ole">
            <mc:AlternateContent xmlns:mc="http://schemas.openxmlformats.org/markup-compatibility/2006">
              <mc:Choice xmlns:v="urn:schemas-microsoft-com:vml" Requires="v">
                <p:oleObj spid="_x0000_s10253" name="Equation" r:id="rId9" imgW="1143000" imgH="419040" progId="Equation.DSMT4">
                  <p:embed/>
                </p:oleObj>
              </mc:Choice>
              <mc:Fallback>
                <p:oleObj name="Equation" r:id="rId9" imgW="1143000" imgH="419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410200" y="3173104"/>
                        <a:ext cx="11430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Rectangle 9"/>
          <p:cNvSpPr/>
          <p:nvPr/>
        </p:nvSpPr>
        <p:spPr>
          <a:xfrm>
            <a:off x="2514338" y="2063088"/>
            <a:ext cx="1250663" cy="400110"/>
          </a:xfrm>
          <a:prstGeom prst="rect">
            <a:avLst/>
          </a:prstGeom>
        </p:spPr>
        <p:txBody>
          <a:bodyPr wrap="none">
            <a:spAutoFit/>
          </a:bodyPr>
          <a:lstStyle/>
          <a:p>
            <a:r>
              <a:rPr lang="en-US" sz="2000" dirty="0" smtClean="0">
                <a:solidFill>
                  <a:srgbClr val="008080"/>
                </a:solidFill>
              </a:rPr>
              <a:t>base price</a:t>
            </a:r>
            <a:endParaRPr lang="en-US" sz="2000" dirty="0">
              <a:solidFill>
                <a:srgbClr val="008080"/>
              </a:solidFill>
            </a:endParaRPr>
          </a:p>
        </p:txBody>
      </p:sp>
      <p:sp>
        <p:nvSpPr>
          <p:cNvPr id="11" name="Rectangle 10"/>
          <p:cNvSpPr/>
          <p:nvPr/>
        </p:nvSpPr>
        <p:spPr>
          <a:xfrm>
            <a:off x="2514338" y="2590800"/>
            <a:ext cx="722249" cy="400110"/>
          </a:xfrm>
          <a:prstGeom prst="rect">
            <a:avLst/>
          </a:prstGeom>
        </p:spPr>
        <p:txBody>
          <a:bodyPr wrap="none">
            <a:spAutoFit/>
          </a:bodyPr>
          <a:lstStyle/>
          <a:p>
            <a:r>
              <a:rPr lang="en-US" sz="2000" dirty="0" smtClean="0">
                <a:solidFill>
                  <a:srgbClr val="008080"/>
                </a:solidFill>
              </a:rPr>
              <a:t>taxes</a:t>
            </a:r>
            <a:endParaRPr lang="en-US" sz="2000" dirty="0">
              <a:solidFill>
                <a:srgbClr val="008080"/>
              </a:solidFill>
            </a:endParaRPr>
          </a:p>
        </p:txBody>
      </p:sp>
      <p:sp>
        <p:nvSpPr>
          <p:cNvPr id="12" name="Rectangle 11"/>
          <p:cNvSpPr/>
          <p:nvPr/>
        </p:nvSpPr>
        <p:spPr>
          <a:xfrm>
            <a:off x="2514338" y="3124200"/>
            <a:ext cx="1391728" cy="400110"/>
          </a:xfrm>
          <a:prstGeom prst="rect">
            <a:avLst/>
          </a:prstGeom>
        </p:spPr>
        <p:txBody>
          <a:bodyPr wrap="none">
            <a:spAutoFit/>
          </a:bodyPr>
          <a:lstStyle/>
          <a:p>
            <a:r>
              <a:rPr lang="en-US" sz="2000" dirty="0" smtClean="0">
                <a:solidFill>
                  <a:srgbClr val="008080"/>
                </a:solidFill>
              </a:rPr>
              <a:t>license fees</a:t>
            </a:r>
            <a:endParaRPr lang="en-US" sz="2000" dirty="0">
              <a:solidFill>
                <a:srgbClr val="008080"/>
              </a:solidFill>
            </a:endParaRPr>
          </a:p>
        </p:txBody>
      </p:sp>
      <p:sp>
        <p:nvSpPr>
          <p:cNvPr id="13" name="Rectangle 12"/>
          <p:cNvSpPr/>
          <p:nvPr/>
        </p:nvSpPr>
        <p:spPr>
          <a:xfrm>
            <a:off x="2514338" y="3725840"/>
            <a:ext cx="1689950" cy="400110"/>
          </a:xfrm>
          <a:prstGeom prst="rect">
            <a:avLst/>
          </a:prstGeom>
        </p:spPr>
        <p:txBody>
          <a:bodyPr wrap="none">
            <a:spAutoFit/>
          </a:bodyPr>
          <a:lstStyle/>
          <a:p>
            <a:r>
              <a:rPr lang="en-US" sz="2000" dirty="0" smtClean="0">
                <a:solidFill>
                  <a:srgbClr val="008080"/>
                </a:solidFill>
              </a:rPr>
              <a:t>total expenses</a:t>
            </a:r>
            <a:endParaRPr lang="en-US" sz="2000" dirty="0">
              <a:solidFill>
                <a:srgbClr val="008080"/>
              </a:solidFill>
            </a:endParaRPr>
          </a:p>
        </p:txBody>
      </p:sp>
      <p:sp>
        <p:nvSpPr>
          <p:cNvPr id="14" name="Rectangle 13"/>
          <p:cNvSpPr/>
          <p:nvPr/>
        </p:nvSpPr>
        <p:spPr>
          <a:xfrm>
            <a:off x="6781800" y="2111992"/>
            <a:ext cx="1689950" cy="400110"/>
          </a:xfrm>
          <a:prstGeom prst="rect">
            <a:avLst/>
          </a:prstGeom>
        </p:spPr>
        <p:txBody>
          <a:bodyPr wrap="none">
            <a:spAutoFit/>
          </a:bodyPr>
          <a:lstStyle/>
          <a:p>
            <a:r>
              <a:rPr lang="en-US" sz="2000" dirty="0" smtClean="0">
                <a:solidFill>
                  <a:srgbClr val="008080"/>
                </a:solidFill>
              </a:rPr>
              <a:t>total expenses</a:t>
            </a:r>
            <a:endParaRPr lang="en-US" sz="2000" dirty="0">
              <a:solidFill>
                <a:srgbClr val="008080"/>
              </a:solidFill>
            </a:endParaRPr>
          </a:p>
        </p:txBody>
      </p:sp>
      <p:sp>
        <p:nvSpPr>
          <p:cNvPr id="15" name="Rectangle 14"/>
          <p:cNvSpPr/>
          <p:nvPr/>
        </p:nvSpPr>
        <p:spPr>
          <a:xfrm>
            <a:off x="6781800" y="2618096"/>
            <a:ext cx="1204176" cy="400110"/>
          </a:xfrm>
          <a:prstGeom prst="rect">
            <a:avLst/>
          </a:prstGeom>
        </p:spPr>
        <p:txBody>
          <a:bodyPr wrap="none">
            <a:spAutoFit/>
          </a:bodyPr>
          <a:lstStyle/>
          <a:p>
            <a:r>
              <a:rPr lang="en-US" sz="2000" dirty="0" smtClean="0">
                <a:solidFill>
                  <a:srgbClr val="008080"/>
                </a:solidFill>
              </a:rPr>
              <a:t>bank loan</a:t>
            </a:r>
            <a:endParaRPr lang="en-US" sz="2000" dirty="0">
              <a:solidFill>
                <a:srgbClr val="008080"/>
              </a:solidFill>
            </a:endParaRPr>
          </a:p>
        </p:txBody>
      </p:sp>
      <p:sp>
        <p:nvSpPr>
          <p:cNvPr id="16" name="Rectangle 15"/>
          <p:cNvSpPr/>
          <p:nvPr/>
        </p:nvSpPr>
        <p:spPr>
          <a:xfrm>
            <a:off x="6781800" y="3145808"/>
            <a:ext cx="650627" cy="400110"/>
          </a:xfrm>
          <a:prstGeom prst="rect">
            <a:avLst/>
          </a:prstGeom>
        </p:spPr>
        <p:txBody>
          <a:bodyPr wrap="none">
            <a:spAutoFit/>
          </a:bodyPr>
          <a:lstStyle/>
          <a:p>
            <a:r>
              <a:rPr lang="en-US" sz="2000" dirty="0" smtClean="0">
                <a:solidFill>
                  <a:srgbClr val="008080"/>
                </a:solidFill>
              </a:rPr>
              <a:t>cash</a:t>
            </a:r>
            <a:endParaRPr lang="en-US" sz="2000" dirty="0">
              <a:solidFill>
                <a:srgbClr val="00808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24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244"/>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24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P spid="11" grpId="0"/>
      <p:bldP spid="12" grpId="0"/>
      <p:bldP spid="13" grpId="0"/>
      <p:bldP spid="14" grpId="0"/>
      <p:bldP spid="15" grpId="0"/>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Sums and Differences with Whole Numbers</a:t>
            </a:r>
            <a:endParaRPr lang="en-US" sz="3200" dirty="0">
              <a:solidFill>
                <a:srgbClr val="1F497D"/>
              </a:solidFill>
            </a:endParaRPr>
          </a:p>
        </p:txBody>
      </p:sp>
      <p:sp>
        <p:nvSpPr>
          <p:cNvPr id="3" name="Content Placeholder 2"/>
          <p:cNvSpPr>
            <a:spLocks noGrp="1"/>
          </p:cNvSpPr>
          <p:nvPr>
            <p:ph idx="1"/>
          </p:nvPr>
        </p:nvSpPr>
        <p:spPr>
          <a:xfrm>
            <a:off x="457200" y="1280160"/>
            <a:ext cx="8229600" cy="2419124"/>
          </a:xfrm>
          <a:solidFill>
            <a:srgbClr val="FFFFCC"/>
          </a:solidFill>
          <a:ln w="28575">
            <a:solidFill>
              <a:srgbClr val="000000"/>
            </a:solidFill>
          </a:ln>
        </p:spPr>
        <p:txBody>
          <a:bodyPr>
            <a:spAutoFit/>
          </a:bodyPr>
          <a:lstStyle/>
          <a:p>
            <a:pPr marL="342900" lvl="0" indent="-342900" algn="ctr" eaLnBrk="0" fontAlgn="base" hangingPunct="0">
              <a:spcAft>
                <a:spcPct val="0"/>
              </a:spcAft>
              <a:defRPr/>
            </a:pPr>
            <a:r>
              <a:rPr lang="en-US" b="1" dirty="0" smtClean="0">
                <a:solidFill>
                  <a:srgbClr val="000000"/>
                </a:solidFill>
              </a:rPr>
              <a:t>To Estimate an Answer</a:t>
            </a:r>
          </a:p>
          <a:p>
            <a:pPr marL="457200" lvl="0" indent="-457200" eaLnBrk="0" fontAlgn="base" hangingPunct="0">
              <a:spcAft>
                <a:spcPct val="0"/>
              </a:spcAft>
              <a:defRPr/>
            </a:pPr>
            <a:r>
              <a:rPr lang="en-US" b="1" dirty="0" smtClean="0">
                <a:solidFill>
                  <a:srgbClr val="000000"/>
                </a:solidFill>
              </a:rPr>
              <a:t>1.</a:t>
            </a:r>
            <a:r>
              <a:rPr lang="en-US" dirty="0" smtClean="0">
                <a:solidFill>
                  <a:srgbClr val="000000"/>
                </a:solidFill>
              </a:rPr>
              <a:t>	Round each number to the place of the </a:t>
            </a:r>
            <a:r>
              <a:rPr lang="en-US" b="1" dirty="0" smtClean="0">
                <a:solidFill>
                  <a:srgbClr val="C00000"/>
                </a:solidFill>
              </a:rPr>
              <a:t>leftmost digit</a:t>
            </a:r>
            <a:r>
              <a:rPr lang="en-US" dirty="0" smtClean="0">
                <a:solidFill>
                  <a:srgbClr val="000000"/>
                </a:solidFill>
              </a:rPr>
              <a:t>.</a:t>
            </a:r>
          </a:p>
          <a:p>
            <a:pPr marL="457200" lvl="0" indent="-457200" eaLnBrk="0" fontAlgn="base" hangingPunct="0">
              <a:spcAft>
                <a:spcPct val="0"/>
              </a:spcAft>
              <a:defRPr/>
            </a:pPr>
            <a:r>
              <a:rPr lang="en-US" b="1" dirty="0" smtClean="0">
                <a:solidFill>
                  <a:srgbClr val="000000"/>
                </a:solidFill>
              </a:rPr>
              <a:t>2.	</a:t>
            </a:r>
            <a:r>
              <a:rPr lang="en-US" dirty="0" smtClean="0">
                <a:solidFill>
                  <a:srgbClr val="000000"/>
                </a:solidFill>
              </a:rPr>
              <a:t>Perform the indicated operation with these rounded numbers.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a:t>
            </a:r>
            <a:endParaRPr lang="en-US" dirty="0"/>
          </a:p>
        </p:txBody>
      </p:sp>
      <p:sp>
        <p:nvSpPr>
          <p:cNvPr id="3" name="Content Placeholder 2"/>
          <p:cNvSpPr>
            <a:spLocks noGrp="1"/>
          </p:cNvSpPr>
          <p:nvPr>
            <p:ph idx="1"/>
          </p:nvPr>
        </p:nvSpPr>
        <p:spPr>
          <a:xfrm>
            <a:off x="457200" y="1280160"/>
            <a:ext cx="8229600" cy="4401205"/>
          </a:xfrm>
        </p:spPr>
        <p:txBody>
          <a:bodyPr>
            <a:spAutoFit/>
          </a:bodyPr>
          <a:lstStyle/>
          <a:p>
            <a:r>
              <a:rPr lang="en-US" dirty="0" smtClean="0"/>
              <a:t>Estimate the sum; then find the sum.</a:t>
            </a:r>
          </a:p>
          <a:p>
            <a:endParaRPr lang="en-US" dirty="0" smtClean="0"/>
          </a:p>
          <a:p>
            <a:endParaRPr lang="en-US" dirty="0" smtClean="0"/>
          </a:p>
          <a:p>
            <a:endParaRPr lang="en-US" dirty="0" smtClean="0"/>
          </a:p>
          <a:p>
            <a:r>
              <a:rPr lang="en-US" b="1" dirty="0" smtClean="0"/>
              <a:t>Solution</a:t>
            </a:r>
          </a:p>
          <a:p>
            <a:r>
              <a:rPr lang="en-US" dirty="0" smtClean="0"/>
              <a:t>Note that in this example numbers are rounded to different places because they are of different sizes. That is, the leftmost digit is not in the same place for all numbers. </a:t>
            </a:r>
            <a:endParaRPr lang="en-US" dirty="0"/>
          </a:p>
        </p:txBody>
      </p:sp>
      <p:graphicFrame>
        <p:nvGraphicFramePr>
          <p:cNvPr id="11266" name="Object 2"/>
          <p:cNvGraphicFramePr>
            <a:graphicFrameLocks noChangeAspect="1"/>
          </p:cNvGraphicFramePr>
          <p:nvPr/>
        </p:nvGraphicFramePr>
        <p:xfrm>
          <a:off x="4127500" y="1905000"/>
          <a:ext cx="889000" cy="1422400"/>
        </p:xfrm>
        <a:graphic>
          <a:graphicData uri="http://schemas.openxmlformats.org/presentationml/2006/ole">
            <mc:AlternateContent xmlns:mc="http://schemas.openxmlformats.org/markup-compatibility/2006">
              <mc:Choice xmlns:v="urn:schemas-microsoft-com:vml" Requires="v">
                <p:oleObj spid="_x0000_s11268" name="Equation" r:id="rId3" imgW="888840" imgH="1422360" progId="Equation.DSMT4">
                  <p:embed/>
                </p:oleObj>
              </mc:Choice>
              <mc:Fallback>
                <p:oleObj name="Equation" r:id="rId3" imgW="888840" imgH="1422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7500" y="1905000"/>
                        <a:ext cx="8890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eaLnBrk="1" fontAlgn="auto" hangingPunct="1">
              <a:spcAft>
                <a:spcPts val="0"/>
              </a:spcAft>
              <a:defRPr/>
            </a:pPr>
            <a:r>
              <a:rPr lang="en-US" sz="3200" dirty="0" smtClean="0">
                <a:solidFill>
                  <a:srgbClr val="1F497D"/>
                </a:solidFill>
                <a:cs typeface="Arial" pitchFamily="34" charset="0"/>
              </a:rPr>
              <a:t>Objectives</a:t>
            </a:r>
            <a:endParaRPr lang="en-US" sz="3200" dirty="0">
              <a:solidFill>
                <a:srgbClr val="1F497D"/>
              </a:solidFill>
              <a:cs typeface="Arial" pitchFamily="34" charset="0"/>
            </a:endParaRPr>
          </a:p>
        </p:txBody>
      </p:sp>
      <p:sp>
        <p:nvSpPr>
          <p:cNvPr id="3" name="Content Placeholder 2"/>
          <p:cNvSpPr>
            <a:spLocks noGrp="1"/>
          </p:cNvSpPr>
          <p:nvPr>
            <p:ph idx="1"/>
          </p:nvPr>
        </p:nvSpPr>
        <p:spPr>
          <a:xfrm>
            <a:off x="457200" y="1280160"/>
            <a:ext cx="8229600" cy="3884140"/>
          </a:xfrm>
        </p:spPr>
        <p:txBody>
          <a:bodyPr>
            <a:spAutoFit/>
          </a:bodyPr>
          <a:lstStyle/>
          <a:p>
            <a:pPr marL="457200" indent="-457200">
              <a:buFont typeface="Courier New" pitchFamily="49" charset="0"/>
              <a:buChar char="o"/>
            </a:pPr>
            <a:r>
              <a:rPr lang="en-US" i="0" dirty="0" smtClean="0">
                <a:solidFill>
                  <a:srgbClr val="366092"/>
                </a:solidFill>
              </a:rPr>
              <a:t>Be able to </a:t>
            </a:r>
            <a:r>
              <a:rPr lang="en-US" b="1" i="0" dirty="0" smtClean="0">
                <a:solidFill>
                  <a:srgbClr val="366092"/>
                </a:solidFill>
              </a:rPr>
              <a:t>add</a:t>
            </a:r>
            <a:r>
              <a:rPr lang="en-US" i="0" dirty="0" smtClean="0">
                <a:solidFill>
                  <a:srgbClr val="366092"/>
                </a:solidFill>
              </a:rPr>
              <a:t> with whole numbers and understand the terms </a:t>
            </a:r>
            <a:r>
              <a:rPr lang="en-US" b="1" i="0" dirty="0" smtClean="0">
                <a:solidFill>
                  <a:srgbClr val="366092"/>
                </a:solidFill>
              </a:rPr>
              <a:t>addend</a:t>
            </a:r>
            <a:r>
              <a:rPr lang="en-US" i="0" dirty="0" smtClean="0">
                <a:solidFill>
                  <a:srgbClr val="366092"/>
                </a:solidFill>
              </a:rPr>
              <a:t> and </a:t>
            </a:r>
            <a:r>
              <a:rPr lang="en-US" b="1" i="0" dirty="0" smtClean="0">
                <a:solidFill>
                  <a:srgbClr val="366092"/>
                </a:solidFill>
              </a:rPr>
              <a:t>sum</a:t>
            </a:r>
            <a:r>
              <a:rPr lang="en-US" i="0" dirty="0" smtClean="0">
                <a:solidFill>
                  <a:srgbClr val="366092"/>
                </a:solidFill>
              </a:rPr>
              <a:t>.</a:t>
            </a:r>
          </a:p>
          <a:p>
            <a:pPr marL="457200" indent="-457200">
              <a:buFont typeface="Courier New" pitchFamily="49" charset="0"/>
              <a:buChar char="o"/>
            </a:pPr>
            <a:r>
              <a:rPr lang="en-US" i="0" dirty="0" smtClean="0">
                <a:solidFill>
                  <a:srgbClr val="366092"/>
                </a:solidFill>
              </a:rPr>
              <a:t>Learn the meaning of the term </a:t>
            </a:r>
            <a:r>
              <a:rPr lang="en-US" b="1" i="0" dirty="0" smtClean="0">
                <a:solidFill>
                  <a:srgbClr val="366092"/>
                </a:solidFill>
              </a:rPr>
              <a:t>variable</a:t>
            </a:r>
            <a:r>
              <a:rPr lang="en-US" i="0" dirty="0" smtClean="0">
                <a:solidFill>
                  <a:srgbClr val="366092"/>
                </a:solidFill>
              </a:rPr>
              <a:t>.</a:t>
            </a:r>
          </a:p>
          <a:p>
            <a:pPr marL="457200" indent="-457200">
              <a:buFont typeface="Courier New" pitchFamily="49" charset="0"/>
              <a:buChar char="o"/>
            </a:pPr>
            <a:r>
              <a:rPr lang="en-US" i="0" dirty="0" smtClean="0">
                <a:solidFill>
                  <a:srgbClr val="366092"/>
                </a:solidFill>
              </a:rPr>
              <a:t>Know the following properties of addition: </a:t>
            </a:r>
            <a:r>
              <a:rPr lang="en-US" b="1" i="0" dirty="0" smtClean="0">
                <a:solidFill>
                  <a:srgbClr val="366092"/>
                </a:solidFill>
              </a:rPr>
              <a:t>commutative</a:t>
            </a:r>
            <a:r>
              <a:rPr lang="en-US" i="0" dirty="0" smtClean="0">
                <a:solidFill>
                  <a:srgbClr val="366092"/>
                </a:solidFill>
              </a:rPr>
              <a:t>, </a:t>
            </a:r>
            <a:r>
              <a:rPr lang="en-US" b="1" i="0" dirty="0" smtClean="0">
                <a:solidFill>
                  <a:srgbClr val="366092"/>
                </a:solidFill>
              </a:rPr>
              <a:t>associative</a:t>
            </a:r>
            <a:r>
              <a:rPr lang="en-US" i="0" dirty="0" smtClean="0">
                <a:solidFill>
                  <a:srgbClr val="366092"/>
                </a:solidFill>
              </a:rPr>
              <a:t>, and </a:t>
            </a:r>
            <a:r>
              <a:rPr lang="en-US" b="1" i="0" dirty="0" smtClean="0">
                <a:solidFill>
                  <a:srgbClr val="366092"/>
                </a:solidFill>
              </a:rPr>
              <a:t>additive</a:t>
            </a:r>
            <a:r>
              <a:rPr lang="en-US" i="0" dirty="0" smtClean="0">
                <a:solidFill>
                  <a:srgbClr val="366092"/>
                </a:solidFill>
              </a:rPr>
              <a:t> </a:t>
            </a:r>
            <a:r>
              <a:rPr lang="en-US" b="1" i="0" dirty="0" smtClean="0">
                <a:solidFill>
                  <a:srgbClr val="366092"/>
                </a:solidFill>
              </a:rPr>
              <a:t>identity</a:t>
            </a:r>
            <a:r>
              <a:rPr lang="en-US" i="0" dirty="0" smtClean="0">
                <a:solidFill>
                  <a:srgbClr val="366092"/>
                </a:solidFill>
              </a:rPr>
              <a:t>.</a:t>
            </a:r>
          </a:p>
          <a:p>
            <a:pPr marL="457200" indent="-457200">
              <a:buFont typeface="Courier New" pitchFamily="49" charset="0"/>
              <a:buChar char="o"/>
            </a:pPr>
            <a:r>
              <a:rPr lang="en-US" i="0" dirty="0" smtClean="0">
                <a:solidFill>
                  <a:srgbClr val="366092"/>
                </a:solidFill>
              </a:rPr>
              <a:t>Understand the concept of </a:t>
            </a:r>
            <a:r>
              <a:rPr lang="en-US" b="1" i="0" dirty="0" smtClean="0">
                <a:solidFill>
                  <a:srgbClr val="366092"/>
                </a:solidFill>
              </a:rPr>
              <a:t>perimeter</a:t>
            </a:r>
            <a:r>
              <a:rPr lang="en-US" i="0" dirty="0" smtClean="0">
                <a:solidFill>
                  <a:srgbClr val="366092"/>
                </a:solidFill>
              </a:rPr>
              <a:t>.</a:t>
            </a:r>
          </a:p>
          <a:p>
            <a:pPr marL="457200" indent="-457200">
              <a:buFont typeface="Courier New" pitchFamily="49" charset="0"/>
              <a:buChar char="o"/>
            </a:pPr>
            <a:r>
              <a:rPr lang="en-US" dirty="0" smtClean="0"/>
              <a:t>Be able to </a:t>
            </a:r>
            <a:r>
              <a:rPr lang="en-US" b="1" dirty="0" smtClean="0"/>
              <a:t>subtract</a:t>
            </a:r>
            <a:r>
              <a:rPr lang="en-US" dirty="0" smtClean="0"/>
              <a:t> with whole numbers and understand the meaning of the term </a:t>
            </a:r>
            <a:r>
              <a:rPr lang="en-US" b="1" dirty="0" smtClean="0"/>
              <a:t>difference</a:t>
            </a:r>
            <a:r>
              <a:rPr lang="en-US" dirty="0" smtClean="0"/>
              <a:t>.</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a:xfrm>
            <a:off x="457200" y="1280160"/>
            <a:ext cx="8229600" cy="2246769"/>
          </a:xfrm>
        </p:spPr>
        <p:txBody>
          <a:bodyPr>
            <a:spAutoFit/>
          </a:bodyPr>
          <a:lstStyle/>
          <a:p>
            <a:r>
              <a:rPr lang="en-US" dirty="0" smtClean="0"/>
              <a:t>Another method might be to round each number to the tens place (or hundreds place). This other method might give a more accurate estimate. However, the method chosen here is relatively fast and easy to follow and will be used in the discussions throughout the text.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a:xfrm>
            <a:off x="457200" y="1280160"/>
            <a:ext cx="8229600" cy="1815882"/>
          </a:xfrm>
        </p:spPr>
        <p:txBody>
          <a:bodyPr>
            <a:spAutoFit/>
          </a:bodyPr>
          <a:lstStyle/>
          <a:p>
            <a:pPr marL="465138" indent="-465138"/>
            <a:r>
              <a:rPr lang="en-US" b="1" dirty="0" smtClean="0"/>
              <a:t>a. 	</a:t>
            </a:r>
            <a:r>
              <a:rPr lang="en-US" dirty="0" smtClean="0"/>
              <a:t>Estimate the sum by first rounding each number to the place of the leftmost digit and then adding. In actual practice, many of these steps can be done mentally.</a:t>
            </a:r>
            <a:endParaRPr lang="en-US" dirty="0"/>
          </a:p>
        </p:txBody>
      </p:sp>
      <p:graphicFrame>
        <p:nvGraphicFramePr>
          <p:cNvPr id="13314" name="Object 2"/>
          <p:cNvGraphicFramePr>
            <a:graphicFrameLocks noChangeAspect="1"/>
          </p:cNvGraphicFramePr>
          <p:nvPr/>
        </p:nvGraphicFramePr>
        <p:xfrm>
          <a:off x="1930400" y="3378200"/>
          <a:ext cx="889000" cy="1422400"/>
        </p:xfrm>
        <a:graphic>
          <a:graphicData uri="http://schemas.openxmlformats.org/presentationml/2006/ole">
            <mc:AlternateContent xmlns:mc="http://schemas.openxmlformats.org/markup-compatibility/2006">
              <mc:Choice xmlns:v="urn:schemas-microsoft-com:vml" Requires="v">
                <p:oleObj spid="_x0000_s13320" name="Equation" r:id="rId3" imgW="888840" imgH="1422360" progId="Equation.DSMT4">
                  <p:embed/>
                </p:oleObj>
              </mc:Choice>
              <mc:Fallback>
                <p:oleObj name="Equation" r:id="rId3" imgW="888840" imgH="14223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0400" y="3378200"/>
                        <a:ext cx="8890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5" name="Object 3"/>
          <p:cNvGraphicFramePr>
            <a:graphicFrameLocks noChangeAspect="1"/>
          </p:cNvGraphicFramePr>
          <p:nvPr/>
        </p:nvGraphicFramePr>
        <p:xfrm>
          <a:off x="4191000" y="3383280"/>
          <a:ext cx="889000" cy="1422400"/>
        </p:xfrm>
        <a:graphic>
          <a:graphicData uri="http://schemas.openxmlformats.org/presentationml/2006/ole">
            <mc:AlternateContent xmlns:mc="http://schemas.openxmlformats.org/markup-compatibility/2006">
              <mc:Choice xmlns:v="urn:schemas-microsoft-com:vml" Requires="v">
                <p:oleObj spid="_x0000_s13321" name="Equation" r:id="rId5" imgW="888840" imgH="1422360" progId="Equation.DSMT4">
                  <p:embed/>
                </p:oleObj>
              </mc:Choice>
              <mc:Fallback>
                <p:oleObj name="Equation" r:id="rId5" imgW="888840" imgH="14223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1000" y="3383280"/>
                        <a:ext cx="8890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4394200" y="4904096"/>
          <a:ext cx="723900" cy="292100"/>
        </p:xfrm>
        <a:graphic>
          <a:graphicData uri="http://schemas.openxmlformats.org/presentationml/2006/ole">
            <mc:AlternateContent xmlns:mc="http://schemas.openxmlformats.org/markup-compatibility/2006">
              <mc:Choice xmlns:v="urn:schemas-microsoft-com:vml" Requires="v">
                <p:oleObj spid="_x0000_s13322" name="Equation" r:id="rId7" imgW="723600" imgH="291960" progId="Equation.DSMT4">
                  <p:embed/>
                </p:oleObj>
              </mc:Choice>
              <mc:Fallback>
                <p:oleObj name="Equation" r:id="rId7" imgW="723600" imgH="2919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394200" y="4904096"/>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Rectangle 6"/>
          <p:cNvSpPr/>
          <p:nvPr/>
        </p:nvSpPr>
        <p:spPr>
          <a:xfrm>
            <a:off x="5548090" y="3333690"/>
            <a:ext cx="2275110" cy="400110"/>
          </a:xfrm>
          <a:prstGeom prst="rect">
            <a:avLst/>
          </a:prstGeom>
        </p:spPr>
        <p:txBody>
          <a:bodyPr wrap="none">
            <a:spAutoFit/>
          </a:bodyPr>
          <a:lstStyle/>
          <a:p>
            <a:r>
              <a:rPr lang="en-US" sz="2000" dirty="0" smtClean="0">
                <a:solidFill>
                  <a:srgbClr val="008080"/>
                </a:solidFill>
              </a:rPr>
              <a:t>rounded value of 68</a:t>
            </a:r>
            <a:endParaRPr lang="en-US" sz="2000" dirty="0">
              <a:solidFill>
                <a:srgbClr val="008080"/>
              </a:solidFill>
            </a:endParaRPr>
          </a:p>
        </p:txBody>
      </p:sp>
      <p:sp>
        <p:nvSpPr>
          <p:cNvPr id="8" name="Rectangle 7"/>
          <p:cNvSpPr/>
          <p:nvPr/>
        </p:nvSpPr>
        <p:spPr>
          <a:xfrm>
            <a:off x="5548090" y="4372968"/>
            <a:ext cx="2404954" cy="400110"/>
          </a:xfrm>
          <a:prstGeom prst="rect">
            <a:avLst/>
          </a:prstGeom>
        </p:spPr>
        <p:txBody>
          <a:bodyPr wrap="none">
            <a:spAutoFit/>
          </a:bodyPr>
          <a:lstStyle/>
          <a:p>
            <a:r>
              <a:rPr lang="en-US" sz="2000" dirty="0" smtClean="0">
                <a:solidFill>
                  <a:srgbClr val="008080"/>
                </a:solidFill>
              </a:rPr>
              <a:t>rounded value of 487</a:t>
            </a:r>
            <a:endParaRPr lang="en-US" sz="2000" dirty="0">
              <a:solidFill>
                <a:srgbClr val="008080"/>
              </a:solidFill>
            </a:endParaRPr>
          </a:p>
        </p:txBody>
      </p:sp>
      <p:sp>
        <p:nvSpPr>
          <p:cNvPr id="9" name="Rectangle 8"/>
          <p:cNvSpPr/>
          <p:nvPr/>
        </p:nvSpPr>
        <p:spPr>
          <a:xfrm>
            <a:off x="5548090" y="3872552"/>
            <a:ext cx="2404954" cy="400110"/>
          </a:xfrm>
          <a:prstGeom prst="rect">
            <a:avLst/>
          </a:prstGeom>
        </p:spPr>
        <p:txBody>
          <a:bodyPr wrap="none">
            <a:spAutoFit/>
          </a:bodyPr>
          <a:lstStyle/>
          <a:p>
            <a:r>
              <a:rPr lang="en-US" sz="2000" dirty="0" smtClean="0">
                <a:solidFill>
                  <a:srgbClr val="008080"/>
                </a:solidFill>
              </a:rPr>
              <a:t>rounded value of 925</a:t>
            </a:r>
            <a:endParaRPr lang="en-US" sz="2000" dirty="0">
              <a:solidFill>
                <a:srgbClr val="008080"/>
              </a:solidFill>
            </a:endParaRPr>
          </a:p>
        </p:txBody>
      </p:sp>
      <p:sp>
        <p:nvSpPr>
          <p:cNvPr id="10" name="Rectangle 9"/>
          <p:cNvSpPr/>
          <p:nvPr/>
        </p:nvSpPr>
        <p:spPr>
          <a:xfrm>
            <a:off x="5548090" y="4835856"/>
            <a:ext cx="1728358" cy="400110"/>
          </a:xfrm>
          <a:prstGeom prst="rect">
            <a:avLst/>
          </a:prstGeom>
        </p:spPr>
        <p:txBody>
          <a:bodyPr wrap="none">
            <a:spAutoFit/>
          </a:bodyPr>
          <a:lstStyle/>
          <a:p>
            <a:r>
              <a:rPr lang="en-US" sz="2000" dirty="0" smtClean="0">
                <a:solidFill>
                  <a:srgbClr val="008080"/>
                </a:solidFill>
              </a:rPr>
              <a:t>estimated sum</a:t>
            </a:r>
            <a:endParaRPr lang="en-US" sz="2000" dirty="0">
              <a:solidFill>
                <a:srgbClr val="008080"/>
              </a:solidFill>
            </a:endParaRPr>
          </a:p>
        </p:txBody>
      </p:sp>
      <p:cxnSp>
        <p:nvCxnSpPr>
          <p:cNvPr id="11" name="Straight Arrow Connector 10"/>
          <p:cNvCxnSpPr/>
          <p:nvPr/>
        </p:nvCxnSpPr>
        <p:spPr>
          <a:xfrm rot="10800000" flipH="1">
            <a:off x="3220647" y="3505200"/>
            <a:ext cx="73152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10800000" flipH="1">
            <a:off x="3220648" y="4077955"/>
            <a:ext cx="73152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10800000" flipH="1">
            <a:off x="3220646" y="4599296"/>
            <a:ext cx="73152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31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33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7 (cont.)</a:t>
            </a:r>
            <a:endParaRPr lang="en-US" dirty="0"/>
          </a:p>
        </p:txBody>
      </p:sp>
      <p:sp>
        <p:nvSpPr>
          <p:cNvPr id="3" name="Content Placeholder 2"/>
          <p:cNvSpPr>
            <a:spLocks noGrp="1"/>
          </p:cNvSpPr>
          <p:nvPr>
            <p:ph idx="1"/>
          </p:nvPr>
        </p:nvSpPr>
        <p:spPr>
          <a:xfrm>
            <a:off x="457200" y="1280160"/>
            <a:ext cx="8229600" cy="954107"/>
          </a:xfrm>
        </p:spPr>
        <p:txBody>
          <a:bodyPr>
            <a:spAutoFit/>
          </a:bodyPr>
          <a:lstStyle/>
          <a:p>
            <a:pPr marL="463550" indent="-463550"/>
            <a:r>
              <a:rPr lang="en-US" b="1" dirty="0" smtClean="0"/>
              <a:t>b. 	</a:t>
            </a:r>
            <a:r>
              <a:rPr lang="en-US" dirty="0" smtClean="0"/>
              <a:t>Now we find the sum, knowing that the answer should be close to </a:t>
            </a:r>
            <a:r>
              <a:rPr lang="en-US" dirty="0" smtClean="0">
                <a:solidFill>
                  <a:srgbClr val="FF00FF"/>
                </a:solidFill>
              </a:rPr>
              <a:t>1470</a:t>
            </a:r>
            <a:r>
              <a:rPr lang="en-US" dirty="0" smtClean="0"/>
              <a:t>.</a:t>
            </a:r>
            <a:endParaRPr lang="en-US" dirty="0"/>
          </a:p>
        </p:txBody>
      </p:sp>
      <p:graphicFrame>
        <p:nvGraphicFramePr>
          <p:cNvPr id="13314" name="Object 2"/>
          <p:cNvGraphicFramePr>
            <a:graphicFrameLocks noChangeAspect="1"/>
          </p:cNvGraphicFramePr>
          <p:nvPr/>
        </p:nvGraphicFramePr>
        <p:xfrm>
          <a:off x="3276600" y="2819400"/>
          <a:ext cx="889000" cy="1422400"/>
        </p:xfrm>
        <a:graphic>
          <a:graphicData uri="http://schemas.openxmlformats.org/presentationml/2006/ole">
            <mc:AlternateContent xmlns:mc="http://schemas.openxmlformats.org/markup-compatibility/2006">
              <mc:Choice xmlns:v="urn:schemas-microsoft-com:vml" Requires="v">
                <p:oleObj spid="_x0000_s14347" name="Equation" r:id="rId3" imgW="888840" imgH="1422360" progId="Equation.DSMT4">
                  <p:embed/>
                </p:oleObj>
              </mc:Choice>
              <mc:Fallback>
                <p:oleObj name="Equation" r:id="rId3" imgW="888840" imgH="142236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2819400"/>
                        <a:ext cx="889000" cy="142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316" name="Object 4"/>
          <p:cNvGraphicFramePr>
            <a:graphicFrameLocks noChangeAspect="1"/>
          </p:cNvGraphicFramePr>
          <p:nvPr/>
        </p:nvGraphicFramePr>
        <p:xfrm>
          <a:off x="3441700" y="4357048"/>
          <a:ext cx="723900" cy="292100"/>
        </p:xfrm>
        <a:graphic>
          <a:graphicData uri="http://schemas.openxmlformats.org/presentationml/2006/ole">
            <mc:AlternateContent xmlns:mc="http://schemas.openxmlformats.org/markup-compatibility/2006">
              <mc:Choice xmlns:v="urn:schemas-microsoft-com:vml" Requires="v">
                <p:oleObj spid="_x0000_s14348" name="Equation" r:id="rId5" imgW="723600" imgH="291960" progId="Equation.DSMT4">
                  <p:embed/>
                </p:oleObj>
              </mc:Choice>
              <mc:Fallback>
                <p:oleObj name="Equation" r:id="rId5" imgW="723600" imgH="291960" progId="Equation.DSMT4">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41700" y="4357048"/>
                        <a:ext cx="7239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 name="Rectangle 13"/>
          <p:cNvSpPr/>
          <p:nvPr/>
        </p:nvSpPr>
        <p:spPr>
          <a:xfrm>
            <a:off x="4326890" y="4302456"/>
            <a:ext cx="3334054" cy="400110"/>
          </a:xfrm>
          <a:prstGeom prst="rect">
            <a:avLst/>
          </a:prstGeom>
        </p:spPr>
        <p:txBody>
          <a:bodyPr wrap="none">
            <a:spAutoFit/>
          </a:bodyPr>
          <a:lstStyle/>
          <a:p>
            <a:r>
              <a:rPr lang="en-US" sz="2000" dirty="0" smtClean="0">
                <a:solidFill>
                  <a:srgbClr val="008080"/>
                </a:solidFill>
              </a:rPr>
              <a:t>This sum is very close to 1470.</a:t>
            </a:r>
            <a:endParaRPr lang="en-US" sz="2000" dirty="0">
              <a:solidFill>
                <a:srgbClr val="008080"/>
              </a:solidFill>
            </a:endParaRPr>
          </a:p>
        </p:txBody>
      </p:sp>
      <p:graphicFrame>
        <p:nvGraphicFramePr>
          <p:cNvPr id="14341" name="Object 4"/>
          <p:cNvGraphicFramePr>
            <a:graphicFrameLocks noChangeAspect="1"/>
          </p:cNvGraphicFramePr>
          <p:nvPr/>
        </p:nvGraphicFramePr>
        <p:xfrm>
          <a:off x="3641698" y="2530502"/>
          <a:ext cx="127000" cy="190500"/>
        </p:xfrm>
        <a:graphic>
          <a:graphicData uri="http://schemas.openxmlformats.org/presentationml/2006/ole">
            <mc:AlternateContent xmlns:mc="http://schemas.openxmlformats.org/markup-compatibility/2006">
              <mc:Choice xmlns:v="urn:schemas-microsoft-com:vml" Requires="v">
                <p:oleObj spid="_x0000_s14349" name="Equation" r:id="rId7" imgW="126720" imgH="190440" progId="Equation.DSMT4">
                  <p:embed/>
                </p:oleObj>
              </mc:Choice>
              <mc:Fallback>
                <p:oleObj name="Equation" r:id="rId7" imgW="126720" imgH="190440" progId="Equation.DSMT4">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1698" y="2530502"/>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342" name="Object 4"/>
          <p:cNvGraphicFramePr>
            <a:graphicFrameLocks noChangeAspect="1"/>
          </p:cNvGraphicFramePr>
          <p:nvPr/>
        </p:nvGraphicFramePr>
        <p:xfrm>
          <a:off x="3802040" y="2531092"/>
          <a:ext cx="139700" cy="190500"/>
        </p:xfrm>
        <a:graphic>
          <a:graphicData uri="http://schemas.openxmlformats.org/presentationml/2006/ole">
            <mc:AlternateContent xmlns:mc="http://schemas.openxmlformats.org/markup-compatibility/2006">
              <mc:Choice xmlns:v="urn:schemas-microsoft-com:vml" Requires="v">
                <p:oleObj spid="_x0000_s14350" name="Equation" r:id="rId9" imgW="139680" imgH="190440" progId="Equation.DSMT4">
                  <p:embed/>
                </p:oleObj>
              </mc:Choice>
              <mc:Fallback>
                <p:oleObj name="Equation" r:id="rId9" imgW="139680" imgH="190440" progId="Equation.DSMT4">
                  <p:embed/>
                  <p:pic>
                    <p:nvPicPr>
                      <p:cNvPr id="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02040" y="2531092"/>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34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3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a:t>
            </a:r>
            <a:endParaRPr lang="en-US" dirty="0"/>
          </a:p>
        </p:txBody>
      </p:sp>
      <p:sp>
        <p:nvSpPr>
          <p:cNvPr id="3" name="Content Placeholder 2"/>
          <p:cNvSpPr>
            <a:spLocks noGrp="1"/>
          </p:cNvSpPr>
          <p:nvPr>
            <p:ph idx="1"/>
          </p:nvPr>
        </p:nvSpPr>
        <p:spPr/>
        <p:txBody>
          <a:bodyPr/>
          <a:lstStyle/>
          <a:p>
            <a:r>
              <a:rPr lang="en-US" dirty="0" smtClean="0"/>
              <a:t>Estimate the difference; then find the difference.</a:t>
            </a:r>
          </a:p>
          <a:p>
            <a:endParaRPr lang="en-US" dirty="0" smtClean="0"/>
          </a:p>
          <a:p>
            <a:endParaRPr lang="en-US" dirty="0" smtClean="0"/>
          </a:p>
          <a:p>
            <a:r>
              <a:rPr lang="en-US" b="1" dirty="0" smtClean="0"/>
              <a:t>Solution</a:t>
            </a:r>
          </a:p>
          <a:p>
            <a:pPr marL="463550" indent="-463550"/>
            <a:r>
              <a:rPr lang="en-US" b="1" dirty="0" smtClean="0"/>
              <a:t>a. 	</a:t>
            </a:r>
            <a:r>
              <a:rPr lang="en-US" dirty="0" smtClean="0"/>
              <a:t>Round each number to the place of the leftmost digit and subtract using these rounded numbers.</a:t>
            </a:r>
            <a:endParaRPr lang="en-US" dirty="0"/>
          </a:p>
        </p:txBody>
      </p:sp>
      <p:graphicFrame>
        <p:nvGraphicFramePr>
          <p:cNvPr id="15362" name="Object 2"/>
          <p:cNvGraphicFramePr>
            <a:graphicFrameLocks noChangeAspect="1"/>
          </p:cNvGraphicFramePr>
          <p:nvPr/>
        </p:nvGraphicFramePr>
        <p:xfrm>
          <a:off x="4076700" y="1981200"/>
          <a:ext cx="990600" cy="977900"/>
        </p:xfrm>
        <a:graphic>
          <a:graphicData uri="http://schemas.openxmlformats.org/presentationml/2006/ole">
            <mc:AlternateContent xmlns:mc="http://schemas.openxmlformats.org/markup-compatibility/2006">
              <mc:Choice xmlns:v="urn:schemas-microsoft-com:vml" Requires="v">
                <p:oleObj spid="_x0000_s15370" name="Equation" r:id="rId3" imgW="990360" imgH="977760" progId="Equation.DSMT4">
                  <p:embed/>
                </p:oleObj>
              </mc:Choice>
              <mc:Fallback>
                <p:oleObj name="Equation" r:id="rId3" imgW="990360" imgH="97776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76700" y="1981200"/>
                        <a:ext cx="990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3" name="Object 3"/>
          <p:cNvGraphicFramePr>
            <a:graphicFrameLocks noChangeAspect="1"/>
          </p:cNvGraphicFramePr>
          <p:nvPr/>
        </p:nvGraphicFramePr>
        <p:xfrm>
          <a:off x="1371600" y="4419600"/>
          <a:ext cx="990600" cy="977900"/>
        </p:xfrm>
        <a:graphic>
          <a:graphicData uri="http://schemas.openxmlformats.org/presentationml/2006/ole">
            <mc:AlternateContent xmlns:mc="http://schemas.openxmlformats.org/markup-compatibility/2006">
              <mc:Choice xmlns:v="urn:schemas-microsoft-com:vml" Requires="v">
                <p:oleObj spid="_x0000_s15371" name="Equation" r:id="rId5" imgW="990360" imgH="977760" progId="Equation.DSMT4">
                  <p:embed/>
                </p:oleObj>
              </mc:Choice>
              <mc:Fallback>
                <p:oleObj name="Equation" r:id="rId5" imgW="990360" imgH="9777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4419600"/>
                        <a:ext cx="9906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364" name="Object 4"/>
          <p:cNvGraphicFramePr>
            <a:graphicFrameLocks noChangeAspect="1"/>
          </p:cNvGraphicFramePr>
          <p:nvPr/>
        </p:nvGraphicFramePr>
        <p:xfrm>
          <a:off x="3810000" y="4419600"/>
          <a:ext cx="1181100" cy="977900"/>
        </p:xfrm>
        <a:graphic>
          <a:graphicData uri="http://schemas.openxmlformats.org/presentationml/2006/ole">
            <mc:AlternateContent xmlns:mc="http://schemas.openxmlformats.org/markup-compatibility/2006">
              <mc:Choice xmlns:v="urn:schemas-microsoft-com:vml" Requires="v">
                <p:oleObj spid="_x0000_s15372" name="Equation" r:id="rId7" imgW="1180800" imgH="977760" progId="Equation.DSMT4">
                  <p:embed/>
                </p:oleObj>
              </mc:Choice>
              <mc:Fallback>
                <p:oleObj name="Equation" r:id="rId7" imgW="1180800" imgH="97776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0" y="4419600"/>
                        <a:ext cx="11811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7" name="Straight Arrow Connector 6"/>
          <p:cNvCxnSpPr/>
          <p:nvPr/>
        </p:nvCxnSpPr>
        <p:spPr>
          <a:xfrm rot="10800000" flipH="1">
            <a:off x="2767991" y="4558353"/>
            <a:ext cx="73152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10800000" flipH="1">
            <a:off x="2767992" y="5131108"/>
            <a:ext cx="73152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5368396" y="4419600"/>
            <a:ext cx="2534796" cy="400110"/>
          </a:xfrm>
          <a:prstGeom prst="rect">
            <a:avLst/>
          </a:prstGeom>
        </p:spPr>
        <p:txBody>
          <a:bodyPr wrap="none">
            <a:spAutoFit/>
          </a:bodyPr>
          <a:lstStyle/>
          <a:p>
            <a:r>
              <a:rPr lang="en-US" sz="2000" dirty="0" smtClean="0">
                <a:solidFill>
                  <a:srgbClr val="008080"/>
                </a:solidFill>
              </a:rPr>
              <a:t>rounded value of 2783</a:t>
            </a:r>
            <a:endParaRPr lang="en-US" sz="2000" dirty="0">
              <a:solidFill>
                <a:srgbClr val="008080"/>
              </a:solidFill>
            </a:endParaRPr>
          </a:p>
        </p:txBody>
      </p:sp>
      <p:sp>
        <p:nvSpPr>
          <p:cNvPr id="10" name="Rectangle 9"/>
          <p:cNvSpPr/>
          <p:nvPr/>
        </p:nvSpPr>
        <p:spPr>
          <a:xfrm>
            <a:off x="5368396" y="4876800"/>
            <a:ext cx="2404954" cy="400110"/>
          </a:xfrm>
          <a:prstGeom prst="rect">
            <a:avLst/>
          </a:prstGeom>
        </p:spPr>
        <p:txBody>
          <a:bodyPr wrap="none">
            <a:spAutoFit/>
          </a:bodyPr>
          <a:lstStyle/>
          <a:p>
            <a:r>
              <a:rPr lang="en-US" sz="2000" dirty="0" smtClean="0">
                <a:solidFill>
                  <a:srgbClr val="008080"/>
                </a:solidFill>
              </a:rPr>
              <a:t>rounded value of 975</a:t>
            </a:r>
            <a:endParaRPr lang="en-US" sz="2000" dirty="0">
              <a:solidFill>
                <a:srgbClr val="008080"/>
              </a:solidFill>
            </a:endParaRPr>
          </a:p>
        </p:txBody>
      </p:sp>
      <p:sp>
        <p:nvSpPr>
          <p:cNvPr id="11" name="Rectangle 10"/>
          <p:cNvSpPr/>
          <p:nvPr/>
        </p:nvSpPr>
        <p:spPr>
          <a:xfrm>
            <a:off x="5368396" y="5410200"/>
            <a:ext cx="2344424" cy="400110"/>
          </a:xfrm>
          <a:prstGeom prst="rect">
            <a:avLst/>
          </a:prstGeom>
        </p:spPr>
        <p:txBody>
          <a:bodyPr wrap="none">
            <a:spAutoFit/>
          </a:bodyPr>
          <a:lstStyle/>
          <a:p>
            <a:r>
              <a:rPr lang="en-US" sz="2000" dirty="0" smtClean="0">
                <a:solidFill>
                  <a:srgbClr val="008080"/>
                </a:solidFill>
              </a:rPr>
              <a:t>estimated difference</a:t>
            </a:r>
            <a:endParaRPr lang="en-US" sz="2000" dirty="0">
              <a:solidFill>
                <a:srgbClr val="008080"/>
              </a:solidFill>
            </a:endParaRPr>
          </a:p>
        </p:txBody>
      </p:sp>
      <p:graphicFrame>
        <p:nvGraphicFramePr>
          <p:cNvPr id="15365" name="Object 5"/>
          <p:cNvGraphicFramePr>
            <a:graphicFrameLocks noChangeAspect="1"/>
          </p:cNvGraphicFramePr>
          <p:nvPr/>
        </p:nvGraphicFramePr>
        <p:xfrm>
          <a:off x="4093192" y="5451144"/>
          <a:ext cx="914400" cy="381000"/>
        </p:xfrm>
        <a:graphic>
          <a:graphicData uri="http://schemas.openxmlformats.org/presentationml/2006/ole">
            <mc:AlternateContent xmlns:mc="http://schemas.openxmlformats.org/markup-compatibility/2006">
              <mc:Choice xmlns:v="urn:schemas-microsoft-com:vml" Requires="v">
                <p:oleObj spid="_x0000_s15373" name="Equation" r:id="rId9" imgW="914400" imgH="380880" progId="Equation.DSMT4">
                  <p:embed/>
                </p:oleObj>
              </mc:Choice>
              <mc:Fallback>
                <p:oleObj name="Equation" r:id="rId9" imgW="914400" imgH="38088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93192" y="5451144"/>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36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36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5365"/>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 (cont.)</a:t>
            </a:r>
            <a:endParaRPr lang="en-US" dirty="0"/>
          </a:p>
        </p:txBody>
      </p:sp>
      <p:sp>
        <p:nvSpPr>
          <p:cNvPr id="3" name="Content Placeholder 2"/>
          <p:cNvSpPr>
            <a:spLocks noGrp="1"/>
          </p:cNvSpPr>
          <p:nvPr>
            <p:ph idx="1"/>
          </p:nvPr>
        </p:nvSpPr>
        <p:spPr/>
        <p:txBody>
          <a:bodyPr/>
          <a:lstStyle/>
          <a:p>
            <a:pPr marL="463550" indent="-463550"/>
            <a:r>
              <a:rPr lang="en-US" b="1" dirty="0" smtClean="0"/>
              <a:t>b. 	</a:t>
            </a:r>
            <a:r>
              <a:rPr lang="en-US" dirty="0" smtClean="0"/>
              <a:t>Now we find the difference, knowing that the difference should be close to 2000.</a:t>
            </a:r>
            <a:endParaRPr lang="en-US" dirty="0"/>
          </a:p>
        </p:txBody>
      </p:sp>
      <p:graphicFrame>
        <p:nvGraphicFramePr>
          <p:cNvPr id="15364" name="Object 4"/>
          <p:cNvGraphicFramePr>
            <a:graphicFrameLocks noChangeAspect="1"/>
          </p:cNvGraphicFramePr>
          <p:nvPr/>
        </p:nvGraphicFramePr>
        <p:xfrm>
          <a:off x="3619500" y="2819400"/>
          <a:ext cx="1193800" cy="977900"/>
        </p:xfrm>
        <a:graphic>
          <a:graphicData uri="http://schemas.openxmlformats.org/presentationml/2006/ole">
            <mc:AlternateContent xmlns:mc="http://schemas.openxmlformats.org/markup-compatibility/2006">
              <mc:Choice xmlns:v="urn:schemas-microsoft-com:vml" Requires="v">
                <p:oleObj spid="_x0000_s16400" name="Equation" r:id="rId3" imgW="1193760" imgH="977760" progId="Equation.DSMT4">
                  <p:embed/>
                </p:oleObj>
              </mc:Choice>
              <mc:Fallback>
                <p:oleObj name="Equation" r:id="rId3" imgW="1193760" imgH="97776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9500" y="2819400"/>
                        <a:ext cx="1193800" cy="97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Rectangle 10"/>
          <p:cNvSpPr/>
          <p:nvPr/>
        </p:nvSpPr>
        <p:spPr>
          <a:xfrm>
            <a:off x="4969271" y="3845256"/>
            <a:ext cx="3412729" cy="400110"/>
          </a:xfrm>
          <a:prstGeom prst="rect">
            <a:avLst/>
          </a:prstGeom>
        </p:spPr>
        <p:txBody>
          <a:bodyPr wrap="none">
            <a:spAutoFit/>
          </a:bodyPr>
          <a:lstStyle/>
          <a:p>
            <a:r>
              <a:rPr lang="en-US" sz="2000" dirty="0" smtClean="0">
                <a:solidFill>
                  <a:srgbClr val="008080"/>
                </a:solidFill>
              </a:rPr>
              <a:t>The difference is close to 2000.</a:t>
            </a:r>
            <a:endParaRPr lang="en-US" sz="2000" dirty="0">
              <a:solidFill>
                <a:srgbClr val="008080"/>
              </a:solidFill>
            </a:endParaRPr>
          </a:p>
        </p:txBody>
      </p:sp>
      <p:graphicFrame>
        <p:nvGraphicFramePr>
          <p:cNvPr id="15365" name="Object 5"/>
          <p:cNvGraphicFramePr>
            <a:graphicFrameLocks noChangeAspect="1"/>
          </p:cNvGraphicFramePr>
          <p:nvPr/>
        </p:nvGraphicFramePr>
        <p:xfrm>
          <a:off x="3657600" y="3886200"/>
          <a:ext cx="1155700" cy="381000"/>
        </p:xfrm>
        <a:graphic>
          <a:graphicData uri="http://schemas.openxmlformats.org/presentationml/2006/ole">
            <mc:AlternateContent xmlns:mc="http://schemas.openxmlformats.org/markup-compatibility/2006">
              <mc:Choice xmlns:v="urn:schemas-microsoft-com:vml" Requires="v">
                <p:oleObj spid="_x0000_s16401" name="Equation" r:id="rId5" imgW="1155600" imgH="380880" progId="Equation.DSMT4">
                  <p:embed/>
                </p:oleObj>
              </mc:Choice>
              <mc:Fallback>
                <p:oleObj name="Equation" r:id="rId5" imgW="1155600" imgH="38088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3886200"/>
                        <a:ext cx="11557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0" name="Object 6"/>
          <p:cNvGraphicFramePr>
            <a:graphicFrameLocks noChangeAspect="1"/>
          </p:cNvGraphicFramePr>
          <p:nvPr/>
        </p:nvGraphicFramePr>
        <p:xfrm>
          <a:off x="4495800" y="2590800"/>
          <a:ext cx="127000" cy="190500"/>
        </p:xfrm>
        <a:graphic>
          <a:graphicData uri="http://schemas.openxmlformats.org/presentationml/2006/ole">
            <mc:AlternateContent xmlns:mc="http://schemas.openxmlformats.org/markup-compatibility/2006">
              <mc:Choice xmlns:v="urn:schemas-microsoft-com:vml" Requires="v">
                <p:oleObj spid="_x0000_s16402" name="Equation" r:id="rId7" imgW="126720" imgH="190440" progId="Equation.DSMT4">
                  <p:embed/>
                </p:oleObj>
              </mc:Choice>
              <mc:Fallback>
                <p:oleObj name="Equation" r:id="rId7" imgW="126720" imgH="190440" progId="Equation.DSMT4">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95800" y="2590800"/>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1" name="Object 7"/>
          <p:cNvGraphicFramePr>
            <a:graphicFrameLocks noChangeAspect="1"/>
          </p:cNvGraphicFramePr>
          <p:nvPr/>
        </p:nvGraphicFramePr>
        <p:xfrm>
          <a:off x="4191000" y="2590800"/>
          <a:ext cx="139700" cy="190500"/>
        </p:xfrm>
        <a:graphic>
          <a:graphicData uri="http://schemas.openxmlformats.org/presentationml/2006/ole">
            <mc:AlternateContent xmlns:mc="http://schemas.openxmlformats.org/markup-compatibility/2006">
              <mc:Choice xmlns:v="urn:schemas-microsoft-com:vml" Requires="v">
                <p:oleObj spid="_x0000_s16403" name="Equation" r:id="rId9" imgW="139680" imgH="190440" progId="Equation.DSMT4">
                  <p:embed/>
                </p:oleObj>
              </mc:Choice>
              <mc:Fallback>
                <p:oleObj name="Equation" r:id="rId9" imgW="139680" imgH="190440" progId="Equation.DSMT4">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1000" y="25908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2" name="Object 8"/>
          <p:cNvGraphicFramePr>
            <a:graphicFrameLocks noChangeAspect="1"/>
          </p:cNvGraphicFramePr>
          <p:nvPr/>
        </p:nvGraphicFramePr>
        <p:xfrm>
          <a:off x="3886200" y="2590800"/>
          <a:ext cx="127000" cy="190500"/>
        </p:xfrm>
        <a:graphic>
          <a:graphicData uri="http://schemas.openxmlformats.org/presentationml/2006/ole">
            <mc:AlternateContent xmlns:mc="http://schemas.openxmlformats.org/markup-compatibility/2006">
              <mc:Choice xmlns:v="urn:schemas-microsoft-com:vml" Requires="v">
                <p:oleObj spid="_x0000_s16404" name="Equation" r:id="rId11" imgW="126720" imgH="190440" progId="Equation.DSMT4">
                  <p:embed/>
                </p:oleObj>
              </mc:Choice>
              <mc:Fallback>
                <p:oleObj name="Equation" r:id="rId11" imgW="126720" imgH="190440" progId="Equation.DSMT4">
                  <p:embed/>
                  <p:pic>
                    <p:nvPicPr>
                      <p:cNvPr id="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2590800"/>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6393" name="Object 9"/>
          <p:cNvGraphicFramePr>
            <a:graphicFrameLocks noChangeAspect="1"/>
          </p:cNvGraphicFramePr>
          <p:nvPr/>
        </p:nvGraphicFramePr>
        <p:xfrm>
          <a:off x="3587750" y="2590800"/>
          <a:ext cx="127000" cy="190500"/>
        </p:xfrm>
        <a:graphic>
          <a:graphicData uri="http://schemas.openxmlformats.org/presentationml/2006/ole">
            <mc:AlternateContent xmlns:mc="http://schemas.openxmlformats.org/markup-compatibility/2006">
              <mc:Choice xmlns:v="urn:schemas-microsoft-com:vml" Requires="v">
                <p:oleObj spid="_x0000_s16405" name="Equation" r:id="rId12" imgW="126720" imgH="190440" progId="Equation.DSMT4">
                  <p:embed/>
                </p:oleObj>
              </mc:Choice>
              <mc:Fallback>
                <p:oleObj name="Equation" r:id="rId12" imgW="126720" imgH="190440" progId="Equation.DSMT4">
                  <p:embed/>
                  <p:pic>
                    <p:nvPicPr>
                      <p:cNvPr id="0" name="Picture 9"/>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587750" y="2590800"/>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cxnSp>
        <p:nvCxnSpPr>
          <p:cNvPr id="18" name="Straight Connector 17"/>
          <p:cNvCxnSpPr/>
          <p:nvPr/>
        </p:nvCxnSpPr>
        <p:spPr>
          <a:xfrm rot="5400000">
            <a:off x="4281830" y="2819400"/>
            <a:ext cx="228600" cy="2286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3656075" y="2835555"/>
            <a:ext cx="228600" cy="1524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39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39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9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9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Estimating Sums and Differences with Whole Numbers</a:t>
            </a:r>
            <a:endParaRPr lang="en-US" dirty="0"/>
          </a:p>
        </p:txBody>
      </p:sp>
      <p:sp>
        <p:nvSpPr>
          <p:cNvPr id="3" name="Content Placeholder 2"/>
          <p:cNvSpPr>
            <a:spLocks noGrp="1"/>
          </p:cNvSpPr>
          <p:nvPr>
            <p:ph idx="1"/>
          </p:nvPr>
        </p:nvSpPr>
        <p:spPr>
          <a:xfrm>
            <a:off x="457200" y="1280160"/>
            <a:ext cx="8229600" cy="4056495"/>
          </a:xfrm>
          <a:ln w="28575">
            <a:solidFill>
              <a:srgbClr val="FF0000"/>
            </a:solidFill>
          </a:ln>
        </p:spPr>
        <p:txBody>
          <a:bodyPr>
            <a:spAutoFit/>
          </a:bodyPr>
          <a:lstStyle/>
          <a:p>
            <a:pPr algn="ctr"/>
            <a:r>
              <a:rPr lang="en-US" b="1" dirty="0" smtClean="0">
                <a:solidFill>
                  <a:srgbClr val="000000"/>
                </a:solidFill>
              </a:rPr>
              <a:t>Caution</a:t>
            </a:r>
          </a:p>
          <a:p>
            <a:r>
              <a:rPr lang="en-US" dirty="0" smtClean="0">
                <a:solidFill>
                  <a:srgbClr val="000000"/>
                </a:solidFill>
              </a:rPr>
              <a:t>The use of rounded numbers to approximate answers demands some understanding of numbers in general and some </a:t>
            </a:r>
            <a:r>
              <a:rPr lang="en-US" dirty="0" err="1" smtClean="0">
                <a:solidFill>
                  <a:srgbClr val="000000"/>
                </a:solidFill>
              </a:rPr>
              <a:t>judgement</a:t>
            </a:r>
            <a:r>
              <a:rPr lang="en-US" dirty="0" smtClean="0">
                <a:solidFill>
                  <a:srgbClr val="000000"/>
                </a:solidFill>
              </a:rPr>
              <a:t> as to how “close” an estimate can be to be acceptable. In particular, when all numbers are rounded up or all numbers are rounded down, the estimate might not be “close enough” to detect a large error. Still, the process is worthwhile and can give “quick” and useful estimates in many cases.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Addition and Subtraction with Calculators</a:t>
            </a:r>
            <a:endParaRPr lang="en-US" dirty="0"/>
          </a:p>
        </p:txBody>
      </p:sp>
      <p:sp>
        <p:nvSpPr>
          <p:cNvPr id="3" name="Content Placeholder 2"/>
          <p:cNvSpPr>
            <a:spLocks noGrp="1"/>
          </p:cNvSpPr>
          <p:nvPr>
            <p:ph idx="1"/>
          </p:nvPr>
        </p:nvSpPr>
        <p:spPr>
          <a:xfrm>
            <a:off x="457200" y="1280160"/>
            <a:ext cx="8229600" cy="3711785"/>
          </a:xfrm>
          <a:noFill/>
          <a:ln w="28575">
            <a:solidFill>
              <a:srgbClr val="FF0000"/>
            </a:solidFill>
          </a:ln>
        </p:spPr>
        <p:txBody>
          <a:bodyPr>
            <a:spAutoFit/>
          </a:bodyPr>
          <a:lstStyle/>
          <a:p>
            <a:pPr marL="342900" lvl="0" indent="-342900" algn="ctr" eaLnBrk="0" fontAlgn="base" hangingPunct="0">
              <a:spcAft>
                <a:spcPct val="0"/>
              </a:spcAft>
              <a:defRPr/>
            </a:pPr>
            <a:r>
              <a:rPr lang="en-US" b="1" dirty="0" smtClean="0">
                <a:solidFill>
                  <a:srgbClr val="000000"/>
                </a:solidFill>
              </a:rPr>
              <a:t>A Special Note On Calculators</a:t>
            </a:r>
          </a:p>
          <a:p>
            <a:pPr lvl="0" eaLnBrk="0" fontAlgn="base" hangingPunct="0">
              <a:spcAft>
                <a:spcPct val="0"/>
              </a:spcAft>
              <a:defRPr/>
            </a:pPr>
            <a:r>
              <a:rPr lang="en-US" dirty="0" smtClean="0">
                <a:solidFill>
                  <a:srgbClr val="000000"/>
                </a:solidFill>
              </a:rPr>
              <a:t>The use of calculators is discussed throughout this text. However, you should be aware that </a:t>
            </a:r>
            <a:r>
              <a:rPr lang="en-US" b="1" dirty="0" smtClean="0">
                <a:solidFill>
                  <a:srgbClr val="000000"/>
                </a:solidFill>
              </a:rPr>
              <a:t>a calculator cannot take the place of understanding mathematical concepts</a:t>
            </a:r>
            <a:r>
              <a:rPr lang="en-US" dirty="0" smtClean="0">
                <a:solidFill>
                  <a:srgbClr val="000000"/>
                </a:solidFill>
              </a:rPr>
              <a:t>.  A calculator is a useful aid for speed and accuracy, but it is limited to doing only what you command it to do.</a:t>
            </a:r>
          </a:p>
          <a:p>
            <a:pPr marL="342900" lvl="0" indent="-342900" eaLnBrk="0" fontAlgn="base" hangingPunct="0">
              <a:spcAft>
                <a:spcPct val="0"/>
              </a:spcAft>
              <a:defRPr/>
            </a:pPr>
            <a:r>
              <a:rPr lang="en-US" dirty="0" smtClean="0">
                <a:solidFill>
                  <a:srgbClr val="000000"/>
                </a:solidFill>
              </a:rPr>
              <a:t>A calculator does not think!</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a:t>
            </a:r>
            <a:endParaRPr lang="en-US" dirty="0"/>
          </a:p>
        </p:txBody>
      </p:sp>
      <p:sp>
        <p:nvSpPr>
          <p:cNvPr id="3" name="Content Placeholder 2"/>
          <p:cNvSpPr>
            <a:spLocks noGrp="1"/>
          </p:cNvSpPr>
          <p:nvPr>
            <p:ph idx="1"/>
          </p:nvPr>
        </p:nvSpPr>
        <p:spPr/>
        <p:txBody>
          <a:bodyPr/>
          <a:lstStyle/>
          <a:p>
            <a:r>
              <a:rPr lang="en-US" dirty="0" smtClean="0"/>
              <a:t>Find the following sum with the use of a calculator.</a:t>
            </a:r>
          </a:p>
          <a:p>
            <a:endParaRPr lang="en-US" dirty="0" smtClean="0"/>
          </a:p>
          <a:p>
            <a:endParaRPr lang="en-US" dirty="0" smtClean="0"/>
          </a:p>
          <a:p>
            <a:endParaRPr lang="en-US" dirty="0" smtClean="0"/>
          </a:p>
          <a:p>
            <a:endParaRPr lang="en-US" dirty="0" smtClean="0"/>
          </a:p>
          <a:p>
            <a:endParaRPr lang="en-US" b="1" dirty="0" smtClean="0"/>
          </a:p>
          <a:p>
            <a:r>
              <a:rPr lang="en-US" b="1" dirty="0" smtClean="0"/>
              <a:t>Solution with a TI-84 Plus Graphing Calculator</a:t>
            </a:r>
            <a:endParaRPr lang="en-US" dirty="0"/>
          </a:p>
        </p:txBody>
      </p:sp>
      <p:graphicFrame>
        <p:nvGraphicFramePr>
          <p:cNvPr id="17410" name="Object 2"/>
          <p:cNvGraphicFramePr>
            <a:graphicFrameLocks noChangeAspect="1"/>
          </p:cNvGraphicFramePr>
          <p:nvPr/>
        </p:nvGraphicFramePr>
        <p:xfrm>
          <a:off x="4044950" y="1993900"/>
          <a:ext cx="1054100" cy="1968500"/>
        </p:xfrm>
        <a:graphic>
          <a:graphicData uri="http://schemas.openxmlformats.org/presentationml/2006/ole">
            <mc:AlternateContent xmlns:mc="http://schemas.openxmlformats.org/markup-compatibility/2006">
              <mc:Choice xmlns:v="urn:schemas-microsoft-com:vml" Requires="v">
                <p:oleObj spid="_x0000_s17412" name="Equation" r:id="rId3" imgW="1054080" imgH="1968480" progId="Equation.DSMT4">
                  <p:embed/>
                </p:oleObj>
              </mc:Choice>
              <mc:Fallback>
                <p:oleObj name="Equation" r:id="rId3" imgW="1054080" imgH="196848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44950" y="1993900"/>
                        <a:ext cx="10541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(cont.)</a:t>
            </a:r>
            <a:endParaRPr lang="en-US" dirty="0"/>
          </a:p>
        </p:txBody>
      </p:sp>
      <p:sp>
        <p:nvSpPr>
          <p:cNvPr id="3" name="Content Placeholder 2"/>
          <p:cNvSpPr>
            <a:spLocks noGrp="1"/>
          </p:cNvSpPr>
          <p:nvPr>
            <p:ph idx="1"/>
          </p:nvPr>
        </p:nvSpPr>
        <p:spPr/>
        <p:txBody>
          <a:bodyPr/>
          <a:lstStyle/>
          <a:p>
            <a:r>
              <a:rPr lang="en-US" dirty="0" smtClean="0"/>
              <a:t>Follow these steps to find the answer on a TI-84 Plus graphing calculator.</a:t>
            </a:r>
          </a:p>
          <a:p>
            <a:endParaRPr lang="en-US" dirty="0" smtClean="0"/>
          </a:p>
          <a:p>
            <a:endParaRPr lang="en-US" dirty="0" smtClean="0"/>
          </a:p>
          <a:p>
            <a:endParaRPr lang="en-US" dirty="0" smtClean="0"/>
          </a:p>
        </p:txBody>
      </p:sp>
      <p:sp>
        <p:nvSpPr>
          <p:cNvPr id="5" name="Rectangle 4"/>
          <p:cNvSpPr/>
          <p:nvPr/>
        </p:nvSpPr>
        <p:spPr>
          <a:xfrm>
            <a:off x="595952" y="3317544"/>
            <a:ext cx="732893" cy="523220"/>
          </a:xfrm>
          <a:prstGeom prst="rect">
            <a:avLst/>
          </a:prstGeom>
        </p:spPr>
        <p:txBody>
          <a:bodyPr wrap="none">
            <a:spAutoFit/>
          </a:bodyPr>
          <a:lstStyle/>
          <a:p>
            <a:r>
              <a:rPr lang="en-US" sz="2800" dirty="0" smtClean="0">
                <a:solidFill>
                  <a:srgbClr val="0000FF"/>
                </a:solidFill>
              </a:rPr>
              <a:t>899</a:t>
            </a:r>
            <a:endParaRPr lang="en-US" sz="2800" dirty="0">
              <a:solidFill>
                <a:srgbClr val="0000FF"/>
              </a:solidFill>
            </a:endParaRPr>
          </a:p>
        </p:txBody>
      </p:sp>
      <p:sp>
        <p:nvSpPr>
          <p:cNvPr id="6" name="Rectangle 5"/>
          <p:cNvSpPr/>
          <p:nvPr/>
        </p:nvSpPr>
        <p:spPr>
          <a:xfrm>
            <a:off x="2581701" y="3317544"/>
            <a:ext cx="732893" cy="523220"/>
          </a:xfrm>
          <a:prstGeom prst="rect">
            <a:avLst/>
          </a:prstGeom>
        </p:spPr>
        <p:txBody>
          <a:bodyPr wrap="none">
            <a:spAutoFit/>
          </a:bodyPr>
          <a:lstStyle/>
          <a:p>
            <a:r>
              <a:rPr lang="en-US" sz="2800" dirty="0" smtClean="0">
                <a:solidFill>
                  <a:srgbClr val="0000FF"/>
                </a:solidFill>
              </a:rPr>
              <a:t>743</a:t>
            </a:r>
            <a:endParaRPr lang="en-US" sz="2800" dirty="0">
              <a:solidFill>
                <a:srgbClr val="0000FF"/>
              </a:solidFill>
            </a:endParaRPr>
          </a:p>
        </p:txBody>
      </p:sp>
      <p:sp>
        <p:nvSpPr>
          <p:cNvPr id="7" name="Rectangle 6"/>
          <p:cNvSpPr/>
          <p:nvPr/>
        </p:nvSpPr>
        <p:spPr>
          <a:xfrm>
            <a:off x="4567450" y="3317544"/>
            <a:ext cx="732893" cy="523220"/>
          </a:xfrm>
          <a:prstGeom prst="rect">
            <a:avLst/>
          </a:prstGeom>
        </p:spPr>
        <p:txBody>
          <a:bodyPr wrap="none">
            <a:spAutoFit/>
          </a:bodyPr>
          <a:lstStyle/>
          <a:p>
            <a:r>
              <a:rPr lang="en-US" sz="2800" dirty="0" smtClean="0">
                <a:solidFill>
                  <a:srgbClr val="0000FF"/>
                </a:solidFill>
              </a:rPr>
              <a:t>625</a:t>
            </a:r>
            <a:endParaRPr lang="en-US" sz="2800" dirty="0">
              <a:solidFill>
                <a:srgbClr val="0000FF"/>
              </a:solidFill>
            </a:endParaRPr>
          </a:p>
        </p:txBody>
      </p:sp>
      <p:sp>
        <p:nvSpPr>
          <p:cNvPr id="8" name="Rectangle 7"/>
          <p:cNvSpPr/>
          <p:nvPr/>
        </p:nvSpPr>
        <p:spPr>
          <a:xfrm>
            <a:off x="6553200" y="3317544"/>
            <a:ext cx="732893" cy="523220"/>
          </a:xfrm>
          <a:prstGeom prst="rect">
            <a:avLst/>
          </a:prstGeom>
        </p:spPr>
        <p:txBody>
          <a:bodyPr wrap="none">
            <a:spAutoFit/>
          </a:bodyPr>
          <a:lstStyle/>
          <a:p>
            <a:r>
              <a:rPr lang="en-US" sz="2800" dirty="0" smtClean="0">
                <a:solidFill>
                  <a:srgbClr val="0000FF"/>
                </a:solidFill>
              </a:rPr>
              <a:t>592</a:t>
            </a:r>
            <a:endParaRPr lang="en-US" sz="2800" dirty="0">
              <a:solidFill>
                <a:srgbClr val="0000FF"/>
              </a:solidFill>
            </a:endParaRPr>
          </a:p>
        </p:txBody>
      </p:sp>
      <p:sp>
        <p:nvSpPr>
          <p:cNvPr id="9" name="Rectangle 8"/>
          <p:cNvSpPr/>
          <p:nvPr/>
        </p:nvSpPr>
        <p:spPr>
          <a:xfrm>
            <a:off x="533400" y="2514600"/>
            <a:ext cx="746999" cy="400110"/>
          </a:xfrm>
          <a:prstGeom prst="rect">
            <a:avLst/>
          </a:prstGeom>
        </p:spPr>
        <p:txBody>
          <a:bodyPr wrap="none">
            <a:spAutoFit/>
          </a:bodyPr>
          <a:lstStyle/>
          <a:p>
            <a:r>
              <a:rPr lang="en-US" sz="2000" dirty="0" smtClean="0">
                <a:solidFill>
                  <a:srgbClr val="008080"/>
                </a:solidFill>
              </a:rPr>
              <a:t>enter</a:t>
            </a:r>
            <a:endParaRPr lang="en-US" sz="2000" dirty="0">
              <a:solidFill>
                <a:srgbClr val="008080"/>
              </a:solidFill>
            </a:endParaRPr>
          </a:p>
        </p:txBody>
      </p:sp>
      <p:sp>
        <p:nvSpPr>
          <p:cNvPr id="10" name="Rectangle 9"/>
          <p:cNvSpPr/>
          <p:nvPr/>
        </p:nvSpPr>
        <p:spPr>
          <a:xfrm>
            <a:off x="1532481" y="2514600"/>
            <a:ext cx="735907" cy="400110"/>
          </a:xfrm>
          <a:prstGeom prst="rect">
            <a:avLst/>
          </a:prstGeom>
        </p:spPr>
        <p:txBody>
          <a:bodyPr wrap="none">
            <a:spAutoFit/>
          </a:bodyPr>
          <a:lstStyle/>
          <a:p>
            <a:r>
              <a:rPr lang="en-US" sz="2000" dirty="0" smtClean="0">
                <a:solidFill>
                  <a:srgbClr val="008080"/>
                </a:solidFill>
              </a:rPr>
              <a:t>press</a:t>
            </a:r>
            <a:endParaRPr lang="en-US" sz="2000" dirty="0">
              <a:solidFill>
                <a:srgbClr val="008080"/>
              </a:solidFill>
            </a:endParaRPr>
          </a:p>
        </p:txBody>
      </p:sp>
      <p:sp>
        <p:nvSpPr>
          <p:cNvPr id="11" name="Rectangle 10"/>
          <p:cNvSpPr/>
          <p:nvPr/>
        </p:nvSpPr>
        <p:spPr>
          <a:xfrm>
            <a:off x="2520470" y="2514600"/>
            <a:ext cx="746999" cy="400110"/>
          </a:xfrm>
          <a:prstGeom prst="rect">
            <a:avLst/>
          </a:prstGeom>
        </p:spPr>
        <p:txBody>
          <a:bodyPr wrap="none">
            <a:spAutoFit/>
          </a:bodyPr>
          <a:lstStyle/>
          <a:p>
            <a:r>
              <a:rPr lang="en-US" sz="2000" dirty="0" smtClean="0">
                <a:solidFill>
                  <a:srgbClr val="008080"/>
                </a:solidFill>
              </a:rPr>
              <a:t>enter</a:t>
            </a:r>
            <a:endParaRPr lang="en-US" sz="2000" dirty="0">
              <a:solidFill>
                <a:srgbClr val="008080"/>
              </a:solidFill>
            </a:endParaRPr>
          </a:p>
        </p:txBody>
      </p:sp>
      <p:sp>
        <p:nvSpPr>
          <p:cNvPr id="12" name="Rectangle 11"/>
          <p:cNvSpPr/>
          <p:nvPr/>
        </p:nvSpPr>
        <p:spPr>
          <a:xfrm>
            <a:off x="3519551" y="2514600"/>
            <a:ext cx="735907" cy="400110"/>
          </a:xfrm>
          <a:prstGeom prst="rect">
            <a:avLst/>
          </a:prstGeom>
        </p:spPr>
        <p:txBody>
          <a:bodyPr wrap="none">
            <a:spAutoFit/>
          </a:bodyPr>
          <a:lstStyle/>
          <a:p>
            <a:r>
              <a:rPr lang="en-US" sz="2000" dirty="0" smtClean="0">
                <a:solidFill>
                  <a:srgbClr val="008080"/>
                </a:solidFill>
              </a:rPr>
              <a:t>press</a:t>
            </a:r>
            <a:endParaRPr lang="en-US" sz="2000" dirty="0">
              <a:solidFill>
                <a:srgbClr val="008080"/>
              </a:solidFill>
            </a:endParaRPr>
          </a:p>
        </p:txBody>
      </p:sp>
      <p:sp>
        <p:nvSpPr>
          <p:cNvPr id="13" name="Rectangle 12"/>
          <p:cNvSpPr/>
          <p:nvPr/>
        </p:nvSpPr>
        <p:spPr>
          <a:xfrm>
            <a:off x="4507540" y="2514600"/>
            <a:ext cx="746999" cy="400110"/>
          </a:xfrm>
          <a:prstGeom prst="rect">
            <a:avLst/>
          </a:prstGeom>
        </p:spPr>
        <p:txBody>
          <a:bodyPr wrap="none">
            <a:spAutoFit/>
          </a:bodyPr>
          <a:lstStyle/>
          <a:p>
            <a:r>
              <a:rPr lang="en-US" sz="2000" dirty="0" smtClean="0">
                <a:solidFill>
                  <a:srgbClr val="008080"/>
                </a:solidFill>
              </a:rPr>
              <a:t>enter</a:t>
            </a:r>
            <a:endParaRPr lang="en-US" sz="2000" dirty="0">
              <a:solidFill>
                <a:srgbClr val="008080"/>
              </a:solidFill>
            </a:endParaRPr>
          </a:p>
        </p:txBody>
      </p:sp>
      <p:sp>
        <p:nvSpPr>
          <p:cNvPr id="14" name="Rectangle 13"/>
          <p:cNvSpPr/>
          <p:nvPr/>
        </p:nvSpPr>
        <p:spPr>
          <a:xfrm>
            <a:off x="5506621" y="2514600"/>
            <a:ext cx="735907" cy="400110"/>
          </a:xfrm>
          <a:prstGeom prst="rect">
            <a:avLst/>
          </a:prstGeom>
        </p:spPr>
        <p:txBody>
          <a:bodyPr wrap="none">
            <a:spAutoFit/>
          </a:bodyPr>
          <a:lstStyle/>
          <a:p>
            <a:r>
              <a:rPr lang="en-US" sz="2000" dirty="0" smtClean="0">
                <a:solidFill>
                  <a:srgbClr val="008080"/>
                </a:solidFill>
              </a:rPr>
              <a:t>press</a:t>
            </a:r>
            <a:endParaRPr lang="en-US" sz="2000" dirty="0">
              <a:solidFill>
                <a:srgbClr val="008080"/>
              </a:solidFill>
            </a:endParaRPr>
          </a:p>
        </p:txBody>
      </p:sp>
      <p:sp>
        <p:nvSpPr>
          <p:cNvPr id="15" name="Rectangle 14"/>
          <p:cNvSpPr/>
          <p:nvPr/>
        </p:nvSpPr>
        <p:spPr>
          <a:xfrm>
            <a:off x="6494610" y="2514600"/>
            <a:ext cx="746999" cy="400110"/>
          </a:xfrm>
          <a:prstGeom prst="rect">
            <a:avLst/>
          </a:prstGeom>
        </p:spPr>
        <p:txBody>
          <a:bodyPr wrap="none">
            <a:spAutoFit/>
          </a:bodyPr>
          <a:lstStyle/>
          <a:p>
            <a:r>
              <a:rPr lang="en-US" sz="2000" dirty="0" smtClean="0">
                <a:solidFill>
                  <a:srgbClr val="008080"/>
                </a:solidFill>
              </a:rPr>
              <a:t>enter</a:t>
            </a:r>
            <a:endParaRPr lang="en-US" sz="2000" dirty="0">
              <a:solidFill>
                <a:srgbClr val="008080"/>
              </a:solidFill>
            </a:endParaRPr>
          </a:p>
        </p:txBody>
      </p:sp>
      <p:sp>
        <p:nvSpPr>
          <p:cNvPr id="16" name="Rectangle 15"/>
          <p:cNvSpPr/>
          <p:nvPr/>
        </p:nvSpPr>
        <p:spPr>
          <a:xfrm>
            <a:off x="7493693" y="2514600"/>
            <a:ext cx="735907" cy="400110"/>
          </a:xfrm>
          <a:prstGeom prst="rect">
            <a:avLst/>
          </a:prstGeom>
        </p:spPr>
        <p:txBody>
          <a:bodyPr wrap="none">
            <a:spAutoFit/>
          </a:bodyPr>
          <a:lstStyle/>
          <a:p>
            <a:r>
              <a:rPr lang="en-US" sz="2000" dirty="0" smtClean="0">
                <a:solidFill>
                  <a:srgbClr val="008080"/>
                </a:solidFill>
              </a:rPr>
              <a:t>press</a:t>
            </a:r>
            <a:endParaRPr lang="en-US" sz="2000" dirty="0">
              <a:solidFill>
                <a:srgbClr val="008080"/>
              </a:solidFill>
            </a:endParaRPr>
          </a:p>
        </p:txBody>
      </p:sp>
      <p:cxnSp>
        <p:nvCxnSpPr>
          <p:cNvPr id="17" name="Straight Arrow Connector 16"/>
          <p:cNvCxnSpPr/>
          <p:nvPr/>
        </p:nvCxnSpPr>
        <p:spPr>
          <a:xfrm rot="5400000">
            <a:off x="732314"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rot="5400000">
            <a:off x="1728536"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5400000">
            <a:off x="2724758"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5400000">
            <a:off x="3720980"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rot="5400000">
            <a:off x="4717202"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rot="5400000">
            <a:off x="5713424"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rot="5400000">
            <a:off x="6709646"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5400000">
            <a:off x="7705870" y="3147518"/>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8435" name="Picture 3"/>
          <p:cNvPicPr>
            <a:picLocks noChangeAspect="1" noChangeArrowheads="1"/>
          </p:cNvPicPr>
          <p:nvPr/>
        </p:nvPicPr>
        <p:blipFill>
          <a:blip r:embed="rId2"/>
          <a:srcRect/>
          <a:stretch>
            <a:fillRect/>
          </a:stretch>
        </p:blipFill>
        <p:spPr bwMode="auto">
          <a:xfrm>
            <a:off x="1556984" y="3434688"/>
            <a:ext cx="731520" cy="395924"/>
          </a:xfrm>
          <a:prstGeom prst="rect">
            <a:avLst/>
          </a:prstGeom>
          <a:noFill/>
          <a:ln w="9525">
            <a:noFill/>
            <a:miter lim="800000"/>
            <a:headEnd/>
            <a:tailEnd/>
          </a:ln>
          <a:effectLst/>
        </p:spPr>
      </p:pic>
      <p:pic>
        <p:nvPicPr>
          <p:cNvPr id="18437" name="Picture 5"/>
          <p:cNvPicPr>
            <a:picLocks noChangeAspect="1" noChangeArrowheads="1"/>
          </p:cNvPicPr>
          <p:nvPr/>
        </p:nvPicPr>
        <p:blipFill>
          <a:blip r:embed="rId2"/>
          <a:srcRect/>
          <a:stretch>
            <a:fillRect/>
          </a:stretch>
        </p:blipFill>
        <p:spPr bwMode="auto">
          <a:xfrm>
            <a:off x="3546144" y="3434688"/>
            <a:ext cx="731520" cy="395924"/>
          </a:xfrm>
          <a:prstGeom prst="rect">
            <a:avLst/>
          </a:prstGeom>
          <a:noFill/>
          <a:ln w="9525">
            <a:noFill/>
            <a:miter lim="800000"/>
            <a:headEnd/>
            <a:tailEnd/>
          </a:ln>
          <a:effectLst/>
        </p:spPr>
      </p:pic>
      <p:pic>
        <p:nvPicPr>
          <p:cNvPr id="18438" name="Picture 6"/>
          <p:cNvPicPr>
            <a:picLocks noChangeAspect="1" noChangeArrowheads="1"/>
          </p:cNvPicPr>
          <p:nvPr/>
        </p:nvPicPr>
        <p:blipFill>
          <a:blip r:embed="rId2"/>
          <a:srcRect/>
          <a:stretch>
            <a:fillRect/>
          </a:stretch>
        </p:blipFill>
        <p:spPr bwMode="auto">
          <a:xfrm>
            <a:off x="5540992" y="3434688"/>
            <a:ext cx="731520" cy="395924"/>
          </a:xfrm>
          <a:prstGeom prst="rect">
            <a:avLst/>
          </a:prstGeom>
          <a:noFill/>
          <a:ln w="9525">
            <a:noFill/>
            <a:miter lim="800000"/>
            <a:headEnd/>
            <a:tailEnd/>
          </a:ln>
          <a:effectLst/>
        </p:spPr>
      </p:pic>
      <p:pic>
        <p:nvPicPr>
          <p:cNvPr id="18439" name="Picture 7"/>
          <p:cNvPicPr>
            <a:picLocks noChangeAspect="1" noChangeArrowheads="1"/>
          </p:cNvPicPr>
          <p:nvPr/>
        </p:nvPicPr>
        <p:blipFill>
          <a:blip r:embed="rId3"/>
          <a:srcRect/>
          <a:stretch>
            <a:fillRect/>
          </a:stretch>
        </p:blipFill>
        <p:spPr bwMode="auto">
          <a:xfrm>
            <a:off x="7543800" y="3415352"/>
            <a:ext cx="731520" cy="69322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9 (cont.)</a:t>
            </a:r>
            <a:endParaRPr lang="en-US" dirty="0"/>
          </a:p>
        </p:txBody>
      </p:sp>
      <p:sp>
        <p:nvSpPr>
          <p:cNvPr id="3" name="Content Placeholder 2"/>
          <p:cNvSpPr>
            <a:spLocks noGrp="1"/>
          </p:cNvSpPr>
          <p:nvPr>
            <p:ph idx="1"/>
          </p:nvPr>
        </p:nvSpPr>
        <p:spPr/>
        <p:txBody>
          <a:bodyPr/>
          <a:lstStyle/>
          <a:p>
            <a:pPr>
              <a:spcBef>
                <a:spcPts val="1200"/>
              </a:spcBef>
            </a:pPr>
            <a:r>
              <a:rPr lang="en-US" dirty="0" smtClean="0"/>
              <a:t>The display screen is large and you will see all the numbers you enter and all the operations and the answer.</a:t>
            </a:r>
            <a:endParaRPr lang="en-US" dirty="0"/>
          </a:p>
        </p:txBody>
      </p:sp>
      <p:pic>
        <p:nvPicPr>
          <p:cNvPr id="18440" name="Picture 8"/>
          <p:cNvPicPr>
            <a:picLocks noChangeAspect="1" noChangeArrowheads="1"/>
          </p:cNvPicPr>
          <p:nvPr/>
        </p:nvPicPr>
        <p:blipFill>
          <a:blip r:embed="rId2"/>
          <a:srcRect/>
          <a:stretch>
            <a:fillRect/>
          </a:stretch>
        </p:blipFill>
        <p:spPr bwMode="auto">
          <a:xfrm>
            <a:off x="2834640" y="2743200"/>
            <a:ext cx="3474720" cy="284237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solidFill>
                  <a:srgbClr val="1F497D"/>
                </a:solidFill>
                <a:cs typeface="Arial" pitchFamily="34" charset="0"/>
              </a:rPr>
              <a:t>Objectives</a:t>
            </a:r>
            <a:r>
              <a:rPr lang="en-US" dirty="0" smtClean="0">
                <a:solidFill>
                  <a:srgbClr val="1F497D"/>
                </a:solidFill>
                <a:cs typeface="Arial" pitchFamily="34" charset="0"/>
              </a:rPr>
              <a:t>  (</a:t>
            </a:r>
            <a:r>
              <a:rPr lang="en-US" sz="3200" dirty="0" smtClean="0">
                <a:solidFill>
                  <a:srgbClr val="1F497D"/>
                </a:solidFill>
                <a:cs typeface="Arial" pitchFamily="34" charset="0"/>
              </a:rPr>
              <a:t>cont.</a:t>
            </a:r>
            <a:r>
              <a:rPr lang="en-US" dirty="0" smtClean="0">
                <a:solidFill>
                  <a:srgbClr val="1F497D"/>
                </a:solidFill>
                <a:cs typeface="Arial" pitchFamily="34" charset="0"/>
              </a:rPr>
              <a:t>)</a:t>
            </a:r>
            <a:endParaRPr lang="en-US" dirty="0">
              <a:solidFill>
                <a:srgbClr val="1F497D"/>
              </a:solidFill>
            </a:endParaRPr>
          </a:p>
        </p:txBody>
      </p:sp>
      <p:sp>
        <p:nvSpPr>
          <p:cNvPr id="3" name="Content Placeholder 2"/>
          <p:cNvSpPr>
            <a:spLocks noGrp="1"/>
          </p:cNvSpPr>
          <p:nvPr>
            <p:ph idx="1"/>
          </p:nvPr>
        </p:nvSpPr>
        <p:spPr/>
        <p:txBody>
          <a:bodyPr/>
          <a:lstStyle/>
          <a:p>
            <a:pPr marL="457200" indent="-457200">
              <a:buFont typeface="Courier New" pitchFamily="49" charset="0"/>
              <a:buChar char="o"/>
            </a:pPr>
            <a:r>
              <a:rPr lang="en-US" dirty="0" smtClean="0"/>
              <a:t>Learn how to </a:t>
            </a:r>
            <a:r>
              <a:rPr lang="en-US" b="1" dirty="0" smtClean="0"/>
              <a:t>estimate</a:t>
            </a:r>
            <a:r>
              <a:rPr lang="en-US" dirty="0" smtClean="0"/>
              <a:t> sums and differences with rounded numbers.</a:t>
            </a:r>
          </a:p>
          <a:p>
            <a:pPr marL="457200" indent="-457200">
              <a:buFont typeface="Courier New" pitchFamily="49" charset="0"/>
              <a:buChar char="o"/>
            </a:pPr>
            <a:r>
              <a:rPr lang="en-US" dirty="0" smtClean="0"/>
              <a:t>Learn how to add and subtract with a calculator.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a:t>
            </a:r>
            <a:endParaRPr lang="en-US" dirty="0"/>
          </a:p>
        </p:txBody>
      </p:sp>
      <p:sp>
        <p:nvSpPr>
          <p:cNvPr id="3" name="Content Placeholder 2"/>
          <p:cNvSpPr>
            <a:spLocks noGrp="1"/>
          </p:cNvSpPr>
          <p:nvPr>
            <p:ph idx="1"/>
          </p:nvPr>
        </p:nvSpPr>
        <p:spPr/>
        <p:txBody>
          <a:bodyPr/>
          <a:lstStyle/>
          <a:p>
            <a:r>
              <a:rPr lang="en-US" dirty="0" smtClean="0"/>
              <a:t>Use your calculator to find the following difference.</a:t>
            </a:r>
          </a:p>
          <a:p>
            <a:endParaRPr lang="en-US" dirty="0" smtClean="0"/>
          </a:p>
          <a:p>
            <a:endParaRPr lang="en-US" dirty="0" smtClean="0"/>
          </a:p>
          <a:p>
            <a:r>
              <a:rPr lang="en-US" b="1" dirty="0" smtClean="0"/>
              <a:t>Solution with a TI-84 Plus graphing calculator:</a:t>
            </a:r>
          </a:p>
          <a:p>
            <a:r>
              <a:rPr lang="en-US" dirty="0" smtClean="0"/>
              <a:t>Follow these steps to find the answer on a TI-84 Plus graphing calculator.</a:t>
            </a:r>
            <a:endParaRPr lang="en-US" dirty="0"/>
          </a:p>
        </p:txBody>
      </p:sp>
      <p:graphicFrame>
        <p:nvGraphicFramePr>
          <p:cNvPr id="39938" name="Object 2"/>
          <p:cNvGraphicFramePr>
            <a:graphicFrameLocks noChangeAspect="1"/>
          </p:cNvGraphicFramePr>
          <p:nvPr/>
        </p:nvGraphicFramePr>
        <p:xfrm>
          <a:off x="3733800" y="1859844"/>
          <a:ext cx="1676400" cy="927100"/>
        </p:xfrm>
        <a:graphic>
          <a:graphicData uri="http://schemas.openxmlformats.org/presentationml/2006/ole">
            <mc:AlternateContent xmlns:mc="http://schemas.openxmlformats.org/markup-compatibility/2006">
              <mc:Choice xmlns:v="urn:schemas-microsoft-com:vml" Requires="v">
                <p:oleObj spid="_x0000_s39940" name="Equation" r:id="rId3" imgW="1676160" imgH="927000" progId="Equation.DSMT4">
                  <p:embed/>
                </p:oleObj>
              </mc:Choice>
              <mc:Fallback>
                <p:oleObj name="Equation" r:id="rId3" imgW="1676160" imgH="92700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1859844"/>
                        <a:ext cx="16764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Rectangle 4"/>
          <p:cNvSpPr/>
          <p:nvPr/>
        </p:nvSpPr>
        <p:spPr>
          <a:xfrm>
            <a:off x="1158001" y="4365008"/>
            <a:ext cx="746999" cy="400110"/>
          </a:xfrm>
          <a:prstGeom prst="rect">
            <a:avLst/>
          </a:prstGeom>
        </p:spPr>
        <p:txBody>
          <a:bodyPr wrap="none">
            <a:spAutoFit/>
          </a:bodyPr>
          <a:lstStyle/>
          <a:p>
            <a:r>
              <a:rPr lang="en-US" sz="2000" dirty="0" smtClean="0">
                <a:solidFill>
                  <a:srgbClr val="008080"/>
                </a:solidFill>
              </a:rPr>
              <a:t>enter</a:t>
            </a:r>
            <a:endParaRPr lang="en-US" sz="2000" dirty="0">
              <a:solidFill>
                <a:srgbClr val="008080"/>
              </a:solidFill>
            </a:endParaRPr>
          </a:p>
        </p:txBody>
      </p:sp>
      <p:sp>
        <p:nvSpPr>
          <p:cNvPr id="6" name="Rectangle 5"/>
          <p:cNvSpPr/>
          <p:nvPr/>
        </p:nvSpPr>
        <p:spPr>
          <a:xfrm>
            <a:off x="3048000" y="4365008"/>
            <a:ext cx="735907" cy="400110"/>
          </a:xfrm>
          <a:prstGeom prst="rect">
            <a:avLst/>
          </a:prstGeom>
        </p:spPr>
        <p:txBody>
          <a:bodyPr wrap="none">
            <a:spAutoFit/>
          </a:bodyPr>
          <a:lstStyle/>
          <a:p>
            <a:r>
              <a:rPr lang="en-US" sz="2000" dirty="0" smtClean="0">
                <a:solidFill>
                  <a:srgbClr val="008080"/>
                </a:solidFill>
              </a:rPr>
              <a:t>press</a:t>
            </a:r>
            <a:endParaRPr lang="en-US" sz="2000" dirty="0">
              <a:solidFill>
                <a:srgbClr val="008080"/>
              </a:solidFill>
            </a:endParaRPr>
          </a:p>
        </p:txBody>
      </p:sp>
      <p:sp>
        <p:nvSpPr>
          <p:cNvPr id="7" name="Rectangle 6"/>
          <p:cNvSpPr/>
          <p:nvPr/>
        </p:nvSpPr>
        <p:spPr>
          <a:xfrm>
            <a:off x="5105400" y="4365008"/>
            <a:ext cx="746999" cy="400110"/>
          </a:xfrm>
          <a:prstGeom prst="rect">
            <a:avLst/>
          </a:prstGeom>
        </p:spPr>
        <p:txBody>
          <a:bodyPr wrap="none">
            <a:spAutoFit/>
          </a:bodyPr>
          <a:lstStyle/>
          <a:p>
            <a:r>
              <a:rPr lang="en-US" sz="2000" dirty="0" smtClean="0">
                <a:solidFill>
                  <a:srgbClr val="008080"/>
                </a:solidFill>
              </a:rPr>
              <a:t>enter</a:t>
            </a:r>
            <a:endParaRPr lang="en-US" sz="2000" dirty="0">
              <a:solidFill>
                <a:srgbClr val="008080"/>
              </a:solidFill>
            </a:endParaRPr>
          </a:p>
        </p:txBody>
      </p:sp>
      <p:sp>
        <p:nvSpPr>
          <p:cNvPr id="8" name="Rectangle 7"/>
          <p:cNvSpPr/>
          <p:nvPr/>
        </p:nvSpPr>
        <p:spPr>
          <a:xfrm>
            <a:off x="6940070" y="4365008"/>
            <a:ext cx="735907" cy="400110"/>
          </a:xfrm>
          <a:prstGeom prst="rect">
            <a:avLst/>
          </a:prstGeom>
        </p:spPr>
        <p:txBody>
          <a:bodyPr wrap="none">
            <a:spAutoFit/>
          </a:bodyPr>
          <a:lstStyle/>
          <a:p>
            <a:r>
              <a:rPr lang="en-US" sz="2000" dirty="0" smtClean="0">
                <a:solidFill>
                  <a:srgbClr val="008080"/>
                </a:solidFill>
              </a:rPr>
              <a:t>press</a:t>
            </a:r>
            <a:endParaRPr lang="en-US" sz="2000" dirty="0">
              <a:solidFill>
                <a:srgbClr val="008080"/>
              </a:solidFill>
            </a:endParaRPr>
          </a:p>
        </p:txBody>
      </p:sp>
      <p:cxnSp>
        <p:nvCxnSpPr>
          <p:cNvPr id="9" name="Straight Arrow Connector 8"/>
          <p:cNvCxnSpPr/>
          <p:nvPr/>
        </p:nvCxnSpPr>
        <p:spPr>
          <a:xfrm rot="5400000">
            <a:off x="1356915" y="4997926"/>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rot="5400000">
            <a:off x="3244055" y="4997926"/>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rot="5400000">
            <a:off x="5309688" y="4997926"/>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5400000">
            <a:off x="7141499" y="4997926"/>
            <a:ext cx="36576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28680" y="5181600"/>
            <a:ext cx="1281120" cy="523220"/>
          </a:xfrm>
          <a:prstGeom prst="rect">
            <a:avLst/>
          </a:prstGeom>
        </p:spPr>
        <p:txBody>
          <a:bodyPr wrap="none">
            <a:spAutoFit/>
          </a:bodyPr>
          <a:lstStyle/>
          <a:p>
            <a:r>
              <a:rPr lang="en-US" sz="2800" dirty="0" smtClean="0"/>
              <a:t>678025</a:t>
            </a:r>
            <a:endParaRPr lang="en-US" sz="2800" dirty="0"/>
          </a:p>
        </p:txBody>
      </p:sp>
      <p:sp>
        <p:nvSpPr>
          <p:cNvPr id="14" name="Rectangle 13"/>
          <p:cNvSpPr/>
          <p:nvPr/>
        </p:nvSpPr>
        <p:spPr>
          <a:xfrm>
            <a:off x="4899546" y="5190066"/>
            <a:ext cx="1281120" cy="523220"/>
          </a:xfrm>
          <a:prstGeom prst="rect">
            <a:avLst/>
          </a:prstGeom>
        </p:spPr>
        <p:txBody>
          <a:bodyPr wrap="none">
            <a:spAutoFit/>
          </a:bodyPr>
          <a:lstStyle/>
          <a:p>
            <a:r>
              <a:rPr lang="en-US" sz="2800" dirty="0" smtClean="0"/>
              <a:t>483975</a:t>
            </a:r>
            <a:endParaRPr lang="en-US" sz="2800" dirty="0"/>
          </a:p>
        </p:txBody>
      </p:sp>
      <p:pic>
        <p:nvPicPr>
          <p:cNvPr id="15" name="Picture 7"/>
          <p:cNvPicPr>
            <a:picLocks noChangeAspect="1" noChangeArrowheads="1"/>
          </p:cNvPicPr>
          <p:nvPr/>
        </p:nvPicPr>
        <p:blipFill>
          <a:blip r:embed="rId5"/>
          <a:srcRect/>
          <a:stretch>
            <a:fillRect/>
          </a:stretch>
        </p:blipFill>
        <p:spPr bwMode="auto">
          <a:xfrm>
            <a:off x="6976533" y="5196758"/>
            <a:ext cx="731520" cy="693220"/>
          </a:xfrm>
          <a:prstGeom prst="rect">
            <a:avLst/>
          </a:prstGeom>
          <a:noFill/>
          <a:ln w="9525">
            <a:noFill/>
            <a:miter lim="800000"/>
            <a:headEnd/>
            <a:tailEnd/>
          </a:ln>
          <a:effectLst/>
        </p:spPr>
      </p:pic>
      <p:pic>
        <p:nvPicPr>
          <p:cNvPr id="39939" name="Picture 3"/>
          <p:cNvPicPr>
            <a:picLocks noChangeAspect="1" noChangeArrowheads="1"/>
          </p:cNvPicPr>
          <p:nvPr/>
        </p:nvPicPr>
        <p:blipFill>
          <a:blip r:embed="rId6"/>
          <a:srcRect/>
          <a:stretch>
            <a:fillRect/>
          </a:stretch>
        </p:blipFill>
        <p:spPr bwMode="auto">
          <a:xfrm>
            <a:off x="3135489" y="5353050"/>
            <a:ext cx="571500" cy="2857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10 (cont.)</a:t>
            </a:r>
            <a:endParaRPr lang="en-US" dirty="0"/>
          </a:p>
        </p:txBody>
      </p:sp>
      <p:sp>
        <p:nvSpPr>
          <p:cNvPr id="3" name="Content Placeholder 2"/>
          <p:cNvSpPr>
            <a:spLocks noGrp="1"/>
          </p:cNvSpPr>
          <p:nvPr>
            <p:ph idx="1"/>
          </p:nvPr>
        </p:nvSpPr>
        <p:spPr/>
        <p:txBody>
          <a:bodyPr/>
          <a:lstStyle/>
          <a:p>
            <a:r>
              <a:rPr lang="en-US" dirty="0" smtClean="0"/>
              <a:t>The display screen is large and you will see all the numbers you enter and all the operations and the answer. Note that the commas are not entered with the numbers and are not shown in the displayed answer.</a:t>
            </a:r>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3352800"/>
            <a:ext cx="2590800" cy="2140226"/>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5467209" y="2906889"/>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5105400" y="2895600"/>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1794166" y="4426532"/>
            <a:ext cx="18288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3" name="Rectangle 42"/>
          <p:cNvSpPr/>
          <p:nvPr/>
        </p:nvSpPr>
        <p:spPr>
          <a:xfrm>
            <a:off x="1799110" y="4941124"/>
            <a:ext cx="182880" cy="27432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solidFill>
                  <a:srgbClr val="1F497D"/>
                </a:solidFill>
              </a:rPr>
              <a:t>Example 1</a:t>
            </a:r>
            <a:endParaRPr lang="en-US" dirty="0">
              <a:solidFill>
                <a:schemeClr val="accent1">
                  <a:lumMod val="50000"/>
                </a:schemeClr>
              </a:solidFill>
            </a:endParaRPr>
          </a:p>
        </p:txBody>
      </p:sp>
      <p:sp>
        <p:nvSpPr>
          <p:cNvPr id="17410" name="Content Placeholder 2"/>
          <p:cNvSpPr>
            <a:spLocks noGrp="1"/>
          </p:cNvSpPr>
          <p:nvPr>
            <p:ph idx="1"/>
          </p:nvPr>
        </p:nvSpPr>
        <p:spPr/>
        <p:txBody>
          <a:bodyPr/>
          <a:lstStyle/>
          <a:p>
            <a:pPr eaLnBrk="1" hangingPunct="1">
              <a:buNone/>
            </a:pPr>
            <a:r>
              <a:rPr lang="en-US" i="0" dirty="0" smtClean="0">
                <a:solidFill>
                  <a:srgbClr val="366092"/>
                </a:solidFill>
              </a:rPr>
              <a:t>To add the following numbers, we note the combinations that total 10 to find the sums quickly.</a:t>
            </a:r>
          </a:p>
          <a:p>
            <a:r>
              <a:rPr lang="en-US" b="1" dirty="0" smtClean="0"/>
              <a:t>Solution</a:t>
            </a:r>
            <a:endParaRPr lang="en-US" i="0" dirty="0" smtClean="0">
              <a:solidFill>
                <a:srgbClr val="366092"/>
              </a:solidFill>
            </a:endParaRPr>
          </a:p>
          <a:p>
            <a:pPr eaLnBrk="1" hangingPunct="1">
              <a:buNone/>
            </a:pPr>
            <a:endParaRPr lang="en-US" dirty="0" smtClean="0"/>
          </a:p>
          <a:p>
            <a:pPr eaLnBrk="1" hangingPunct="1">
              <a:buNone/>
            </a:pPr>
            <a:endParaRPr lang="en-US" dirty="0" smtClean="0"/>
          </a:p>
          <a:p>
            <a:pPr eaLnBrk="1" hangingPunct="1">
              <a:buNone/>
            </a:pPr>
            <a:endParaRPr lang="en-US" dirty="0" smtClean="0"/>
          </a:p>
        </p:txBody>
      </p:sp>
      <p:sp>
        <p:nvSpPr>
          <p:cNvPr id="8" name="TextBox 7"/>
          <p:cNvSpPr txBox="1"/>
          <p:nvPr/>
        </p:nvSpPr>
        <p:spPr>
          <a:xfrm>
            <a:off x="4114800" y="3048000"/>
            <a:ext cx="4572000" cy="1200329"/>
          </a:xfrm>
          <a:prstGeom prst="rect">
            <a:avLst/>
          </a:prstGeom>
          <a:noFill/>
        </p:spPr>
        <p:txBody>
          <a:bodyPr wrap="square" rtlCol="0">
            <a:spAutoFit/>
          </a:bodyPr>
          <a:lstStyle/>
          <a:p>
            <a:endParaRPr lang="en-US" dirty="0" smtClean="0">
              <a:solidFill>
                <a:srgbClr val="006666"/>
              </a:solidFill>
            </a:endParaRPr>
          </a:p>
          <a:p>
            <a:r>
              <a:rPr lang="en-US" dirty="0" smtClean="0">
                <a:solidFill>
                  <a:srgbClr val="006666"/>
                </a:solidFill>
              </a:rPr>
              <a:t>          </a:t>
            </a:r>
          </a:p>
          <a:p>
            <a:endParaRPr lang="en-US" dirty="0" smtClean="0"/>
          </a:p>
          <a:p>
            <a:endParaRPr lang="en-US" dirty="0"/>
          </a:p>
        </p:txBody>
      </p:sp>
      <p:cxnSp>
        <p:nvCxnSpPr>
          <p:cNvPr id="12" name="Elbow Connector 11"/>
          <p:cNvCxnSpPr>
            <a:stCxn id="23" idx="1"/>
          </p:cNvCxnSpPr>
          <p:nvPr/>
        </p:nvCxnSpPr>
        <p:spPr>
          <a:xfrm rot="10800000">
            <a:off x="1813560" y="3124201"/>
            <a:ext cx="1828128" cy="1068735"/>
          </a:xfrm>
          <a:prstGeom prst="bentConnector3">
            <a:avLst>
              <a:gd name="adj1" fmla="val 50000"/>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5122" name="Object 2"/>
          <p:cNvGraphicFramePr>
            <a:graphicFrameLocks noChangeAspect="1"/>
          </p:cNvGraphicFramePr>
          <p:nvPr/>
        </p:nvGraphicFramePr>
        <p:xfrm>
          <a:off x="1248228" y="3332972"/>
          <a:ext cx="762000" cy="1968500"/>
        </p:xfrm>
        <a:graphic>
          <a:graphicData uri="http://schemas.openxmlformats.org/presentationml/2006/ole">
            <mc:AlternateContent xmlns:mc="http://schemas.openxmlformats.org/markup-compatibility/2006">
              <mc:Choice xmlns:v="urn:schemas-microsoft-com:vml" Requires="v">
                <p:oleObj spid="_x0000_s6154" name="Equation" r:id="rId3" imgW="761760" imgH="1968480" progId="Equation.DSMT4">
                  <p:embed/>
                </p:oleObj>
              </mc:Choice>
              <mc:Fallback>
                <p:oleObj name="Equation" r:id="rId3" imgW="761760" imgH="1968480" progId="Equation.DSMT4">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48228" y="3332972"/>
                        <a:ext cx="7620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7" name="Object 3"/>
          <p:cNvGraphicFramePr>
            <a:graphicFrameLocks noChangeAspect="1"/>
          </p:cNvGraphicFramePr>
          <p:nvPr/>
        </p:nvGraphicFramePr>
        <p:xfrm>
          <a:off x="1778000" y="5392420"/>
          <a:ext cx="203200" cy="292100"/>
        </p:xfrm>
        <a:graphic>
          <a:graphicData uri="http://schemas.openxmlformats.org/presentationml/2006/ole">
            <mc:AlternateContent xmlns:mc="http://schemas.openxmlformats.org/markup-compatibility/2006">
              <mc:Choice xmlns:v="urn:schemas-microsoft-com:vml" Requires="v">
                <p:oleObj spid="_x0000_s6155" name="Equation" r:id="rId5" imgW="203040" imgH="291960" progId="Equation.DSMT4">
                  <p:embed/>
                </p:oleObj>
              </mc:Choice>
              <mc:Fallback>
                <p:oleObj name="Equation" r:id="rId5" imgW="203040" imgH="29196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8000" y="539242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6148" name="Object 4"/>
          <p:cNvGraphicFramePr>
            <a:graphicFrameLocks noChangeAspect="1"/>
          </p:cNvGraphicFramePr>
          <p:nvPr/>
        </p:nvGraphicFramePr>
        <p:xfrm>
          <a:off x="1600200" y="3048000"/>
          <a:ext cx="139700" cy="190500"/>
        </p:xfrm>
        <a:graphic>
          <a:graphicData uri="http://schemas.openxmlformats.org/presentationml/2006/ole">
            <mc:AlternateContent xmlns:mc="http://schemas.openxmlformats.org/markup-compatibility/2006">
              <mc:Choice xmlns:v="urn:schemas-microsoft-com:vml" Requires="v">
                <p:oleObj spid="_x0000_s6156" name="Equation" r:id="rId7" imgW="139680" imgH="190440" progId="Equation.DSMT4">
                  <p:embed/>
                </p:oleObj>
              </mc:Choice>
              <mc:Fallback>
                <p:oleObj name="Equation" r:id="rId7" imgW="13968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00200" y="30480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3" name="Rectangle 22"/>
          <p:cNvSpPr/>
          <p:nvPr/>
        </p:nvSpPr>
        <p:spPr>
          <a:xfrm>
            <a:off x="3641688" y="3992880"/>
            <a:ext cx="2685735" cy="400110"/>
          </a:xfrm>
          <a:prstGeom prst="rect">
            <a:avLst/>
          </a:prstGeom>
        </p:spPr>
        <p:txBody>
          <a:bodyPr wrap="none">
            <a:spAutoFit/>
          </a:bodyPr>
          <a:lstStyle/>
          <a:p>
            <a:r>
              <a:rPr lang="en-US" sz="2000" dirty="0" smtClean="0">
                <a:solidFill>
                  <a:srgbClr val="008080"/>
                </a:solidFill>
              </a:rPr>
              <a:t>Carry the 2 from the 26.</a:t>
            </a:r>
            <a:endParaRPr lang="en-US" sz="2000" dirty="0">
              <a:solidFill>
                <a:srgbClr val="008080"/>
              </a:solidFill>
            </a:endParaRPr>
          </a:p>
        </p:txBody>
      </p:sp>
      <p:sp>
        <p:nvSpPr>
          <p:cNvPr id="24" name="Rectangle 23"/>
          <p:cNvSpPr/>
          <p:nvPr/>
        </p:nvSpPr>
        <p:spPr>
          <a:xfrm>
            <a:off x="3854128" y="2819400"/>
            <a:ext cx="3461072" cy="707886"/>
          </a:xfrm>
          <a:prstGeom prst="rect">
            <a:avLst/>
          </a:prstGeom>
        </p:spPr>
        <p:txBody>
          <a:bodyPr wrap="square">
            <a:spAutoFit/>
          </a:bodyPr>
          <a:lstStyle/>
          <a:p>
            <a:r>
              <a:rPr lang="en-US" sz="2000" dirty="0" smtClean="0">
                <a:solidFill>
                  <a:srgbClr val="008080"/>
                </a:solidFill>
              </a:rPr>
              <a:t>add 7 + 9 + 4 + 6 = 7 + 9 + 10</a:t>
            </a:r>
          </a:p>
          <a:p>
            <a:pPr>
              <a:tabLst>
                <a:tab pos="1768475" algn="l"/>
              </a:tabLst>
            </a:pPr>
            <a:r>
              <a:rPr lang="en-US" sz="2000" dirty="0" smtClean="0">
                <a:solidFill>
                  <a:srgbClr val="008080"/>
                </a:solidFill>
              </a:rPr>
              <a:t>	= 26</a:t>
            </a:r>
          </a:p>
        </p:txBody>
      </p:sp>
      <p:cxnSp>
        <p:nvCxnSpPr>
          <p:cNvPr id="31" name="Straight Arrow Connector 30"/>
          <p:cNvCxnSpPr/>
          <p:nvPr/>
        </p:nvCxnSpPr>
        <p:spPr>
          <a:xfrm rot="5400000">
            <a:off x="5791200" y="3810000"/>
            <a:ext cx="457200" cy="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6149" name="Object 5"/>
          <p:cNvGraphicFramePr>
            <a:graphicFrameLocks noChangeAspect="1"/>
          </p:cNvGraphicFramePr>
          <p:nvPr/>
        </p:nvGraphicFramePr>
        <p:xfrm>
          <a:off x="2330450" y="4724400"/>
          <a:ext cx="241300" cy="203200"/>
        </p:xfrm>
        <a:graphic>
          <a:graphicData uri="http://schemas.openxmlformats.org/presentationml/2006/ole">
            <mc:AlternateContent xmlns:mc="http://schemas.openxmlformats.org/markup-compatibility/2006">
              <mc:Choice xmlns:v="urn:schemas-microsoft-com:vml" Requires="v">
                <p:oleObj spid="_x0000_s6157" name="Equation" r:id="rId9" imgW="241200" imgH="203040" progId="Equation.DSMT4">
                  <p:embed/>
                </p:oleObj>
              </mc:Choice>
              <mc:Fallback>
                <p:oleObj name="Equation" r:id="rId9" imgW="241200" imgH="2030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30450" y="4724400"/>
                        <a:ext cx="241300" cy="20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46" name="Group 45"/>
          <p:cNvGrpSpPr/>
          <p:nvPr/>
        </p:nvGrpSpPr>
        <p:grpSpPr>
          <a:xfrm>
            <a:off x="2071048" y="4534946"/>
            <a:ext cx="381000" cy="555325"/>
            <a:chOff x="2071048" y="4534946"/>
            <a:chExt cx="381000" cy="555325"/>
          </a:xfrm>
        </p:grpSpPr>
        <p:cxnSp>
          <p:nvCxnSpPr>
            <p:cNvPr id="33" name="Straight Arrow Connector 32"/>
            <p:cNvCxnSpPr/>
            <p:nvPr/>
          </p:nvCxnSpPr>
          <p:spPr>
            <a:xfrm flipH="1">
              <a:off x="2071048" y="4550392"/>
              <a:ext cx="3810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2071048" y="5070144"/>
              <a:ext cx="38100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2352570" y="4998037"/>
              <a:ext cx="18288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a:off x="2347754" y="4625592"/>
              <a:ext cx="18288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14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14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14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40" grpId="0" animBg="1"/>
      <p:bldP spid="43" grpId="0" animBg="1"/>
      <p:bldP spid="23" grpId="0"/>
      <p:bldP spid="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Rectangle 49"/>
          <p:cNvSpPr/>
          <p:nvPr/>
        </p:nvSpPr>
        <p:spPr>
          <a:xfrm>
            <a:off x="7053267" y="3548059"/>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677022" y="3538541"/>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p:nvSpPr>
        <p:spPr>
          <a:xfrm>
            <a:off x="5943600" y="3538541"/>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4227195" y="1762125"/>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467100" y="1781175"/>
            <a:ext cx="182880" cy="228600"/>
          </a:xfrm>
          <a:prstGeom prst="rect">
            <a:avLst/>
          </a:prstGeom>
          <a:solidFill>
            <a:srgbClr val="CC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4361214" y="3219450"/>
            <a:ext cx="182880" cy="18288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47" name="Rectangle 46"/>
          <p:cNvSpPr/>
          <p:nvPr/>
        </p:nvSpPr>
        <p:spPr>
          <a:xfrm>
            <a:off x="1514475" y="1476375"/>
            <a:ext cx="182880" cy="182880"/>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Rectangle 5"/>
          <p:cNvSpPr/>
          <p:nvPr/>
        </p:nvSpPr>
        <p:spPr>
          <a:xfrm>
            <a:off x="2895600" y="1690048"/>
            <a:ext cx="4572000" cy="400110"/>
          </a:xfrm>
          <a:prstGeom prst="rect">
            <a:avLst/>
          </a:prstGeom>
        </p:spPr>
        <p:txBody>
          <a:bodyPr>
            <a:spAutoFit/>
          </a:bodyPr>
          <a:lstStyle/>
          <a:p>
            <a:r>
              <a:rPr lang="en-US" sz="2000" dirty="0" smtClean="0">
                <a:solidFill>
                  <a:srgbClr val="008080"/>
                </a:solidFill>
              </a:rPr>
              <a:t>Add  2 + 1 + 8 + 3 + 3 = 10 + 1 + 3 + 3 = 17 </a:t>
            </a:r>
            <a:endParaRPr lang="en-US" sz="2000" dirty="0">
              <a:solidFill>
                <a:srgbClr val="008080"/>
              </a:solidFill>
            </a:endParaRPr>
          </a:p>
        </p:txBody>
      </p:sp>
      <p:sp>
        <p:nvSpPr>
          <p:cNvPr id="10" name="Rectangle 9"/>
          <p:cNvSpPr/>
          <p:nvPr/>
        </p:nvSpPr>
        <p:spPr>
          <a:xfrm>
            <a:off x="4329752" y="4010333"/>
            <a:ext cx="242248" cy="928048"/>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CCFF99"/>
              </a:solidFill>
            </a:endParaRPr>
          </a:p>
        </p:txBody>
      </p:sp>
      <p:sp>
        <p:nvSpPr>
          <p:cNvPr id="11" name="Rectangle 10"/>
          <p:cNvSpPr/>
          <p:nvPr/>
        </p:nvSpPr>
        <p:spPr>
          <a:xfrm>
            <a:off x="1510352" y="2258681"/>
            <a:ext cx="263856" cy="340056"/>
          </a:xfrm>
          <a:prstGeom prst="rect">
            <a:avLst/>
          </a:prstGeom>
          <a:solidFill>
            <a:srgbClr val="CCFFCC"/>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2" name="Title 1"/>
          <p:cNvSpPr>
            <a:spLocks noGrp="1"/>
          </p:cNvSpPr>
          <p:nvPr>
            <p:ph type="title"/>
          </p:nvPr>
        </p:nvSpPr>
        <p:spPr>
          <a:xfrm>
            <a:off x="457200" y="182880"/>
            <a:ext cx="8229600" cy="914400"/>
          </a:xfrm>
        </p:spPr>
        <p:txBody>
          <a:bodyPr/>
          <a:lstStyle/>
          <a:p>
            <a:r>
              <a:rPr lang="en-US" dirty="0" smtClean="0"/>
              <a:t>Example 1 (cont.)</a:t>
            </a:r>
            <a:endParaRPr lang="en-US" dirty="0"/>
          </a:p>
        </p:txBody>
      </p:sp>
      <p:sp>
        <p:nvSpPr>
          <p:cNvPr id="13" name="Content Placeholder 2"/>
          <p:cNvSpPr>
            <a:spLocks noGrp="1"/>
          </p:cNvSpPr>
          <p:nvPr>
            <p:ph idx="1"/>
          </p:nvPr>
        </p:nvSpPr>
        <p:spPr>
          <a:xfrm>
            <a:off x="457200" y="1280160"/>
            <a:ext cx="8229600" cy="4572000"/>
          </a:xfrm>
        </p:spPr>
        <p:txBody>
          <a:bodyPr/>
          <a:lstStyle/>
          <a:p>
            <a:endParaRPr lang="en-US" dirty="0" smtClean="0">
              <a:solidFill>
                <a:srgbClr val="000099"/>
              </a:solidFill>
            </a:endParaRPr>
          </a:p>
          <a:p>
            <a:endParaRPr lang="en-US" dirty="0" smtClean="0">
              <a:solidFill>
                <a:srgbClr val="000099"/>
              </a:solidFill>
            </a:endParaRPr>
          </a:p>
          <a:p>
            <a:endParaRPr lang="en-US" dirty="0" smtClean="0">
              <a:solidFill>
                <a:srgbClr val="000099"/>
              </a:solidFill>
            </a:endParaRPr>
          </a:p>
          <a:p>
            <a:endParaRPr lang="en-US" dirty="0" smtClean="0">
              <a:solidFill>
                <a:srgbClr val="000099"/>
              </a:solidFill>
            </a:endParaRPr>
          </a:p>
          <a:p>
            <a:endParaRPr lang="en-US" dirty="0" smtClean="0">
              <a:solidFill>
                <a:srgbClr val="000099"/>
              </a:solidFill>
            </a:endParaRPr>
          </a:p>
          <a:p>
            <a:endParaRPr lang="en-US" dirty="0" smtClean="0">
              <a:solidFill>
                <a:srgbClr val="000099"/>
              </a:solidFill>
            </a:endParaRPr>
          </a:p>
          <a:p>
            <a:endParaRPr lang="en-US" dirty="0" smtClean="0">
              <a:solidFill>
                <a:srgbClr val="000099"/>
              </a:solidFill>
            </a:endParaRPr>
          </a:p>
          <a:p>
            <a:endParaRPr lang="en-US" dirty="0">
              <a:solidFill>
                <a:srgbClr val="000099"/>
              </a:solidFill>
            </a:endParaRPr>
          </a:p>
        </p:txBody>
      </p:sp>
      <p:graphicFrame>
        <p:nvGraphicFramePr>
          <p:cNvPr id="14" name="Object 4"/>
          <p:cNvGraphicFramePr>
            <a:graphicFrameLocks noChangeAspect="1"/>
          </p:cNvGraphicFramePr>
          <p:nvPr/>
        </p:nvGraphicFramePr>
        <p:xfrm>
          <a:off x="1008742" y="1488744"/>
          <a:ext cx="1016000" cy="2311400"/>
        </p:xfrm>
        <a:graphic>
          <a:graphicData uri="http://schemas.openxmlformats.org/presentationml/2006/ole">
            <mc:AlternateContent xmlns:mc="http://schemas.openxmlformats.org/markup-compatibility/2006">
              <mc:Choice xmlns:v="urn:schemas-microsoft-com:vml" Requires="v">
                <p:oleObj spid="_x0000_s9242" name="Equation" r:id="rId3" imgW="1015920" imgH="2311200" progId="Equation.DSMT4">
                  <p:embed/>
                </p:oleObj>
              </mc:Choice>
              <mc:Fallback>
                <p:oleObj name="Equation" r:id="rId3" imgW="1015920" imgH="2311200" progId="Equation.DSMT4">
                  <p:embed/>
                  <p:pic>
                    <p:nvPicPr>
                      <p:cNvPr id="0" name="Object 1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8742" y="1488744"/>
                        <a:ext cx="1016000" cy="231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14"/>
          <p:cNvSpPr/>
          <p:nvPr/>
        </p:nvSpPr>
        <p:spPr>
          <a:xfrm>
            <a:off x="2147248" y="1918625"/>
            <a:ext cx="502061" cy="400110"/>
          </a:xfrm>
          <a:prstGeom prst="rect">
            <a:avLst/>
          </a:prstGeom>
        </p:spPr>
        <p:txBody>
          <a:bodyPr wrap="none">
            <a:spAutoFit/>
          </a:bodyPr>
          <a:lstStyle/>
          <a:p>
            <a:r>
              <a:rPr lang="en-US" sz="2000" dirty="0" smtClean="0">
                <a:solidFill>
                  <a:srgbClr val="008080"/>
                </a:solidFill>
              </a:rPr>
              <a:t>10 </a:t>
            </a:r>
            <a:endParaRPr lang="en-US" sz="2000" dirty="0"/>
          </a:p>
        </p:txBody>
      </p:sp>
      <p:grpSp>
        <p:nvGrpSpPr>
          <p:cNvPr id="16" name="Group 15"/>
          <p:cNvGrpSpPr/>
          <p:nvPr/>
        </p:nvGrpSpPr>
        <p:grpSpPr>
          <a:xfrm>
            <a:off x="1676400" y="1572881"/>
            <a:ext cx="686594" cy="1068388"/>
            <a:chOff x="1676400" y="1303337"/>
            <a:chExt cx="686594" cy="1068388"/>
          </a:xfrm>
        </p:grpSpPr>
        <p:cxnSp>
          <p:nvCxnSpPr>
            <p:cNvPr id="17" name="Straight Arrow Connector 16"/>
            <p:cNvCxnSpPr/>
            <p:nvPr/>
          </p:nvCxnSpPr>
          <p:spPr>
            <a:xfrm rot="10800000">
              <a:off x="1752600" y="1303337"/>
              <a:ext cx="6096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5400000">
              <a:off x="2171700" y="1493837"/>
              <a:ext cx="381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171700" y="2179637"/>
              <a:ext cx="381000" cy="1588"/>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rot="10800000">
              <a:off x="1676400" y="2370137"/>
              <a:ext cx="685800"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aphicFrame>
        <p:nvGraphicFramePr>
          <p:cNvPr id="21" name="Object 5"/>
          <p:cNvGraphicFramePr>
            <a:graphicFrameLocks noChangeAspect="1"/>
          </p:cNvGraphicFramePr>
          <p:nvPr>
            <p:extLst>
              <p:ext uri="{D42A27DB-BD31-4B8C-83A1-F6EECF244321}">
                <p14:modId xmlns:p14="http://schemas.microsoft.com/office/powerpoint/2010/main" val="4179837232"/>
              </p:ext>
            </p:extLst>
          </p:nvPr>
        </p:nvGraphicFramePr>
        <p:xfrm>
          <a:off x="4082142" y="3241344"/>
          <a:ext cx="1016000" cy="2311400"/>
        </p:xfrm>
        <a:graphic>
          <a:graphicData uri="http://schemas.openxmlformats.org/presentationml/2006/ole">
            <mc:AlternateContent xmlns:mc="http://schemas.openxmlformats.org/markup-compatibility/2006">
              <mc:Choice xmlns:v="urn:schemas-microsoft-com:vml" Requires="v">
                <p:oleObj spid="_x0000_s9243" name="Equation" r:id="rId5" imgW="1015920" imgH="2311200" progId="Equation.DSMT4">
                  <p:embed/>
                </p:oleObj>
              </mc:Choice>
              <mc:Fallback>
                <p:oleObj name="Equation" r:id="rId5" imgW="1015920" imgH="2311200" progId="Equation.DSMT4">
                  <p:embed/>
                  <p:pic>
                    <p:nvPicPr>
                      <p:cNvPr id="0" name="Object 1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2142" y="3241344"/>
                        <a:ext cx="1016000" cy="2311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2" name="Rectangle 21"/>
          <p:cNvSpPr/>
          <p:nvPr/>
        </p:nvSpPr>
        <p:spPr>
          <a:xfrm>
            <a:off x="5410200" y="3458028"/>
            <a:ext cx="3581400" cy="707886"/>
          </a:xfrm>
          <a:prstGeom prst="rect">
            <a:avLst/>
          </a:prstGeom>
        </p:spPr>
        <p:txBody>
          <a:bodyPr wrap="square">
            <a:spAutoFit/>
          </a:bodyPr>
          <a:lstStyle/>
          <a:p>
            <a:r>
              <a:rPr lang="en-US" sz="2000" dirty="0" smtClean="0">
                <a:solidFill>
                  <a:srgbClr val="008080"/>
                </a:solidFill>
              </a:rPr>
              <a:t>Add 1 + 2 + 3 + 6 + 5 = 10 + 2 + 5 </a:t>
            </a:r>
          </a:p>
          <a:p>
            <a:r>
              <a:rPr lang="en-US" sz="2000" dirty="0" smtClean="0">
                <a:solidFill>
                  <a:srgbClr val="008080"/>
                </a:solidFill>
              </a:rPr>
              <a:t>		     = 17 </a:t>
            </a:r>
            <a:endParaRPr lang="en-US" sz="2000" dirty="0">
              <a:solidFill>
                <a:srgbClr val="008080"/>
              </a:solidFill>
            </a:endParaRPr>
          </a:p>
        </p:txBody>
      </p:sp>
      <p:grpSp>
        <p:nvGrpSpPr>
          <p:cNvPr id="23" name="Group 22"/>
          <p:cNvGrpSpPr/>
          <p:nvPr/>
        </p:nvGrpSpPr>
        <p:grpSpPr>
          <a:xfrm>
            <a:off x="3429000" y="3401681"/>
            <a:ext cx="914400" cy="1296988"/>
            <a:chOff x="3429000" y="3132137"/>
            <a:chExt cx="914400" cy="1296988"/>
          </a:xfrm>
        </p:grpSpPr>
        <p:cxnSp>
          <p:nvCxnSpPr>
            <p:cNvPr id="24" name="Straight Arrow Connector 23"/>
            <p:cNvCxnSpPr/>
            <p:nvPr/>
          </p:nvCxnSpPr>
          <p:spPr>
            <a:xfrm>
              <a:off x="3429000" y="3894137"/>
              <a:ext cx="789296" cy="15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3429000" y="3132137"/>
              <a:ext cx="914400" cy="762000"/>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3429000" y="3894137"/>
              <a:ext cx="865496" cy="534988"/>
            </a:xfrm>
            <a:prstGeom prst="straightConnector1">
              <a:avLst/>
            </a:prstGeom>
            <a:ln w="38100">
              <a:solidFill>
                <a:srgbClr val="C0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7" name="Rectangle 26"/>
          <p:cNvSpPr/>
          <p:nvPr/>
        </p:nvSpPr>
        <p:spPr>
          <a:xfrm>
            <a:off x="3007056" y="3992171"/>
            <a:ext cx="502061" cy="400110"/>
          </a:xfrm>
          <a:prstGeom prst="rect">
            <a:avLst/>
          </a:prstGeom>
        </p:spPr>
        <p:txBody>
          <a:bodyPr wrap="none">
            <a:spAutoFit/>
          </a:bodyPr>
          <a:lstStyle/>
          <a:p>
            <a:r>
              <a:rPr lang="en-US" sz="2000" dirty="0" smtClean="0">
                <a:solidFill>
                  <a:srgbClr val="008080"/>
                </a:solidFill>
              </a:rPr>
              <a:t>10 </a:t>
            </a:r>
            <a:endParaRPr lang="en-US" sz="2000" dirty="0"/>
          </a:p>
        </p:txBody>
      </p:sp>
      <p:graphicFrame>
        <p:nvGraphicFramePr>
          <p:cNvPr id="28" name="Object 4"/>
          <p:cNvGraphicFramePr>
            <a:graphicFrameLocks noChangeAspect="1"/>
          </p:cNvGraphicFramePr>
          <p:nvPr/>
        </p:nvGraphicFramePr>
        <p:xfrm>
          <a:off x="1524000" y="1447800"/>
          <a:ext cx="139700" cy="190500"/>
        </p:xfrm>
        <a:graphic>
          <a:graphicData uri="http://schemas.openxmlformats.org/presentationml/2006/ole">
            <mc:AlternateContent xmlns:mc="http://schemas.openxmlformats.org/markup-compatibility/2006">
              <mc:Choice xmlns:v="urn:schemas-microsoft-com:vml" Requires="v">
                <p:oleObj spid="_x0000_s9244" name="Equation" r:id="rId7" imgW="139680" imgH="190440" progId="Equation.DSMT4">
                  <p:embed/>
                </p:oleObj>
              </mc:Choice>
              <mc:Fallback>
                <p:oleObj name="Equation" r:id="rId7" imgW="139680" imgH="190440" progId="Equation.DSMT4">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1447800"/>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9" name="Object 5"/>
          <p:cNvGraphicFramePr>
            <a:graphicFrameLocks noChangeAspect="1"/>
          </p:cNvGraphicFramePr>
          <p:nvPr/>
        </p:nvGraphicFramePr>
        <p:xfrm>
          <a:off x="1295400" y="1488744"/>
          <a:ext cx="127000" cy="190500"/>
        </p:xfrm>
        <a:graphic>
          <a:graphicData uri="http://schemas.openxmlformats.org/presentationml/2006/ole">
            <mc:AlternateContent xmlns:mc="http://schemas.openxmlformats.org/markup-compatibility/2006">
              <mc:Choice xmlns:v="urn:schemas-microsoft-com:vml" Requires="v">
                <p:oleObj spid="_x0000_s9245" name="Equation" r:id="rId9" imgW="126720" imgH="190440" progId="Equation.DSMT4">
                  <p:embed/>
                </p:oleObj>
              </mc:Choice>
              <mc:Fallback>
                <p:oleObj name="Equation" r:id="rId9" imgW="126720" imgH="190440" progId="Equation.DSMT4">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95400" y="1488744"/>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0" name="Object 6"/>
          <p:cNvGraphicFramePr>
            <a:graphicFrameLocks noChangeAspect="1"/>
          </p:cNvGraphicFramePr>
          <p:nvPr/>
        </p:nvGraphicFramePr>
        <p:xfrm>
          <a:off x="1815152" y="3850944"/>
          <a:ext cx="203200" cy="292100"/>
        </p:xfrm>
        <a:graphic>
          <a:graphicData uri="http://schemas.openxmlformats.org/presentationml/2006/ole">
            <mc:AlternateContent xmlns:mc="http://schemas.openxmlformats.org/markup-compatibility/2006">
              <mc:Choice xmlns:v="urn:schemas-microsoft-com:vml" Requires="v">
                <p:oleObj spid="_x0000_s9246" name="Equation" r:id="rId11" imgW="203040" imgH="291960" progId="Equation.DSMT4">
                  <p:embed/>
                </p:oleObj>
              </mc:Choice>
              <mc:Fallback>
                <p:oleObj name="Equation" r:id="rId11" imgW="203040" imgH="291960" progId="Equation.DSMT4">
                  <p:embed/>
                  <p:pic>
                    <p:nvPicPr>
                      <p:cNvPr id="0"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15152" y="3850944"/>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1" name="Object 7"/>
          <p:cNvGraphicFramePr>
            <a:graphicFrameLocks noChangeAspect="1"/>
          </p:cNvGraphicFramePr>
          <p:nvPr/>
        </p:nvGraphicFramePr>
        <p:xfrm>
          <a:off x="1524000" y="3863644"/>
          <a:ext cx="203200" cy="279400"/>
        </p:xfrm>
        <a:graphic>
          <a:graphicData uri="http://schemas.openxmlformats.org/presentationml/2006/ole">
            <mc:AlternateContent xmlns:mc="http://schemas.openxmlformats.org/markup-compatibility/2006">
              <mc:Choice xmlns:v="urn:schemas-microsoft-com:vml" Requires="v">
                <p:oleObj spid="_x0000_s9247" name="Equation" r:id="rId13" imgW="203040" imgH="279360" progId="Equation.DSMT4">
                  <p:embed/>
                </p:oleObj>
              </mc:Choice>
              <mc:Fallback>
                <p:oleObj name="Equation" r:id="rId13" imgW="203040" imgH="279360" progId="Equation.DSMT4">
                  <p:embed/>
                  <p:pic>
                    <p:nvPicPr>
                      <p:cNvPr id="0" name="Picture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4000" y="3863644"/>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 name="Object 8"/>
          <p:cNvGraphicFramePr>
            <a:graphicFrameLocks noChangeAspect="1"/>
          </p:cNvGraphicFramePr>
          <p:nvPr/>
        </p:nvGraphicFramePr>
        <p:xfrm>
          <a:off x="4634552" y="3216892"/>
          <a:ext cx="139700" cy="190500"/>
        </p:xfrm>
        <a:graphic>
          <a:graphicData uri="http://schemas.openxmlformats.org/presentationml/2006/ole">
            <mc:AlternateContent xmlns:mc="http://schemas.openxmlformats.org/markup-compatibility/2006">
              <mc:Choice xmlns:v="urn:schemas-microsoft-com:vml" Requires="v">
                <p:oleObj spid="_x0000_s9248" name="Equation" r:id="rId15" imgW="139680" imgH="190440" progId="Equation.DSMT4">
                  <p:embed/>
                </p:oleObj>
              </mc:Choice>
              <mc:Fallback>
                <p:oleObj name="Equation" r:id="rId15" imgW="139680" imgH="190440" progId="Equation.DSMT4">
                  <p:embed/>
                  <p:pic>
                    <p:nvPicPr>
                      <p:cNvPr id="0" name="Picture 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34552" y="3216892"/>
                        <a:ext cx="1397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3" name="Object 9"/>
          <p:cNvGraphicFramePr>
            <a:graphicFrameLocks noChangeAspect="1"/>
          </p:cNvGraphicFramePr>
          <p:nvPr/>
        </p:nvGraphicFramePr>
        <p:xfrm>
          <a:off x="4382448" y="3216892"/>
          <a:ext cx="127000" cy="190500"/>
        </p:xfrm>
        <a:graphic>
          <a:graphicData uri="http://schemas.openxmlformats.org/presentationml/2006/ole">
            <mc:AlternateContent xmlns:mc="http://schemas.openxmlformats.org/markup-compatibility/2006">
              <mc:Choice xmlns:v="urn:schemas-microsoft-com:vml" Requires="v">
                <p:oleObj spid="_x0000_s9249" name="Equation" r:id="rId17" imgW="126720" imgH="190440" progId="Equation.DSMT4">
                  <p:embed/>
                </p:oleObj>
              </mc:Choice>
              <mc:Fallback>
                <p:oleObj name="Equation" r:id="rId17" imgW="126720" imgH="190440" progId="Equation.DSMT4">
                  <p:embed/>
                  <p:pic>
                    <p:nvPicPr>
                      <p:cNvPr id="0"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382448" y="3216892"/>
                        <a:ext cx="127000" cy="19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4" name="Object 10"/>
          <p:cNvGraphicFramePr>
            <a:graphicFrameLocks noChangeAspect="1"/>
          </p:cNvGraphicFramePr>
          <p:nvPr/>
        </p:nvGraphicFramePr>
        <p:xfrm>
          <a:off x="4890448" y="5651500"/>
          <a:ext cx="203200" cy="292100"/>
        </p:xfrm>
        <a:graphic>
          <a:graphicData uri="http://schemas.openxmlformats.org/presentationml/2006/ole">
            <mc:AlternateContent xmlns:mc="http://schemas.openxmlformats.org/markup-compatibility/2006">
              <mc:Choice xmlns:v="urn:schemas-microsoft-com:vml" Requires="v">
                <p:oleObj spid="_x0000_s9250" name="Equation" r:id="rId19" imgW="203040" imgH="291960" progId="Equation.DSMT4">
                  <p:embed/>
                </p:oleObj>
              </mc:Choice>
              <mc:Fallback>
                <p:oleObj name="Equation" r:id="rId19" imgW="203040" imgH="291960" progId="Equation.DSMT4">
                  <p:embed/>
                  <p:pic>
                    <p:nvPicPr>
                      <p:cNvPr id="0" name="Picture 1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890448" y="5651500"/>
                        <a:ext cx="2032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5" name="Object 12"/>
          <p:cNvGraphicFramePr>
            <a:graphicFrameLocks noChangeAspect="1"/>
          </p:cNvGraphicFramePr>
          <p:nvPr/>
        </p:nvGraphicFramePr>
        <p:xfrm>
          <a:off x="4375877" y="5664200"/>
          <a:ext cx="203200" cy="279400"/>
        </p:xfrm>
        <a:graphic>
          <a:graphicData uri="http://schemas.openxmlformats.org/presentationml/2006/ole">
            <mc:AlternateContent xmlns:mc="http://schemas.openxmlformats.org/markup-compatibility/2006">
              <mc:Choice xmlns:v="urn:schemas-microsoft-com:vml" Requires="v">
                <p:oleObj spid="_x0000_s9251" name="Equation" r:id="rId21" imgW="203040" imgH="279360" progId="Equation.DSMT4">
                  <p:embed/>
                </p:oleObj>
              </mc:Choice>
              <mc:Fallback>
                <p:oleObj name="Equation" r:id="rId21" imgW="203040" imgH="279360" progId="Equation.DSMT4">
                  <p:embed/>
                  <p:pic>
                    <p:nvPicPr>
                      <p:cNvPr id="0" name="Picture 11"/>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375877" y="566420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6" name="Object 13"/>
          <p:cNvGraphicFramePr>
            <a:graphicFrameLocks noChangeAspect="1"/>
          </p:cNvGraphicFramePr>
          <p:nvPr/>
        </p:nvGraphicFramePr>
        <p:xfrm>
          <a:off x="4131292" y="5664200"/>
          <a:ext cx="190500" cy="279400"/>
        </p:xfrm>
        <a:graphic>
          <a:graphicData uri="http://schemas.openxmlformats.org/presentationml/2006/ole">
            <mc:AlternateContent xmlns:mc="http://schemas.openxmlformats.org/markup-compatibility/2006">
              <mc:Choice xmlns:v="urn:schemas-microsoft-com:vml" Requires="v">
                <p:oleObj spid="_x0000_s9252" name="Equation" r:id="rId23" imgW="190440" imgH="279360" progId="Equation.DSMT4">
                  <p:embed/>
                </p:oleObj>
              </mc:Choice>
              <mc:Fallback>
                <p:oleObj name="Equation" r:id="rId23" imgW="190440" imgH="279360" progId="Equation.DSMT4">
                  <p:embed/>
                  <p:pic>
                    <p:nvPicPr>
                      <p:cNvPr id="0" name="Picture 12"/>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31292" y="5664200"/>
                        <a:ext cx="190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7" name="Object 14"/>
          <p:cNvGraphicFramePr>
            <a:graphicFrameLocks noChangeAspect="1"/>
          </p:cNvGraphicFramePr>
          <p:nvPr/>
        </p:nvGraphicFramePr>
        <p:xfrm>
          <a:off x="4633162" y="5664200"/>
          <a:ext cx="203200" cy="279400"/>
        </p:xfrm>
        <a:graphic>
          <a:graphicData uri="http://schemas.openxmlformats.org/presentationml/2006/ole">
            <mc:AlternateContent xmlns:mc="http://schemas.openxmlformats.org/markup-compatibility/2006">
              <mc:Choice xmlns:v="urn:schemas-microsoft-com:vml" Requires="v">
                <p:oleObj spid="_x0000_s9253" name="Equation" r:id="rId25" imgW="203040" imgH="279360" progId="Equation.DSMT4">
                  <p:embed/>
                </p:oleObj>
              </mc:Choice>
              <mc:Fallback>
                <p:oleObj name="Equation" r:id="rId25" imgW="203040" imgH="279360" progId="Equation.DSMT4">
                  <p:embed/>
                  <p:pic>
                    <p:nvPicPr>
                      <p:cNvPr id="0" name="Picture 1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633162" y="5664200"/>
                        <a:ext cx="2032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8" name="Rectangle 37"/>
          <p:cNvSpPr/>
          <p:nvPr/>
        </p:nvSpPr>
        <p:spPr>
          <a:xfrm>
            <a:off x="2895600" y="2737738"/>
            <a:ext cx="2685735" cy="400110"/>
          </a:xfrm>
          <a:prstGeom prst="rect">
            <a:avLst/>
          </a:prstGeom>
        </p:spPr>
        <p:txBody>
          <a:bodyPr wrap="none">
            <a:spAutoFit/>
          </a:bodyPr>
          <a:lstStyle/>
          <a:p>
            <a:r>
              <a:rPr lang="en-US" sz="2000" dirty="0" smtClean="0">
                <a:solidFill>
                  <a:srgbClr val="008080"/>
                </a:solidFill>
              </a:rPr>
              <a:t>Carry the 1 from the 17.</a:t>
            </a:r>
            <a:endParaRPr lang="en-US" sz="2000" dirty="0">
              <a:solidFill>
                <a:srgbClr val="008080"/>
              </a:solidFill>
            </a:endParaRPr>
          </a:p>
        </p:txBody>
      </p:sp>
      <p:grpSp>
        <p:nvGrpSpPr>
          <p:cNvPr id="49" name="Group 48"/>
          <p:cNvGrpSpPr/>
          <p:nvPr/>
        </p:nvGrpSpPr>
        <p:grpSpPr>
          <a:xfrm>
            <a:off x="1357952" y="1177290"/>
            <a:ext cx="1537648" cy="1760504"/>
            <a:chOff x="1357952" y="1177290"/>
            <a:chExt cx="1537648" cy="1760504"/>
          </a:xfrm>
        </p:grpSpPr>
        <p:cxnSp>
          <p:nvCxnSpPr>
            <p:cNvPr id="40" name="Elbow Connector 39"/>
            <p:cNvCxnSpPr>
              <a:stCxn id="38" idx="1"/>
            </p:cNvCxnSpPr>
            <p:nvPr/>
          </p:nvCxnSpPr>
          <p:spPr>
            <a:xfrm rot="10800000">
              <a:off x="1357952" y="1200434"/>
              <a:ext cx="1537648" cy="1737360"/>
            </a:xfrm>
            <a:prstGeom prst="bentConnector3">
              <a:avLst>
                <a:gd name="adj1" fmla="val 14497"/>
              </a:avLst>
            </a:prstGeom>
            <a:ln w="38100">
              <a:solidFill>
                <a:srgbClr val="C00000"/>
              </a:solidFill>
              <a:tailEnd type="non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16200000" flipH="1">
              <a:off x="1223804" y="1313656"/>
              <a:ext cx="274320" cy="158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4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4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6"/>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6" grpId="0" animBg="1"/>
      <p:bldP spid="44" grpId="0" animBg="1"/>
      <p:bldP spid="43" grpId="0" animBg="1"/>
      <p:bldP spid="42" grpId="0" animBg="1"/>
      <p:bldP spid="48" grpId="0" animBg="1"/>
      <p:bldP spid="47" grpId="0" animBg="1"/>
      <p:bldP spid="6" grpId="0"/>
      <p:bldP spid="11" grpId="0" animBg="1"/>
      <p:bldP spid="15" grpId="0"/>
      <p:bldP spid="3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Properties of Addition</a:t>
            </a:r>
            <a:endParaRPr lang="en-US" dirty="0">
              <a:solidFill>
                <a:srgbClr val="1F497D"/>
              </a:solidFill>
            </a:endParaRPr>
          </a:p>
        </p:txBody>
      </p:sp>
      <p:sp>
        <p:nvSpPr>
          <p:cNvPr id="15362" name="Content Placeholder 2"/>
          <p:cNvSpPr>
            <a:spLocks noGrp="1"/>
          </p:cNvSpPr>
          <p:nvPr>
            <p:ph idx="1"/>
          </p:nvPr>
        </p:nvSpPr>
        <p:spPr>
          <a:xfrm>
            <a:off x="457200" y="1280160"/>
            <a:ext cx="8229600" cy="1902059"/>
          </a:xfrm>
          <a:solidFill>
            <a:srgbClr val="FFFFCC"/>
          </a:solidFill>
          <a:ln w="28575">
            <a:solidFill>
              <a:srgbClr val="000000"/>
            </a:solidFill>
          </a:ln>
        </p:spPr>
        <p:txBody>
          <a:bodyPr>
            <a:spAutoFit/>
          </a:bodyPr>
          <a:lstStyle/>
          <a:p>
            <a:pPr algn="ctr"/>
            <a:r>
              <a:rPr lang="en-US" b="1" dirty="0" smtClean="0">
                <a:solidFill>
                  <a:srgbClr val="000000"/>
                </a:solidFill>
              </a:rPr>
              <a:t>Variable</a:t>
            </a:r>
          </a:p>
          <a:p>
            <a:r>
              <a:rPr lang="en-US" dirty="0" smtClean="0">
                <a:solidFill>
                  <a:srgbClr val="000000"/>
                </a:solidFill>
              </a:rPr>
              <a:t>A </a:t>
            </a:r>
            <a:r>
              <a:rPr lang="en-US" b="1" dirty="0" smtClean="0">
                <a:solidFill>
                  <a:srgbClr val="C00000"/>
                </a:solidFill>
              </a:rPr>
              <a:t>variable</a:t>
            </a:r>
            <a:r>
              <a:rPr lang="en-US" dirty="0" smtClean="0">
                <a:solidFill>
                  <a:srgbClr val="000000"/>
                </a:solidFill>
              </a:rPr>
              <a:t> is a symbol (generally a letter of the alphabet) that is used to represent an unknown number or any one of several numbers.</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Properties of Addition</a:t>
            </a:r>
            <a:endParaRPr lang="en-US" dirty="0">
              <a:solidFill>
                <a:srgbClr val="1F497D"/>
              </a:solidFill>
            </a:endParaRPr>
          </a:p>
        </p:txBody>
      </p:sp>
      <p:sp>
        <p:nvSpPr>
          <p:cNvPr id="15362" name="Content Placeholder 2"/>
          <p:cNvSpPr>
            <a:spLocks noGrp="1"/>
          </p:cNvSpPr>
          <p:nvPr>
            <p:ph idx="1"/>
          </p:nvPr>
        </p:nvSpPr>
        <p:spPr>
          <a:xfrm>
            <a:off x="457200" y="1280160"/>
            <a:ext cx="8229600" cy="2074414"/>
          </a:xfrm>
          <a:solidFill>
            <a:srgbClr val="FFFFCC"/>
          </a:solidFill>
          <a:ln w="28575">
            <a:solidFill>
              <a:srgbClr val="000000"/>
            </a:solidFill>
          </a:ln>
        </p:spPr>
        <p:txBody>
          <a:bodyPr>
            <a:spAutoFit/>
          </a:bodyPr>
          <a:lstStyle/>
          <a:p>
            <a:pPr algn="ctr"/>
            <a:r>
              <a:rPr lang="en-US" b="1" dirty="0" smtClean="0">
                <a:solidFill>
                  <a:srgbClr val="000000"/>
                </a:solidFill>
              </a:rPr>
              <a:t>Commutative Property of Addition</a:t>
            </a:r>
          </a:p>
          <a:p>
            <a:r>
              <a:rPr lang="en-US" dirty="0" smtClean="0">
                <a:solidFill>
                  <a:srgbClr val="000000"/>
                </a:solidFill>
              </a:rPr>
              <a:t>For any whole numbers </a:t>
            </a:r>
            <a:r>
              <a:rPr lang="en-US" i="1" dirty="0" smtClean="0">
                <a:solidFill>
                  <a:srgbClr val="000000"/>
                </a:solidFill>
              </a:rPr>
              <a:t>a</a:t>
            </a:r>
            <a:r>
              <a:rPr lang="en-US" dirty="0" smtClean="0">
                <a:solidFill>
                  <a:srgbClr val="000000"/>
                </a:solidFill>
              </a:rPr>
              <a:t> and </a:t>
            </a:r>
            <a:r>
              <a:rPr lang="en-US" i="1" dirty="0" smtClean="0">
                <a:solidFill>
                  <a:srgbClr val="000000"/>
                </a:solidFill>
              </a:rPr>
              <a:t>b</a:t>
            </a:r>
            <a:r>
              <a:rPr lang="en-US" dirty="0" smtClean="0">
                <a:solidFill>
                  <a:srgbClr val="000000"/>
                </a:solidFill>
              </a:rPr>
              <a:t>, </a:t>
            </a:r>
            <a:r>
              <a:rPr lang="en-US" b="1" i="1" dirty="0" smtClean="0">
                <a:solidFill>
                  <a:srgbClr val="0000FF"/>
                </a:solidFill>
              </a:rPr>
              <a:t>a</a:t>
            </a:r>
            <a:r>
              <a:rPr lang="en-US" b="1" dirty="0" smtClean="0">
                <a:solidFill>
                  <a:srgbClr val="0000FF"/>
                </a:solidFill>
              </a:rPr>
              <a:t> </a:t>
            </a:r>
            <a:r>
              <a:rPr lang="en-US" dirty="0" smtClean="0">
                <a:solidFill>
                  <a:srgbClr val="0000FF"/>
                </a:solidFill>
              </a:rPr>
              <a:t>+</a:t>
            </a:r>
            <a:r>
              <a:rPr lang="en-US" b="1" dirty="0" smtClean="0">
                <a:solidFill>
                  <a:srgbClr val="0000FF"/>
                </a:solidFill>
              </a:rPr>
              <a:t> </a:t>
            </a:r>
            <a:r>
              <a:rPr lang="en-US" b="1" i="1" dirty="0" smtClean="0">
                <a:solidFill>
                  <a:srgbClr val="0000FF"/>
                </a:solidFill>
              </a:rPr>
              <a:t>b</a:t>
            </a:r>
            <a:r>
              <a:rPr lang="en-US" b="1" dirty="0" smtClean="0">
                <a:solidFill>
                  <a:srgbClr val="0000FF"/>
                </a:solidFill>
              </a:rPr>
              <a:t> = </a:t>
            </a:r>
            <a:r>
              <a:rPr lang="en-US" b="1" i="1" dirty="0" smtClean="0">
                <a:solidFill>
                  <a:srgbClr val="0000FF"/>
                </a:solidFill>
              </a:rPr>
              <a:t>b</a:t>
            </a:r>
            <a:r>
              <a:rPr lang="en-US" b="1" dirty="0" smtClean="0">
                <a:solidFill>
                  <a:srgbClr val="0000FF"/>
                </a:solidFill>
              </a:rPr>
              <a:t> </a:t>
            </a:r>
            <a:r>
              <a:rPr lang="en-US" dirty="0" smtClean="0">
                <a:solidFill>
                  <a:srgbClr val="0000FF"/>
                </a:solidFill>
              </a:rPr>
              <a:t>+</a:t>
            </a:r>
            <a:r>
              <a:rPr lang="en-US" b="1" dirty="0" smtClean="0">
                <a:solidFill>
                  <a:srgbClr val="0000FF"/>
                </a:solidFill>
              </a:rPr>
              <a:t> </a:t>
            </a:r>
            <a:r>
              <a:rPr lang="en-US" b="1" i="1" dirty="0" smtClean="0">
                <a:solidFill>
                  <a:srgbClr val="0000FF"/>
                </a:solidFill>
              </a:rPr>
              <a:t>a</a:t>
            </a:r>
            <a:r>
              <a:rPr lang="en-US" dirty="0" smtClean="0">
                <a:solidFill>
                  <a:srgbClr val="0000FF"/>
                </a:solidFill>
              </a:rPr>
              <a:t>.</a:t>
            </a:r>
            <a:endParaRPr lang="en-US" b="1" dirty="0" smtClean="0">
              <a:solidFill>
                <a:srgbClr val="0000FF"/>
              </a:solidFill>
            </a:endParaRPr>
          </a:p>
          <a:p>
            <a:r>
              <a:rPr lang="en-US" dirty="0" smtClean="0">
                <a:solidFill>
                  <a:srgbClr val="000000"/>
                </a:solidFill>
              </a:rPr>
              <a:t>For example,  33 + 14 = 14 + 33.</a:t>
            </a:r>
          </a:p>
          <a:p>
            <a:r>
              <a:rPr lang="en-US" dirty="0" smtClean="0">
                <a:solidFill>
                  <a:srgbClr val="000000"/>
                </a:solidFill>
              </a:rPr>
              <a:t>(The </a:t>
            </a:r>
            <a:r>
              <a:rPr lang="en-US" b="1" dirty="0" smtClean="0">
                <a:solidFill>
                  <a:srgbClr val="C00000"/>
                </a:solidFill>
              </a:rPr>
              <a:t>order</a:t>
            </a:r>
            <a:r>
              <a:rPr lang="en-US" dirty="0" smtClean="0">
                <a:solidFill>
                  <a:srgbClr val="000000"/>
                </a:solidFill>
              </a:rPr>
              <a:t> of the numbers in addition can be reversed.)</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Properties of Addition</a:t>
            </a:r>
            <a:endParaRPr lang="en-US" dirty="0">
              <a:solidFill>
                <a:srgbClr val="1F497D"/>
              </a:solidFill>
            </a:endParaRPr>
          </a:p>
        </p:txBody>
      </p:sp>
      <p:sp>
        <p:nvSpPr>
          <p:cNvPr id="15362"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r>
              <a:rPr lang="en-US" b="1" dirty="0" smtClean="0">
                <a:solidFill>
                  <a:srgbClr val="000000"/>
                </a:solidFill>
              </a:rPr>
              <a:t>Associative Property of Addition</a:t>
            </a:r>
          </a:p>
          <a:p>
            <a:r>
              <a:rPr lang="en-US" dirty="0" smtClean="0">
                <a:solidFill>
                  <a:srgbClr val="000000"/>
                </a:solidFill>
              </a:rPr>
              <a:t>For any whole numbers </a:t>
            </a:r>
            <a:r>
              <a:rPr lang="en-US" i="1" dirty="0" smtClean="0">
                <a:solidFill>
                  <a:srgbClr val="000000"/>
                </a:solidFill>
              </a:rPr>
              <a:t>a</a:t>
            </a:r>
            <a:r>
              <a:rPr lang="en-US" dirty="0" smtClean="0">
                <a:solidFill>
                  <a:srgbClr val="000000"/>
                </a:solidFill>
              </a:rPr>
              <a:t>, </a:t>
            </a:r>
            <a:r>
              <a:rPr lang="en-US" i="1" dirty="0" smtClean="0">
                <a:solidFill>
                  <a:srgbClr val="000000"/>
                </a:solidFill>
              </a:rPr>
              <a:t>b</a:t>
            </a:r>
            <a:r>
              <a:rPr lang="en-US" dirty="0" smtClean="0">
                <a:solidFill>
                  <a:srgbClr val="000000"/>
                </a:solidFill>
              </a:rPr>
              <a:t> and </a:t>
            </a:r>
            <a:r>
              <a:rPr lang="en-US" i="1" dirty="0" smtClean="0">
                <a:solidFill>
                  <a:srgbClr val="000000"/>
                </a:solidFill>
              </a:rPr>
              <a:t>c</a:t>
            </a:r>
            <a:r>
              <a:rPr lang="en-US" dirty="0" smtClean="0">
                <a:solidFill>
                  <a:srgbClr val="000000"/>
                </a:solidFill>
              </a:rPr>
              <a:t>,</a:t>
            </a:r>
          </a:p>
          <a:p>
            <a:pPr algn="ctr"/>
            <a:r>
              <a:rPr lang="en-US" b="1" dirty="0" smtClean="0">
                <a:solidFill>
                  <a:srgbClr val="000000"/>
                </a:solidFill>
              </a:rPr>
              <a:t>	 </a:t>
            </a:r>
            <a:r>
              <a:rPr lang="en-US" dirty="0" smtClean="0">
                <a:solidFill>
                  <a:srgbClr val="0000FF"/>
                </a:solidFill>
              </a:rPr>
              <a:t>(</a:t>
            </a:r>
            <a:r>
              <a:rPr lang="en-US" b="1" i="1" dirty="0" smtClean="0">
                <a:solidFill>
                  <a:srgbClr val="0000FF"/>
                </a:solidFill>
              </a:rPr>
              <a:t>a</a:t>
            </a:r>
            <a:r>
              <a:rPr lang="en-US" b="1" dirty="0" smtClean="0">
                <a:solidFill>
                  <a:srgbClr val="0000FF"/>
                </a:solidFill>
              </a:rPr>
              <a:t> </a:t>
            </a:r>
            <a:r>
              <a:rPr lang="en-US" dirty="0" smtClean="0">
                <a:solidFill>
                  <a:srgbClr val="0000FF"/>
                </a:solidFill>
              </a:rPr>
              <a:t>+</a:t>
            </a:r>
            <a:r>
              <a:rPr lang="en-US" b="1" dirty="0" smtClean="0">
                <a:solidFill>
                  <a:srgbClr val="0000FF"/>
                </a:solidFill>
              </a:rPr>
              <a:t> </a:t>
            </a:r>
            <a:r>
              <a:rPr lang="en-US" b="1" i="1" dirty="0" smtClean="0">
                <a:solidFill>
                  <a:srgbClr val="0000FF"/>
                </a:solidFill>
              </a:rPr>
              <a:t>b</a:t>
            </a:r>
            <a:r>
              <a:rPr lang="en-US" dirty="0" smtClean="0">
                <a:solidFill>
                  <a:srgbClr val="0000FF"/>
                </a:solidFill>
              </a:rPr>
              <a:t>)</a:t>
            </a:r>
            <a:r>
              <a:rPr lang="en-US" b="1" dirty="0" smtClean="0">
                <a:solidFill>
                  <a:srgbClr val="0000FF"/>
                </a:solidFill>
              </a:rPr>
              <a:t> </a:t>
            </a:r>
            <a:r>
              <a:rPr lang="en-US" dirty="0" smtClean="0">
                <a:solidFill>
                  <a:srgbClr val="0000FF"/>
                </a:solidFill>
              </a:rPr>
              <a:t>+</a:t>
            </a:r>
            <a:r>
              <a:rPr lang="en-US" b="1" dirty="0" smtClean="0">
                <a:solidFill>
                  <a:srgbClr val="0000FF"/>
                </a:solidFill>
              </a:rPr>
              <a:t> </a:t>
            </a:r>
            <a:r>
              <a:rPr lang="en-US" b="1" i="1" dirty="0" smtClean="0">
                <a:solidFill>
                  <a:srgbClr val="0000FF"/>
                </a:solidFill>
              </a:rPr>
              <a:t>c</a:t>
            </a:r>
            <a:r>
              <a:rPr lang="en-US" b="1" dirty="0" smtClean="0">
                <a:solidFill>
                  <a:srgbClr val="0000FF"/>
                </a:solidFill>
              </a:rPr>
              <a:t> = </a:t>
            </a:r>
            <a:r>
              <a:rPr lang="en-US" b="1" i="1" dirty="0" smtClean="0">
                <a:solidFill>
                  <a:srgbClr val="0000FF"/>
                </a:solidFill>
              </a:rPr>
              <a:t>a</a:t>
            </a:r>
            <a:r>
              <a:rPr lang="en-US" b="1" dirty="0" smtClean="0">
                <a:solidFill>
                  <a:srgbClr val="0000FF"/>
                </a:solidFill>
              </a:rPr>
              <a:t> </a:t>
            </a:r>
            <a:r>
              <a:rPr lang="en-US" dirty="0" smtClean="0">
                <a:solidFill>
                  <a:srgbClr val="0000FF"/>
                </a:solidFill>
              </a:rPr>
              <a:t>+ (</a:t>
            </a:r>
            <a:r>
              <a:rPr lang="en-US" b="1" i="1" dirty="0" smtClean="0">
                <a:solidFill>
                  <a:srgbClr val="0000FF"/>
                </a:solidFill>
              </a:rPr>
              <a:t>b</a:t>
            </a:r>
            <a:r>
              <a:rPr lang="en-US" b="1" dirty="0" smtClean="0">
                <a:solidFill>
                  <a:srgbClr val="0000FF"/>
                </a:solidFill>
              </a:rPr>
              <a:t> </a:t>
            </a:r>
            <a:r>
              <a:rPr lang="en-US" dirty="0" smtClean="0">
                <a:solidFill>
                  <a:srgbClr val="0000FF"/>
                </a:solidFill>
              </a:rPr>
              <a:t>+</a:t>
            </a:r>
            <a:r>
              <a:rPr lang="en-US" b="1" dirty="0" smtClean="0">
                <a:solidFill>
                  <a:srgbClr val="0000FF"/>
                </a:solidFill>
              </a:rPr>
              <a:t> </a:t>
            </a:r>
            <a:r>
              <a:rPr lang="en-US" b="1" i="1" dirty="0" smtClean="0">
                <a:solidFill>
                  <a:srgbClr val="0000FF"/>
                </a:solidFill>
              </a:rPr>
              <a:t>c</a:t>
            </a:r>
            <a:r>
              <a:rPr lang="en-US" dirty="0" smtClean="0">
                <a:solidFill>
                  <a:srgbClr val="0000FF"/>
                </a:solidFill>
              </a:rPr>
              <a:t>)</a:t>
            </a:r>
            <a:r>
              <a:rPr lang="en-US" dirty="0" smtClean="0">
                <a:solidFill>
                  <a:srgbClr val="000000"/>
                </a:solidFill>
              </a:rPr>
              <a:t>.</a:t>
            </a:r>
          </a:p>
          <a:p>
            <a:r>
              <a:rPr lang="en-US" dirty="0" smtClean="0">
                <a:solidFill>
                  <a:srgbClr val="000000"/>
                </a:solidFill>
              </a:rPr>
              <a:t>For example,  (6 + 12) + 5 = 6 + (12 + 5).</a:t>
            </a:r>
          </a:p>
          <a:p>
            <a:r>
              <a:rPr lang="en-US" dirty="0" smtClean="0">
                <a:solidFill>
                  <a:srgbClr val="000000"/>
                </a:solidFill>
              </a:rPr>
              <a:t>(The </a:t>
            </a:r>
            <a:r>
              <a:rPr lang="en-US" b="1" dirty="0" smtClean="0">
                <a:solidFill>
                  <a:srgbClr val="C00000"/>
                </a:solidFill>
              </a:rPr>
              <a:t>grouping</a:t>
            </a:r>
            <a:r>
              <a:rPr lang="en-US" dirty="0" smtClean="0">
                <a:solidFill>
                  <a:srgbClr val="000000"/>
                </a:solidFill>
              </a:rPr>
              <a:t> of the numbers can be changed.)</a:t>
            </a:r>
            <a:endParaRPr lang="en-US" dirty="0">
              <a:solidFill>
                <a:srgbClr val="0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a:defRPr/>
            </a:pPr>
            <a:r>
              <a:rPr lang="en-US" dirty="0" smtClean="0"/>
              <a:t>Properties of Addition</a:t>
            </a:r>
            <a:endParaRPr lang="en-US" dirty="0">
              <a:solidFill>
                <a:srgbClr val="1F497D"/>
              </a:solidFill>
            </a:endParaRPr>
          </a:p>
        </p:txBody>
      </p:sp>
      <p:sp>
        <p:nvSpPr>
          <p:cNvPr id="15362" name="Content Placeholder 2"/>
          <p:cNvSpPr>
            <a:spLocks noGrp="1"/>
          </p:cNvSpPr>
          <p:nvPr>
            <p:ph idx="1"/>
          </p:nvPr>
        </p:nvSpPr>
        <p:spPr>
          <a:xfrm>
            <a:off x="457200" y="1280160"/>
            <a:ext cx="8229600" cy="2591479"/>
          </a:xfrm>
          <a:solidFill>
            <a:srgbClr val="FFFFCC"/>
          </a:solidFill>
          <a:ln w="28575">
            <a:solidFill>
              <a:srgbClr val="000000"/>
            </a:solidFill>
          </a:ln>
        </p:spPr>
        <p:txBody>
          <a:bodyPr>
            <a:spAutoFit/>
          </a:bodyPr>
          <a:lstStyle/>
          <a:p>
            <a:pPr algn="ctr"/>
            <a:r>
              <a:rPr lang="en-US" b="1" dirty="0" smtClean="0">
                <a:solidFill>
                  <a:srgbClr val="000000"/>
                </a:solidFill>
              </a:rPr>
              <a:t>Additive Identity Property</a:t>
            </a:r>
          </a:p>
          <a:p>
            <a:r>
              <a:rPr lang="en-US" dirty="0" smtClean="0">
                <a:solidFill>
                  <a:srgbClr val="000000"/>
                </a:solidFill>
              </a:rPr>
              <a:t>For any whole number </a:t>
            </a:r>
            <a:r>
              <a:rPr lang="en-US" i="1" dirty="0" smtClean="0">
                <a:solidFill>
                  <a:srgbClr val="000000"/>
                </a:solidFill>
              </a:rPr>
              <a:t>a</a:t>
            </a:r>
            <a:r>
              <a:rPr lang="en-US" dirty="0" smtClean="0">
                <a:solidFill>
                  <a:srgbClr val="000000"/>
                </a:solidFill>
              </a:rPr>
              <a:t>, </a:t>
            </a:r>
            <a:r>
              <a:rPr lang="en-US" b="1" i="1" dirty="0" smtClean="0">
                <a:solidFill>
                  <a:srgbClr val="0000FF"/>
                </a:solidFill>
              </a:rPr>
              <a:t>a</a:t>
            </a:r>
            <a:r>
              <a:rPr lang="en-US" b="1" dirty="0" smtClean="0">
                <a:solidFill>
                  <a:srgbClr val="0000FF"/>
                </a:solidFill>
              </a:rPr>
              <a:t> </a:t>
            </a:r>
            <a:r>
              <a:rPr lang="en-US" dirty="0" smtClean="0">
                <a:solidFill>
                  <a:srgbClr val="0000FF"/>
                </a:solidFill>
              </a:rPr>
              <a:t>+</a:t>
            </a:r>
            <a:r>
              <a:rPr lang="en-US" b="1" dirty="0" smtClean="0">
                <a:solidFill>
                  <a:srgbClr val="0000FF"/>
                </a:solidFill>
              </a:rPr>
              <a:t> 0 = </a:t>
            </a:r>
            <a:r>
              <a:rPr lang="en-US" b="1" i="1" dirty="0" smtClean="0">
                <a:solidFill>
                  <a:srgbClr val="0000FF"/>
                </a:solidFill>
              </a:rPr>
              <a:t>a</a:t>
            </a:r>
            <a:r>
              <a:rPr lang="en-US" dirty="0" smtClean="0">
                <a:solidFill>
                  <a:srgbClr val="000000"/>
                </a:solidFill>
              </a:rPr>
              <a:t>.</a:t>
            </a:r>
          </a:p>
          <a:p>
            <a:r>
              <a:rPr lang="en-US" dirty="0" smtClean="0">
                <a:solidFill>
                  <a:srgbClr val="000000"/>
                </a:solidFill>
              </a:rPr>
              <a:t>For example,  8 + 0 = 8.</a:t>
            </a:r>
          </a:p>
          <a:p>
            <a:r>
              <a:rPr lang="en-US" dirty="0" smtClean="0">
                <a:solidFill>
                  <a:srgbClr val="000000"/>
                </a:solidFill>
              </a:rPr>
              <a:t>(The sum of a number and 0 is that same number.)</a:t>
            </a:r>
          </a:p>
          <a:p>
            <a:r>
              <a:rPr lang="en-US" dirty="0" smtClean="0">
                <a:solidFill>
                  <a:srgbClr val="000000"/>
                </a:solidFill>
              </a:rPr>
              <a:t>The number 0 is called the </a:t>
            </a:r>
            <a:r>
              <a:rPr lang="en-US" b="1" dirty="0" smtClean="0">
                <a:solidFill>
                  <a:srgbClr val="C00000"/>
                </a:solidFill>
              </a:rPr>
              <a:t>additive identity</a:t>
            </a:r>
            <a:r>
              <a:rPr lang="en-US" dirty="0" smtClean="0">
                <a:solidFill>
                  <a:srgbClr val="000000"/>
                </a:solidFill>
              </a:rPr>
              <a:t>.</a:t>
            </a:r>
            <a:endParaRPr lang="en-US" dirty="0">
              <a:solidFill>
                <a:srgbClr val="000000"/>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533</TotalTime>
  <Words>1168</Words>
  <Application>Microsoft Office PowerPoint</Application>
  <PresentationFormat>On-screen Show (4:3)</PresentationFormat>
  <Paragraphs>205</Paragraphs>
  <Slides>31</Slides>
  <Notes>5</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6" baseType="lpstr">
      <vt:lpstr>Calibri</vt:lpstr>
      <vt:lpstr>Courier New</vt:lpstr>
      <vt:lpstr>Arial</vt:lpstr>
      <vt:lpstr>Office Theme</vt:lpstr>
      <vt:lpstr>Equation</vt:lpstr>
      <vt:lpstr>Section 1.2</vt:lpstr>
      <vt:lpstr>Objectives</vt:lpstr>
      <vt:lpstr>Objectives  (cont.)</vt:lpstr>
      <vt:lpstr>Example 1</vt:lpstr>
      <vt:lpstr>Example 1 (cont.)</vt:lpstr>
      <vt:lpstr>Properties of Addition</vt:lpstr>
      <vt:lpstr>Properties of Addition</vt:lpstr>
      <vt:lpstr>Properties of Addition</vt:lpstr>
      <vt:lpstr>Properties of Addition</vt:lpstr>
      <vt:lpstr>Example 2</vt:lpstr>
      <vt:lpstr>Completion Example 3</vt:lpstr>
      <vt:lpstr>Example 4</vt:lpstr>
      <vt:lpstr>Example 5</vt:lpstr>
      <vt:lpstr>Example 5 (cont.)</vt:lpstr>
      <vt:lpstr>Example 5 (cont.)</vt:lpstr>
      <vt:lpstr>Example 6</vt:lpstr>
      <vt:lpstr>Example 6 (cont.)</vt:lpstr>
      <vt:lpstr>Estimating Sums and Differences with Whole Numbers</vt:lpstr>
      <vt:lpstr>Example 7</vt:lpstr>
      <vt:lpstr>Example 7 (cont.)</vt:lpstr>
      <vt:lpstr>Example 7 (cont.)</vt:lpstr>
      <vt:lpstr>Example 7 (cont.)</vt:lpstr>
      <vt:lpstr>Example 8</vt:lpstr>
      <vt:lpstr>Example 8 (cont.)</vt:lpstr>
      <vt:lpstr>Estimating Sums and Differences with Whole Numbers</vt:lpstr>
      <vt:lpstr>Addition and Subtraction with Calculators</vt:lpstr>
      <vt:lpstr>Example 9</vt:lpstr>
      <vt:lpstr>Example 9 (cont.)</vt:lpstr>
      <vt:lpstr>Example 9 (cont.)</vt:lpstr>
      <vt:lpstr>Example 10</vt:lpstr>
      <vt:lpstr>Example 10 (cont.)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Prealgebra</dc:title>
  <dc:creator>Hawkes Learning Systems</dc:creator>
  <cp:lastModifiedBy>ashish.samudre</cp:lastModifiedBy>
  <cp:revision>80</cp:revision>
  <dcterms:created xsi:type="dcterms:W3CDTF">2013-04-26T14:43:13Z</dcterms:created>
  <dcterms:modified xsi:type="dcterms:W3CDTF">2017-08-02T15:18:06Z</dcterms:modified>
</cp:coreProperties>
</file>