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handoutMasterIdLst>
    <p:handoutMasterId r:id="rId46"/>
  </p:handoutMasterIdLst>
  <p:sldIdLst>
    <p:sldId id="256" r:id="rId2"/>
    <p:sldId id="258" r:id="rId3"/>
    <p:sldId id="259" r:id="rId4"/>
    <p:sldId id="262" r:id="rId5"/>
    <p:sldId id="263" r:id="rId6"/>
    <p:sldId id="264" r:id="rId7"/>
    <p:sldId id="265" r:id="rId8"/>
    <p:sldId id="266" r:id="rId9"/>
    <p:sldId id="267" r:id="rId10"/>
    <p:sldId id="269" r:id="rId11"/>
    <p:sldId id="272" r:id="rId12"/>
    <p:sldId id="319" r:id="rId13"/>
    <p:sldId id="275" r:id="rId14"/>
    <p:sldId id="279" r:id="rId15"/>
    <p:sldId id="321" r:id="rId16"/>
    <p:sldId id="322" r:id="rId17"/>
    <p:sldId id="282" r:id="rId18"/>
    <p:sldId id="323" r:id="rId19"/>
    <p:sldId id="324" r:id="rId20"/>
    <p:sldId id="325" r:id="rId21"/>
    <p:sldId id="326" r:id="rId22"/>
    <p:sldId id="327" r:id="rId23"/>
    <p:sldId id="328" r:id="rId24"/>
    <p:sldId id="329" r:id="rId25"/>
    <p:sldId id="331" r:id="rId26"/>
    <p:sldId id="332" r:id="rId27"/>
    <p:sldId id="333" r:id="rId28"/>
    <p:sldId id="297" r:id="rId29"/>
    <p:sldId id="334" r:id="rId30"/>
    <p:sldId id="335" r:id="rId31"/>
    <p:sldId id="343" r:id="rId32"/>
    <p:sldId id="344" r:id="rId33"/>
    <p:sldId id="336" r:id="rId34"/>
    <p:sldId id="337" r:id="rId35"/>
    <p:sldId id="338" r:id="rId36"/>
    <p:sldId id="339" r:id="rId37"/>
    <p:sldId id="340" r:id="rId38"/>
    <p:sldId id="309" r:id="rId39"/>
    <p:sldId id="311" r:id="rId40"/>
    <p:sldId id="341" r:id="rId41"/>
    <p:sldId id="315" r:id="rId42"/>
    <p:sldId id="342" r:id="rId43"/>
    <p:sldId id="317" r:id="rId44"/>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0000"/>
    <a:srgbClr val="0000FF"/>
    <a:srgbClr val="FF00FF"/>
    <a:srgbClr val="000099"/>
    <a:srgbClr val="008080"/>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9"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5.wmf"/><Relationship Id="rId7" Type="http://schemas.openxmlformats.org/officeDocument/2006/relationships/image" Target="../media/image78.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69.wmf"/><Relationship Id="rId5" Type="http://schemas.openxmlformats.org/officeDocument/2006/relationships/image" Target="../media/image77.wmf"/><Relationship Id="rId4" Type="http://schemas.openxmlformats.org/officeDocument/2006/relationships/image" Target="../media/image7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2.wmf"/><Relationship Id="rId4" Type="http://schemas.openxmlformats.org/officeDocument/2006/relationships/image" Target="../media/image8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11" Type="http://schemas.openxmlformats.org/officeDocument/2006/relationships/image" Target="../media/image100.wmf"/><Relationship Id="rId5" Type="http://schemas.openxmlformats.org/officeDocument/2006/relationships/image" Target="../media/image94.wmf"/><Relationship Id="rId10" Type="http://schemas.openxmlformats.org/officeDocument/2006/relationships/image" Target="../media/image99.wmf"/><Relationship Id="rId4" Type="http://schemas.openxmlformats.org/officeDocument/2006/relationships/image" Target="../media/image93.wmf"/><Relationship Id="rId9" Type="http://schemas.openxmlformats.org/officeDocument/2006/relationships/image" Target="../media/image98.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image" Target="../media/image113.wmf"/><Relationship Id="rId3" Type="http://schemas.openxmlformats.org/officeDocument/2006/relationships/image" Target="../media/image103.wmf"/><Relationship Id="rId7" Type="http://schemas.openxmlformats.org/officeDocument/2006/relationships/image" Target="../media/image107.wmf"/><Relationship Id="rId12" Type="http://schemas.openxmlformats.org/officeDocument/2006/relationships/image" Target="../media/image112.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11" Type="http://schemas.openxmlformats.org/officeDocument/2006/relationships/image" Target="../media/image111.wmf"/><Relationship Id="rId5" Type="http://schemas.openxmlformats.org/officeDocument/2006/relationships/image" Target="../media/image105.wmf"/><Relationship Id="rId10" Type="http://schemas.openxmlformats.org/officeDocument/2006/relationships/image" Target="../media/image110.wmf"/><Relationship Id="rId4" Type="http://schemas.openxmlformats.org/officeDocument/2006/relationships/image" Target="../media/image104.wmf"/><Relationship Id="rId9" Type="http://schemas.openxmlformats.org/officeDocument/2006/relationships/image" Target="../media/image10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9"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0.wmf"/><Relationship Id="rId7" Type="http://schemas.openxmlformats.org/officeDocument/2006/relationships/image" Target="../media/image33.wmf"/><Relationship Id="rId2" Type="http://schemas.openxmlformats.org/officeDocument/2006/relationships/image" Target="../media/image31.wmf"/><Relationship Id="rId1" Type="http://schemas.openxmlformats.org/officeDocument/2006/relationships/image" Target="../media/image24.wmf"/><Relationship Id="rId6" Type="http://schemas.openxmlformats.org/officeDocument/2006/relationships/image" Target="../media/image32.wmf"/><Relationship Id="rId5"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30.wmf"/><Relationship Id="rId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284192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973CF-09D7-4052-A646-9CEA07203C14}" type="datetimeFigureOut">
              <a:rPr lang="en-US" smtClean="0"/>
              <a:pPr/>
              <a:t>8/2/2017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0B726-89BE-47BA-84FE-5B5C1DBE184A}" type="slidenum">
              <a:rPr lang="en-US" smtClean="0"/>
              <a:pPr/>
              <a:t>‹#›</a:t>
            </a:fld>
            <a:endParaRPr lang="en-US"/>
          </a:p>
        </p:txBody>
      </p:sp>
    </p:spTree>
    <p:extLst>
      <p:ext uri="{BB962C8B-B14F-4D97-AF65-F5344CB8AC3E}">
        <p14:creationId xmlns:p14="http://schemas.microsoft.com/office/powerpoint/2010/main" val="359214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392521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16</a:t>
            </a:fld>
            <a:endParaRPr lang="en-US" dirty="0"/>
          </a:p>
        </p:txBody>
      </p:sp>
    </p:spTree>
    <p:extLst>
      <p:ext uri="{BB962C8B-B14F-4D97-AF65-F5344CB8AC3E}">
        <p14:creationId xmlns:p14="http://schemas.microsoft.com/office/powerpoint/2010/main" val="530715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17</a:t>
            </a:fld>
            <a:endParaRPr lang="en-US" dirty="0"/>
          </a:p>
        </p:txBody>
      </p:sp>
    </p:spTree>
    <p:extLst>
      <p:ext uri="{BB962C8B-B14F-4D97-AF65-F5344CB8AC3E}">
        <p14:creationId xmlns:p14="http://schemas.microsoft.com/office/powerpoint/2010/main" val="2413928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38</a:t>
            </a:fld>
            <a:endParaRPr lang="en-US" dirty="0"/>
          </a:p>
        </p:txBody>
      </p:sp>
    </p:spTree>
    <p:extLst>
      <p:ext uri="{BB962C8B-B14F-4D97-AF65-F5344CB8AC3E}">
        <p14:creationId xmlns:p14="http://schemas.microsoft.com/office/powerpoint/2010/main" val="403152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39</a:t>
            </a:fld>
            <a:endParaRPr lang="en-US" dirty="0"/>
          </a:p>
        </p:txBody>
      </p:sp>
    </p:spTree>
    <p:extLst>
      <p:ext uri="{BB962C8B-B14F-4D97-AF65-F5344CB8AC3E}">
        <p14:creationId xmlns:p14="http://schemas.microsoft.com/office/powerpoint/2010/main" val="248581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40</a:t>
            </a:fld>
            <a:endParaRPr lang="en-US" dirty="0"/>
          </a:p>
        </p:txBody>
      </p:sp>
    </p:spTree>
    <p:extLst>
      <p:ext uri="{BB962C8B-B14F-4D97-AF65-F5344CB8AC3E}">
        <p14:creationId xmlns:p14="http://schemas.microsoft.com/office/powerpoint/2010/main" val="272213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41</a:t>
            </a:fld>
            <a:endParaRPr lang="en-US" dirty="0"/>
          </a:p>
        </p:txBody>
      </p:sp>
    </p:spTree>
    <p:extLst>
      <p:ext uri="{BB962C8B-B14F-4D97-AF65-F5344CB8AC3E}">
        <p14:creationId xmlns:p14="http://schemas.microsoft.com/office/powerpoint/2010/main" val="2901481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42</a:t>
            </a:fld>
            <a:endParaRPr lang="en-US" dirty="0"/>
          </a:p>
        </p:txBody>
      </p:sp>
    </p:spTree>
    <p:extLst>
      <p:ext uri="{BB962C8B-B14F-4D97-AF65-F5344CB8AC3E}">
        <p14:creationId xmlns:p14="http://schemas.microsoft.com/office/powerpoint/2010/main" val="1873886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43</a:t>
            </a:fld>
            <a:endParaRPr lang="en-US" dirty="0"/>
          </a:p>
        </p:txBody>
      </p:sp>
    </p:spTree>
    <p:extLst>
      <p:ext uri="{BB962C8B-B14F-4D97-AF65-F5344CB8AC3E}">
        <p14:creationId xmlns:p14="http://schemas.microsoft.com/office/powerpoint/2010/main" val="107988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333416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1200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7</a:t>
            </a:fld>
            <a:endParaRPr lang="en-US" dirty="0"/>
          </a:p>
        </p:txBody>
      </p:sp>
    </p:spTree>
    <p:extLst>
      <p:ext uri="{BB962C8B-B14F-4D97-AF65-F5344CB8AC3E}">
        <p14:creationId xmlns:p14="http://schemas.microsoft.com/office/powerpoint/2010/main" val="49143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4213731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131445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156857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14</a:t>
            </a:fld>
            <a:endParaRPr lang="en-US" dirty="0"/>
          </a:p>
        </p:txBody>
      </p:sp>
    </p:spTree>
    <p:extLst>
      <p:ext uri="{BB962C8B-B14F-4D97-AF65-F5344CB8AC3E}">
        <p14:creationId xmlns:p14="http://schemas.microsoft.com/office/powerpoint/2010/main" val="419431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15</a:t>
            </a:fld>
            <a:endParaRPr lang="en-US" dirty="0"/>
          </a:p>
        </p:txBody>
      </p:sp>
    </p:spTree>
    <p:extLst>
      <p:ext uri="{BB962C8B-B14F-4D97-AF65-F5344CB8AC3E}">
        <p14:creationId xmlns:p14="http://schemas.microsoft.com/office/powerpoint/2010/main" val="1190219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smtClean="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0.bin"/><Relationship Id="rId1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0.wmf"/><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3.vml"/><Relationship Id="rId6" Type="http://schemas.openxmlformats.org/officeDocument/2006/relationships/image" Target="../media/image7.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9.wmf"/><Relationship Id="rId19" Type="http://schemas.openxmlformats.org/officeDocument/2006/relationships/oleObject" Target="../embeddings/oleObject13.bin"/><Relationship Id="rId4" Type="http://schemas.openxmlformats.org/officeDocument/2006/relationships/image" Target="../media/image6.wmf"/><Relationship Id="rId9" Type="http://schemas.openxmlformats.org/officeDocument/2006/relationships/oleObject" Target="../embeddings/oleObject8.bin"/><Relationship Id="rId14"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9.bin"/><Relationship Id="rId18" Type="http://schemas.openxmlformats.org/officeDocument/2006/relationships/image" Target="../media/image22.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9.wmf"/><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21.wmf"/><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7.bin"/><Relationship Id="rId1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wmf"/><Relationship Id="rId4"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oleObject" Target="../embeddings/oleObject28.bin"/><Relationship Id="rId3" Type="http://schemas.openxmlformats.org/officeDocument/2006/relationships/notesSlide" Target="../notesSlides/notesSlide8.xml"/><Relationship Id="rId7" Type="http://schemas.openxmlformats.org/officeDocument/2006/relationships/image" Target="../media/image25.wmf"/><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8.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6.wmf"/><Relationship Id="rId1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28.wmf"/><Relationship Id="rId3" Type="http://schemas.openxmlformats.org/officeDocument/2006/relationships/notesSlide" Target="../notesSlides/notesSlide9.xml"/><Relationship Id="rId7" Type="http://schemas.openxmlformats.org/officeDocument/2006/relationships/image" Target="../media/image29.wmf"/><Relationship Id="rId12"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1.bin"/><Relationship Id="rId11"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0.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28.wmf"/><Relationship Id="rId18" Type="http://schemas.openxmlformats.org/officeDocument/2006/relationships/oleObject" Target="../embeddings/oleObject42.bin"/><Relationship Id="rId3" Type="http://schemas.openxmlformats.org/officeDocument/2006/relationships/notesSlide" Target="../notesSlides/notesSlide10.xml"/><Relationship Id="rId21" Type="http://schemas.openxmlformats.org/officeDocument/2006/relationships/image" Target="../media/image34.wmf"/><Relationship Id="rId7" Type="http://schemas.openxmlformats.org/officeDocument/2006/relationships/image" Target="../media/image31.wmf"/><Relationship Id="rId12" Type="http://schemas.openxmlformats.org/officeDocument/2006/relationships/oleObject" Target="../embeddings/oleObject39.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41.bin"/><Relationship Id="rId20" Type="http://schemas.openxmlformats.org/officeDocument/2006/relationships/oleObject" Target="../embeddings/oleObject44.bin"/><Relationship Id="rId1" Type="http://schemas.openxmlformats.org/officeDocument/2006/relationships/vmlDrawing" Target="../drawings/vmlDrawing8.vml"/><Relationship Id="rId6" Type="http://schemas.openxmlformats.org/officeDocument/2006/relationships/oleObject" Target="../embeddings/oleObject36.bin"/><Relationship Id="rId11" Type="http://schemas.openxmlformats.org/officeDocument/2006/relationships/image" Target="../media/image25.wmf"/><Relationship Id="rId5" Type="http://schemas.openxmlformats.org/officeDocument/2006/relationships/image" Target="../media/image24.wmf"/><Relationship Id="rId15" Type="http://schemas.openxmlformats.org/officeDocument/2006/relationships/image" Target="../media/image32.wmf"/><Relationship Id="rId23" Type="http://schemas.openxmlformats.org/officeDocument/2006/relationships/image" Target="../media/image35.wmf"/><Relationship Id="rId10" Type="http://schemas.openxmlformats.org/officeDocument/2006/relationships/oleObject" Target="../embeddings/oleObject38.bin"/><Relationship Id="rId19" Type="http://schemas.openxmlformats.org/officeDocument/2006/relationships/oleObject" Target="../embeddings/oleObject43.bin"/><Relationship Id="rId4" Type="http://schemas.openxmlformats.org/officeDocument/2006/relationships/oleObject" Target="../embeddings/oleObject35.bin"/><Relationship Id="rId9" Type="http://schemas.openxmlformats.org/officeDocument/2006/relationships/image" Target="../media/image30.wmf"/><Relationship Id="rId14" Type="http://schemas.openxmlformats.org/officeDocument/2006/relationships/oleObject" Target="../embeddings/oleObject40.bin"/><Relationship Id="rId22" Type="http://schemas.openxmlformats.org/officeDocument/2006/relationships/oleObject" Target="../embeddings/oleObject4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30.wmf"/><Relationship Id="rId3" Type="http://schemas.openxmlformats.org/officeDocument/2006/relationships/notesSlide" Target="../notesSlides/notesSlide11.xml"/><Relationship Id="rId7" Type="http://schemas.openxmlformats.org/officeDocument/2006/relationships/image" Target="../media/image37.wmf"/><Relationship Id="rId12"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7.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38.wmf"/><Relationship Id="rId14" Type="http://schemas.openxmlformats.org/officeDocument/2006/relationships/oleObject" Target="../embeddings/oleObject51.bin"/></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wmf"/><Relationship Id="rId5" Type="http://schemas.openxmlformats.org/officeDocument/2006/relationships/oleObject" Target="../embeddings/oleObject53.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5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6.wmf"/><Relationship Id="rId5" Type="http://schemas.openxmlformats.org/officeDocument/2006/relationships/oleObject" Target="../embeddings/oleObject57.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59.bin"/></Relationships>
</file>

<file path=ppt/slides/_rels/slide21.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65.bin"/><Relationship Id="rId18" Type="http://schemas.openxmlformats.org/officeDocument/2006/relationships/image" Target="../media/image54.w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51.wmf"/><Relationship Id="rId17" Type="http://schemas.openxmlformats.org/officeDocument/2006/relationships/oleObject" Target="../embeddings/oleObject67.bin"/><Relationship Id="rId2" Type="http://schemas.openxmlformats.org/officeDocument/2006/relationships/slideLayout" Target="../slideLayouts/slideLayout2.xml"/><Relationship Id="rId16" Type="http://schemas.openxmlformats.org/officeDocument/2006/relationships/image" Target="../media/image53.wmf"/><Relationship Id="rId1" Type="http://schemas.openxmlformats.org/officeDocument/2006/relationships/vmlDrawing" Target="../drawings/vmlDrawing12.vml"/><Relationship Id="rId6" Type="http://schemas.openxmlformats.org/officeDocument/2006/relationships/image" Target="../media/image46.wmf"/><Relationship Id="rId11" Type="http://schemas.openxmlformats.org/officeDocument/2006/relationships/oleObject" Target="../embeddings/oleObject64.bin"/><Relationship Id="rId5" Type="http://schemas.openxmlformats.org/officeDocument/2006/relationships/oleObject" Target="../embeddings/oleObject61.bin"/><Relationship Id="rId15" Type="http://schemas.openxmlformats.org/officeDocument/2006/relationships/oleObject" Target="../embeddings/oleObject66.bin"/><Relationship Id="rId10" Type="http://schemas.openxmlformats.org/officeDocument/2006/relationships/image" Target="../media/image50.wmf"/><Relationship Id="rId4" Type="http://schemas.openxmlformats.org/officeDocument/2006/relationships/image" Target="../media/image45.wmf"/><Relationship Id="rId9" Type="http://schemas.openxmlformats.org/officeDocument/2006/relationships/oleObject" Target="../embeddings/oleObject63.bin"/><Relationship Id="rId14" Type="http://schemas.openxmlformats.org/officeDocument/2006/relationships/image" Target="../media/image52.wmf"/></Relationships>
</file>

<file path=ppt/slides/_rels/slide22.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73.bin"/><Relationship Id="rId18" Type="http://schemas.openxmlformats.org/officeDocument/2006/relationships/image" Target="../media/image60.w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57.wmf"/><Relationship Id="rId17" Type="http://schemas.openxmlformats.org/officeDocument/2006/relationships/oleObject" Target="../embeddings/oleObject75.bin"/><Relationship Id="rId2" Type="http://schemas.openxmlformats.org/officeDocument/2006/relationships/slideLayout" Target="../slideLayouts/slideLayout2.xml"/><Relationship Id="rId16" Type="http://schemas.openxmlformats.org/officeDocument/2006/relationships/image" Target="../media/image59.wmf"/><Relationship Id="rId20" Type="http://schemas.openxmlformats.org/officeDocument/2006/relationships/image" Target="../media/image61.wmf"/><Relationship Id="rId1" Type="http://schemas.openxmlformats.org/officeDocument/2006/relationships/vmlDrawing" Target="../drawings/vmlDrawing13.vml"/><Relationship Id="rId6" Type="http://schemas.openxmlformats.org/officeDocument/2006/relationships/image" Target="../media/image46.wmf"/><Relationship Id="rId11" Type="http://schemas.openxmlformats.org/officeDocument/2006/relationships/oleObject" Target="../embeddings/oleObject72.bin"/><Relationship Id="rId5" Type="http://schemas.openxmlformats.org/officeDocument/2006/relationships/oleObject" Target="../embeddings/oleObject69.bin"/><Relationship Id="rId15" Type="http://schemas.openxmlformats.org/officeDocument/2006/relationships/oleObject" Target="../embeddings/oleObject74.bin"/><Relationship Id="rId10" Type="http://schemas.openxmlformats.org/officeDocument/2006/relationships/image" Target="../media/image56.wmf"/><Relationship Id="rId19" Type="http://schemas.openxmlformats.org/officeDocument/2006/relationships/oleObject" Target="../embeddings/oleObject76.bin"/><Relationship Id="rId4" Type="http://schemas.openxmlformats.org/officeDocument/2006/relationships/image" Target="../media/image45.wmf"/><Relationship Id="rId9" Type="http://schemas.openxmlformats.org/officeDocument/2006/relationships/oleObject" Target="../embeddings/oleObject71.bin"/><Relationship Id="rId14" Type="http://schemas.openxmlformats.org/officeDocument/2006/relationships/image" Target="../media/image5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3.wmf"/><Relationship Id="rId5" Type="http://schemas.openxmlformats.org/officeDocument/2006/relationships/oleObject" Target="../embeddings/oleObject78.bin"/><Relationship Id="rId4" Type="http://schemas.openxmlformats.org/officeDocument/2006/relationships/image" Target="../media/image62.wmf"/></Relationships>
</file>

<file path=ppt/slides/_rels/slide24.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84.bin"/><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68.wmf"/><Relationship Id="rId2" Type="http://schemas.openxmlformats.org/officeDocument/2006/relationships/slideLayout" Target="../slideLayouts/slideLayout2.xml"/><Relationship Id="rId16" Type="http://schemas.openxmlformats.org/officeDocument/2006/relationships/image" Target="../media/image70.wmf"/><Relationship Id="rId1" Type="http://schemas.openxmlformats.org/officeDocument/2006/relationships/vmlDrawing" Target="../drawings/vmlDrawing15.vml"/><Relationship Id="rId6" Type="http://schemas.openxmlformats.org/officeDocument/2006/relationships/image" Target="../media/image65.wmf"/><Relationship Id="rId11" Type="http://schemas.openxmlformats.org/officeDocument/2006/relationships/oleObject" Target="../embeddings/oleObject83.bin"/><Relationship Id="rId5" Type="http://schemas.openxmlformats.org/officeDocument/2006/relationships/oleObject" Target="../embeddings/oleObject80.bin"/><Relationship Id="rId15" Type="http://schemas.openxmlformats.org/officeDocument/2006/relationships/oleObject" Target="../embeddings/oleObject85.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82.bin"/><Relationship Id="rId14" Type="http://schemas.openxmlformats.org/officeDocument/2006/relationships/image" Target="../media/image6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71.wmf"/></Relationships>
</file>

<file path=ppt/slides/_rels/slide2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92.bin"/><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image" Target="../media/image78.wmf"/><Relationship Id="rId1" Type="http://schemas.openxmlformats.org/officeDocument/2006/relationships/vmlDrawing" Target="../drawings/vmlDrawing17.vml"/><Relationship Id="rId6" Type="http://schemas.openxmlformats.org/officeDocument/2006/relationships/image" Target="../media/image74.wmf"/><Relationship Id="rId11" Type="http://schemas.openxmlformats.org/officeDocument/2006/relationships/oleObject" Target="../embeddings/oleObject91.bin"/><Relationship Id="rId5" Type="http://schemas.openxmlformats.org/officeDocument/2006/relationships/oleObject" Target="../embeddings/oleObject88.bin"/><Relationship Id="rId15" Type="http://schemas.openxmlformats.org/officeDocument/2006/relationships/oleObject" Target="../embeddings/oleObject93.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90.bin"/><Relationship Id="rId14" Type="http://schemas.openxmlformats.org/officeDocument/2006/relationships/image" Target="../media/image69.wmf"/></Relationships>
</file>

<file path=ppt/slides/_rels/slide28.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94.bin"/><Relationship Id="rId7"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0.wmf"/><Relationship Id="rId5" Type="http://schemas.openxmlformats.org/officeDocument/2006/relationships/oleObject" Target="../embeddings/oleObject95.bin"/><Relationship Id="rId4" Type="http://schemas.openxmlformats.org/officeDocument/2006/relationships/image" Target="../media/image79.wmf"/></Relationships>
</file>

<file path=ppt/slides/_rels/slide29.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3.wmf"/><Relationship Id="rId5" Type="http://schemas.openxmlformats.org/officeDocument/2006/relationships/oleObject" Target="../embeddings/oleObject98.bin"/><Relationship Id="rId4" Type="http://schemas.openxmlformats.org/officeDocument/2006/relationships/image" Target="../media/image8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100.bin"/><Relationship Id="rId7"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5.wmf"/><Relationship Id="rId5" Type="http://schemas.openxmlformats.org/officeDocument/2006/relationships/oleObject" Target="../embeddings/oleObject101.bin"/><Relationship Id="rId10" Type="http://schemas.openxmlformats.org/officeDocument/2006/relationships/image" Target="../media/image87.wmf"/><Relationship Id="rId4" Type="http://schemas.openxmlformats.org/officeDocument/2006/relationships/image" Target="../media/image82.wmf"/><Relationship Id="rId9" Type="http://schemas.openxmlformats.org/officeDocument/2006/relationships/oleObject" Target="../embeddings/oleObject10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9.wmf"/><Relationship Id="rId5" Type="http://schemas.openxmlformats.org/officeDocument/2006/relationships/oleObject" Target="../embeddings/oleObject105.bin"/><Relationship Id="rId4" Type="http://schemas.openxmlformats.org/officeDocument/2006/relationships/image" Target="../media/image88.wmf"/></Relationships>
</file>

<file path=ppt/slides/_rels/slide34.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111.bin"/><Relationship Id="rId18" Type="http://schemas.openxmlformats.org/officeDocument/2006/relationships/image" Target="../media/image97.wmf"/><Relationship Id="rId26" Type="http://schemas.openxmlformats.org/officeDocument/2006/relationships/oleObject" Target="../embeddings/oleObject118.bin"/><Relationship Id="rId3" Type="http://schemas.openxmlformats.org/officeDocument/2006/relationships/oleObject" Target="../embeddings/oleObject106.bin"/><Relationship Id="rId21" Type="http://schemas.openxmlformats.org/officeDocument/2006/relationships/oleObject" Target="../embeddings/oleObject115.bin"/><Relationship Id="rId7" Type="http://schemas.openxmlformats.org/officeDocument/2006/relationships/oleObject" Target="../embeddings/oleObject108.bin"/><Relationship Id="rId12" Type="http://schemas.openxmlformats.org/officeDocument/2006/relationships/image" Target="../media/image94.wmf"/><Relationship Id="rId17" Type="http://schemas.openxmlformats.org/officeDocument/2006/relationships/oleObject" Target="../embeddings/oleObject113.bin"/><Relationship Id="rId25" Type="http://schemas.openxmlformats.org/officeDocument/2006/relationships/oleObject" Target="../embeddings/oleObject117.bin"/><Relationship Id="rId2" Type="http://schemas.openxmlformats.org/officeDocument/2006/relationships/slideLayout" Target="../slideLayouts/slideLayout2.xml"/><Relationship Id="rId16" Type="http://schemas.openxmlformats.org/officeDocument/2006/relationships/image" Target="../media/image96.wmf"/><Relationship Id="rId20" Type="http://schemas.openxmlformats.org/officeDocument/2006/relationships/image" Target="../media/image98.wmf"/><Relationship Id="rId1" Type="http://schemas.openxmlformats.org/officeDocument/2006/relationships/vmlDrawing" Target="../drawings/vmlDrawing22.vml"/><Relationship Id="rId6" Type="http://schemas.openxmlformats.org/officeDocument/2006/relationships/image" Target="../media/image91.wmf"/><Relationship Id="rId11" Type="http://schemas.openxmlformats.org/officeDocument/2006/relationships/oleObject" Target="../embeddings/oleObject110.bin"/><Relationship Id="rId24" Type="http://schemas.openxmlformats.org/officeDocument/2006/relationships/image" Target="../media/image100.wmf"/><Relationship Id="rId5" Type="http://schemas.openxmlformats.org/officeDocument/2006/relationships/oleObject" Target="../embeddings/oleObject107.bin"/><Relationship Id="rId15" Type="http://schemas.openxmlformats.org/officeDocument/2006/relationships/oleObject" Target="../embeddings/oleObject112.bin"/><Relationship Id="rId23" Type="http://schemas.openxmlformats.org/officeDocument/2006/relationships/oleObject" Target="../embeddings/oleObject116.bin"/><Relationship Id="rId10" Type="http://schemas.openxmlformats.org/officeDocument/2006/relationships/image" Target="../media/image93.wmf"/><Relationship Id="rId19" Type="http://schemas.openxmlformats.org/officeDocument/2006/relationships/oleObject" Target="../embeddings/oleObject114.bin"/><Relationship Id="rId4" Type="http://schemas.openxmlformats.org/officeDocument/2006/relationships/image" Target="../media/image90.wmf"/><Relationship Id="rId9" Type="http://schemas.openxmlformats.org/officeDocument/2006/relationships/oleObject" Target="../embeddings/oleObject109.bin"/><Relationship Id="rId14" Type="http://schemas.openxmlformats.org/officeDocument/2006/relationships/image" Target="../media/image95.wmf"/><Relationship Id="rId22" Type="http://schemas.openxmlformats.org/officeDocument/2006/relationships/image" Target="../media/image99.wmf"/></Relationships>
</file>

<file path=ppt/slides/_rels/slide35.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124.bin"/><Relationship Id="rId18" Type="http://schemas.openxmlformats.org/officeDocument/2006/relationships/image" Target="../media/image108.wmf"/><Relationship Id="rId26" Type="http://schemas.openxmlformats.org/officeDocument/2006/relationships/image" Target="../media/image112.wmf"/><Relationship Id="rId3" Type="http://schemas.openxmlformats.org/officeDocument/2006/relationships/oleObject" Target="../embeddings/oleObject119.bin"/><Relationship Id="rId21" Type="http://schemas.openxmlformats.org/officeDocument/2006/relationships/oleObject" Target="../embeddings/oleObject128.bin"/><Relationship Id="rId7" Type="http://schemas.openxmlformats.org/officeDocument/2006/relationships/oleObject" Target="../embeddings/oleObject121.bin"/><Relationship Id="rId12" Type="http://schemas.openxmlformats.org/officeDocument/2006/relationships/image" Target="../media/image105.wmf"/><Relationship Id="rId17" Type="http://schemas.openxmlformats.org/officeDocument/2006/relationships/oleObject" Target="../embeddings/oleObject126.bin"/><Relationship Id="rId25" Type="http://schemas.openxmlformats.org/officeDocument/2006/relationships/oleObject" Target="../embeddings/oleObject130.bin"/><Relationship Id="rId2" Type="http://schemas.openxmlformats.org/officeDocument/2006/relationships/slideLayout" Target="../slideLayouts/slideLayout2.xml"/><Relationship Id="rId16" Type="http://schemas.openxmlformats.org/officeDocument/2006/relationships/image" Target="../media/image107.wmf"/><Relationship Id="rId20" Type="http://schemas.openxmlformats.org/officeDocument/2006/relationships/image" Target="../media/image109.wmf"/><Relationship Id="rId1" Type="http://schemas.openxmlformats.org/officeDocument/2006/relationships/vmlDrawing" Target="../drawings/vmlDrawing23.vml"/><Relationship Id="rId6" Type="http://schemas.openxmlformats.org/officeDocument/2006/relationships/image" Target="../media/image102.wmf"/><Relationship Id="rId11" Type="http://schemas.openxmlformats.org/officeDocument/2006/relationships/oleObject" Target="../embeddings/oleObject123.bin"/><Relationship Id="rId24" Type="http://schemas.openxmlformats.org/officeDocument/2006/relationships/image" Target="../media/image111.wmf"/><Relationship Id="rId5" Type="http://schemas.openxmlformats.org/officeDocument/2006/relationships/oleObject" Target="../embeddings/oleObject120.bin"/><Relationship Id="rId15" Type="http://schemas.openxmlformats.org/officeDocument/2006/relationships/oleObject" Target="../embeddings/oleObject125.bin"/><Relationship Id="rId23" Type="http://schemas.openxmlformats.org/officeDocument/2006/relationships/oleObject" Target="../embeddings/oleObject129.bin"/><Relationship Id="rId28" Type="http://schemas.openxmlformats.org/officeDocument/2006/relationships/image" Target="../media/image113.wmf"/><Relationship Id="rId10" Type="http://schemas.openxmlformats.org/officeDocument/2006/relationships/image" Target="../media/image104.wmf"/><Relationship Id="rId19" Type="http://schemas.openxmlformats.org/officeDocument/2006/relationships/oleObject" Target="../embeddings/oleObject127.bin"/><Relationship Id="rId4" Type="http://schemas.openxmlformats.org/officeDocument/2006/relationships/image" Target="../media/image101.wmf"/><Relationship Id="rId9" Type="http://schemas.openxmlformats.org/officeDocument/2006/relationships/oleObject" Target="../embeddings/oleObject122.bin"/><Relationship Id="rId14" Type="http://schemas.openxmlformats.org/officeDocument/2006/relationships/image" Target="../media/image106.wmf"/><Relationship Id="rId22" Type="http://schemas.openxmlformats.org/officeDocument/2006/relationships/image" Target="../media/image110.wmf"/><Relationship Id="rId27" Type="http://schemas.openxmlformats.org/officeDocument/2006/relationships/oleObject" Target="../embeddings/oleObject131.bin"/></Relationships>
</file>

<file path=ppt/slides/_rels/slide36.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37.bin"/><Relationship Id="rId3" Type="http://schemas.openxmlformats.org/officeDocument/2006/relationships/oleObject" Target="../embeddings/oleObject132.bin"/><Relationship Id="rId7" Type="http://schemas.openxmlformats.org/officeDocument/2006/relationships/oleObject" Target="../embeddings/oleObject134.bin"/><Relationship Id="rId12" Type="http://schemas.openxmlformats.org/officeDocument/2006/relationships/image" Target="../media/image118.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15.wmf"/><Relationship Id="rId11" Type="http://schemas.openxmlformats.org/officeDocument/2006/relationships/oleObject" Target="../embeddings/oleObject136.bin"/><Relationship Id="rId5" Type="http://schemas.openxmlformats.org/officeDocument/2006/relationships/oleObject" Target="../embeddings/oleObject133.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135.bin"/><Relationship Id="rId14" Type="http://schemas.openxmlformats.org/officeDocument/2006/relationships/image" Target="../media/image119.wmf"/></Relationships>
</file>

<file path=ppt/slides/_rels/slide37.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38.bin"/><Relationship Id="rId7"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1.wmf"/><Relationship Id="rId5" Type="http://schemas.openxmlformats.org/officeDocument/2006/relationships/oleObject" Target="../embeddings/oleObject139.bin"/><Relationship Id="rId4" Type="http://schemas.openxmlformats.org/officeDocument/2006/relationships/image" Target="../media/image120.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24.png"/><Relationship Id="rId5" Type="http://schemas.openxmlformats.org/officeDocument/2006/relationships/image" Target="../media/image123.wmf"/><Relationship Id="rId4" Type="http://schemas.openxmlformats.org/officeDocument/2006/relationships/oleObject" Target="../embeddings/oleObject14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26.png"/><Relationship Id="rId5" Type="http://schemas.openxmlformats.org/officeDocument/2006/relationships/image" Target="../media/image125.wmf"/><Relationship Id="rId4" Type="http://schemas.openxmlformats.org/officeDocument/2006/relationships/oleObject" Target="../embeddings/oleObject142.bin"/></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smtClean="0">
                <a:solidFill>
                  <a:srgbClr val="1F497D"/>
                </a:solidFill>
                <a:latin typeface="Arial" charset="0"/>
                <a:cs typeface="Arial" charset="0"/>
              </a:rPr>
              <a:t>Section 1.3</a:t>
            </a:r>
            <a:endParaRPr lang="en-US" b="1" dirty="0" smtClean="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smtClean="0">
                <a:solidFill>
                  <a:srgbClr val="1F497D"/>
                </a:solidFill>
              </a:rPr>
              <a:t>Multiplication and Division with Whole Numbers </a:t>
            </a:r>
          </a:p>
          <a:p>
            <a:pPr algn="ctr">
              <a:buNone/>
              <a:defRPr/>
            </a:pPr>
            <a:r>
              <a:rPr lang="en-US" b="1" i="1" dirty="0" smtClean="0">
                <a:solidFill>
                  <a:srgbClr val="1F497D"/>
                </a:solidFill>
              </a:rPr>
              <a:t>(Calculators Included)</a:t>
            </a:r>
            <a:endParaRPr lang="en-US" b="1" i="1"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1F497D"/>
                </a:solidFill>
              </a:rPr>
              <a:t>Completion Example 2</a:t>
            </a:r>
            <a:endParaRPr lang="en-US" sz="3200" dirty="0">
              <a:solidFill>
                <a:srgbClr val="1F497D"/>
              </a:solidFill>
            </a:endParaRPr>
          </a:p>
        </p:txBody>
      </p:sp>
      <p:sp>
        <p:nvSpPr>
          <p:cNvPr id="25" name="Content Placeholder 2"/>
          <p:cNvSpPr>
            <a:spLocks noGrp="1"/>
          </p:cNvSpPr>
          <p:nvPr>
            <p:ph idx="1"/>
          </p:nvPr>
        </p:nvSpPr>
        <p:spPr>
          <a:xfrm>
            <a:off x="457200" y="1280160"/>
            <a:ext cx="8229600" cy="4745915"/>
          </a:xfrm>
        </p:spPr>
        <p:txBody>
          <a:bodyPr>
            <a:spAutoFit/>
          </a:bodyPr>
          <a:lstStyle/>
          <a:p>
            <a:pPr>
              <a:tabLst>
                <a:tab pos="457200" algn="l"/>
                <a:tab pos="3436938" algn="l"/>
                <a:tab pos="5427663" algn="l"/>
              </a:tabLst>
            </a:pPr>
            <a:r>
              <a:rPr lang="en-US" dirty="0" smtClean="0"/>
              <a:t>Use your knowledge of the properties of multiplication to find the value of the variable that will make each statement true. State the name of the property used. </a:t>
            </a:r>
            <a:r>
              <a:rPr lang="en-US" i="0" dirty="0" smtClean="0">
                <a:solidFill>
                  <a:srgbClr val="366092"/>
                </a:solidFill>
              </a:rPr>
              <a:t>   		</a:t>
            </a:r>
            <a:r>
              <a:rPr lang="en-US" b="1" i="0" dirty="0" smtClean="0">
                <a:solidFill>
                  <a:srgbClr val="366092"/>
                </a:solidFill>
              </a:rPr>
              <a:t>Value         Property</a:t>
            </a:r>
          </a:p>
          <a:p>
            <a:pPr marL="0" lvl="1" indent="0">
              <a:lnSpc>
                <a:spcPct val="150000"/>
              </a:lnSpc>
              <a:buNone/>
              <a:tabLst>
                <a:tab pos="457200" algn="l"/>
                <a:tab pos="3436938" algn="l"/>
                <a:tab pos="5427663" algn="l"/>
              </a:tabLst>
            </a:pPr>
            <a:r>
              <a:rPr lang="en-US" b="1" dirty="0" smtClean="0">
                <a:solidFill>
                  <a:srgbClr val="366092"/>
                </a:solidFill>
              </a:rPr>
              <a:t>a.	</a:t>
            </a:r>
            <a:r>
              <a:rPr lang="en-US" dirty="0" smtClean="0">
                <a:solidFill>
                  <a:srgbClr val="0000FF"/>
                </a:solidFill>
              </a:rPr>
              <a:t>24 </a:t>
            </a:r>
            <a:r>
              <a:rPr lang="en-US" dirty="0" smtClean="0">
                <a:solidFill>
                  <a:srgbClr val="0000FF"/>
                </a:solidFill>
                <a:sym typeface="Symbol"/>
              </a:rPr>
              <a:t> </a:t>
            </a:r>
            <a:r>
              <a:rPr lang="en-US" i="1" dirty="0" smtClean="0">
                <a:solidFill>
                  <a:srgbClr val="0000FF"/>
                </a:solidFill>
              </a:rPr>
              <a:t>n</a:t>
            </a:r>
            <a:r>
              <a:rPr lang="en-US" dirty="0" smtClean="0">
                <a:solidFill>
                  <a:srgbClr val="0000FF"/>
                </a:solidFill>
              </a:rPr>
              <a:t> = 24</a:t>
            </a:r>
            <a:r>
              <a:rPr lang="en-US" b="1" dirty="0" smtClean="0">
                <a:solidFill>
                  <a:srgbClr val="366092"/>
                </a:solidFill>
              </a:rPr>
              <a:t>	</a:t>
            </a:r>
            <a:r>
              <a:rPr lang="en-US" i="1" dirty="0" smtClean="0">
                <a:solidFill>
                  <a:srgbClr val="366092"/>
                </a:solidFill>
              </a:rPr>
              <a:t>n</a:t>
            </a:r>
            <a:r>
              <a:rPr lang="en-US" dirty="0" smtClean="0">
                <a:solidFill>
                  <a:srgbClr val="366092"/>
                </a:solidFill>
              </a:rPr>
              <a:t> = __       ___________</a:t>
            </a:r>
          </a:p>
          <a:p>
            <a:pPr marL="0" lvl="1" indent="0">
              <a:lnSpc>
                <a:spcPct val="150000"/>
              </a:lnSpc>
              <a:buNone/>
              <a:tabLst>
                <a:tab pos="457200" algn="l"/>
                <a:tab pos="3436938" algn="l"/>
                <a:tab pos="5427663" algn="l"/>
              </a:tabLst>
            </a:pPr>
            <a:r>
              <a:rPr lang="en-US" b="1" dirty="0" smtClean="0">
                <a:solidFill>
                  <a:srgbClr val="366092"/>
                </a:solidFill>
              </a:rPr>
              <a:t>b.	</a:t>
            </a:r>
            <a:r>
              <a:rPr lang="en-US" dirty="0" smtClean="0">
                <a:solidFill>
                  <a:srgbClr val="0000FF"/>
                </a:solidFill>
              </a:rPr>
              <a:t>3</a:t>
            </a:r>
            <a:r>
              <a:rPr lang="en-US" dirty="0" smtClean="0">
                <a:solidFill>
                  <a:srgbClr val="0000FF"/>
                </a:solidFill>
                <a:sym typeface="Symbol"/>
              </a:rPr>
              <a:t>  </a:t>
            </a:r>
            <a:r>
              <a:rPr lang="en-US" i="1" dirty="0" smtClean="0">
                <a:solidFill>
                  <a:srgbClr val="0000FF"/>
                </a:solidFill>
              </a:rPr>
              <a:t>x</a:t>
            </a:r>
            <a:r>
              <a:rPr lang="en-US" dirty="0" smtClean="0">
                <a:solidFill>
                  <a:srgbClr val="0000FF"/>
                </a:solidFill>
              </a:rPr>
              <a:t> = 5</a:t>
            </a:r>
            <a:r>
              <a:rPr lang="en-US" dirty="0" smtClean="0">
                <a:solidFill>
                  <a:srgbClr val="0000FF"/>
                </a:solidFill>
                <a:sym typeface="Symbol"/>
              </a:rPr>
              <a:t>  </a:t>
            </a:r>
            <a:r>
              <a:rPr lang="en-US" dirty="0" smtClean="0">
                <a:solidFill>
                  <a:srgbClr val="0000FF"/>
                </a:solidFill>
              </a:rPr>
              <a:t>3</a:t>
            </a:r>
            <a:r>
              <a:rPr lang="en-US" b="1" dirty="0" smtClean="0">
                <a:solidFill>
                  <a:srgbClr val="366092"/>
                </a:solidFill>
              </a:rPr>
              <a:t>	</a:t>
            </a:r>
            <a:r>
              <a:rPr lang="en-US" i="1" dirty="0" smtClean="0">
                <a:solidFill>
                  <a:srgbClr val="366092"/>
                </a:solidFill>
              </a:rPr>
              <a:t>x</a:t>
            </a:r>
            <a:r>
              <a:rPr lang="en-US" dirty="0" smtClean="0">
                <a:solidFill>
                  <a:srgbClr val="366092"/>
                </a:solidFill>
              </a:rPr>
              <a:t> = __       ___________</a:t>
            </a:r>
          </a:p>
          <a:p>
            <a:pPr marL="0" lvl="1" indent="0">
              <a:lnSpc>
                <a:spcPct val="150000"/>
              </a:lnSpc>
              <a:buNone/>
              <a:tabLst>
                <a:tab pos="457200" algn="l"/>
                <a:tab pos="3436938" algn="l"/>
                <a:tab pos="5427663" algn="l"/>
              </a:tabLst>
            </a:pPr>
            <a:r>
              <a:rPr lang="en-US" b="1" dirty="0" smtClean="0">
                <a:solidFill>
                  <a:srgbClr val="366092"/>
                </a:solidFill>
              </a:rPr>
              <a:t>c.	</a:t>
            </a:r>
            <a:r>
              <a:rPr lang="en-US" dirty="0" smtClean="0">
                <a:solidFill>
                  <a:srgbClr val="0000FF"/>
                </a:solidFill>
              </a:rPr>
              <a:t>(7</a:t>
            </a:r>
            <a:r>
              <a:rPr lang="en-US" dirty="0" smtClean="0">
                <a:solidFill>
                  <a:srgbClr val="0000FF"/>
                </a:solidFill>
                <a:sym typeface="Symbol"/>
              </a:rPr>
              <a:t>  </a:t>
            </a:r>
            <a:r>
              <a:rPr lang="en-US" i="1" dirty="0" smtClean="0">
                <a:solidFill>
                  <a:srgbClr val="0000FF"/>
                </a:solidFill>
              </a:rPr>
              <a:t>y</a:t>
            </a:r>
            <a:r>
              <a:rPr lang="en-US" dirty="0" smtClean="0">
                <a:solidFill>
                  <a:srgbClr val="0000FF"/>
                </a:solidFill>
              </a:rPr>
              <a:t>)</a:t>
            </a:r>
            <a:r>
              <a:rPr lang="en-US" dirty="0" smtClean="0">
                <a:solidFill>
                  <a:srgbClr val="0000FF"/>
                </a:solidFill>
                <a:sym typeface="Symbol"/>
              </a:rPr>
              <a:t>  </a:t>
            </a:r>
            <a:r>
              <a:rPr lang="en-US" dirty="0" smtClean="0">
                <a:solidFill>
                  <a:srgbClr val="0000FF"/>
                </a:solidFill>
              </a:rPr>
              <a:t>2 = 7</a:t>
            </a:r>
            <a:r>
              <a:rPr lang="en-US" dirty="0" smtClean="0">
                <a:solidFill>
                  <a:srgbClr val="0000FF"/>
                </a:solidFill>
                <a:sym typeface="Symbol"/>
              </a:rPr>
              <a:t>  </a:t>
            </a:r>
            <a:r>
              <a:rPr lang="en-US" dirty="0" smtClean="0">
                <a:solidFill>
                  <a:srgbClr val="0000FF"/>
                </a:solidFill>
              </a:rPr>
              <a:t>(5</a:t>
            </a:r>
            <a:r>
              <a:rPr lang="en-US" dirty="0" smtClean="0">
                <a:solidFill>
                  <a:srgbClr val="0000FF"/>
                </a:solidFill>
                <a:sym typeface="Symbol"/>
              </a:rPr>
              <a:t>  </a:t>
            </a:r>
            <a:r>
              <a:rPr lang="en-US" dirty="0" smtClean="0">
                <a:solidFill>
                  <a:srgbClr val="0000FF"/>
                </a:solidFill>
              </a:rPr>
              <a:t>2)</a:t>
            </a:r>
            <a:r>
              <a:rPr lang="en-US" b="1" dirty="0" smtClean="0">
                <a:solidFill>
                  <a:srgbClr val="366092"/>
                </a:solidFill>
              </a:rPr>
              <a:t>	</a:t>
            </a:r>
            <a:r>
              <a:rPr lang="en-US" i="1" dirty="0" smtClean="0">
                <a:solidFill>
                  <a:srgbClr val="366092"/>
                </a:solidFill>
              </a:rPr>
              <a:t>y</a:t>
            </a:r>
            <a:r>
              <a:rPr lang="en-US" dirty="0" smtClean="0">
                <a:solidFill>
                  <a:srgbClr val="366092"/>
                </a:solidFill>
              </a:rPr>
              <a:t> = __       ___________</a:t>
            </a:r>
          </a:p>
          <a:p>
            <a:pPr marL="0" lvl="1" indent="0">
              <a:lnSpc>
                <a:spcPct val="150000"/>
              </a:lnSpc>
              <a:buNone/>
              <a:tabLst>
                <a:tab pos="457200" algn="l"/>
                <a:tab pos="3436938" algn="l"/>
                <a:tab pos="5427663" algn="l"/>
              </a:tabLst>
            </a:pPr>
            <a:r>
              <a:rPr lang="en-US" b="1" dirty="0" smtClean="0">
                <a:solidFill>
                  <a:srgbClr val="366092"/>
                </a:solidFill>
              </a:rPr>
              <a:t>d.	</a:t>
            </a:r>
            <a:r>
              <a:rPr lang="en-US" dirty="0" smtClean="0">
                <a:solidFill>
                  <a:srgbClr val="0000FF"/>
                </a:solidFill>
              </a:rPr>
              <a:t>82</a:t>
            </a:r>
            <a:r>
              <a:rPr lang="en-US" dirty="0" smtClean="0">
                <a:solidFill>
                  <a:srgbClr val="0000FF"/>
                </a:solidFill>
                <a:sym typeface="Symbol"/>
              </a:rPr>
              <a:t>  </a:t>
            </a:r>
            <a:r>
              <a:rPr lang="en-US" i="1" dirty="0" smtClean="0">
                <a:solidFill>
                  <a:srgbClr val="0000FF"/>
                </a:solidFill>
              </a:rPr>
              <a:t>t</a:t>
            </a:r>
            <a:r>
              <a:rPr lang="en-US" dirty="0" smtClean="0">
                <a:solidFill>
                  <a:srgbClr val="0000FF"/>
                </a:solidFill>
              </a:rPr>
              <a:t> = 0</a:t>
            </a:r>
            <a:r>
              <a:rPr lang="en-US" b="1" dirty="0" smtClean="0">
                <a:solidFill>
                  <a:srgbClr val="366092"/>
                </a:solidFill>
              </a:rPr>
              <a:t>	</a:t>
            </a:r>
            <a:r>
              <a:rPr lang="en-US" i="1" dirty="0" smtClean="0">
                <a:solidFill>
                  <a:srgbClr val="366092"/>
                </a:solidFill>
              </a:rPr>
              <a:t>t</a:t>
            </a:r>
            <a:r>
              <a:rPr lang="en-US" dirty="0" smtClean="0">
                <a:solidFill>
                  <a:srgbClr val="366092"/>
                </a:solidFill>
              </a:rPr>
              <a:t> = __       ___________</a:t>
            </a:r>
            <a:endParaRPr lang="en-US" i="0" dirty="0">
              <a:solidFill>
                <a:srgbClr val="366092"/>
              </a:solidFill>
            </a:endParaRPr>
          </a:p>
        </p:txBody>
      </p:sp>
      <p:sp>
        <p:nvSpPr>
          <p:cNvPr id="10" name="TextBox 9"/>
          <p:cNvSpPr txBox="1"/>
          <p:nvPr/>
        </p:nvSpPr>
        <p:spPr>
          <a:xfrm>
            <a:off x="4470400" y="3170904"/>
            <a:ext cx="381000" cy="523220"/>
          </a:xfrm>
          <a:prstGeom prst="rect">
            <a:avLst/>
          </a:prstGeom>
          <a:noFill/>
        </p:spPr>
        <p:txBody>
          <a:bodyPr wrap="square" rtlCol="0">
            <a:spAutoFit/>
          </a:bodyPr>
          <a:lstStyle/>
          <a:p>
            <a:r>
              <a:rPr lang="en-US" sz="2800" dirty="0" smtClean="0">
                <a:solidFill>
                  <a:srgbClr val="FF0000"/>
                </a:solidFill>
                <a:latin typeface="+mn-lt"/>
              </a:rPr>
              <a:t>1</a:t>
            </a:r>
            <a:endParaRPr lang="en-US" sz="2800" dirty="0">
              <a:solidFill>
                <a:srgbClr val="FF0000"/>
              </a:solidFill>
              <a:latin typeface="+mn-lt"/>
            </a:endParaRPr>
          </a:p>
        </p:txBody>
      </p:sp>
      <p:sp>
        <p:nvSpPr>
          <p:cNvPr id="11" name="TextBox 10"/>
          <p:cNvSpPr txBox="1"/>
          <p:nvPr/>
        </p:nvSpPr>
        <p:spPr>
          <a:xfrm>
            <a:off x="5257800" y="5407740"/>
            <a:ext cx="2103120" cy="461665"/>
          </a:xfrm>
          <a:prstGeom prst="rect">
            <a:avLst/>
          </a:prstGeom>
          <a:noFill/>
        </p:spPr>
        <p:txBody>
          <a:bodyPr wrap="square" rtlCol="0">
            <a:spAutoFit/>
          </a:bodyPr>
          <a:lstStyle/>
          <a:p>
            <a:r>
              <a:rPr lang="en-US" sz="2400" dirty="0" smtClean="0">
                <a:solidFill>
                  <a:srgbClr val="FF0000"/>
                </a:solidFill>
                <a:latin typeface="+mn-lt"/>
              </a:rPr>
              <a:t>zero factor law</a:t>
            </a:r>
            <a:endParaRPr lang="en-US" sz="2400" dirty="0">
              <a:solidFill>
                <a:srgbClr val="FF0000"/>
              </a:solidFill>
              <a:latin typeface="+mn-lt"/>
            </a:endParaRPr>
          </a:p>
        </p:txBody>
      </p:sp>
      <p:sp>
        <p:nvSpPr>
          <p:cNvPr id="12" name="TextBox 11"/>
          <p:cNvSpPr txBox="1"/>
          <p:nvPr/>
        </p:nvSpPr>
        <p:spPr>
          <a:xfrm>
            <a:off x="5257800" y="2939844"/>
            <a:ext cx="2438400" cy="769441"/>
          </a:xfrm>
          <a:prstGeom prst="rect">
            <a:avLst/>
          </a:prstGeom>
          <a:noFill/>
        </p:spPr>
        <p:txBody>
          <a:bodyPr wrap="square" rtlCol="0">
            <a:spAutoFit/>
          </a:bodyPr>
          <a:lstStyle/>
          <a:p>
            <a:r>
              <a:rPr lang="en-US" sz="2200" dirty="0" smtClean="0">
                <a:solidFill>
                  <a:srgbClr val="FF0000"/>
                </a:solidFill>
                <a:latin typeface="+mj-lt"/>
              </a:rPr>
              <a:t>multiplicative </a:t>
            </a:r>
          </a:p>
          <a:p>
            <a:r>
              <a:rPr lang="en-US" sz="2200" dirty="0" smtClean="0">
                <a:solidFill>
                  <a:srgbClr val="FF0000"/>
                </a:solidFill>
                <a:latin typeface="+mj-lt"/>
              </a:rPr>
              <a:t>identity property  </a:t>
            </a:r>
            <a:endParaRPr lang="en-US" sz="2200" dirty="0">
              <a:solidFill>
                <a:srgbClr val="FF0000"/>
              </a:solidFill>
              <a:latin typeface="+mj-lt"/>
            </a:endParaRPr>
          </a:p>
        </p:txBody>
      </p:sp>
      <p:sp>
        <p:nvSpPr>
          <p:cNvPr id="13" name="Rectangle 12"/>
          <p:cNvSpPr/>
          <p:nvPr/>
        </p:nvSpPr>
        <p:spPr>
          <a:xfrm>
            <a:off x="5257800" y="3657600"/>
            <a:ext cx="3060700" cy="769441"/>
          </a:xfrm>
          <a:prstGeom prst="rect">
            <a:avLst/>
          </a:prstGeom>
        </p:spPr>
        <p:txBody>
          <a:bodyPr wrap="square">
            <a:spAutoFit/>
          </a:bodyPr>
          <a:lstStyle/>
          <a:p>
            <a:r>
              <a:rPr lang="en-US" sz="2200" dirty="0" smtClean="0">
                <a:solidFill>
                  <a:srgbClr val="FF0000"/>
                </a:solidFill>
                <a:latin typeface="+mj-lt"/>
              </a:rPr>
              <a:t>commutative property </a:t>
            </a:r>
          </a:p>
          <a:p>
            <a:r>
              <a:rPr lang="en-US" sz="2200" dirty="0" smtClean="0">
                <a:solidFill>
                  <a:srgbClr val="FF0000"/>
                </a:solidFill>
                <a:latin typeface="+mj-lt"/>
              </a:rPr>
              <a:t>of multiplication</a:t>
            </a:r>
            <a:endParaRPr lang="en-US" sz="2200" dirty="0">
              <a:latin typeface="+mj-lt"/>
            </a:endParaRPr>
          </a:p>
        </p:txBody>
      </p:sp>
      <p:sp>
        <p:nvSpPr>
          <p:cNvPr id="14" name="Rectangle 13"/>
          <p:cNvSpPr/>
          <p:nvPr/>
        </p:nvSpPr>
        <p:spPr>
          <a:xfrm>
            <a:off x="5257800" y="4358148"/>
            <a:ext cx="2882900" cy="769441"/>
          </a:xfrm>
          <a:prstGeom prst="rect">
            <a:avLst/>
          </a:prstGeom>
        </p:spPr>
        <p:txBody>
          <a:bodyPr wrap="square">
            <a:spAutoFit/>
          </a:bodyPr>
          <a:lstStyle/>
          <a:p>
            <a:r>
              <a:rPr lang="en-US" sz="2200" dirty="0" smtClean="0">
                <a:solidFill>
                  <a:srgbClr val="FF0000"/>
                </a:solidFill>
                <a:latin typeface="+mj-lt"/>
              </a:rPr>
              <a:t>associative property </a:t>
            </a:r>
          </a:p>
          <a:p>
            <a:r>
              <a:rPr lang="en-US" sz="2200" dirty="0" smtClean="0">
                <a:solidFill>
                  <a:srgbClr val="FF0000"/>
                </a:solidFill>
                <a:latin typeface="+mj-lt"/>
              </a:rPr>
              <a:t>of multiplication</a:t>
            </a:r>
            <a:endParaRPr lang="en-US" sz="2200" dirty="0">
              <a:solidFill>
                <a:srgbClr val="FF0000"/>
              </a:solidFill>
              <a:latin typeface="+mj-lt"/>
            </a:endParaRPr>
          </a:p>
        </p:txBody>
      </p:sp>
      <p:sp>
        <p:nvSpPr>
          <p:cNvPr id="15" name="TextBox 14"/>
          <p:cNvSpPr txBox="1"/>
          <p:nvPr/>
        </p:nvSpPr>
        <p:spPr>
          <a:xfrm>
            <a:off x="4483100" y="3886200"/>
            <a:ext cx="381000" cy="523220"/>
          </a:xfrm>
          <a:prstGeom prst="rect">
            <a:avLst/>
          </a:prstGeom>
          <a:noFill/>
        </p:spPr>
        <p:txBody>
          <a:bodyPr wrap="square" rtlCol="0">
            <a:spAutoFit/>
          </a:bodyPr>
          <a:lstStyle/>
          <a:p>
            <a:r>
              <a:rPr lang="en-US" sz="2800" dirty="0" smtClean="0">
                <a:solidFill>
                  <a:srgbClr val="FF0000"/>
                </a:solidFill>
                <a:latin typeface="+mn-lt"/>
              </a:rPr>
              <a:t>5</a:t>
            </a:r>
            <a:endParaRPr lang="en-US" sz="2800" dirty="0">
              <a:solidFill>
                <a:srgbClr val="FF0000"/>
              </a:solidFill>
              <a:latin typeface="+mn-lt"/>
            </a:endParaRPr>
          </a:p>
        </p:txBody>
      </p:sp>
      <p:sp>
        <p:nvSpPr>
          <p:cNvPr id="16" name="TextBox 15"/>
          <p:cNvSpPr txBox="1"/>
          <p:nvPr/>
        </p:nvSpPr>
        <p:spPr>
          <a:xfrm>
            <a:off x="4470400" y="4648200"/>
            <a:ext cx="381000" cy="523220"/>
          </a:xfrm>
          <a:prstGeom prst="rect">
            <a:avLst/>
          </a:prstGeom>
          <a:noFill/>
        </p:spPr>
        <p:txBody>
          <a:bodyPr wrap="square" rtlCol="0">
            <a:spAutoFit/>
          </a:bodyPr>
          <a:lstStyle/>
          <a:p>
            <a:r>
              <a:rPr lang="en-US" sz="2800" dirty="0" smtClean="0">
                <a:solidFill>
                  <a:srgbClr val="FF0000"/>
                </a:solidFill>
                <a:latin typeface="+mn-lt"/>
              </a:rPr>
              <a:t>5</a:t>
            </a:r>
            <a:endParaRPr lang="en-US" sz="2800" dirty="0">
              <a:solidFill>
                <a:srgbClr val="FF0000"/>
              </a:solidFill>
              <a:latin typeface="+mn-lt"/>
            </a:endParaRPr>
          </a:p>
        </p:txBody>
      </p:sp>
      <p:sp>
        <p:nvSpPr>
          <p:cNvPr id="17" name="TextBox 16"/>
          <p:cNvSpPr txBox="1"/>
          <p:nvPr/>
        </p:nvSpPr>
        <p:spPr>
          <a:xfrm>
            <a:off x="4419600" y="5363496"/>
            <a:ext cx="381000" cy="523220"/>
          </a:xfrm>
          <a:prstGeom prst="rect">
            <a:avLst/>
          </a:prstGeom>
          <a:noFill/>
        </p:spPr>
        <p:txBody>
          <a:bodyPr wrap="square" rtlCol="0">
            <a:spAutoFit/>
          </a:bodyPr>
          <a:lstStyle/>
          <a:p>
            <a:r>
              <a:rPr lang="en-US" sz="2800" dirty="0" smtClean="0">
                <a:solidFill>
                  <a:srgbClr val="FF0000"/>
                </a:solidFill>
                <a:latin typeface="+mn-lt"/>
              </a:rPr>
              <a:t>0</a:t>
            </a:r>
            <a:endParaRPr lang="en-US" sz="28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1F497D"/>
                </a:solidFill>
              </a:rPr>
              <a:t>Example 3</a:t>
            </a:r>
            <a:endParaRPr lang="en-US" sz="3200" dirty="0">
              <a:solidFill>
                <a:srgbClr val="1F497D"/>
              </a:solidFill>
            </a:endParaRPr>
          </a:p>
        </p:txBody>
      </p:sp>
      <p:sp>
        <p:nvSpPr>
          <p:cNvPr id="3" name="Content Placeholder 2"/>
          <p:cNvSpPr>
            <a:spLocks noGrp="1"/>
          </p:cNvSpPr>
          <p:nvPr>
            <p:ph idx="1"/>
          </p:nvPr>
        </p:nvSpPr>
        <p:spPr/>
        <p:txBody>
          <a:bodyPr>
            <a:noAutofit/>
          </a:bodyPr>
          <a:lstStyle/>
          <a:p>
            <a:pPr marL="0" indent="0">
              <a:buNone/>
            </a:pPr>
            <a:r>
              <a:rPr lang="en-US" i="0" dirty="0" smtClean="0">
                <a:solidFill>
                  <a:srgbClr val="366092"/>
                </a:solidFill>
              </a:rPr>
              <a:t>The following products illustrate how the commutative and associative properties of multiplication are related to the method of multiplication of numbers that end with 0’s.</a:t>
            </a:r>
          </a:p>
          <a:p>
            <a:pPr>
              <a:buNone/>
              <a:tabLst>
                <a:tab pos="457200" algn="l"/>
              </a:tabLst>
            </a:pPr>
            <a:r>
              <a:rPr lang="en-US" b="1" i="0" dirty="0" smtClean="0">
                <a:solidFill>
                  <a:srgbClr val="366092"/>
                </a:solidFill>
              </a:rPr>
              <a:t>a.	</a:t>
            </a:r>
            <a:r>
              <a:rPr lang="en-US" i="0" dirty="0" smtClean="0">
                <a:solidFill>
                  <a:srgbClr val="0000FF"/>
                </a:solidFill>
              </a:rPr>
              <a:t>7 </a:t>
            </a:r>
            <a:r>
              <a:rPr lang="en-US" i="0" dirty="0" smtClean="0">
                <a:solidFill>
                  <a:srgbClr val="0000FF"/>
                </a:solidFill>
                <a:sym typeface="Symbol"/>
              </a:rPr>
              <a:t> </a:t>
            </a:r>
            <a:r>
              <a:rPr lang="en-US" i="0" dirty="0" smtClean="0">
                <a:solidFill>
                  <a:srgbClr val="0000FF"/>
                </a:solidFill>
              </a:rPr>
              <a:t>90</a:t>
            </a:r>
            <a:r>
              <a:rPr lang="en-US" b="1" i="0" dirty="0" smtClean="0">
                <a:solidFill>
                  <a:srgbClr val="366092"/>
                </a:solidFill>
              </a:rPr>
              <a:t>					</a:t>
            </a:r>
          </a:p>
          <a:p>
            <a:pPr>
              <a:buNone/>
              <a:tabLst>
                <a:tab pos="457200" algn="l"/>
              </a:tabLst>
            </a:pPr>
            <a:endParaRPr lang="en-US" b="1" i="0" dirty="0" smtClean="0">
              <a:solidFill>
                <a:srgbClr val="366092"/>
              </a:solidFill>
            </a:endParaRPr>
          </a:p>
          <a:p>
            <a:pPr>
              <a:buNone/>
              <a:tabLst>
                <a:tab pos="457200" algn="l"/>
              </a:tabLst>
            </a:pPr>
            <a:endParaRPr lang="en-US" b="1" i="0" dirty="0" smtClean="0">
              <a:solidFill>
                <a:srgbClr val="366092"/>
              </a:solidFill>
            </a:endParaRPr>
          </a:p>
          <a:p>
            <a:pPr>
              <a:buNone/>
              <a:tabLst>
                <a:tab pos="457200" algn="l"/>
              </a:tabLst>
            </a:pPr>
            <a:endParaRPr lang="en-US" b="1" i="0" dirty="0" smtClean="0">
              <a:solidFill>
                <a:srgbClr val="366092"/>
              </a:solidFill>
            </a:endParaRPr>
          </a:p>
          <a:p>
            <a:pPr>
              <a:buNone/>
              <a:tabLst>
                <a:tab pos="457200" algn="l"/>
              </a:tabLst>
            </a:pPr>
            <a:r>
              <a:rPr lang="en-US" b="1" i="0" dirty="0" smtClean="0">
                <a:solidFill>
                  <a:srgbClr val="366092"/>
                </a:solidFill>
              </a:rPr>
              <a:t>					   </a:t>
            </a:r>
          </a:p>
          <a:p>
            <a:endParaRPr lang="en-US" i="0" dirty="0" smtClean="0">
              <a:solidFill>
                <a:srgbClr val="366092"/>
              </a:solidFill>
            </a:endParaRPr>
          </a:p>
        </p:txBody>
      </p:sp>
      <p:graphicFrame>
        <p:nvGraphicFramePr>
          <p:cNvPr id="36867" name="Object 3"/>
          <p:cNvGraphicFramePr>
            <a:graphicFrameLocks noChangeAspect="1"/>
          </p:cNvGraphicFramePr>
          <p:nvPr/>
        </p:nvGraphicFramePr>
        <p:xfrm>
          <a:off x="1828800" y="3128296"/>
          <a:ext cx="1422400" cy="469900"/>
        </p:xfrm>
        <a:graphic>
          <a:graphicData uri="http://schemas.openxmlformats.org/presentationml/2006/ole">
            <mc:AlternateContent xmlns:mc="http://schemas.openxmlformats.org/markup-compatibility/2006">
              <mc:Choice xmlns:v="urn:schemas-microsoft-com:vml" Requires="v">
                <p:oleObj spid="_x0000_s12330" name="Equation" r:id="rId3" imgW="1422360" imgH="469800" progId="Equation.DSMT4">
                  <p:embed/>
                </p:oleObj>
              </mc:Choice>
              <mc:Fallback>
                <p:oleObj name="Equation" r:id="rId3" imgW="1422360" imgH="469800" progId="Equation.DSMT4">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28296"/>
                        <a:ext cx="1422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0" name="Object 6"/>
          <p:cNvGraphicFramePr>
            <a:graphicFrameLocks noChangeAspect="1"/>
          </p:cNvGraphicFramePr>
          <p:nvPr/>
        </p:nvGraphicFramePr>
        <p:xfrm>
          <a:off x="1828800" y="3781049"/>
          <a:ext cx="1422400" cy="469900"/>
        </p:xfrm>
        <a:graphic>
          <a:graphicData uri="http://schemas.openxmlformats.org/presentationml/2006/ole">
            <mc:AlternateContent xmlns:mc="http://schemas.openxmlformats.org/markup-compatibility/2006">
              <mc:Choice xmlns:v="urn:schemas-microsoft-com:vml" Requires="v">
                <p:oleObj spid="_x0000_s12331" name="Equation" r:id="rId5" imgW="1422360" imgH="469800" progId="Equation.DSMT4">
                  <p:embed/>
                </p:oleObj>
              </mc:Choice>
              <mc:Fallback>
                <p:oleObj name="Equation" r:id="rId5" imgW="1422360" imgH="469800" progId="Equation.DSMT4">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781049"/>
                        <a:ext cx="1422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1" name="Object 7"/>
          <p:cNvGraphicFramePr>
            <a:graphicFrameLocks noChangeAspect="1"/>
          </p:cNvGraphicFramePr>
          <p:nvPr/>
        </p:nvGraphicFramePr>
        <p:xfrm>
          <a:off x="1828800" y="4463298"/>
          <a:ext cx="1155700" cy="292100"/>
        </p:xfrm>
        <a:graphic>
          <a:graphicData uri="http://schemas.openxmlformats.org/presentationml/2006/ole">
            <mc:AlternateContent xmlns:mc="http://schemas.openxmlformats.org/markup-compatibility/2006">
              <mc:Choice xmlns:v="urn:schemas-microsoft-com:vml" Requires="v">
                <p:oleObj spid="_x0000_s12332" name="Equation" r:id="rId7" imgW="1155600" imgH="291960" progId="Equation.DSMT4">
                  <p:embed/>
                </p:oleObj>
              </mc:Choice>
              <mc:Fallback>
                <p:oleObj name="Equation" r:id="rId7" imgW="1155600" imgH="291960" progId="Equation.DSMT4">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463298"/>
                        <a:ext cx="1155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2" name="Object 8"/>
          <p:cNvGraphicFramePr>
            <a:graphicFrameLocks noChangeAspect="1"/>
          </p:cNvGraphicFramePr>
          <p:nvPr/>
        </p:nvGraphicFramePr>
        <p:xfrm>
          <a:off x="1828800" y="4967748"/>
          <a:ext cx="838200" cy="292100"/>
        </p:xfrm>
        <a:graphic>
          <a:graphicData uri="http://schemas.openxmlformats.org/presentationml/2006/ole">
            <mc:AlternateContent xmlns:mc="http://schemas.openxmlformats.org/markup-compatibility/2006">
              <mc:Choice xmlns:v="urn:schemas-microsoft-com:vml" Requires="v">
                <p:oleObj spid="_x0000_s12333" name="Equation" r:id="rId9" imgW="838080" imgH="291960" progId="Equation.DSMT4">
                  <p:embed/>
                </p:oleObj>
              </mc:Choice>
              <mc:Fallback>
                <p:oleObj name="Equation" r:id="rId9" imgW="838080" imgH="291960" progId="Equation.DSMT4">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4967748"/>
                        <a:ext cx="838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8" name="Object 28"/>
          <p:cNvGraphicFramePr>
            <a:graphicFrameLocks noChangeAspect="1"/>
          </p:cNvGraphicFramePr>
          <p:nvPr/>
        </p:nvGraphicFramePr>
        <p:xfrm>
          <a:off x="6218904" y="3143456"/>
          <a:ext cx="1600200" cy="469900"/>
        </p:xfrm>
        <a:graphic>
          <a:graphicData uri="http://schemas.openxmlformats.org/presentationml/2006/ole">
            <mc:AlternateContent xmlns:mc="http://schemas.openxmlformats.org/markup-compatibility/2006">
              <mc:Choice xmlns:v="urn:schemas-microsoft-com:vml" Requires="v">
                <p:oleObj spid="_x0000_s12334" name="Equation" r:id="rId11" imgW="1600200" imgH="469800" progId="Equation.DSMT4">
                  <p:embed/>
                </p:oleObj>
              </mc:Choice>
              <mc:Fallback>
                <p:oleObj name="Equation" r:id="rId11" imgW="1600200" imgH="46980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18904" y="3143456"/>
                        <a:ext cx="1600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9" name="Object 30"/>
          <p:cNvGraphicFramePr>
            <a:graphicFrameLocks noChangeAspect="1"/>
          </p:cNvGraphicFramePr>
          <p:nvPr/>
        </p:nvGraphicFramePr>
        <p:xfrm>
          <a:off x="6218904" y="3791156"/>
          <a:ext cx="1600200" cy="469900"/>
        </p:xfrm>
        <a:graphic>
          <a:graphicData uri="http://schemas.openxmlformats.org/presentationml/2006/ole">
            <mc:AlternateContent xmlns:mc="http://schemas.openxmlformats.org/markup-compatibility/2006">
              <mc:Choice xmlns:v="urn:schemas-microsoft-com:vml" Requires="v">
                <p:oleObj spid="_x0000_s12335" name="Equation" r:id="rId13" imgW="1600200" imgH="469800" progId="Equation.DSMT4">
                  <p:embed/>
                </p:oleObj>
              </mc:Choice>
              <mc:Fallback>
                <p:oleObj name="Equation" r:id="rId13" imgW="1600200" imgH="46980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8904" y="3791156"/>
                        <a:ext cx="1600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0" name="Object 31"/>
          <p:cNvGraphicFramePr>
            <a:graphicFrameLocks noChangeAspect="1"/>
          </p:cNvGraphicFramePr>
          <p:nvPr/>
        </p:nvGraphicFramePr>
        <p:xfrm>
          <a:off x="6218904" y="4438856"/>
          <a:ext cx="1346200" cy="304800"/>
        </p:xfrm>
        <a:graphic>
          <a:graphicData uri="http://schemas.openxmlformats.org/presentationml/2006/ole">
            <mc:AlternateContent xmlns:mc="http://schemas.openxmlformats.org/markup-compatibility/2006">
              <mc:Choice xmlns:v="urn:schemas-microsoft-com:vml" Requires="v">
                <p:oleObj spid="_x0000_s12336" name="Equation" r:id="rId15" imgW="1346040" imgH="291960" progId="Equation.DSMT4">
                  <p:embed/>
                </p:oleObj>
              </mc:Choice>
              <mc:Fallback>
                <p:oleObj name="Equation" r:id="rId15" imgW="1346040" imgH="29196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18904" y="4438856"/>
                        <a:ext cx="1346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1" name="Object 32"/>
          <p:cNvGraphicFramePr>
            <a:graphicFrameLocks noChangeAspect="1"/>
          </p:cNvGraphicFramePr>
          <p:nvPr/>
        </p:nvGraphicFramePr>
        <p:xfrm>
          <a:off x="6218904" y="4921456"/>
          <a:ext cx="1016000" cy="292100"/>
        </p:xfrm>
        <a:graphic>
          <a:graphicData uri="http://schemas.openxmlformats.org/presentationml/2006/ole">
            <mc:AlternateContent xmlns:mc="http://schemas.openxmlformats.org/markup-compatibility/2006">
              <mc:Choice xmlns:v="urn:schemas-microsoft-com:vml" Requires="v">
                <p:oleObj spid="_x0000_s12337" name="Equation" r:id="rId17" imgW="1015920" imgH="291960" progId="Equation.DSMT4">
                  <p:embed/>
                </p:oleObj>
              </mc:Choice>
              <mc:Fallback>
                <p:oleObj name="Equation" r:id="rId17" imgW="1015920" imgH="291960" progId="Equation.DSMT4">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18904" y="4921456"/>
                        <a:ext cx="1016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2" name="Object 28"/>
          <p:cNvGraphicFramePr>
            <a:graphicFrameLocks noChangeAspect="1"/>
          </p:cNvGraphicFramePr>
          <p:nvPr/>
        </p:nvGraphicFramePr>
        <p:xfrm>
          <a:off x="4758816" y="3206750"/>
          <a:ext cx="1384300" cy="304800"/>
        </p:xfrm>
        <a:graphic>
          <a:graphicData uri="http://schemas.openxmlformats.org/presentationml/2006/ole">
            <mc:AlternateContent xmlns:mc="http://schemas.openxmlformats.org/markup-compatibility/2006">
              <mc:Choice xmlns:v="urn:schemas-microsoft-com:vml" Requires="v">
                <p:oleObj spid="_x0000_s12338" name="Equation" r:id="rId19" imgW="1384200" imgH="304560" progId="Equation.DSMT4">
                  <p:embed/>
                </p:oleObj>
              </mc:Choice>
              <mc:Fallback>
                <p:oleObj name="Equation" r:id="rId19" imgW="1384200" imgH="304560" progId="Equation.DSMT4">
                  <p:embed/>
                  <p:pic>
                    <p:nvPicPr>
                      <p:cNvPr id="0"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58816" y="3206750"/>
                        <a:ext cx="13843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3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1F497D"/>
                </a:solidFill>
              </a:rPr>
              <a:t>Example 3 (cont.)</a:t>
            </a:r>
            <a:endParaRPr lang="en-US" sz="3200" dirty="0">
              <a:solidFill>
                <a:srgbClr val="1F497D"/>
              </a:solidFill>
            </a:endParaRPr>
          </a:p>
        </p:txBody>
      </p:sp>
      <p:sp>
        <p:nvSpPr>
          <p:cNvPr id="3" name="Content Placeholder 2"/>
          <p:cNvSpPr>
            <a:spLocks noGrp="1"/>
          </p:cNvSpPr>
          <p:nvPr>
            <p:ph idx="1"/>
          </p:nvPr>
        </p:nvSpPr>
        <p:spPr/>
        <p:txBody>
          <a:bodyPr>
            <a:noAutofit/>
          </a:bodyPr>
          <a:lstStyle/>
          <a:p>
            <a:pPr>
              <a:buNone/>
              <a:tabLst>
                <a:tab pos="457200" algn="l"/>
              </a:tabLst>
            </a:pPr>
            <a:r>
              <a:rPr lang="en-US" b="1" i="0" dirty="0" smtClean="0">
                <a:solidFill>
                  <a:srgbClr val="366092"/>
                </a:solidFill>
              </a:rPr>
              <a:t>c.	</a:t>
            </a:r>
            <a:r>
              <a:rPr lang="en-US" i="0" dirty="0" smtClean="0">
                <a:solidFill>
                  <a:srgbClr val="0000FF"/>
                </a:solidFill>
              </a:rPr>
              <a:t>50 </a:t>
            </a:r>
            <a:r>
              <a:rPr lang="en-US" i="0" dirty="0" smtClean="0">
                <a:solidFill>
                  <a:srgbClr val="0000FF"/>
                </a:solidFill>
                <a:sym typeface="Symbol"/>
              </a:rPr>
              <a:t> </a:t>
            </a:r>
            <a:r>
              <a:rPr lang="en-US" i="0" dirty="0" smtClean="0">
                <a:solidFill>
                  <a:srgbClr val="0000FF"/>
                </a:solidFill>
              </a:rPr>
              <a:t>700</a:t>
            </a:r>
            <a:r>
              <a:rPr lang="en-US" b="1" i="0" dirty="0" smtClean="0">
                <a:solidFill>
                  <a:srgbClr val="366092"/>
                </a:solidFill>
              </a:rPr>
              <a:t>					</a:t>
            </a:r>
          </a:p>
          <a:p>
            <a:pPr>
              <a:buNone/>
              <a:tabLst>
                <a:tab pos="457200" algn="l"/>
              </a:tabLst>
            </a:pPr>
            <a:endParaRPr lang="en-US" b="1" i="0" dirty="0" smtClean="0">
              <a:solidFill>
                <a:srgbClr val="366092"/>
              </a:solidFill>
            </a:endParaRPr>
          </a:p>
          <a:p>
            <a:pPr>
              <a:buNone/>
              <a:tabLst>
                <a:tab pos="457200" algn="l"/>
              </a:tabLst>
            </a:pPr>
            <a:endParaRPr lang="en-US" b="1" i="0" dirty="0" smtClean="0">
              <a:solidFill>
                <a:srgbClr val="366092"/>
              </a:solidFill>
            </a:endParaRPr>
          </a:p>
          <a:p>
            <a:pPr>
              <a:buNone/>
              <a:tabLst>
                <a:tab pos="457200" algn="l"/>
              </a:tabLst>
            </a:pPr>
            <a:endParaRPr lang="en-US" b="1" i="0" dirty="0" smtClean="0">
              <a:solidFill>
                <a:srgbClr val="366092"/>
              </a:solidFill>
            </a:endParaRPr>
          </a:p>
          <a:p>
            <a:pPr>
              <a:buNone/>
              <a:tabLst>
                <a:tab pos="457200" algn="l"/>
              </a:tabLst>
            </a:pPr>
            <a:r>
              <a:rPr lang="en-US" b="1" i="0" dirty="0" smtClean="0">
                <a:solidFill>
                  <a:srgbClr val="366092"/>
                </a:solidFill>
              </a:rPr>
              <a:t>					   </a:t>
            </a:r>
          </a:p>
          <a:p>
            <a:pPr>
              <a:tabLst>
                <a:tab pos="457200" algn="l"/>
              </a:tabLst>
            </a:pPr>
            <a:r>
              <a:rPr lang="en-US" b="1" dirty="0" smtClean="0"/>
              <a:t>d.	</a:t>
            </a:r>
            <a:r>
              <a:rPr lang="en-US" dirty="0" smtClean="0">
                <a:solidFill>
                  <a:srgbClr val="0000FF"/>
                </a:solidFill>
              </a:rPr>
              <a:t> 200 </a:t>
            </a:r>
            <a:r>
              <a:rPr lang="en-US" dirty="0" smtClean="0">
                <a:solidFill>
                  <a:srgbClr val="0000FF"/>
                </a:solidFill>
                <a:sym typeface="Symbol"/>
              </a:rPr>
              <a:t> </a:t>
            </a:r>
            <a:r>
              <a:rPr lang="en-US" dirty="0" smtClean="0">
                <a:solidFill>
                  <a:srgbClr val="0000FF"/>
                </a:solidFill>
              </a:rPr>
              <a:t>4000</a:t>
            </a:r>
            <a:endParaRPr lang="en-US" i="0" dirty="0" smtClean="0">
              <a:solidFill>
                <a:srgbClr val="366092"/>
              </a:solidFill>
            </a:endParaRPr>
          </a:p>
        </p:txBody>
      </p:sp>
      <p:graphicFrame>
        <p:nvGraphicFramePr>
          <p:cNvPr id="112650" name="Object 34"/>
          <p:cNvGraphicFramePr>
            <a:graphicFrameLocks noChangeAspect="1"/>
          </p:cNvGraphicFramePr>
          <p:nvPr/>
        </p:nvGraphicFramePr>
        <p:xfrm>
          <a:off x="2256504" y="1312608"/>
          <a:ext cx="2336800" cy="469900"/>
        </p:xfrm>
        <a:graphic>
          <a:graphicData uri="http://schemas.openxmlformats.org/presentationml/2006/ole">
            <mc:AlternateContent xmlns:mc="http://schemas.openxmlformats.org/markup-compatibility/2006">
              <mc:Choice xmlns:v="urn:schemas-microsoft-com:vml" Requires="v">
                <p:oleObj spid="_x0000_s112682" name="Equation" r:id="rId3" imgW="2336760" imgH="469800" progId="Equation.DSMT4">
                  <p:embed/>
                </p:oleObj>
              </mc:Choice>
              <mc:Fallback>
                <p:oleObj name="Equation" r:id="rId3" imgW="2336760" imgH="469800" progId="Equation.DSMT4">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504" y="1312608"/>
                        <a:ext cx="2336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51" name="Object 36"/>
          <p:cNvGraphicFramePr>
            <a:graphicFrameLocks noChangeAspect="1"/>
          </p:cNvGraphicFramePr>
          <p:nvPr/>
        </p:nvGraphicFramePr>
        <p:xfrm>
          <a:off x="2256504" y="1976948"/>
          <a:ext cx="2336800" cy="469900"/>
        </p:xfrm>
        <a:graphic>
          <a:graphicData uri="http://schemas.openxmlformats.org/presentationml/2006/ole">
            <mc:AlternateContent xmlns:mc="http://schemas.openxmlformats.org/markup-compatibility/2006">
              <mc:Choice xmlns:v="urn:schemas-microsoft-com:vml" Requires="v">
                <p:oleObj spid="_x0000_s112683" name="Equation" r:id="rId5" imgW="2336760" imgH="469800" progId="Equation.DSMT4">
                  <p:embed/>
                </p:oleObj>
              </mc:Choice>
              <mc:Fallback>
                <p:oleObj name="Equation" r:id="rId5" imgW="2336760" imgH="469800" progId="Equation.DSMT4">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6504" y="1976948"/>
                        <a:ext cx="2336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52" name="Object 37"/>
          <p:cNvGraphicFramePr>
            <a:graphicFrameLocks noChangeAspect="1"/>
          </p:cNvGraphicFramePr>
          <p:nvPr/>
        </p:nvGraphicFramePr>
        <p:xfrm>
          <a:off x="2256504" y="2641288"/>
          <a:ext cx="1511300" cy="292100"/>
        </p:xfrm>
        <a:graphic>
          <a:graphicData uri="http://schemas.openxmlformats.org/presentationml/2006/ole">
            <mc:AlternateContent xmlns:mc="http://schemas.openxmlformats.org/markup-compatibility/2006">
              <mc:Choice xmlns:v="urn:schemas-microsoft-com:vml" Requires="v">
                <p:oleObj spid="_x0000_s112684" name="Equation" r:id="rId7" imgW="1511280" imgH="291960" progId="Equation.DSMT4">
                  <p:embed/>
                </p:oleObj>
              </mc:Choice>
              <mc:Fallback>
                <p:oleObj name="Equation" r:id="rId7" imgW="1511280" imgH="291960" progId="Equation.DSMT4">
                  <p:embed/>
                  <p:pic>
                    <p:nvPicPr>
                      <p:cNvPr id="0" name="Object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504" y="2641288"/>
                        <a:ext cx="1511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53" name="Object 38"/>
          <p:cNvGraphicFramePr>
            <a:graphicFrameLocks noChangeAspect="1"/>
          </p:cNvGraphicFramePr>
          <p:nvPr/>
        </p:nvGraphicFramePr>
        <p:xfrm>
          <a:off x="2256504" y="3127828"/>
          <a:ext cx="1308100" cy="330200"/>
        </p:xfrm>
        <a:graphic>
          <a:graphicData uri="http://schemas.openxmlformats.org/presentationml/2006/ole">
            <mc:AlternateContent xmlns:mc="http://schemas.openxmlformats.org/markup-compatibility/2006">
              <mc:Choice xmlns:v="urn:schemas-microsoft-com:vml" Requires="v">
                <p:oleObj spid="_x0000_s112685" name="Equation" r:id="rId9" imgW="1307880" imgH="330120" progId="Equation.DSMT4">
                  <p:embed/>
                </p:oleObj>
              </mc:Choice>
              <mc:Fallback>
                <p:oleObj name="Equation" r:id="rId9" imgW="1307880" imgH="330120" progId="Equation.DSMT4">
                  <p:embed/>
                  <p:pic>
                    <p:nvPicPr>
                      <p:cNvPr id="0" name="Object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6504" y="3127828"/>
                        <a:ext cx="1308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54" name="Object 35"/>
          <p:cNvGraphicFramePr>
            <a:graphicFrameLocks noChangeAspect="1"/>
          </p:cNvGraphicFramePr>
          <p:nvPr/>
        </p:nvGraphicFramePr>
        <p:xfrm>
          <a:off x="2667000" y="3886200"/>
          <a:ext cx="2705100" cy="469900"/>
        </p:xfrm>
        <a:graphic>
          <a:graphicData uri="http://schemas.openxmlformats.org/presentationml/2006/ole">
            <mc:AlternateContent xmlns:mc="http://schemas.openxmlformats.org/markup-compatibility/2006">
              <mc:Choice xmlns:v="urn:schemas-microsoft-com:vml" Requires="v">
                <p:oleObj spid="_x0000_s112686" name="Equation" r:id="rId11" imgW="2705040" imgH="469800" progId="Equation.DSMT4">
                  <p:embed/>
                </p:oleObj>
              </mc:Choice>
              <mc:Fallback>
                <p:oleObj name="Equation" r:id="rId11" imgW="2705040" imgH="469800" progId="Equation.DSMT4">
                  <p:embed/>
                  <p:pic>
                    <p:nvPicPr>
                      <p:cNvPr id="0" name="Object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3886200"/>
                        <a:ext cx="27051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55" name="Object 39"/>
          <p:cNvGraphicFramePr>
            <a:graphicFrameLocks noChangeAspect="1"/>
          </p:cNvGraphicFramePr>
          <p:nvPr/>
        </p:nvGraphicFramePr>
        <p:xfrm>
          <a:off x="2667000" y="4506685"/>
          <a:ext cx="2705100" cy="469900"/>
        </p:xfrm>
        <a:graphic>
          <a:graphicData uri="http://schemas.openxmlformats.org/presentationml/2006/ole">
            <mc:AlternateContent xmlns:mc="http://schemas.openxmlformats.org/markup-compatibility/2006">
              <mc:Choice xmlns:v="urn:schemas-microsoft-com:vml" Requires="v">
                <p:oleObj spid="_x0000_s112687" name="Equation" r:id="rId13" imgW="2705040" imgH="469800" progId="Equation.DSMT4">
                  <p:embed/>
                </p:oleObj>
              </mc:Choice>
              <mc:Fallback>
                <p:oleObj name="Equation" r:id="rId13" imgW="2705040" imgH="469800" progId="Equation.DSMT4">
                  <p:embed/>
                  <p:pic>
                    <p:nvPicPr>
                      <p:cNvPr id="0" name="Object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506685"/>
                        <a:ext cx="27051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56" name="Object 40"/>
          <p:cNvGraphicFramePr>
            <a:graphicFrameLocks noChangeAspect="1"/>
          </p:cNvGraphicFramePr>
          <p:nvPr/>
        </p:nvGraphicFramePr>
        <p:xfrm>
          <a:off x="2667000" y="5127170"/>
          <a:ext cx="1816100" cy="330200"/>
        </p:xfrm>
        <a:graphic>
          <a:graphicData uri="http://schemas.openxmlformats.org/presentationml/2006/ole">
            <mc:AlternateContent xmlns:mc="http://schemas.openxmlformats.org/markup-compatibility/2006">
              <mc:Choice xmlns:v="urn:schemas-microsoft-com:vml" Requires="v">
                <p:oleObj spid="_x0000_s112688" name="Equation" r:id="rId15" imgW="1815840" imgH="330120" progId="Equation.DSMT4">
                  <p:embed/>
                </p:oleObj>
              </mc:Choice>
              <mc:Fallback>
                <p:oleObj name="Equation" r:id="rId15" imgW="1815840" imgH="330120" progId="Equation.DSMT4">
                  <p:embed/>
                  <p:pic>
                    <p:nvPicPr>
                      <p:cNvPr id="0" name="Object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0" y="5127170"/>
                        <a:ext cx="1816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57" name="Object 41"/>
          <p:cNvGraphicFramePr>
            <a:graphicFrameLocks noChangeAspect="1"/>
          </p:cNvGraphicFramePr>
          <p:nvPr/>
        </p:nvGraphicFramePr>
        <p:xfrm>
          <a:off x="2667000" y="5607956"/>
          <a:ext cx="1397000" cy="317500"/>
        </p:xfrm>
        <a:graphic>
          <a:graphicData uri="http://schemas.openxmlformats.org/presentationml/2006/ole">
            <mc:AlternateContent xmlns:mc="http://schemas.openxmlformats.org/markup-compatibility/2006">
              <mc:Choice xmlns:v="urn:schemas-microsoft-com:vml" Requires="v">
                <p:oleObj spid="_x0000_s112689" name="Equation" r:id="rId17" imgW="1396800" imgH="317160" progId="Equation.DSMT4">
                  <p:embed/>
                </p:oleObj>
              </mc:Choice>
              <mc:Fallback>
                <p:oleObj name="Equation" r:id="rId17" imgW="1396800" imgH="317160" progId="Equation.DSMT4">
                  <p:embed/>
                  <p:pic>
                    <p:nvPicPr>
                      <p:cNvPr id="0" name="Object 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67000" y="5607956"/>
                        <a:ext cx="1397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The Distributive Property</a:t>
            </a:r>
            <a:endParaRPr lang="en-US" dirty="0">
              <a:solidFill>
                <a:schemeClr val="accent1">
                  <a:lumMod val="50000"/>
                </a:schemeClr>
              </a:solidFill>
            </a:endParaRPr>
          </a:p>
        </p:txBody>
      </p:sp>
      <p:sp>
        <p:nvSpPr>
          <p:cNvPr id="4" name="Content Placeholder 2"/>
          <p:cNvSpPr>
            <a:spLocks noGrp="1"/>
          </p:cNvSpPr>
          <p:nvPr>
            <p:ph idx="1"/>
          </p:nvPr>
        </p:nvSpPr>
        <p:spPr>
          <a:xfrm>
            <a:off x="457200" y="1280160"/>
            <a:ext cx="8229600" cy="2000548"/>
          </a:xfrm>
          <a:solidFill>
            <a:srgbClr val="FFFFCC"/>
          </a:solidFill>
          <a:ln w="28575">
            <a:solidFill>
              <a:srgbClr val="000000"/>
            </a:solidFill>
          </a:ln>
        </p:spPr>
        <p:txBody>
          <a:bodyPr>
            <a:spAutoFit/>
          </a:bodyPr>
          <a:lstStyle/>
          <a:p>
            <a:pPr algn="ctr">
              <a:buNone/>
            </a:pPr>
            <a:r>
              <a:rPr lang="en-US" b="1" i="0" dirty="0" smtClean="0">
                <a:solidFill>
                  <a:srgbClr val="000000"/>
                </a:solidFill>
              </a:rPr>
              <a:t>Distributive Property of Multiplication Over Addition</a:t>
            </a:r>
          </a:p>
          <a:p>
            <a:pPr>
              <a:buNone/>
            </a:pPr>
            <a:r>
              <a:rPr lang="en-US" i="0" dirty="0" smtClean="0">
                <a:solidFill>
                  <a:srgbClr val="000000"/>
                </a:solidFill>
              </a:rPr>
              <a:t>If </a:t>
            </a:r>
            <a:r>
              <a:rPr lang="en-US" i="1" dirty="0" smtClean="0">
                <a:solidFill>
                  <a:srgbClr val="000000"/>
                </a:solidFill>
              </a:rPr>
              <a:t>a</a:t>
            </a:r>
            <a:r>
              <a:rPr lang="en-US" i="0" dirty="0" smtClean="0">
                <a:solidFill>
                  <a:srgbClr val="000000"/>
                </a:solidFill>
              </a:rPr>
              <a:t>, </a:t>
            </a:r>
            <a:r>
              <a:rPr lang="en-US" i="1" dirty="0" smtClean="0">
                <a:solidFill>
                  <a:srgbClr val="000000"/>
                </a:solidFill>
              </a:rPr>
              <a:t>b</a:t>
            </a:r>
            <a:r>
              <a:rPr lang="en-US" i="0" dirty="0" smtClean="0">
                <a:solidFill>
                  <a:srgbClr val="000000"/>
                </a:solidFill>
              </a:rPr>
              <a:t>, and </a:t>
            </a:r>
            <a:r>
              <a:rPr lang="en-US" i="1" dirty="0" smtClean="0">
                <a:solidFill>
                  <a:srgbClr val="000000"/>
                </a:solidFill>
              </a:rPr>
              <a:t>c</a:t>
            </a:r>
            <a:r>
              <a:rPr lang="en-US" i="0" dirty="0" smtClean="0">
                <a:solidFill>
                  <a:srgbClr val="000000"/>
                </a:solidFill>
              </a:rPr>
              <a:t> are whole numbers, then</a:t>
            </a:r>
          </a:p>
          <a:p>
            <a:pPr>
              <a:buNone/>
            </a:pPr>
            <a:r>
              <a:rPr lang="en-US" i="0" dirty="0" smtClean="0">
                <a:solidFill>
                  <a:srgbClr val="000000"/>
                </a:solidFill>
              </a:rPr>
              <a:t>				</a:t>
            </a:r>
          </a:p>
          <a:p>
            <a:pPr>
              <a:buNone/>
            </a:pPr>
            <a:endParaRPr lang="en-US" sz="2400" i="0" dirty="0">
              <a:solidFill>
                <a:srgbClr val="000000"/>
              </a:solidFill>
            </a:endParaRPr>
          </a:p>
        </p:txBody>
      </p:sp>
      <p:graphicFrame>
        <p:nvGraphicFramePr>
          <p:cNvPr id="7" name="Object 6"/>
          <p:cNvGraphicFramePr>
            <a:graphicFrameLocks noChangeAspect="1"/>
          </p:cNvGraphicFramePr>
          <p:nvPr/>
        </p:nvGraphicFramePr>
        <p:xfrm>
          <a:off x="3117850" y="2499852"/>
          <a:ext cx="2908300" cy="469900"/>
        </p:xfrm>
        <a:graphic>
          <a:graphicData uri="http://schemas.openxmlformats.org/presentationml/2006/ole">
            <mc:AlternateContent xmlns:mc="http://schemas.openxmlformats.org/markup-compatibility/2006">
              <mc:Choice xmlns:v="urn:schemas-microsoft-com:vml" Requires="v">
                <p:oleObj spid="_x0000_s15366" name="Equation" r:id="rId4" imgW="2908080" imgH="469800" progId="Equation.DSMT4">
                  <p:embed/>
                </p:oleObj>
              </mc:Choice>
              <mc:Fallback>
                <p:oleObj name="Equation" r:id="rId4" imgW="2908080" imgH="4698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850" y="2499852"/>
                        <a:ext cx="2908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4</a:t>
            </a:r>
            <a:endParaRPr lang="en-US" dirty="0">
              <a:solidFill>
                <a:schemeClr val="accent1">
                  <a:lumMod val="50000"/>
                </a:schemeClr>
              </a:solidFill>
            </a:endParaRPr>
          </a:p>
        </p:txBody>
      </p:sp>
      <p:sp>
        <p:nvSpPr>
          <p:cNvPr id="5" name="Content Placeholder 4"/>
          <p:cNvSpPr>
            <a:spLocks noGrp="1"/>
          </p:cNvSpPr>
          <p:nvPr>
            <p:ph idx="1"/>
          </p:nvPr>
        </p:nvSpPr>
        <p:spPr/>
        <p:txBody>
          <a:bodyPr>
            <a:noAutofit/>
          </a:bodyPr>
          <a:lstStyle/>
          <a:p>
            <a:r>
              <a:rPr lang="en-US" dirty="0" smtClean="0"/>
              <a:t>The steps in multiplication are shown in finding the product </a:t>
            </a:r>
            <a:r>
              <a:rPr lang="en-US" dirty="0" smtClean="0">
                <a:solidFill>
                  <a:srgbClr val="0000FF"/>
                </a:solidFill>
              </a:rPr>
              <a:t>37 ⋅ 27</a:t>
            </a:r>
            <a:r>
              <a:rPr lang="en-US" dirty="0" smtClean="0"/>
              <a:t>.</a:t>
            </a:r>
          </a:p>
          <a:p>
            <a:r>
              <a:rPr lang="en-US" b="1" i="0" dirty="0" smtClean="0">
                <a:solidFill>
                  <a:srgbClr val="366092"/>
                </a:solidFill>
              </a:rPr>
              <a:t>Step 1:</a:t>
            </a:r>
          </a:p>
          <a:p>
            <a:endParaRPr lang="en-US" b="1" dirty="0" smtClean="0"/>
          </a:p>
          <a:p>
            <a:pPr>
              <a:spcBef>
                <a:spcPts val="0"/>
              </a:spcBef>
            </a:pPr>
            <a:endParaRPr lang="en-US" b="1" i="0" dirty="0" smtClean="0">
              <a:solidFill>
                <a:srgbClr val="366092"/>
              </a:solidFill>
            </a:endParaRPr>
          </a:p>
          <a:p>
            <a:pPr>
              <a:spcBef>
                <a:spcPts val="0"/>
              </a:spcBef>
            </a:pPr>
            <a:endParaRPr lang="en-US" b="1" dirty="0" smtClean="0"/>
          </a:p>
          <a:p>
            <a:r>
              <a:rPr lang="en-US" b="1" dirty="0" smtClean="0"/>
              <a:t>Step 2:</a:t>
            </a:r>
          </a:p>
          <a:p>
            <a:endParaRPr lang="en-US" b="1" i="0" dirty="0">
              <a:solidFill>
                <a:srgbClr val="366092"/>
              </a:solidFill>
            </a:endParaRPr>
          </a:p>
        </p:txBody>
      </p:sp>
      <p:graphicFrame>
        <p:nvGraphicFramePr>
          <p:cNvPr id="19463" name="Object 7"/>
          <p:cNvGraphicFramePr>
            <a:graphicFrameLocks noChangeAspect="1"/>
          </p:cNvGraphicFramePr>
          <p:nvPr/>
        </p:nvGraphicFramePr>
        <p:xfrm>
          <a:off x="1752600" y="2667000"/>
          <a:ext cx="863600" cy="1130300"/>
        </p:xfrm>
        <a:graphic>
          <a:graphicData uri="http://schemas.openxmlformats.org/presentationml/2006/ole">
            <mc:AlternateContent xmlns:mc="http://schemas.openxmlformats.org/markup-compatibility/2006">
              <mc:Choice xmlns:v="urn:schemas-microsoft-com:vml" Requires="v">
                <p:oleObj spid="_x0000_s19494" name="Equation" r:id="rId4" imgW="863280" imgH="1130040" progId="Equation.DSMT4">
                  <p:embed/>
                </p:oleObj>
              </mc:Choice>
              <mc:Fallback>
                <p:oleObj name="Equation" r:id="rId4" imgW="863280" imgH="113004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667000"/>
                        <a:ext cx="8636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4" name="Object 8"/>
          <p:cNvGraphicFramePr>
            <a:graphicFrameLocks noChangeAspect="1"/>
          </p:cNvGraphicFramePr>
          <p:nvPr/>
        </p:nvGraphicFramePr>
        <p:xfrm>
          <a:off x="2438400" y="3960146"/>
          <a:ext cx="203200" cy="292100"/>
        </p:xfrm>
        <a:graphic>
          <a:graphicData uri="http://schemas.openxmlformats.org/presentationml/2006/ole">
            <mc:AlternateContent xmlns:mc="http://schemas.openxmlformats.org/markup-compatibility/2006">
              <mc:Choice xmlns:v="urn:schemas-microsoft-com:vml" Requires="v">
                <p:oleObj spid="_x0000_s19495" name="Equation" r:id="rId6" imgW="203040" imgH="291960" progId="Equation.DSMT4">
                  <p:embed/>
                </p:oleObj>
              </mc:Choice>
              <mc:Fallback>
                <p:oleObj name="Equation" r:id="rId6" imgW="203040" imgH="29196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960146"/>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5" name="Object 9"/>
          <p:cNvGraphicFramePr>
            <a:graphicFrameLocks noChangeAspect="1"/>
          </p:cNvGraphicFramePr>
          <p:nvPr/>
        </p:nvGraphicFramePr>
        <p:xfrm>
          <a:off x="2239963" y="2370138"/>
          <a:ext cx="152400" cy="190500"/>
        </p:xfrm>
        <a:graphic>
          <a:graphicData uri="http://schemas.openxmlformats.org/presentationml/2006/ole">
            <mc:AlternateContent xmlns:mc="http://schemas.openxmlformats.org/markup-compatibility/2006">
              <mc:Choice xmlns:v="urn:schemas-microsoft-com:vml" Requires="v">
                <p:oleObj spid="_x0000_s19496" name="Equation" r:id="rId8" imgW="152280" imgH="190440" progId="Equation.DSMT4">
                  <p:embed/>
                </p:oleObj>
              </mc:Choice>
              <mc:Fallback>
                <p:oleObj name="Equation" r:id="rId8" imgW="152280" imgH="19044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9963" y="2370138"/>
                        <a:ext cx="1524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8" name="Straight Arrow Connector 37"/>
          <p:cNvCxnSpPr/>
          <p:nvPr/>
        </p:nvCxnSpPr>
        <p:spPr>
          <a:xfrm rot="16200000" flipV="1">
            <a:off x="2331720" y="3214370"/>
            <a:ext cx="36576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2438400" y="2438400"/>
            <a:ext cx="5334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109452" y="2227008"/>
            <a:ext cx="2047548" cy="400110"/>
          </a:xfrm>
          <a:prstGeom prst="rect">
            <a:avLst/>
          </a:prstGeom>
        </p:spPr>
        <p:txBody>
          <a:bodyPr wrap="none">
            <a:spAutoFit/>
          </a:bodyPr>
          <a:lstStyle/>
          <a:p>
            <a:r>
              <a:rPr lang="en-US" sz="2000" dirty="0" smtClean="0">
                <a:solidFill>
                  <a:srgbClr val="008080"/>
                </a:solidFill>
              </a:rPr>
              <a:t>4 carried from 49.</a:t>
            </a:r>
            <a:endParaRPr lang="en-US" sz="2000" dirty="0">
              <a:solidFill>
                <a:srgbClr val="008080"/>
              </a:solidFill>
            </a:endParaRPr>
          </a:p>
        </p:txBody>
      </p:sp>
      <p:sp>
        <p:nvSpPr>
          <p:cNvPr id="44" name="Rectangle 43"/>
          <p:cNvSpPr/>
          <p:nvPr/>
        </p:nvSpPr>
        <p:spPr>
          <a:xfrm>
            <a:off x="3109452" y="2895600"/>
            <a:ext cx="2252540" cy="400110"/>
          </a:xfrm>
          <a:prstGeom prst="rect">
            <a:avLst/>
          </a:prstGeom>
        </p:spPr>
        <p:txBody>
          <a:bodyPr wrap="none">
            <a:spAutoFit/>
          </a:bodyPr>
          <a:lstStyle/>
          <a:p>
            <a:r>
              <a:rPr lang="en-US" sz="2000" dirty="0" smtClean="0">
                <a:solidFill>
                  <a:srgbClr val="008080"/>
                </a:solidFill>
              </a:rPr>
              <a:t>Multiply: 7 ⋅ 7 = 49.</a:t>
            </a:r>
            <a:endParaRPr lang="en-US" sz="2000" dirty="0">
              <a:solidFill>
                <a:srgbClr val="008080"/>
              </a:solidFill>
            </a:endParaRPr>
          </a:p>
        </p:txBody>
      </p:sp>
      <p:graphicFrame>
        <p:nvGraphicFramePr>
          <p:cNvPr id="52" name="Object 7"/>
          <p:cNvGraphicFramePr>
            <a:graphicFrameLocks noChangeAspect="1"/>
          </p:cNvGraphicFramePr>
          <p:nvPr/>
        </p:nvGraphicFramePr>
        <p:xfrm>
          <a:off x="2639008" y="4358354"/>
          <a:ext cx="863600" cy="1130300"/>
        </p:xfrm>
        <a:graphic>
          <a:graphicData uri="http://schemas.openxmlformats.org/presentationml/2006/ole">
            <mc:AlternateContent xmlns:mc="http://schemas.openxmlformats.org/markup-compatibility/2006">
              <mc:Choice xmlns:v="urn:schemas-microsoft-com:vml" Requires="v">
                <p:oleObj spid="_x0000_s19497" name="Equation" r:id="rId10" imgW="863280" imgH="1130040" progId="Equation.DSMT4">
                  <p:embed/>
                </p:oleObj>
              </mc:Choice>
              <mc:Fallback>
                <p:oleObj name="Equation" r:id="rId10" imgW="863280" imgH="1130040" progId="Equation.DSMT4">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9008" y="4358354"/>
                        <a:ext cx="8636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 name="Object 8"/>
          <p:cNvGraphicFramePr>
            <a:graphicFrameLocks noChangeAspect="1"/>
          </p:cNvGraphicFramePr>
          <p:nvPr/>
        </p:nvGraphicFramePr>
        <p:xfrm>
          <a:off x="3324808" y="5651500"/>
          <a:ext cx="203200" cy="292100"/>
        </p:xfrm>
        <a:graphic>
          <a:graphicData uri="http://schemas.openxmlformats.org/presentationml/2006/ole">
            <mc:AlternateContent xmlns:mc="http://schemas.openxmlformats.org/markup-compatibility/2006">
              <mc:Choice xmlns:v="urn:schemas-microsoft-com:vml" Requires="v">
                <p:oleObj spid="_x0000_s19498" name="Equation" r:id="rId12" imgW="203040" imgH="291960" progId="Equation.DSMT4">
                  <p:embed/>
                </p:oleObj>
              </mc:Choice>
              <mc:Fallback>
                <p:oleObj name="Equation" r:id="rId12" imgW="203040" imgH="291960" progId="Equation.DSMT4">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4808" y="56515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 name="Object 9"/>
          <p:cNvGraphicFramePr>
            <a:graphicFrameLocks noChangeAspect="1"/>
          </p:cNvGraphicFramePr>
          <p:nvPr/>
        </p:nvGraphicFramePr>
        <p:xfrm>
          <a:off x="3126371" y="4076240"/>
          <a:ext cx="152400" cy="190500"/>
        </p:xfrm>
        <a:graphic>
          <a:graphicData uri="http://schemas.openxmlformats.org/presentationml/2006/ole">
            <mc:AlternateContent xmlns:mc="http://schemas.openxmlformats.org/markup-compatibility/2006">
              <mc:Choice xmlns:v="urn:schemas-microsoft-com:vml" Requires="v">
                <p:oleObj spid="_x0000_s19499" name="Equation" r:id="rId13" imgW="152280" imgH="190440" progId="Equation.DSMT4">
                  <p:embed/>
                </p:oleObj>
              </mc:Choice>
              <mc:Fallback>
                <p:oleObj name="Equation" r:id="rId13" imgW="152280" imgH="190440" progId="Equation.DSMT4">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6371" y="4076240"/>
                        <a:ext cx="1524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5" name="Straight Arrow Connector 54"/>
          <p:cNvCxnSpPr/>
          <p:nvPr/>
        </p:nvCxnSpPr>
        <p:spPr>
          <a:xfrm rot="16200000" flipV="1">
            <a:off x="3156702" y="4844298"/>
            <a:ext cx="364998" cy="1252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995860" y="5137150"/>
            <a:ext cx="2911374" cy="400110"/>
          </a:xfrm>
          <a:prstGeom prst="rect">
            <a:avLst/>
          </a:prstGeom>
        </p:spPr>
        <p:txBody>
          <a:bodyPr wrap="none">
            <a:spAutoFit/>
          </a:bodyPr>
          <a:lstStyle/>
          <a:p>
            <a:r>
              <a:rPr lang="en-US" sz="2000" dirty="0" smtClean="0">
                <a:solidFill>
                  <a:srgbClr val="008080"/>
                </a:solidFill>
              </a:rPr>
              <a:t>And add the 4: 4 + 21 = 25</a:t>
            </a:r>
            <a:endParaRPr lang="en-US" sz="2000" dirty="0">
              <a:solidFill>
                <a:srgbClr val="008080"/>
              </a:solidFill>
            </a:endParaRPr>
          </a:p>
        </p:txBody>
      </p:sp>
      <p:sp>
        <p:nvSpPr>
          <p:cNvPr id="58" name="Rectangle 57"/>
          <p:cNvSpPr/>
          <p:nvPr/>
        </p:nvSpPr>
        <p:spPr>
          <a:xfrm>
            <a:off x="3995860" y="4618704"/>
            <a:ext cx="2777299" cy="400110"/>
          </a:xfrm>
          <a:prstGeom prst="rect">
            <a:avLst/>
          </a:prstGeom>
        </p:spPr>
        <p:txBody>
          <a:bodyPr wrap="none">
            <a:spAutoFit/>
          </a:bodyPr>
          <a:lstStyle/>
          <a:p>
            <a:r>
              <a:rPr lang="en-US" sz="2000" dirty="0" smtClean="0">
                <a:solidFill>
                  <a:srgbClr val="008080"/>
                </a:solidFill>
              </a:rPr>
              <a:t>Now multiply: 7 ⋅ 3 = 21.</a:t>
            </a:r>
            <a:endParaRPr lang="en-US" sz="2000" dirty="0">
              <a:solidFill>
                <a:srgbClr val="008080"/>
              </a:solidFill>
            </a:endParaRPr>
          </a:p>
        </p:txBody>
      </p:sp>
      <p:graphicFrame>
        <p:nvGraphicFramePr>
          <p:cNvPr id="19472" name="Object 16"/>
          <p:cNvGraphicFramePr>
            <a:graphicFrameLocks noChangeAspect="1"/>
          </p:cNvGraphicFramePr>
          <p:nvPr/>
        </p:nvGraphicFramePr>
        <p:xfrm>
          <a:off x="2950702" y="5651500"/>
          <a:ext cx="368300" cy="292100"/>
        </p:xfrm>
        <a:graphic>
          <a:graphicData uri="http://schemas.openxmlformats.org/presentationml/2006/ole">
            <mc:AlternateContent xmlns:mc="http://schemas.openxmlformats.org/markup-compatibility/2006">
              <mc:Choice xmlns:v="urn:schemas-microsoft-com:vml" Requires="v">
                <p:oleObj spid="_x0000_s19500" name="Equation" r:id="rId14" imgW="368280" imgH="291960" progId="Equation.DSMT4">
                  <p:embed/>
                </p:oleObj>
              </mc:Choice>
              <mc:Fallback>
                <p:oleObj name="Equation" r:id="rId14" imgW="368280" imgH="291960" progId="Equation.DSMT4">
                  <p:embed/>
                  <p:pic>
                    <p:nvPicPr>
                      <p:cNvPr id="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0702" y="5651500"/>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4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4 (cont.)</a:t>
            </a:r>
            <a:endParaRPr lang="en-US" dirty="0">
              <a:solidFill>
                <a:schemeClr val="accent1">
                  <a:lumMod val="50000"/>
                </a:schemeClr>
              </a:solidFill>
            </a:endParaRPr>
          </a:p>
        </p:txBody>
      </p:sp>
      <p:sp>
        <p:nvSpPr>
          <p:cNvPr id="5" name="Content Placeholder 4"/>
          <p:cNvSpPr>
            <a:spLocks noGrp="1"/>
          </p:cNvSpPr>
          <p:nvPr>
            <p:ph idx="1"/>
          </p:nvPr>
        </p:nvSpPr>
        <p:spPr/>
        <p:txBody>
          <a:bodyPr>
            <a:noAutofit/>
          </a:bodyPr>
          <a:lstStyle/>
          <a:p>
            <a:r>
              <a:rPr lang="en-US" b="1" i="0" dirty="0" smtClean="0">
                <a:solidFill>
                  <a:srgbClr val="366092"/>
                </a:solidFill>
              </a:rPr>
              <a:t>Step 3:</a:t>
            </a:r>
          </a:p>
          <a:p>
            <a:endParaRPr lang="en-US" b="1" dirty="0" smtClean="0"/>
          </a:p>
          <a:p>
            <a:pPr>
              <a:spcBef>
                <a:spcPts val="0"/>
              </a:spcBef>
            </a:pPr>
            <a:endParaRPr lang="en-US" b="1" i="0" dirty="0" smtClean="0">
              <a:solidFill>
                <a:srgbClr val="366092"/>
              </a:solidFill>
            </a:endParaRPr>
          </a:p>
          <a:p>
            <a:pPr>
              <a:spcBef>
                <a:spcPts val="0"/>
              </a:spcBef>
            </a:pPr>
            <a:endParaRPr lang="en-US" b="1" dirty="0" smtClean="0"/>
          </a:p>
          <a:p>
            <a:endParaRPr lang="en-US" b="1" i="0" dirty="0">
              <a:solidFill>
                <a:srgbClr val="366092"/>
              </a:solidFill>
            </a:endParaRPr>
          </a:p>
        </p:txBody>
      </p:sp>
      <p:graphicFrame>
        <p:nvGraphicFramePr>
          <p:cNvPr id="19463" name="Object 7"/>
          <p:cNvGraphicFramePr>
            <a:graphicFrameLocks noChangeAspect="1"/>
          </p:cNvGraphicFramePr>
          <p:nvPr/>
        </p:nvGraphicFramePr>
        <p:xfrm>
          <a:off x="1855766" y="1760792"/>
          <a:ext cx="863600" cy="1130300"/>
        </p:xfrm>
        <a:graphic>
          <a:graphicData uri="http://schemas.openxmlformats.org/presentationml/2006/ole">
            <mc:AlternateContent xmlns:mc="http://schemas.openxmlformats.org/markup-compatibility/2006">
              <mc:Choice xmlns:v="urn:schemas-microsoft-com:vml" Requires="v">
                <p:oleObj spid="_x0000_s114712" name="Equation" r:id="rId4" imgW="863280" imgH="1130040" progId="Equation.DSMT4">
                  <p:embed/>
                </p:oleObj>
              </mc:Choice>
              <mc:Fallback>
                <p:oleObj name="Equation" r:id="rId4" imgW="863280" imgH="113004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5766" y="1760792"/>
                        <a:ext cx="8636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4" name="Object 8"/>
          <p:cNvGraphicFramePr>
            <a:graphicFrameLocks noChangeAspect="1"/>
          </p:cNvGraphicFramePr>
          <p:nvPr/>
        </p:nvGraphicFramePr>
        <p:xfrm>
          <a:off x="2271720" y="3466454"/>
          <a:ext cx="215900" cy="279400"/>
        </p:xfrm>
        <a:graphic>
          <a:graphicData uri="http://schemas.openxmlformats.org/presentationml/2006/ole">
            <mc:AlternateContent xmlns:mc="http://schemas.openxmlformats.org/markup-compatibility/2006">
              <mc:Choice xmlns:v="urn:schemas-microsoft-com:vml" Requires="v">
                <p:oleObj spid="_x0000_s114713" name="Equation" r:id="rId6" imgW="215640" imgH="279360" progId="Equation.DSMT4">
                  <p:embed/>
                </p:oleObj>
              </mc:Choice>
              <mc:Fallback>
                <p:oleObj name="Equation" r:id="rId6" imgW="215640" imgH="27936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1720" y="3466454"/>
                        <a:ext cx="215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5" name="Object 9"/>
          <p:cNvGraphicFramePr>
            <a:graphicFrameLocks noChangeAspect="1"/>
          </p:cNvGraphicFramePr>
          <p:nvPr/>
        </p:nvGraphicFramePr>
        <p:xfrm>
          <a:off x="2349500" y="1463675"/>
          <a:ext cx="139700" cy="190500"/>
        </p:xfrm>
        <a:graphic>
          <a:graphicData uri="http://schemas.openxmlformats.org/presentationml/2006/ole">
            <mc:AlternateContent xmlns:mc="http://schemas.openxmlformats.org/markup-compatibility/2006">
              <mc:Choice xmlns:v="urn:schemas-microsoft-com:vml" Requires="v">
                <p:oleObj spid="_x0000_s114714" name="Equation" r:id="rId8" imgW="139680" imgH="190440" progId="Equation.DSMT4">
                  <p:embed/>
                </p:oleObj>
              </mc:Choice>
              <mc:Fallback>
                <p:oleObj name="Equation" r:id="rId8" imgW="139680" imgH="19044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9500" y="1463675"/>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8" name="Straight Arrow Connector 37"/>
          <p:cNvCxnSpPr/>
          <p:nvPr/>
        </p:nvCxnSpPr>
        <p:spPr>
          <a:xfrm rot="5400000" flipH="1" flipV="1">
            <a:off x="2303502" y="2204538"/>
            <a:ext cx="409036" cy="165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2541566" y="1532192"/>
            <a:ext cx="5334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200400" y="1320800"/>
            <a:ext cx="2454711" cy="400110"/>
          </a:xfrm>
          <a:prstGeom prst="rect">
            <a:avLst/>
          </a:prstGeom>
        </p:spPr>
        <p:txBody>
          <a:bodyPr wrap="none">
            <a:spAutoFit/>
          </a:bodyPr>
          <a:lstStyle/>
          <a:p>
            <a:r>
              <a:rPr lang="en-US" sz="2000" dirty="0" smtClean="0">
                <a:solidFill>
                  <a:srgbClr val="008080"/>
                </a:solidFill>
              </a:rPr>
              <a:t>1 carried from the 14.</a:t>
            </a:r>
            <a:endParaRPr lang="en-US" sz="2000" dirty="0">
              <a:solidFill>
                <a:srgbClr val="008080"/>
              </a:solidFill>
            </a:endParaRPr>
          </a:p>
        </p:txBody>
      </p:sp>
      <p:sp>
        <p:nvSpPr>
          <p:cNvPr id="44" name="Rectangle 43"/>
          <p:cNvSpPr/>
          <p:nvPr/>
        </p:nvSpPr>
        <p:spPr>
          <a:xfrm>
            <a:off x="3200400" y="2903526"/>
            <a:ext cx="2783198" cy="400110"/>
          </a:xfrm>
          <a:prstGeom prst="rect">
            <a:avLst/>
          </a:prstGeom>
        </p:spPr>
        <p:txBody>
          <a:bodyPr wrap="none">
            <a:spAutoFit/>
          </a:bodyPr>
          <a:lstStyle/>
          <a:p>
            <a:r>
              <a:rPr lang="en-US" sz="2000" dirty="0" smtClean="0">
                <a:solidFill>
                  <a:srgbClr val="008080"/>
                </a:solidFill>
              </a:rPr>
              <a:t>Next multiply : 2 ⋅ 7 = 14.</a:t>
            </a:r>
            <a:endParaRPr lang="en-US" sz="2000" dirty="0">
              <a:solidFill>
                <a:srgbClr val="008080"/>
              </a:solidFill>
            </a:endParaRPr>
          </a:p>
        </p:txBody>
      </p:sp>
      <p:graphicFrame>
        <p:nvGraphicFramePr>
          <p:cNvPr id="53" name="Object 8"/>
          <p:cNvGraphicFramePr>
            <a:graphicFrameLocks noChangeAspect="1"/>
          </p:cNvGraphicFramePr>
          <p:nvPr/>
        </p:nvGraphicFramePr>
        <p:xfrm>
          <a:off x="2492958" y="3038984"/>
          <a:ext cx="203200" cy="292100"/>
        </p:xfrm>
        <a:graphic>
          <a:graphicData uri="http://schemas.openxmlformats.org/presentationml/2006/ole">
            <mc:AlternateContent xmlns:mc="http://schemas.openxmlformats.org/markup-compatibility/2006">
              <mc:Choice xmlns:v="urn:schemas-microsoft-com:vml" Requires="v">
                <p:oleObj spid="_x0000_s114715" name="Equation" r:id="rId10" imgW="203040" imgH="291960" progId="Equation.DSMT4">
                  <p:embed/>
                </p:oleObj>
              </mc:Choice>
              <mc:Fallback>
                <p:oleObj name="Equation" r:id="rId10" imgW="203040" imgH="29196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958" y="3038984"/>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2" name="Object 16"/>
          <p:cNvGraphicFramePr>
            <a:graphicFrameLocks noChangeAspect="1"/>
          </p:cNvGraphicFramePr>
          <p:nvPr/>
        </p:nvGraphicFramePr>
        <p:xfrm>
          <a:off x="2118852" y="3038984"/>
          <a:ext cx="368300" cy="292100"/>
        </p:xfrm>
        <a:graphic>
          <a:graphicData uri="http://schemas.openxmlformats.org/presentationml/2006/ole">
            <mc:AlternateContent xmlns:mc="http://schemas.openxmlformats.org/markup-compatibility/2006">
              <mc:Choice xmlns:v="urn:schemas-microsoft-com:vml" Requires="v">
                <p:oleObj spid="_x0000_s114716" name="Equation" r:id="rId12" imgW="368280" imgH="291960" progId="Equation.DSMT4">
                  <p:embed/>
                </p:oleObj>
              </mc:Choice>
              <mc:Fallback>
                <p:oleObj name="Equation" r:id="rId12" imgW="368280" imgH="291960"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852" y="3038984"/>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18"/>
          <p:cNvSpPr/>
          <p:nvPr/>
        </p:nvSpPr>
        <p:spPr>
          <a:xfrm>
            <a:off x="3200400" y="3382296"/>
            <a:ext cx="4800600" cy="1015663"/>
          </a:xfrm>
          <a:prstGeom prst="rect">
            <a:avLst/>
          </a:prstGeom>
        </p:spPr>
        <p:txBody>
          <a:bodyPr wrap="square">
            <a:spAutoFit/>
          </a:bodyPr>
          <a:lstStyle/>
          <a:p>
            <a:r>
              <a:rPr lang="en-US" sz="2000" dirty="0" smtClean="0">
                <a:solidFill>
                  <a:srgbClr val="008080"/>
                </a:solidFill>
              </a:rPr>
              <a:t>Write the 4 in the tens column</a:t>
            </a:r>
          </a:p>
          <a:p>
            <a:r>
              <a:rPr lang="en-US" sz="2000" dirty="0" smtClean="0">
                <a:solidFill>
                  <a:srgbClr val="008080"/>
                </a:solidFill>
              </a:rPr>
              <a:t>because you are actually multiplying</a:t>
            </a:r>
          </a:p>
          <a:p>
            <a:r>
              <a:rPr lang="en-US" sz="2000" dirty="0" smtClean="0">
                <a:solidFill>
                  <a:srgbClr val="008080"/>
                </a:solidFill>
              </a:rPr>
              <a:t>20 ⋅ 7 = 140. Generally, the 0 is not written.</a:t>
            </a:r>
            <a:endParaRPr lang="en-US" sz="2000" dirty="0">
              <a:solidFill>
                <a:srgbClr val="0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4 (cont.)</a:t>
            </a:r>
            <a:endParaRPr lang="en-US" dirty="0">
              <a:solidFill>
                <a:schemeClr val="accent1">
                  <a:lumMod val="50000"/>
                </a:schemeClr>
              </a:solidFill>
            </a:endParaRPr>
          </a:p>
        </p:txBody>
      </p:sp>
      <p:sp>
        <p:nvSpPr>
          <p:cNvPr id="5" name="Content Placeholder 4"/>
          <p:cNvSpPr>
            <a:spLocks noGrp="1"/>
          </p:cNvSpPr>
          <p:nvPr>
            <p:ph idx="1"/>
          </p:nvPr>
        </p:nvSpPr>
        <p:spPr/>
        <p:txBody>
          <a:bodyPr>
            <a:noAutofit/>
          </a:bodyPr>
          <a:lstStyle/>
          <a:p>
            <a:r>
              <a:rPr lang="en-US" b="1" i="0" dirty="0" smtClean="0">
                <a:solidFill>
                  <a:srgbClr val="366092"/>
                </a:solidFill>
              </a:rPr>
              <a:t>Step 4:</a:t>
            </a:r>
          </a:p>
          <a:p>
            <a:endParaRPr lang="en-US" b="1" dirty="0" smtClean="0"/>
          </a:p>
          <a:p>
            <a:endParaRPr lang="en-US" b="1" i="0" dirty="0" smtClean="0">
              <a:solidFill>
                <a:srgbClr val="366092"/>
              </a:solidFill>
            </a:endParaRPr>
          </a:p>
          <a:p>
            <a:endParaRPr lang="en-US" b="1" dirty="0" smtClean="0"/>
          </a:p>
          <a:p>
            <a:pPr>
              <a:spcBef>
                <a:spcPts val="0"/>
              </a:spcBef>
            </a:pPr>
            <a:endParaRPr lang="en-US" b="1" i="0" dirty="0" smtClean="0">
              <a:solidFill>
                <a:srgbClr val="366092"/>
              </a:solidFill>
            </a:endParaRPr>
          </a:p>
          <a:p>
            <a:pPr>
              <a:spcBef>
                <a:spcPts val="0"/>
              </a:spcBef>
            </a:pPr>
            <a:r>
              <a:rPr lang="en-US" b="1" dirty="0" smtClean="0"/>
              <a:t>Step 5:</a:t>
            </a:r>
          </a:p>
          <a:p>
            <a:endParaRPr lang="en-US" b="1" i="0" dirty="0" smtClean="0">
              <a:solidFill>
                <a:srgbClr val="366092"/>
              </a:solidFill>
            </a:endParaRPr>
          </a:p>
          <a:p>
            <a:endParaRPr lang="en-US" b="1" dirty="0" smtClean="0"/>
          </a:p>
          <a:p>
            <a:pPr>
              <a:spcBef>
                <a:spcPts val="0"/>
              </a:spcBef>
            </a:pPr>
            <a:endParaRPr lang="en-US" b="1" i="0" dirty="0" smtClean="0">
              <a:solidFill>
                <a:srgbClr val="366092"/>
              </a:solidFill>
            </a:endParaRPr>
          </a:p>
          <a:p>
            <a:pPr>
              <a:spcBef>
                <a:spcPts val="0"/>
              </a:spcBef>
            </a:pPr>
            <a:endParaRPr lang="en-US" b="1" dirty="0" smtClean="0"/>
          </a:p>
          <a:p>
            <a:endParaRPr lang="en-US" b="1" i="0" dirty="0">
              <a:solidFill>
                <a:srgbClr val="366092"/>
              </a:solidFill>
            </a:endParaRPr>
          </a:p>
        </p:txBody>
      </p:sp>
      <p:graphicFrame>
        <p:nvGraphicFramePr>
          <p:cNvPr id="19463" name="Object 7"/>
          <p:cNvGraphicFramePr>
            <a:graphicFrameLocks noChangeAspect="1"/>
          </p:cNvGraphicFramePr>
          <p:nvPr/>
        </p:nvGraphicFramePr>
        <p:xfrm>
          <a:off x="1855766" y="1440117"/>
          <a:ext cx="863600" cy="1130300"/>
        </p:xfrm>
        <a:graphic>
          <a:graphicData uri="http://schemas.openxmlformats.org/presentationml/2006/ole">
            <mc:AlternateContent xmlns:mc="http://schemas.openxmlformats.org/markup-compatibility/2006">
              <mc:Choice xmlns:v="urn:schemas-microsoft-com:vml" Requires="v">
                <p:oleObj spid="_x0000_s115758" name="Equation" r:id="rId4" imgW="863280" imgH="1130040" progId="Equation.DSMT4">
                  <p:embed/>
                </p:oleObj>
              </mc:Choice>
              <mc:Fallback>
                <p:oleObj name="Equation" r:id="rId4" imgW="863280" imgH="113004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5766" y="1440117"/>
                        <a:ext cx="8636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4" name="Object 8"/>
          <p:cNvGraphicFramePr>
            <a:graphicFrameLocks noChangeAspect="1"/>
          </p:cNvGraphicFramePr>
          <p:nvPr/>
        </p:nvGraphicFramePr>
        <p:xfrm>
          <a:off x="2298700" y="3160713"/>
          <a:ext cx="215900" cy="279400"/>
        </p:xfrm>
        <a:graphic>
          <a:graphicData uri="http://schemas.openxmlformats.org/presentationml/2006/ole">
            <mc:AlternateContent xmlns:mc="http://schemas.openxmlformats.org/markup-compatibility/2006">
              <mc:Choice xmlns:v="urn:schemas-microsoft-com:vml" Requires="v">
                <p:oleObj spid="_x0000_s115759" name="Equation" r:id="rId6" imgW="215640" imgH="279360" progId="Equation.DSMT4">
                  <p:embed/>
                </p:oleObj>
              </mc:Choice>
              <mc:Fallback>
                <p:oleObj name="Equation" r:id="rId6" imgW="215640" imgH="27936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8700" y="3160713"/>
                        <a:ext cx="215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5" name="Object 9"/>
          <p:cNvGraphicFramePr>
            <a:graphicFrameLocks noChangeAspect="1"/>
          </p:cNvGraphicFramePr>
          <p:nvPr/>
        </p:nvGraphicFramePr>
        <p:xfrm>
          <a:off x="2349500" y="1143000"/>
          <a:ext cx="139700" cy="190500"/>
        </p:xfrm>
        <a:graphic>
          <a:graphicData uri="http://schemas.openxmlformats.org/presentationml/2006/ole">
            <mc:AlternateContent xmlns:mc="http://schemas.openxmlformats.org/markup-compatibility/2006">
              <mc:Choice xmlns:v="urn:schemas-microsoft-com:vml" Requires="v">
                <p:oleObj spid="_x0000_s115760" name="Equation" r:id="rId8" imgW="139680" imgH="190440" progId="Equation.DSMT4">
                  <p:embed/>
                </p:oleObj>
              </mc:Choice>
              <mc:Fallback>
                <p:oleObj name="Equation" r:id="rId8" imgW="139680" imgH="19044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9500" y="1143000"/>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Rectangle 43"/>
          <p:cNvSpPr/>
          <p:nvPr/>
        </p:nvSpPr>
        <p:spPr>
          <a:xfrm>
            <a:off x="3200400" y="3032125"/>
            <a:ext cx="2647456" cy="400110"/>
          </a:xfrm>
          <a:prstGeom prst="rect">
            <a:avLst/>
          </a:prstGeom>
        </p:spPr>
        <p:txBody>
          <a:bodyPr wrap="none">
            <a:spAutoFit/>
          </a:bodyPr>
          <a:lstStyle/>
          <a:p>
            <a:r>
              <a:rPr lang="en-US" sz="2000" dirty="0" smtClean="0">
                <a:solidFill>
                  <a:srgbClr val="008080"/>
                </a:solidFill>
              </a:rPr>
              <a:t>Now multiply : 2 ⋅ 3 = 6.</a:t>
            </a:r>
            <a:endParaRPr lang="en-US" sz="2000" dirty="0">
              <a:solidFill>
                <a:srgbClr val="008080"/>
              </a:solidFill>
            </a:endParaRPr>
          </a:p>
        </p:txBody>
      </p:sp>
      <p:graphicFrame>
        <p:nvGraphicFramePr>
          <p:cNvPr id="53" name="Object 8"/>
          <p:cNvGraphicFramePr>
            <a:graphicFrameLocks noChangeAspect="1"/>
          </p:cNvGraphicFramePr>
          <p:nvPr/>
        </p:nvGraphicFramePr>
        <p:xfrm>
          <a:off x="2492958" y="2718309"/>
          <a:ext cx="203200" cy="292100"/>
        </p:xfrm>
        <a:graphic>
          <a:graphicData uri="http://schemas.openxmlformats.org/presentationml/2006/ole">
            <mc:AlternateContent xmlns:mc="http://schemas.openxmlformats.org/markup-compatibility/2006">
              <mc:Choice xmlns:v="urn:schemas-microsoft-com:vml" Requires="v">
                <p:oleObj spid="_x0000_s115761" name="Equation" r:id="rId10" imgW="203040" imgH="291960" progId="Equation.DSMT4">
                  <p:embed/>
                </p:oleObj>
              </mc:Choice>
              <mc:Fallback>
                <p:oleObj name="Equation" r:id="rId10" imgW="203040" imgH="29196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958" y="2718309"/>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2" name="Object 16"/>
          <p:cNvGraphicFramePr>
            <a:graphicFrameLocks noChangeAspect="1"/>
          </p:cNvGraphicFramePr>
          <p:nvPr/>
        </p:nvGraphicFramePr>
        <p:xfrm>
          <a:off x="2118852" y="2718309"/>
          <a:ext cx="368300" cy="292100"/>
        </p:xfrm>
        <a:graphic>
          <a:graphicData uri="http://schemas.openxmlformats.org/presentationml/2006/ole">
            <mc:AlternateContent xmlns:mc="http://schemas.openxmlformats.org/markup-compatibility/2006">
              <mc:Choice xmlns:v="urn:schemas-microsoft-com:vml" Requires="v">
                <p:oleObj spid="_x0000_s115762" name="Equation" r:id="rId12" imgW="368280" imgH="291960" progId="Equation.DSMT4">
                  <p:embed/>
                </p:oleObj>
              </mc:Choice>
              <mc:Fallback>
                <p:oleObj name="Equation" r:id="rId12" imgW="368280" imgH="291960"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852" y="2718309"/>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18"/>
          <p:cNvSpPr/>
          <p:nvPr/>
        </p:nvSpPr>
        <p:spPr>
          <a:xfrm>
            <a:off x="3200400" y="3385531"/>
            <a:ext cx="4800600" cy="400110"/>
          </a:xfrm>
          <a:prstGeom prst="rect">
            <a:avLst/>
          </a:prstGeom>
        </p:spPr>
        <p:txBody>
          <a:bodyPr wrap="square">
            <a:spAutoFit/>
          </a:bodyPr>
          <a:lstStyle/>
          <a:p>
            <a:r>
              <a:rPr lang="en-US" sz="2000" dirty="0" smtClean="0">
                <a:solidFill>
                  <a:srgbClr val="008080"/>
                </a:solidFill>
              </a:rPr>
              <a:t>Then add 1: 6 + 1 =7.</a:t>
            </a:r>
            <a:endParaRPr lang="en-US" sz="2000" dirty="0">
              <a:solidFill>
                <a:srgbClr val="008080"/>
              </a:solidFill>
            </a:endParaRPr>
          </a:p>
        </p:txBody>
      </p:sp>
      <p:cxnSp>
        <p:nvCxnSpPr>
          <p:cNvPr id="14" name="Straight Arrow Connector 13"/>
          <p:cNvCxnSpPr/>
          <p:nvPr/>
        </p:nvCxnSpPr>
        <p:spPr>
          <a:xfrm rot="16200000" flipV="1">
            <a:off x="2256314" y="1980263"/>
            <a:ext cx="36576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Object 7"/>
          <p:cNvGraphicFramePr>
            <a:graphicFrameLocks noChangeAspect="1"/>
          </p:cNvGraphicFramePr>
          <p:nvPr/>
        </p:nvGraphicFramePr>
        <p:xfrm>
          <a:off x="1855788" y="3809214"/>
          <a:ext cx="863600" cy="825500"/>
        </p:xfrm>
        <a:graphic>
          <a:graphicData uri="http://schemas.openxmlformats.org/presentationml/2006/ole">
            <mc:AlternateContent xmlns:mc="http://schemas.openxmlformats.org/markup-compatibility/2006">
              <mc:Choice xmlns:v="urn:schemas-microsoft-com:vml" Requires="v">
                <p:oleObj spid="_x0000_s115763" name="Equation" r:id="rId14" imgW="863280" imgH="825480" progId="Equation.DSMT4">
                  <p:embed/>
                </p:oleObj>
              </mc:Choice>
              <mc:Fallback>
                <p:oleObj name="Equation" r:id="rId14" imgW="863280" imgH="82548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5788" y="3809214"/>
                        <a:ext cx="863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8"/>
          <p:cNvGraphicFramePr>
            <a:graphicFrameLocks noChangeAspect="1"/>
          </p:cNvGraphicFramePr>
          <p:nvPr/>
        </p:nvGraphicFramePr>
        <p:xfrm>
          <a:off x="1941513" y="5162430"/>
          <a:ext cx="749300" cy="393700"/>
        </p:xfrm>
        <a:graphic>
          <a:graphicData uri="http://schemas.openxmlformats.org/presentationml/2006/ole">
            <mc:AlternateContent xmlns:mc="http://schemas.openxmlformats.org/markup-compatibility/2006">
              <mc:Choice xmlns:v="urn:schemas-microsoft-com:vml" Requires="v">
                <p:oleObj spid="_x0000_s115764" name="Equation" r:id="rId16" imgW="749160" imgH="393480" progId="Equation.DSMT4">
                  <p:embed/>
                </p:oleObj>
              </mc:Choice>
              <mc:Fallback>
                <p:oleObj name="Equation" r:id="rId16" imgW="749160" imgH="39348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41513" y="5162430"/>
                        <a:ext cx="749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8"/>
          <p:cNvGraphicFramePr>
            <a:graphicFrameLocks noChangeAspect="1"/>
          </p:cNvGraphicFramePr>
          <p:nvPr/>
        </p:nvGraphicFramePr>
        <p:xfrm>
          <a:off x="2492958" y="4777128"/>
          <a:ext cx="203200" cy="292100"/>
        </p:xfrm>
        <a:graphic>
          <a:graphicData uri="http://schemas.openxmlformats.org/presentationml/2006/ole">
            <mc:AlternateContent xmlns:mc="http://schemas.openxmlformats.org/markup-compatibility/2006">
              <mc:Choice xmlns:v="urn:schemas-microsoft-com:vml" Requires="v">
                <p:oleObj spid="_x0000_s115765" name="Equation" r:id="rId18" imgW="203040" imgH="291960" progId="Equation.DSMT4">
                  <p:embed/>
                </p:oleObj>
              </mc:Choice>
              <mc:Fallback>
                <p:oleObj name="Equation" r:id="rId18" imgW="203040" imgH="29196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958" y="4777128"/>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16"/>
          <p:cNvGraphicFramePr>
            <a:graphicFrameLocks noChangeAspect="1"/>
          </p:cNvGraphicFramePr>
          <p:nvPr/>
        </p:nvGraphicFramePr>
        <p:xfrm>
          <a:off x="2118852" y="4777128"/>
          <a:ext cx="368300" cy="292100"/>
        </p:xfrm>
        <a:graphic>
          <a:graphicData uri="http://schemas.openxmlformats.org/presentationml/2006/ole">
            <mc:AlternateContent xmlns:mc="http://schemas.openxmlformats.org/markup-compatibility/2006">
              <mc:Choice xmlns:v="urn:schemas-microsoft-com:vml" Requires="v">
                <p:oleObj spid="_x0000_s115766" name="Equation" r:id="rId19" imgW="368280" imgH="291960" progId="Equation.DSMT4">
                  <p:embed/>
                </p:oleObj>
              </mc:Choice>
              <mc:Fallback>
                <p:oleObj name="Equation" r:id="rId19" imgW="368280" imgH="29196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852" y="4777128"/>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19"/>
          <p:cNvSpPr/>
          <p:nvPr/>
        </p:nvSpPr>
        <p:spPr>
          <a:xfrm>
            <a:off x="3200400" y="5572986"/>
            <a:ext cx="3200400" cy="400110"/>
          </a:xfrm>
          <a:prstGeom prst="rect">
            <a:avLst/>
          </a:prstGeom>
        </p:spPr>
        <p:txBody>
          <a:bodyPr wrap="square">
            <a:spAutoFit/>
          </a:bodyPr>
          <a:lstStyle/>
          <a:p>
            <a:r>
              <a:rPr lang="en-US" sz="2000" dirty="0" smtClean="0">
                <a:solidFill>
                  <a:srgbClr val="008080"/>
                </a:solidFill>
              </a:rPr>
              <a:t>Add to find the final product.</a:t>
            </a:r>
            <a:endParaRPr lang="en-US" sz="2000" dirty="0">
              <a:solidFill>
                <a:srgbClr val="008080"/>
              </a:solidFill>
            </a:endParaRPr>
          </a:p>
        </p:txBody>
      </p:sp>
      <p:graphicFrame>
        <p:nvGraphicFramePr>
          <p:cNvPr id="21" name="Object 16"/>
          <p:cNvGraphicFramePr>
            <a:graphicFrameLocks noChangeAspect="1"/>
          </p:cNvGraphicFramePr>
          <p:nvPr/>
        </p:nvGraphicFramePr>
        <p:xfrm>
          <a:off x="2122948" y="5659984"/>
          <a:ext cx="558800" cy="292100"/>
        </p:xfrm>
        <a:graphic>
          <a:graphicData uri="http://schemas.openxmlformats.org/presentationml/2006/ole">
            <mc:AlternateContent xmlns:mc="http://schemas.openxmlformats.org/markup-compatibility/2006">
              <mc:Choice xmlns:v="urn:schemas-microsoft-com:vml" Requires="v">
                <p:oleObj spid="_x0000_s115767" name="Equation" r:id="rId20" imgW="558720" imgH="291960" progId="Equation.DSMT4">
                  <p:embed/>
                </p:oleObj>
              </mc:Choice>
              <mc:Fallback>
                <p:oleObj name="Equation" r:id="rId20" imgW="558720" imgH="29196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22948" y="5659984"/>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24" name="Object 12"/>
          <p:cNvGraphicFramePr>
            <a:graphicFrameLocks noChangeAspect="1"/>
          </p:cNvGraphicFramePr>
          <p:nvPr/>
        </p:nvGraphicFramePr>
        <p:xfrm>
          <a:off x="2086428" y="3167742"/>
          <a:ext cx="203200" cy="279400"/>
        </p:xfrm>
        <a:graphic>
          <a:graphicData uri="http://schemas.openxmlformats.org/presentationml/2006/ole">
            <mc:AlternateContent xmlns:mc="http://schemas.openxmlformats.org/markup-compatibility/2006">
              <mc:Choice xmlns:v="urn:schemas-microsoft-com:vml" Requires="v">
                <p:oleObj spid="_x0000_s115768" name="Equation" r:id="rId22" imgW="203040" imgH="279360" progId="Equation.DSMT4">
                  <p:embed/>
                </p:oleObj>
              </mc:Choice>
              <mc:Fallback>
                <p:oleObj name="Equation" r:id="rId22" imgW="203040" imgH="27936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86428" y="316774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57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5</a:t>
            </a:r>
            <a:endParaRPr lang="en-US" dirty="0">
              <a:solidFill>
                <a:schemeClr val="accent1">
                  <a:lumMod val="50000"/>
                </a:schemeClr>
              </a:solidFill>
            </a:endParaRPr>
          </a:p>
        </p:txBody>
      </p:sp>
      <p:sp>
        <p:nvSpPr>
          <p:cNvPr id="5" name="Content Placeholder 4"/>
          <p:cNvSpPr>
            <a:spLocks noGrp="1"/>
          </p:cNvSpPr>
          <p:nvPr>
            <p:ph idx="1"/>
          </p:nvPr>
        </p:nvSpPr>
        <p:spPr/>
        <p:txBody>
          <a:bodyPr>
            <a:normAutofit/>
          </a:bodyPr>
          <a:lstStyle/>
          <a:p>
            <a:r>
              <a:rPr lang="en-US" dirty="0" smtClean="0"/>
              <a:t>The standard form of multiplication is used here to find the product </a:t>
            </a:r>
            <a:r>
              <a:rPr lang="en-US" dirty="0" smtClean="0">
                <a:solidFill>
                  <a:srgbClr val="0000FF"/>
                </a:solidFill>
              </a:rPr>
              <a:t>93⋅ 46</a:t>
            </a:r>
            <a:r>
              <a:rPr lang="en-US" dirty="0" smtClean="0"/>
              <a:t>.</a:t>
            </a:r>
            <a:endParaRPr lang="en-US" i="0" dirty="0">
              <a:solidFill>
                <a:srgbClr val="366092"/>
              </a:solidFill>
            </a:endParaRPr>
          </a:p>
        </p:txBody>
      </p:sp>
      <p:graphicFrame>
        <p:nvGraphicFramePr>
          <p:cNvPr id="17" name="Object 7"/>
          <p:cNvGraphicFramePr>
            <a:graphicFrameLocks noChangeAspect="1"/>
          </p:cNvGraphicFramePr>
          <p:nvPr/>
        </p:nvGraphicFramePr>
        <p:xfrm>
          <a:off x="1371600" y="2679180"/>
          <a:ext cx="876300" cy="825500"/>
        </p:xfrm>
        <a:graphic>
          <a:graphicData uri="http://schemas.openxmlformats.org/presentationml/2006/ole">
            <mc:AlternateContent xmlns:mc="http://schemas.openxmlformats.org/markup-compatibility/2006">
              <mc:Choice xmlns:v="urn:schemas-microsoft-com:vml" Requires="v">
                <p:oleObj spid="_x0000_s22558" name="Equation" r:id="rId4" imgW="876240" imgH="825480" progId="Equation.DSMT4">
                  <p:embed/>
                </p:oleObj>
              </mc:Choice>
              <mc:Fallback>
                <p:oleObj name="Equation" r:id="rId4" imgW="876240" imgH="82548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679180"/>
                        <a:ext cx="876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8"/>
          <p:cNvGraphicFramePr>
            <a:graphicFrameLocks noChangeAspect="1"/>
          </p:cNvGraphicFramePr>
          <p:nvPr/>
        </p:nvGraphicFramePr>
        <p:xfrm>
          <a:off x="1371854" y="4025380"/>
          <a:ext cx="850900" cy="406400"/>
        </p:xfrm>
        <a:graphic>
          <a:graphicData uri="http://schemas.openxmlformats.org/presentationml/2006/ole">
            <mc:AlternateContent xmlns:mc="http://schemas.openxmlformats.org/markup-compatibility/2006">
              <mc:Choice xmlns:v="urn:schemas-microsoft-com:vml" Requires="v">
                <p:oleObj spid="_x0000_s22559" name="Equation" r:id="rId6" imgW="850680" imgH="406080" progId="Equation.DSMT4">
                  <p:embed/>
                </p:oleObj>
              </mc:Choice>
              <mc:Fallback>
                <p:oleObj name="Equation" r:id="rId6" imgW="850680" imgH="4060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854" y="4025380"/>
                        <a:ext cx="8509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16"/>
          <p:cNvGraphicFramePr>
            <a:graphicFrameLocks noChangeAspect="1"/>
          </p:cNvGraphicFramePr>
          <p:nvPr/>
        </p:nvGraphicFramePr>
        <p:xfrm>
          <a:off x="1693862" y="3647555"/>
          <a:ext cx="571500" cy="292100"/>
        </p:xfrm>
        <a:graphic>
          <a:graphicData uri="http://schemas.openxmlformats.org/presentationml/2006/ole">
            <mc:AlternateContent xmlns:mc="http://schemas.openxmlformats.org/markup-compatibility/2006">
              <mc:Choice xmlns:v="urn:schemas-microsoft-com:vml" Requires="v">
                <p:oleObj spid="_x0000_s22560" name="Equation" r:id="rId8" imgW="571320" imgH="291960" progId="Equation.DSMT4">
                  <p:embed/>
                </p:oleObj>
              </mc:Choice>
              <mc:Fallback>
                <p:oleObj name="Equation" r:id="rId8" imgW="571320" imgH="291960"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3862" y="3647555"/>
                        <a:ext cx="571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Rectangle 21"/>
          <p:cNvSpPr/>
          <p:nvPr/>
        </p:nvSpPr>
        <p:spPr>
          <a:xfrm>
            <a:off x="3062514" y="4523394"/>
            <a:ext cx="3200400" cy="400110"/>
          </a:xfrm>
          <a:prstGeom prst="rect">
            <a:avLst/>
          </a:prstGeom>
        </p:spPr>
        <p:txBody>
          <a:bodyPr wrap="square">
            <a:spAutoFit/>
          </a:bodyPr>
          <a:lstStyle/>
          <a:p>
            <a:r>
              <a:rPr lang="en-US" sz="2000" dirty="0" smtClean="0">
                <a:solidFill>
                  <a:srgbClr val="008080"/>
                </a:solidFill>
              </a:rPr>
              <a:t>product.</a:t>
            </a:r>
            <a:endParaRPr lang="en-US" sz="2000" dirty="0">
              <a:solidFill>
                <a:srgbClr val="008080"/>
              </a:solidFill>
            </a:endParaRPr>
          </a:p>
        </p:txBody>
      </p:sp>
      <p:graphicFrame>
        <p:nvGraphicFramePr>
          <p:cNvPr id="25" name="Object 16"/>
          <p:cNvGraphicFramePr>
            <a:graphicFrameLocks noChangeAspect="1"/>
          </p:cNvGraphicFramePr>
          <p:nvPr/>
        </p:nvGraphicFramePr>
        <p:xfrm>
          <a:off x="1503362" y="4530205"/>
          <a:ext cx="749300" cy="292100"/>
        </p:xfrm>
        <a:graphic>
          <a:graphicData uri="http://schemas.openxmlformats.org/presentationml/2006/ole">
            <mc:AlternateContent xmlns:mc="http://schemas.openxmlformats.org/markup-compatibility/2006">
              <mc:Choice xmlns:v="urn:schemas-microsoft-com:vml" Requires="v">
                <p:oleObj spid="_x0000_s22561" name="Equation" r:id="rId10" imgW="749160" imgH="291960" progId="Equation.DSMT4">
                  <p:embed/>
                </p:oleObj>
              </mc:Choice>
              <mc:Fallback>
                <p:oleObj name="Equation" r:id="rId10" imgW="749160" imgH="29196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3362" y="4530205"/>
                        <a:ext cx="749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6" name="Straight Arrow Connector 25"/>
          <p:cNvCxnSpPr/>
          <p:nvPr/>
        </p:nvCxnSpPr>
        <p:spPr>
          <a:xfrm rot="10800000" flipV="1">
            <a:off x="2455609" y="3776142"/>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538" name="Object 9"/>
          <p:cNvGraphicFramePr>
            <a:graphicFrameLocks noChangeAspect="1"/>
          </p:cNvGraphicFramePr>
          <p:nvPr/>
        </p:nvGraphicFramePr>
        <p:xfrm>
          <a:off x="1895412" y="2402067"/>
          <a:ext cx="139700" cy="190500"/>
        </p:xfrm>
        <a:graphic>
          <a:graphicData uri="http://schemas.openxmlformats.org/presentationml/2006/ole">
            <mc:AlternateContent xmlns:mc="http://schemas.openxmlformats.org/markup-compatibility/2006">
              <mc:Choice xmlns:v="urn:schemas-microsoft-com:vml" Requires="v">
                <p:oleObj spid="_x0000_s22562" name="Equation" r:id="rId12" imgW="139680" imgH="190440" progId="Equation.DSMT4">
                  <p:embed/>
                </p:oleObj>
              </mc:Choice>
              <mc:Fallback>
                <p:oleObj name="Equation" r:id="rId12" imgW="139680" imgH="190440" progId="Equation.DSMT4">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5412" y="2402067"/>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9" name="Object 9"/>
          <p:cNvGraphicFramePr>
            <a:graphicFrameLocks noChangeAspect="1"/>
          </p:cNvGraphicFramePr>
          <p:nvPr/>
        </p:nvGraphicFramePr>
        <p:xfrm>
          <a:off x="1696720" y="2402067"/>
          <a:ext cx="139700" cy="190500"/>
        </p:xfrm>
        <a:graphic>
          <a:graphicData uri="http://schemas.openxmlformats.org/presentationml/2006/ole">
            <mc:AlternateContent xmlns:mc="http://schemas.openxmlformats.org/markup-compatibility/2006">
              <mc:Choice xmlns:v="urn:schemas-microsoft-com:vml" Requires="v">
                <p:oleObj spid="_x0000_s22563" name="Equation" r:id="rId14" imgW="139680" imgH="190440" progId="Equation.DSMT4">
                  <p:embed/>
                </p:oleObj>
              </mc:Choice>
              <mc:Fallback>
                <p:oleObj name="Equation" r:id="rId14" imgW="139680" imgH="19044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6720" y="2402067"/>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8" name="Straight Arrow Connector 27"/>
          <p:cNvCxnSpPr/>
          <p:nvPr/>
        </p:nvCxnSpPr>
        <p:spPr>
          <a:xfrm rot="10800000" flipV="1">
            <a:off x="2455609" y="4202257"/>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2455609" y="4690542"/>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062514" y="3564684"/>
            <a:ext cx="5857140" cy="400110"/>
          </a:xfrm>
          <a:prstGeom prst="rect">
            <a:avLst/>
          </a:prstGeom>
        </p:spPr>
        <p:txBody>
          <a:bodyPr wrap="square">
            <a:spAutoFit/>
          </a:bodyPr>
          <a:lstStyle/>
          <a:p>
            <a:r>
              <a:rPr lang="en-US" sz="2000" dirty="0" smtClean="0">
                <a:solidFill>
                  <a:srgbClr val="008080"/>
                </a:solidFill>
              </a:rPr>
              <a:t>6⋅3 = 18. Write 8, carry 1.  6⋅9 = 54. Add 1: 54 + 1 = 55.</a:t>
            </a:r>
            <a:endParaRPr lang="en-US" sz="2000" dirty="0">
              <a:solidFill>
                <a:srgbClr val="008080"/>
              </a:solidFill>
            </a:endParaRPr>
          </a:p>
        </p:txBody>
      </p:sp>
      <p:sp>
        <p:nvSpPr>
          <p:cNvPr id="34" name="Rectangle 33"/>
          <p:cNvSpPr/>
          <p:nvPr/>
        </p:nvSpPr>
        <p:spPr>
          <a:xfrm>
            <a:off x="3062514" y="4039092"/>
            <a:ext cx="6005286" cy="400110"/>
          </a:xfrm>
          <a:prstGeom prst="rect">
            <a:avLst/>
          </a:prstGeom>
        </p:spPr>
        <p:txBody>
          <a:bodyPr wrap="square">
            <a:spAutoFit/>
          </a:bodyPr>
          <a:lstStyle/>
          <a:p>
            <a:r>
              <a:rPr lang="en-US" sz="2000" dirty="0" smtClean="0">
                <a:solidFill>
                  <a:srgbClr val="008080"/>
                </a:solidFill>
              </a:rPr>
              <a:t>4 ⋅3 = 12. Write 2, carry 1.  4 ⋅9 = 36. Add 1: 36 + 1 = 37.</a:t>
            </a:r>
            <a:endParaRPr lang="en-US" sz="2000" dirty="0">
              <a:solidFill>
                <a:srgbClr val="0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a:t>
            </a:r>
            <a:endParaRPr lang="en-US" dirty="0"/>
          </a:p>
        </p:txBody>
      </p:sp>
      <p:sp>
        <p:nvSpPr>
          <p:cNvPr id="3" name="Content Placeholder 2"/>
          <p:cNvSpPr>
            <a:spLocks noGrp="1"/>
          </p:cNvSpPr>
          <p:nvPr>
            <p:ph idx="1"/>
          </p:nvPr>
        </p:nvSpPr>
        <p:spPr/>
        <p:txBody>
          <a:bodyPr/>
          <a:lstStyle/>
          <a:p>
            <a:r>
              <a:rPr lang="en-US" dirty="0" smtClean="0"/>
              <a:t>The area of a rectangle (measured in square units) is found by multiplying its length by its width. Find the area of a rectangular plot of land with dimensions as shown here.</a:t>
            </a:r>
            <a:endParaRPr lang="en-US" dirty="0"/>
          </a:p>
        </p:txBody>
      </p:sp>
      <p:pic>
        <p:nvPicPr>
          <p:cNvPr id="138241" name="Picture 1"/>
          <p:cNvPicPr>
            <a:picLocks noChangeAspect="1" noChangeArrowheads="1"/>
          </p:cNvPicPr>
          <p:nvPr/>
        </p:nvPicPr>
        <p:blipFill>
          <a:blip r:embed="rId2"/>
          <a:srcRect/>
          <a:stretch>
            <a:fillRect/>
          </a:stretch>
        </p:blipFill>
        <p:spPr bwMode="auto">
          <a:xfrm>
            <a:off x="2286000" y="3200400"/>
            <a:ext cx="4303712" cy="24722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(cont.)</a:t>
            </a:r>
            <a:endParaRPr lang="en-US" dirty="0"/>
          </a:p>
        </p:txBody>
      </p:sp>
      <p:sp>
        <p:nvSpPr>
          <p:cNvPr id="3" name="Content Placeholder 2"/>
          <p:cNvSpPr>
            <a:spLocks noGrp="1"/>
          </p:cNvSpPr>
          <p:nvPr>
            <p:ph idx="1"/>
          </p:nvPr>
        </p:nvSpPr>
        <p:spPr/>
        <p:txBody>
          <a:bodyPr/>
          <a:lstStyle/>
          <a:p>
            <a:r>
              <a:rPr lang="en-US" b="1" dirty="0" smtClean="0"/>
              <a:t>Solution</a:t>
            </a:r>
          </a:p>
          <a:p>
            <a:r>
              <a:rPr lang="en-US" dirty="0" smtClean="0"/>
              <a:t>To find the area, we multiply </a:t>
            </a:r>
            <a:r>
              <a:rPr lang="en-US" dirty="0" smtClean="0">
                <a:solidFill>
                  <a:srgbClr val="0000FF"/>
                </a:solidFill>
              </a:rPr>
              <a:t>186 </a:t>
            </a:r>
            <a:r>
              <a:rPr lang="en-US" dirty="0" smtClean="0">
                <a:solidFill>
                  <a:srgbClr val="0000FF"/>
                </a:solidFill>
                <a:sym typeface="Symbol"/>
              </a:rPr>
              <a:t></a:t>
            </a:r>
            <a:r>
              <a:rPr lang="en-US" dirty="0" smtClean="0">
                <a:solidFill>
                  <a:srgbClr val="0000FF"/>
                </a:solidFill>
              </a:rPr>
              <a:t> 92</a:t>
            </a:r>
            <a:r>
              <a:rPr lang="en-US" dirty="0" smtClean="0"/>
              <a:t>.</a:t>
            </a:r>
            <a:endParaRPr lang="en-US" dirty="0"/>
          </a:p>
        </p:txBody>
      </p:sp>
      <p:sp>
        <p:nvSpPr>
          <p:cNvPr id="6" name="Rectangle 5"/>
          <p:cNvSpPr/>
          <p:nvPr/>
        </p:nvSpPr>
        <p:spPr>
          <a:xfrm>
            <a:off x="4121859" y="4648200"/>
            <a:ext cx="1364541" cy="400110"/>
          </a:xfrm>
          <a:prstGeom prst="rect">
            <a:avLst/>
          </a:prstGeom>
        </p:spPr>
        <p:txBody>
          <a:bodyPr wrap="none">
            <a:spAutoFit/>
          </a:bodyPr>
          <a:lstStyle/>
          <a:p>
            <a:r>
              <a:rPr lang="en-US" sz="2000" dirty="0" smtClean="0">
                <a:solidFill>
                  <a:srgbClr val="008080"/>
                </a:solidFill>
              </a:rPr>
              <a:t>square feet</a:t>
            </a:r>
            <a:endParaRPr lang="en-US" sz="2000" dirty="0">
              <a:solidFill>
                <a:srgbClr val="008080"/>
              </a:solidFill>
            </a:endParaRPr>
          </a:p>
        </p:txBody>
      </p:sp>
      <p:graphicFrame>
        <p:nvGraphicFramePr>
          <p:cNvPr id="118787" name="Object 3"/>
          <p:cNvGraphicFramePr>
            <a:graphicFrameLocks noChangeAspect="1"/>
          </p:cNvGraphicFramePr>
          <p:nvPr/>
        </p:nvGraphicFramePr>
        <p:xfrm>
          <a:off x="3138714" y="2590800"/>
          <a:ext cx="863600" cy="901700"/>
        </p:xfrm>
        <a:graphic>
          <a:graphicData uri="http://schemas.openxmlformats.org/presentationml/2006/ole">
            <mc:AlternateContent xmlns:mc="http://schemas.openxmlformats.org/markup-compatibility/2006">
              <mc:Choice xmlns:v="urn:schemas-microsoft-com:vml" Requires="v">
                <p:oleObj spid="_x0000_s118803" name="Equation" r:id="rId3" imgW="863280" imgH="901440" progId="Equation.DSMT4">
                  <p:embed/>
                </p:oleObj>
              </mc:Choice>
              <mc:Fallback>
                <p:oleObj name="Equation" r:id="rId3" imgW="863280" imgH="9014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714" y="2590800"/>
                        <a:ext cx="863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8" name="Object 4"/>
          <p:cNvGraphicFramePr>
            <a:graphicFrameLocks noChangeAspect="1"/>
          </p:cNvGraphicFramePr>
          <p:nvPr/>
        </p:nvGraphicFramePr>
        <p:xfrm>
          <a:off x="3429000" y="3657600"/>
          <a:ext cx="558800" cy="292100"/>
        </p:xfrm>
        <a:graphic>
          <a:graphicData uri="http://schemas.openxmlformats.org/presentationml/2006/ole">
            <mc:AlternateContent xmlns:mc="http://schemas.openxmlformats.org/markup-compatibility/2006">
              <mc:Choice xmlns:v="urn:schemas-microsoft-com:vml" Requires="v">
                <p:oleObj spid="_x0000_s118804" name="Equation" r:id="rId5" imgW="558720" imgH="291960" progId="Equation.DSMT4">
                  <p:embed/>
                </p:oleObj>
              </mc:Choice>
              <mc:Fallback>
                <p:oleObj name="Equation" r:id="rId5" imgW="55872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657600"/>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9" name="Object 5"/>
          <p:cNvGraphicFramePr>
            <a:graphicFrameLocks noChangeAspect="1"/>
          </p:cNvGraphicFramePr>
          <p:nvPr/>
        </p:nvGraphicFramePr>
        <p:xfrm>
          <a:off x="2848428" y="4143828"/>
          <a:ext cx="1143000" cy="406400"/>
        </p:xfrm>
        <a:graphic>
          <a:graphicData uri="http://schemas.openxmlformats.org/presentationml/2006/ole">
            <mc:AlternateContent xmlns:mc="http://schemas.openxmlformats.org/markup-compatibility/2006">
              <mc:Choice xmlns:v="urn:schemas-microsoft-com:vml" Requires="v">
                <p:oleObj spid="_x0000_s118805" name="Equation" r:id="rId7" imgW="1143000" imgH="406080" progId="Equation.DSMT4">
                  <p:embed/>
                </p:oleObj>
              </mc:Choice>
              <mc:Fallback>
                <p:oleObj name="Equation" r:id="rId7" imgW="1143000" imgH="406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8428" y="4143828"/>
                        <a:ext cx="1143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0" name="Object 6"/>
          <p:cNvGraphicFramePr>
            <a:graphicFrameLocks noChangeAspect="1"/>
          </p:cNvGraphicFramePr>
          <p:nvPr/>
        </p:nvGraphicFramePr>
        <p:xfrm>
          <a:off x="2971800" y="4724400"/>
          <a:ext cx="1003300" cy="330200"/>
        </p:xfrm>
        <a:graphic>
          <a:graphicData uri="http://schemas.openxmlformats.org/presentationml/2006/ole">
            <mc:AlternateContent xmlns:mc="http://schemas.openxmlformats.org/markup-compatibility/2006">
              <mc:Choice xmlns:v="urn:schemas-microsoft-com:vml" Requires="v">
                <p:oleObj spid="_x0000_s118806" name="Equation" r:id="rId9" imgW="1002960" imgH="330120" progId="Equation.DSMT4">
                  <p:embed/>
                </p:oleObj>
              </mc:Choice>
              <mc:Fallback>
                <p:oleObj name="Equation" r:id="rId9" imgW="1002960" imgH="3301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4724400"/>
                        <a:ext cx="10033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7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7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7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1F497D"/>
                </a:solidFill>
              </a:rPr>
              <a:t>Objectives</a:t>
            </a:r>
            <a:endParaRPr lang="en-US" dirty="0">
              <a:solidFill>
                <a:srgbClr val="1F497D"/>
              </a:solidFill>
            </a:endParaRPr>
          </a:p>
        </p:txBody>
      </p:sp>
      <p:sp>
        <p:nvSpPr>
          <p:cNvPr id="15362" name="Content Placeholder 2"/>
          <p:cNvSpPr>
            <a:spLocks noGrp="1"/>
          </p:cNvSpPr>
          <p:nvPr>
            <p:ph idx="1"/>
          </p:nvPr>
        </p:nvSpPr>
        <p:spPr/>
        <p:txBody>
          <a:bodyPr/>
          <a:lstStyle/>
          <a:p>
            <a:pPr marL="457200" indent="-457200" eaLnBrk="1" hangingPunct="1">
              <a:buFont typeface="Courier New" pitchFamily="49" charset="0"/>
              <a:buChar char="o"/>
            </a:pPr>
            <a:r>
              <a:rPr lang="en-US" i="0" dirty="0" smtClean="0">
                <a:solidFill>
                  <a:srgbClr val="366092"/>
                </a:solidFill>
              </a:rPr>
              <a:t>Be able to </a:t>
            </a:r>
            <a:r>
              <a:rPr lang="en-US" b="1" i="0" dirty="0" smtClean="0">
                <a:solidFill>
                  <a:srgbClr val="366092"/>
                </a:solidFill>
              </a:rPr>
              <a:t>multiply</a:t>
            </a:r>
            <a:r>
              <a:rPr lang="en-US" i="0" dirty="0" smtClean="0">
                <a:solidFill>
                  <a:srgbClr val="366092"/>
                </a:solidFill>
              </a:rPr>
              <a:t> and understand the following terms: </a:t>
            </a:r>
            <a:r>
              <a:rPr lang="en-US" b="1" i="0" dirty="0" smtClean="0">
                <a:solidFill>
                  <a:srgbClr val="366092"/>
                </a:solidFill>
              </a:rPr>
              <a:t>factor</a:t>
            </a:r>
            <a:r>
              <a:rPr lang="en-US" i="0" dirty="0" smtClean="0">
                <a:solidFill>
                  <a:srgbClr val="366092"/>
                </a:solidFill>
              </a:rPr>
              <a:t> and </a:t>
            </a:r>
            <a:r>
              <a:rPr lang="en-US" b="1" i="0" dirty="0" smtClean="0">
                <a:solidFill>
                  <a:srgbClr val="366092"/>
                </a:solidFill>
              </a:rPr>
              <a:t>product</a:t>
            </a:r>
            <a:r>
              <a:rPr lang="en-US" i="0" dirty="0" smtClean="0">
                <a:solidFill>
                  <a:srgbClr val="366092"/>
                </a:solidFill>
              </a:rPr>
              <a:t>.</a:t>
            </a:r>
          </a:p>
          <a:p>
            <a:pPr marL="457200" indent="-457200" eaLnBrk="1" hangingPunct="1">
              <a:buFont typeface="Courier New" pitchFamily="49" charset="0"/>
              <a:buChar char="o"/>
            </a:pPr>
            <a:r>
              <a:rPr lang="en-US" i="0" dirty="0" smtClean="0">
                <a:solidFill>
                  <a:srgbClr val="366092"/>
                </a:solidFill>
              </a:rPr>
              <a:t>Know the following properties of multiplication: </a:t>
            </a:r>
            <a:r>
              <a:rPr lang="en-US" b="1" i="0" dirty="0" smtClean="0">
                <a:solidFill>
                  <a:srgbClr val="366092"/>
                </a:solidFill>
              </a:rPr>
              <a:t>commutative property</a:t>
            </a:r>
            <a:r>
              <a:rPr lang="en-US" i="0" dirty="0" smtClean="0">
                <a:solidFill>
                  <a:srgbClr val="366092"/>
                </a:solidFill>
              </a:rPr>
              <a:t>, </a:t>
            </a:r>
            <a:r>
              <a:rPr lang="en-US" b="1" i="0" dirty="0" smtClean="0">
                <a:solidFill>
                  <a:srgbClr val="366092"/>
                </a:solidFill>
              </a:rPr>
              <a:t>associative property</a:t>
            </a:r>
            <a:r>
              <a:rPr lang="en-US" i="0" dirty="0" smtClean="0">
                <a:solidFill>
                  <a:srgbClr val="366092"/>
                </a:solidFill>
              </a:rPr>
              <a:t>, </a:t>
            </a:r>
            <a:r>
              <a:rPr lang="en-US" b="1" i="0" dirty="0" smtClean="0">
                <a:solidFill>
                  <a:srgbClr val="366092"/>
                </a:solidFill>
              </a:rPr>
              <a:t>multiplicative identity</a:t>
            </a:r>
            <a:r>
              <a:rPr lang="en-US" i="0" dirty="0" smtClean="0">
                <a:solidFill>
                  <a:srgbClr val="366092"/>
                </a:solidFill>
              </a:rPr>
              <a:t>, </a:t>
            </a:r>
            <a:r>
              <a:rPr lang="en-US" b="1" i="0" dirty="0" smtClean="0">
                <a:solidFill>
                  <a:srgbClr val="366092"/>
                </a:solidFill>
              </a:rPr>
              <a:t>zero factor law</a:t>
            </a:r>
            <a:r>
              <a:rPr lang="en-US" i="0" dirty="0" smtClean="0">
                <a:solidFill>
                  <a:srgbClr val="366092"/>
                </a:solidFill>
              </a:rPr>
              <a:t>, and </a:t>
            </a:r>
            <a:r>
              <a:rPr lang="en-US" b="1" i="0" dirty="0" smtClean="0">
                <a:solidFill>
                  <a:srgbClr val="366092"/>
                </a:solidFill>
              </a:rPr>
              <a:t>distributive property</a:t>
            </a:r>
            <a:r>
              <a:rPr lang="en-US" i="0" dirty="0" smtClean="0">
                <a:solidFill>
                  <a:srgbClr val="366092"/>
                </a:solidFill>
              </a:rPr>
              <a:t>.</a:t>
            </a:r>
          </a:p>
          <a:p>
            <a:pPr marL="457200" indent="-457200" eaLnBrk="1" hangingPunct="1">
              <a:buFont typeface="Courier New" pitchFamily="49" charset="0"/>
              <a:buChar char="o"/>
            </a:pPr>
            <a:r>
              <a:rPr lang="en-US" i="0" dirty="0" smtClean="0">
                <a:solidFill>
                  <a:srgbClr val="366092"/>
                </a:solidFill>
              </a:rPr>
              <a:t>Understand the concept of </a:t>
            </a:r>
            <a:r>
              <a:rPr lang="en-US" b="1" i="0" dirty="0" smtClean="0">
                <a:solidFill>
                  <a:srgbClr val="366092"/>
                </a:solidFill>
              </a:rPr>
              <a:t>area</a:t>
            </a:r>
            <a:r>
              <a:rPr lang="en-US" i="0" dirty="0" smtClean="0">
                <a:solidFill>
                  <a:srgbClr val="366092"/>
                </a:solidFill>
              </a:rPr>
              <a:t>.</a:t>
            </a:r>
          </a:p>
          <a:p>
            <a:pPr marL="457200" indent="-457200" eaLnBrk="1" hangingPunct="1">
              <a:buFont typeface="Courier New" pitchFamily="49" charset="0"/>
              <a:buChar char="o"/>
            </a:pPr>
            <a:r>
              <a:rPr lang="en-US" i="0" dirty="0" smtClean="0">
                <a:solidFill>
                  <a:srgbClr val="366092"/>
                </a:solidFill>
              </a:rPr>
              <a:t>Be able to </a:t>
            </a:r>
            <a:r>
              <a:rPr lang="en-US" b="1" i="0" dirty="0" smtClean="0">
                <a:solidFill>
                  <a:srgbClr val="366092"/>
                </a:solidFill>
              </a:rPr>
              <a:t>divide</a:t>
            </a:r>
            <a:r>
              <a:rPr lang="en-US" i="0" dirty="0" smtClean="0">
                <a:solidFill>
                  <a:srgbClr val="366092"/>
                </a:solidFill>
              </a:rPr>
              <a:t> and understand the following terms: </a:t>
            </a:r>
            <a:r>
              <a:rPr lang="en-US" b="1" i="0" dirty="0" smtClean="0">
                <a:solidFill>
                  <a:srgbClr val="366092"/>
                </a:solidFill>
              </a:rPr>
              <a:t>divisor</a:t>
            </a:r>
            <a:r>
              <a:rPr lang="en-US" i="0" dirty="0" smtClean="0">
                <a:solidFill>
                  <a:srgbClr val="366092"/>
                </a:solidFill>
              </a:rPr>
              <a:t>, </a:t>
            </a:r>
            <a:r>
              <a:rPr lang="en-US" b="1" i="0" dirty="0" smtClean="0">
                <a:solidFill>
                  <a:srgbClr val="366092"/>
                </a:solidFill>
              </a:rPr>
              <a:t>dividend</a:t>
            </a:r>
            <a:r>
              <a:rPr lang="en-US" i="0" dirty="0" smtClean="0">
                <a:solidFill>
                  <a:srgbClr val="366092"/>
                </a:solidFill>
              </a:rPr>
              <a:t>, </a:t>
            </a:r>
            <a:r>
              <a:rPr lang="en-US" b="1" i="0" dirty="0" smtClean="0">
                <a:solidFill>
                  <a:srgbClr val="366092"/>
                </a:solidFill>
              </a:rPr>
              <a:t>quotient</a:t>
            </a:r>
            <a:r>
              <a:rPr lang="en-US" i="0" dirty="0" smtClean="0">
                <a:solidFill>
                  <a:srgbClr val="366092"/>
                </a:solidFill>
              </a:rPr>
              <a:t>, and </a:t>
            </a:r>
            <a:r>
              <a:rPr lang="en-US" b="1" i="0" dirty="0" smtClean="0">
                <a:solidFill>
                  <a:srgbClr val="366092"/>
                </a:solidFill>
              </a:rPr>
              <a:t>remainder</a:t>
            </a:r>
            <a:r>
              <a:rPr lang="en-US" i="0" dirty="0" smtClean="0">
                <a:solidFill>
                  <a:srgbClr val="366092"/>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76347" y="3055951"/>
            <a:ext cx="182880" cy="274320"/>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1415996" y="3886200"/>
            <a:ext cx="365760" cy="274320"/>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7</a:t>
            </a:r>
            <a:endParaRPr lang="en-US" dirty="0"/>
          </a:p>
        </p:txBody>
      </p:sp>
      <p:sp>
        <p:nvSpPr>
          <p:cNvPr id="3" name="Content Placeholder 2"/>
          <p:cNvSpPr>
            <a:spLocks noGrp="1"/>
          </p:cNvSpPr>
          <p:nvPr>
            <p:ph idx="1"/>
          </p:nvPr>
        </p:nvSpPr>
        <p:spPr/>
        <p:txBody>
          <a:bodyPr/>
          <a:lstStyle/>
          <a:p>
            <a:r>
              <a:rPr lang="en-US" dirty="0" smtClean="0"/>
              <a:t>Find the quotient and remainder for </a:t>
            </a:r>
            <a:r>
              <a:rPr lang="en-US" dirty="0" smtClean="0">
                <a:solidFill>
                  <a:srgbClr val="0000FF"/>
                </a:solidFill>
              </a:rPr>
              <a:t>9385 ÷ 45</a:t>
            </a:r>
            <a:r>
              <a:rPr lang="en-US" dirty="0" smtClean="0"/>
              <a:t>.</a:t>
            </a:r>
          </a:p>
          <a:p>
            <a:r>
              <a:rPr lang="en-US" b="1" dirty="0" smtClean="0"/>
              <a:t>Solution</a:t>
            </a:r>
          </a:p>
          <a:p>
            <a:r>
              <a:rPr lang="en-US" b="1" dirty="0" smtClean="0"/>
              <a:t>Step 1:</a:t>
            </a:r>
            <a:endParaRPr lang="en-US" dirty="0"/>
          </a:p>
        </p:txBody>
      </p:sp>
      <p:sp>
        <p:nvSpPr>
          <p:cNvPr id="4" name="Rectangle 3"/>
          <p:cNvSpPr/>
          <p:nvPr/>
        </p:nvSpPr>
        <p:spPr>
          <a:xfrm>
            <a:off x="2362200" y="3367548"/>
            <a:ext cx="6400800" cy="400110"/>
          </a:xfrm>
          <a:prstGeom prst="rect">
            <a:avLst/>
          </a:prstGeom>
        </p:spPr>
        <p:txBody>
          <a:bodyPr wrap="square">
            <a:spAutoFit/>
          </a:bodyPr>
          <a:lstStyle/>
          <a:p>
            <a:r>
              <a:rPr lang="en-US" sz="2000" dirty="0" smtClean="0">
                <a:solidFill>
                  <a:srgbClr val="008080"/>
                </a:solidFill>
              </a:rPr>
              <a:t>Write the result, 2, in the hundreds position of the quotient.</a:t>
            </a:r>
          </a:p>
        </p:txBody>
      </p:sp>
      <p:graphicFrame>
        <p:nvGraphicFramePr>
          <p:cNvPr id="119810" name="Object 2"/>
          <p:cNvGraphicFramePr>
            <a:graphicFrameLocks noChangeAspect="1"/>
          </p:cNvGraphicFramePr>
          <p:nvPr/>
        </p:nvGraphicFramePr>
        <p:xfrm>
          <a:off x="914400" y="3352800"/>
          <a:ext cx="1257300" cy="571500"/>
        </p:xfrm>
        <a:graphic>
          <a:graphicData uri="http://schemas.openxmlformats.org/presentationml/2006/ole">
            <mc:AlternateContent xmlns:mc="http://schemas.openxmlformats.org/markup-compatibility/2006">
              <mc:Choice xmlns:v="urn:schemas-microsoft-com:vml" Requires="v">
                <p:oleObj spid="_x0000_s119826" name="Equation" r:id="rId3" imgW="1257120" imgH="571320" progId="Equation.DSMT4">
                  <p:embed/>
                </p:oleObj>
              </mc:Choice>
              <mc:Fallback>
                <p:oleObj name="Equation" r:id="rId3" imgW="125712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52800"/>
                        <a:ext cx="1257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1" name="Object 3"/>
          <p:cNvGraphicFramePr>
            <a:graphicFrameLocks noChangeAspect="1"/>
          </p:cNvGraphicFramePr>
          <p:nvPr/>
        </p:nvGraphicFramePr>
        <p:xfrm>
          <a:off x="1401763" y="3859213"/>
          <a:ext cx="381000" cy="406400"/>
        </p:xfrm>
        <a:graphic>
          <a:graphicData uri="http://schemas.openxmlformats.org/presentationml/2006/ole">
            <mc:AlternateContent xmlns:mc="http://schemas.openxmlformats.org/markup-compatibility/2006">
              <mc:Choice xmlns:v="urn:schemas-microsoft-com:vml" Requires="v">
                <p:oleObj spid="_x0000_s119827" name="Equation" r:id="rId5" imgW="380880" imgH="406080" progId="Equation.DSMT4">
                  <p:embed/>
                </p:oleObj>
              </mc:Choice>
              <mc:Fallback>
                <p:oleObj name="Equation" r:id="rId5" imgW="380880" imgH="406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1763" y="3859213"/>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2" name="Object 4"/>
          <p:cNvGraphicFramePr>
            <a:graphicFrameLocks noChangeAspect="1"/>
          </p:cNvGraphicFramePr>
          <p:nvPr/>
        </p:nvGraphicFramePr>
        <p:xfrm>
          <a:off x="1576848" y="4370848"/>
          <a:ext cx="190500" cy="292100"/>
        </p:xfrm>
        <a:graphic>
          <a:graphicData uri="http://schemas.openxmlformats.org/presentationml/2006/ole">
            <mc:AlternateContent xmlns:mc="http://schemas.openxmlformats.org/markup-compatibility/2006">
              <mc:Choice xmlns:v="urn:schemas-microsoft-com:vml" Requires="v">
                <p:oleObj spid="_x0000_s119828" name="Equation" r:id="rId7" imgW="190440" imgH="291960" progId="Equation.DSMT4">
                  <p:embed/>
                </p:oleObj>
              </mc:Choice>
              <mc:Fallback>
                <p:oleObj name="Equation" r:id="rId7" imgW="19044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6848" y="4370848"/>
                        <a:ext cx="190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3" name="Object 5"/>
          <p:cNvGraphicFramePr>
            <a:graphicFrameLocks noChangeAspect="1"/>
          </p:cNvGraphicFramePr>
          <p:nvPr/>
        </p:nvGraphicFramePr>
        <p:xfrm>
          <a:off x="1570704" y="3024854"/>
          <a:ext cx="190500" cy="279400"/>
        </p:xfrm>
        <a:graphic>
          <a:graphicData uri="http://schemas.openxmlformats.org/presentationml/2006/ole">
            <mc:AlternateContent xmlns:mc="http://schemas.openxmlformats.org/markup-compatibility/2006">
              <mc:Choice xmlns:v="urn:schemas-microsoft-com:vml" Requires="v">
                <p:oleObj spid="_x0000_s119829" name="Equation" r:id="rId9" imgW="190440" imgH="279360" progId="Equation.DSMT4">
                  <p:embed/>
                </p:oleObj>
              </mc:Choice>
              <mc:Fallback>
                <p:oleObj name="Equation" r:id="rId9" imgW="190440" imgH="2793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0704" y="3024854"/>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2362200" y="2971800"/>
            <a:ext cx="3958712" cy="400110"/>
          </a:xfrm>
          <a:prstGeom prst="rect">
            <a:avLst/>
          </a:prstGeom>
        </p:spPr>
        <p:txBody>
          <a:bodyPr wrap="none">
            <a:spAutoFit/>
          </a:bodyPr>
          <a:lstStyle/>
          <a:p>
            <a:r>
              <a:rPr lang="en-US" sz="2000" dirty="0" smtClean="0">
                <a:solidFill>
                  <a:srgbClr val="008080"/>
                </a:solidFill>
              </a:rPr>
              <a:t>By trial, divide 40 into 90 or 4 into 9.</a:t>
            </a:r>
          </a:p>
        </p:txBody>
      </p:sp>
      <p:sp>
        <p:nvSpPr>
          <p:cNvPr id="10" name="Rectangle 9"/>
          <p:cNvSpPr/>
          <p:nvPr/>
        </p:nvSpPr>
        <p:spPr>
          <a:xfrm>
            <a:off x="2362200" y="3854244"/>
            <a:ext cx="5043497" cy="400110"/>
          </a:xfrm>
          <a:prstGeom prst="rect">
            <a:avLst/>
          </a:prstGeom>
        </p:spPr>
        <p:txBody>
          <a:bodyPr wrap="none">
            <a:spAutoFit/>
          </a:bodyPr>
          <a:lstStyle/>
          <a:p>
            <a:r>
              <a:rPr lang="en-US" sz="2000" dirty="0" smtClean="0">
                <a:solidFill>
                  <a:srgbClr val="008080"/>
                </a:solidFill>
              </a:rPr>
              <a:t>Multiply this result by the divisor and subtract.</a:t>
            </a:r>
            <a:endParaRPr lang="en-US" sz="2000" dirty="0">
              <a:solidFill>
                <a:srgbClr val="0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8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8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98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9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(cont.)</a:t>
            </a:r>
            <a:endParaRPr lang="en-US" dirty="0"/>
          </a:p>
        </p:txBody>
      </p:sp>
      <p:sp>
        <p:nvSpPr>
          <p:cNvPr id="3" name="Content Placeholder 2"/>
          <p:cNvSpPr>
            <a:spLocks noGrp="1"/>
          </p:cNvSpPr>
          <p:nvPr>
            <p:ph idx="1"/>
          </p:nvPr>
        </p:nvSpPr>
        <p:spPr/>
        <p:txBody>
          <a:bodyPr/>
          <a:lstStyle/>
          <a:p>
            <a:r>
              <a:rPr lang="en-US" b="1" dirty="0" smtClean="0"/>
              <a:t>Step 2:</a:t>
            </a:r>
            <a:endParaRPr lang="en-US" dirty="0"/>
          </a:p>
        </p:txBody>
      </p:sp>
      <p:graphicFrame>
        <p:nvGraphicFramePr>
          <p:cNvPr id="119810" name="Object 2"/>
          <p:cNvGraphicFramePr>
            <a:graphicFrameLocks noChangeAspect="1"/>
          </p:cNvGraphicFramePr>
          <p:nvPr/>
        </p:nvGraphicFramePr>
        <p:xfrm>
          <a:off x="914400" y="2392680"/>
          <a:ext cx="1257300" cy="571500"/>
        </p:xfrm>
        <a:graphic>
          <a:graphicData uri="http://schemas.openxmlformats.org/presentationml/2006/ole">
            <mc:AlternateContent xmlns:mc="http://schemas.openxmlformats.org/markup-compatibility/2006">
              <mc:Choice xmlns:v="urn:schemas-microsoft-com:vml" Requires="v">
                <p:oleObj spid="_x0000_s120866" name="Equation" r:id="rId3" imgW="1257120" imgH="571320" progId="Equation.DSMT4">
                  <p:embed/>
                </p:oleObj>
              </mc:Choice>
              <mc:Fallback>
                <p:oleObj name="Equation" r:id="rId3" imgW="1257120" imgH="5713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92680"/>
                        <a:ext cx="1257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1" name="Object 3"/>
          <p:cNvGraphicFramePr>
            <a:graphicFrameLocks noChangeAspect="1"/>
          </p:cNvGraphicFramePr>
          <p:nvPr/>
        </p:nvGraphicFramePr>
        <p:xfrm>
          <a:off x="1401763" y="2899093"/>
          <a:ext cx="381000" cy="406400"/>
        </p:xfrm>
        <a:graphic>
          <a:graphicData uri="http://schemas.openxmlformats.org/presentationml/2006/ole">
            <mc:AlternateContent xmlns:mc="http://schemas.openxmlformats.org/markup-compatibility/2006">
              <mc:Choice xmlns:v="urn:schemas-microsoft-com:vml" Requires="v">
                <p:oleObj spid="_x0000_s120867" name="Equation" r:id="rId5" imgW="380880" imgH="406080" progId="Equation.DSMT4">
                  <p:embed/>
                </p:oleObj>
              </mc:Choice>
              <mc:Fallback>
                <p:oleObj name="Equation" r:id="rId5" imgW="380880" imgH="4060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1763" y="2899093"/>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2" name="Object 4"/>
          <p:cNvGraphicFramePr>
            <a:graphicFrameLocks noChangeAspect="1"/>
          </p:cNvGraphicFramePr>
          <p:nvPr/>
        </p:nvGraphicFramePr>
        <p:xfrm>
          <a:off x="1605416" y="3409950"/>
          <a:ext cx="190500" cy="292100"/>
        </p:xfrm>
        <a:graphic>
          <a:graphicData uri="http://schemas.openxmlformats.org/presentationml/2006/ole">
            <mc:AlternateContent xmlns:mc="http://schemas.openxmlformats.org/markup-compatibility/2006">
              <mc:Choice xmlns:v="urn:schemas-microsoft-com:vml" Requires="v">
                <p:oleObj spid="_x0000_s120868" name="Equation" r:id="rId7" imgW="190440" imgH="291960" progId="Equation.DSMT4">
                  <p:embed/>
                </p:oleObj>
              </mc:Choice>
              <mc:Fallback>
                <p:oleObj name="Equation" r:id="rId7" imgW="190440" imgH="29196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5416" y="3409950"/>
                        <a:ext cx="190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3" name="Object 5"/>
          <p:cNvGraphicFramePr>
            <a:graphicFrameLocks noChangeAspect="1"/>
          </p:cNvGraphicFramePr>
          <p:nvPr/>
        </p:nvGraphicFramePr>
        <p:xfrm>
          <a:off x="1576614" y="2065338"/>
          <a:ext cx="190500" cy="279400"/>
        </p:xfrm>
        <a:graphic>
          <a:graphicData uri="http://schemas.openxmlformats.org/presentationml/2006/ole">
            <mc:AlternateContent xmlns:mc="http://schemas.openxmlformats.org/markup-compatibility/2006">
              <mc:Choice xmlns:v="urn:schemas-microsoft-com:vml" Requires="v">
                <p:oleObj spid="_x0000_s120869" name="Equation" r:id="rId9" imgW="190440" imgH="279360" progId="Equation.DSMT4">
                  <p:embed/>
                </p:oleObj>
              </mc:Choice>
              <mc:Fallback>
                <p:oleObj name="Equation" r:id="rId9" imgW="190440" imgH="27936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6614" y="2065338"/>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1808409" y="3744177"/>
            <a:ext cx="182880" cy="274320"/>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20838" name="Object 3"/>
          <p:cNvGraphicFramePr>
            <a:graphicFrameLocks noChangeAspect="1"/>
          </p:cNvGraphicFramePr>
          <p:nvPr/>
        </p:nvGraphicFramePr>
        <p:xfrm>
          <a:off x="1574800" y="3689350"/>
          <a:ext cx="431800" cy="495300"/>
        </p:xfrm>
        <a:graphic>
          <a:graphicData uri="http://schemas.openxmlformats.org/presentationml/2006/ole">
            <mc:AlternateContent xmlns:mc="http://schemas.openxmlformats.org/markup-compatibility/2006">
              <mc:Choice xmlns:v="urn:schemas-microsoft-com:vml" Requires="v">
                <p:oleObj spid="_x0000_s120870" name="Equation" r:id="rId11" imgW="431640" imgH="495000" progId="Equation.DSMT4">
                  <p:embed/>
                </p:oleObj>
              </mc:Choice>
              <mc:Fallback>
                <p:oleObj name="Equation" r:id="rId11" imgW="431640" imgH="4950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4800" y="3689350"/>
                        <a:ext cx="43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9" name="Object 4"/>
          <p:cNvGraphicFramePr>
            <a:graphicFrameLocks noChangeAspect="1"/>
          </p:cNvGraphicFramePr>
          <p:nvPr/>
        </p:nvGraphicFramePr>
        <p:xfrm>
          <a:off x="1461912" y="4254775"/>
          <a:ext cx="546100" cy="292100"/>
        </p:xfrm>
        <a:graphic>
          <a:graphicData uri="http://schemas.openxmlformats.org/presentationml/2006/ole">
            <mc:AlternateContent xmlns:mc="http://schemas.openxmlformats.org/markup-compatibility/2006">
              <mc:Choice xmlns:v="urn:schemas-microsoft-com:vml" Requires="v">
                <p:oleObj spid="_x0000_s120871" name="Equation" r:id="rId13" imgW="545760" imgH="291960" progId="Equation.DSMT4">
                  <p:embed/>
                </p:oleObj>
              </mc:Choice>
              <mc:Fallback>
                <p:oleObj name="Equation" r:id="rId13" imgW="545760" imgH="2919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61912" y="4254775"/>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4"/>
          <p:cNvSpPr/>
          <p:nvPr/>
        </p:nvSpPr>
        <p:spPr>
          <a:xfrm>
            <a:off x="2438400" y="3352800"/>
            <a:ext cx="5029200" cy="1015663"/>
          </a:xfrm>
          <a:prstGeom prst="rect">
            <a:avLst/>
          </a:prstGeom>
        </p:spPr>
        <p:txBody>
          <a:bodyPr wrap="square">
            <a:spAutoFit/>
          </a:bodyPr>
          <a:lstStyle/>
          <a:p>
            <a:r>
              <a:rPr lang="en-US" sz="2000" dirty="0" smtClean="0">
                <a:solidFill>
                  <a:srgbClr val="008080"/>
                </a:solidFill>
              </a:rPr>
              <a:t>45 will not divide into 38. So, write</a:t>
            </a:r>
          </a:p>
          <a:p>
            <a:r>
              <a:rPr lang="en-US" sz="2000" dirty="0" smtClean="0">
                <a:solidFill>
                  <a:srgbClr val="008080"/>
                </a:solidFill>
              </a:rPr>
              <a:t>0 in the tens column and multiply 0 ⋅ 45 = 0.</a:t>
            </a:r>
          </a:p>
          <a:p>
            <a:r>
              <a:rPr lang="en-US" sz="2000" b="1" dirty="0" smtClean="0">
                <a:solidFill>
                  <a:srgbClr val="008080"/>
                </a:solidFill>
              </a:rPr>
              <a:t>Do not forget to write the 0 in the quotient.</a:t>
            </a:r>
            <a:endParaRPr lang="en-US" sz="2000" dirty="0">
              <a:solidFill>
                <a:srgbClr val="008080"/>
              </a:solidFill>
            </a:endParaRPr>
          </a:p>
        </p:txBody>
      </p:sp>
      <p:sp>
        <p:nvSpPr>
          <p:cNvPr id="16" name="Rectangle 15"/>
          <p:cNvSpPr/>
          <p:nvPr/>
        </p:nvSpPr>
        <p:spPr>
          <a:xfrm>
            <a:off x="1764476" y="2069688"/>
            <a:ext cx="182880" cy="274320"/>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20840" name="Object 8"/>
          <p:cNvGraphicFramePr>
            <a:graphicFrameLocks noChangeAspect="1"/>
          </p:cNvGraphicFramePr>
          <p:nvPr/>
        </p:nvGraphicFramePr>
        <p:xfrm>
          <a:off x="1799772" y="3414486"/>
          <a:ext cx="203200" cy="292100"/>
        </p:xfrm>
        <a:graphic>
          <a:graphicData uri="http://schemas.openxmlformats.org/presentationml/2006/ole">
            <mc:AlternateContent xmlns:mc="http://schemas.openxmlformats.org/markup-compatibility/2006">
              <mc:Choice xmlns:v="urn:schemas-microsoft-com:vml" Requires="v">
                <p:oleObj spid="_x0000_s120872" name="Equation" r:id="rId15" imgW="203040" imgH="291960" progId="Equation.DSMT4">
                  <p:embed/>
                </p:oleObj>
              </mc:Choice>
              <mc:Fallback>
                <p:oleObj name="Equation" r:id="rId15" imgW="203040" imgH="29196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9772" y="3414486"/>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41" name="Object 9"/>
          <p:cNvGraphicFramePr>
            <a:graphicFrameLocks noChangeAspect="1"/>
          </p:cNvGraphicFramePr>
          <p:nvPr/>
        </p:nvGraphicFramePr>
        <p:xfrm>
          <a:off x="1738086" y="2071914"/>
          <a:ext cx="215900" cy="292100"/>
        </p:xfrm>
        <a:graphic>
          <a:graphicData uri="http://schemas.openxmlformats.org/presentationml/2006/ole">
            <mc:AlternateContent xmlns:mc="http://schemas.openxmlformats.org/markup-compatibility/2006">
              <mc:Choice xmlns:v="urn:schemas-microsoft-com:vml" Requires="v">
                <p:oleObj spid="_x0000_s120873" name="Equation" r:id="rId17" imgW="215640" imgH="291960" progId="Equation.DSMT4">
                  <p:embed/>
                </p:oleObj>
              </mc:Choice>
              <mc:Fallback>
                <p:oleObj name="Equation" r:id="rId17" imgW="215640" imgH="2919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38086" y="2071914"/>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8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8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8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8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08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8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0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(cont.)</a:t>
            </a:r>
            <a:endParaRPr lang="en-US" dirty="0"/>
          </a:p>
        </p:txBody>
      </p:sp>
      <p:sp>
        <p:nvSpPr>
          <p:cNvPr id="3" name="Content Placeholder 2"/>
          <p:cNvSpPr>
            <a:spLocks noGrp="1"/>
          </p:cNvSpPr>
          <p:nvPr>
            <p:ph idx="1"/>
          </p:nvPr>
        </p:nvSpPr>
        <p:spPr/>
        <p:txBody>
          <a:bodyPr/>
          <a:lstStyle/>
          <a:p>
            <a:r>
              <a:rPr lang="en-US" b="1" dirty="0" smtClean="0"/>
              <a:t>Step 3:</a:t>
            </a:r>
            <a:endParaRPr lang="en-US" dirty="0"/>
          </a:p>
        </p:txBody>
      </p:sp>
      <p:graphicFrame>
        <p:nvGraphicFramePr>
          <p:cNvPr id="119810" name="Object 2"/>
          <p:cNvGraphicFramePr>
            <a:graphicFrameLocks noChangeAspect="1"/>
          </p:cNvGraphicFramePr>
          <p:nvPr/>
        </p:nvGraphicFramePr>
        <p:xfrm>
          <a:off x="914400" y="2392680"/>
          <a:ext cx="1257300" cy="571500"/>
        </p:xfrm>
        <a:graphic>
          <a:graphicData uri="http://schemas.openxmlformats.org/presentationml/2006/ole">
            <mc:AlternateContent xmlns:mc="http://schemas.openxmlformats.org/markup-compatibility/2006">
              <mc:Choice xmlns:v="urn:schemas-microsoft-com:vml" Requires="v">
                <p:oleObj spid="_x0000_s121894" name="Equation" r:id="rId3" imgW="1257120" imgH="571320" progId="Equation.DSMT4">
                  <p:embed/>
                </p:oleObj>
              </mc:Choice>
              <mc:Fallback>
                <p:oleObj name="Equation" r:id="rId3" imgW="1257120" imgH="5713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92680"/>
                        <a:ext cx="1257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1" name="Object 3"/>
          <p:cNvGraphicFramePr>
            <a:graphicFrameLocks noChangeAspect="1"/>
          </p:cNvGraphicFramePr>
          <p:nvPr/>
        </p:nvGraphicFramePr>
        <p:xfrm>
          <a:off x="1401763" y="2899093"/>
          <a:ext cx="381000" cy="406400"/>
        </p:xfrm>
        <a:graphic>
          <a:graphicData uri="http://schemas.openxmlformats.org/presentationml/2006/ole">
            <mc:AlternateContent xmlns:mc="http://schemas.openxmlformats.org/markup-compatibility/2006">
              <mc:Choice xmlns:v="urn:schemas-microsoft-com:vml" Requires="v">
                <p:oleObj spid="_x0000_s121895" name="Equation" r:id="rId5" imgW="380880" imgH="406080" progId="Equation.DSMT4">
                  <p:embed/>
                </p:oleObj>
              </mc:Choice>
              <mc:Fallback>
                <p:oleObj name="Equation" r:id="rId5" imgW="380880" imgH="4060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1763" y="2899093"/>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2" name="Object 4"/>
          <p:cNvGraphicFramePr>
            <a:graphicFrameLocks noChangeAspect="1"/>
          </p:cNvGraphicFramePr>
          <p:nvPr/>
        </p:nvGraphicFramePr>
        <p:xfrm>
          <a:off x="1481138" y="3409950"/>
          <a:ext cx="381000" cy="292100"/>
        </p:xfrm>
        <a:graphic>
          <a:graphicData uri="http://schemas.openxmlformats.org/presentationml/2006/ole">
            <mc:AlternateContent xmlns:mc="http://schemas.openxmlformats.org/markup-compatibility/2006">
              <mc:Choice xmlns:v="urn:schemas-microsoft-com:vml" Requires="v">
                <p:oleObj spid="_x0000_s121896" name="Equation" r:id="rId7" imgW="380880" imgH="291960" progId="Equation.DSMT4">
                  <p:embed/>
                </p:oleObj>
              </mc:Choice>
              <mc:Fallback>
                <p:oleObj name="Equation" r:id="rId7" imgW="380880" imgH="29196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1138" y="3409950"/>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3" name="Object 5"/>
          <p:cNvGraphicFramePr>
            <a:graphicFrameLocks noChangeAspect="1"/>
          </p:cNvGraphicFramePr>
          <p:nvPr/>
        </p:nvGraphicFramePr>
        <p:xfrm>
          <a:off x="1509486" y="2058988"/>
          <a:ext cx="381000" cy="292100"/>
        </p:xfrm>
        <a:graphic>
          <a:graphicData uri="http://schemas.openxmlformats.org/presentationml/2006/ole">
            <mc:AlternateContent xmlns:mc="http://schemas.openxmlformats.org/markup-compatibility/2006">
              <mc:Choice xmlns:v="urn:schemas-microsoft-com:vml" Requires="v">
                <p:oleObj spid="_x0000_s121897" name="Equation" r:id="rId9" imgW="380880" imgH="291960" progId="Equation.DSMT4">
                  <p:embed/>
                </p:oleObj>
              </mc:Choice>
              <mc:Fallback>
                <p:oleObj name="Equation" r:id="rId9" imgW="380880" imgH="29196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9486" y="2058988"/>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1495950" y="4636980"/>
            <a:ext cx="555840" cy="274320"/>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20838" name="Object 3"/>
          <p:cNvGraphicFramePr>
            <a:graphicFrameLocks noChangeAspect="1"/>
          </p:cNvGraphicFramePr>
          <p:nvPr/>
        </p:nvGraphicFramePr>
        <p:xfrm>
          <a:off x="1462088" y="3719513"/>
          <a:ext cx="520700" cy="406400"/>
        </p:xfrm>
        <a:graphic>
          <a:graphicData uri="http://schemas.openxmlformats.org/presentationml/2006/ole">
            <mc:AlternateContent xmlns:mc="http://schemas.openxmlformats.org/markup-compatibility/2006">
              <mc:Choice xmlns:v="urn:schemas-microsoft-com:vml" Requires="v">
                <p:oleObj spid="_x0000_s121898" name="Equation" r:id="rId11" imgW="520560" imgH="406080" progId="Equation.DSMT4">
                  <p:embed/>
                </p:oleObj>
              </mc:Choice>
              <mc:Fallback>
                <p:oleObj name="Equation" r:id="rId11" imgW="520560" imgH="40608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2088" y="3719513"/>
                        <a:ext cx="520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9" name="Object 4"/>
          <p:cNvGraphicFramePr>
            <a:graphicFrameLocks noChangeAspect="1"/>
          </p:cNvGraphicFramePr>
          <p:nvPr/>
        </p:nvGraphicFramePr>
        <p:xfrm>
          <a:off x="1489584" y="4220908"/>
          <a:ext cx="546100" cy="292100"/>
        </p:xfrm>
        <a:graphic>
          <a:graphicData uri="http://schemas.openxmlformats.org/presentationml/2006/ole">
            <mc:AlternateContent xmlns:mc="http://schemas.openxmlformats.org/markup-compatibility/2006">
              <mc:Choice xmlns:v="urn:schemas-microsoft-com:vml" Requires="v">
                <p:oleObj spid="_x0000_s121899" name="Equation" r:id="rId13" imgW="545760" imgH="291960" progId="Equation.DSMT4">
                  <p:embed/>
                </p:oleObj>
              </mc:Choice>
              <mc:Fallback>
                <p:oleObj name="Equation" r:id="rId13" imgW="545760" imgH="29196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9584" y="4220908"/>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4"/>
          <p:cNvSpPr/>
          <p:nvPr/>
        </p:nvSpPr>
        <p:spPr>
          <a:xfrm>
            <a:off x="2895600" y="3632537"/>
            <a:ext cx="4648200" cy="1015663"/>
          </a:xfrm>
          <a:prstGeom prst="rect">
            <a:avLst/>
          </a:prstGeom>
        </p:spPr>
        <p:txBody>
          <a:bodyPr wrap="square">
            <a:spAutoFit/>
          </a:bodyPr>
          <a:lstStyle/>
          <a:p>
            <a:r>
              <a:rPr lang="en-US" sz="2000" dirty="0" smtClean="0">
                <a:solidFill>
                  <a:srgbClr val="008080"/>
                </a:solidFill>
              </a:rPr>
              <a:t>Choose a trial divisor of 8 for the ones digit. Since 8⋅ 45 = 360 and 360 is smaller than 385, 8 is the desired number.</a:t>
            </a:r>
            <a:endParaRPr lang="en-US" sz="2000" dirty="0">
              <a:solidFill>
                <a:srgbClr val="008080"/>
              </a:solidFill>
            </a:endParaRPr>
          </a:p>
        </p:txBody>
      </p:sp>
      <p:sp>
        <p:nvSpPr>
          <p:cNvPr id="16" name="Rectangle 15"/>
          <p:cNvSpPr/>
          <p:nvPr/>
        </p:nvSpPr>
        <p:spPr>
          <a:xfrm>
            <a:off x="1941575" y="2057400"/>
            <a:ext cx="182880" cy="274320"/>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21864" name="Object 6"/>
          <p:cNvGraphicFramePr>
            <a:graphicFrameLocks noChangeAspect="1"/>
          </p:cNvGraphicFramePr>
          <p:nvPr/>
        </p:nvGraphicFramePr>
        <p:xfrm>
          <a:off x="1489584" y="4586748"/>
          <a:ext cx="558800" cy="406400"/>
        </p:xfrm>
        <a:graphic>
          <a:graphicData uri="http://schemas.openxmlformats.org/presentationml/2006/ole">
            <mc:AlternateContent xmlns:mc="http://schemas.openxmlformats.org/markup-compatibility/2006">
              <mc:Choice xmlns:v="urn:schemas-microsoft-com:vml" Requires="v">
                <p:oleObj spid="_x0000_s121900" name="Equation" r:id="rId15" imgW="558720" imgH="406080" progId="Equation.DSMT4">
                  <p:embed/>
                </p:oleObj>
              </mc:Choice>
              <mc:Fallback>
                <p:oleObj name="Equation" r:id="rId15" imgW="558720" imgH="4060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89584" y="4586748"/>
                        <a:ext cx="5588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1865" name="Object 7"/>
          <p:cNvGraphicFramePr>
            <a:graphicFrameLocks noChangeAspect="1"/>
          </p:cNvGraphicFramePr>
          <p:nvPr/>
        </p:nvGraphicFramePr>
        <p:xfrm>
          <a:off x="1686640" y="5105400"/>
          <a:ext cx="368300" cy="292100"/>
        </p:xfrm>
        <a:graphic>
          <a:graphicData uri="http://schemas.openxmlformats.org/presentationml/2006/ole">
            <mc:AlternateContent xmlns:mc="http://schemas.openxmlformats.org/markup-compatibility/2006">
              <mc:Choice xmlns:v="urn:schemas-microsoft-com:vml" Requires="v">
                <p:oleObj spid="_x0000_s121901" name="Equation" r:id="rId17" imgW="368280" imgH="291960" progId="Equation.DSMT4">
                  <p:embed/>
                </p:oleObj>
              </mc:Choice>
              <mc:Fallback>
                <p:oleObj name="Equation" r:id="rId17" imgW="368280" imgH="2919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6640" y="5105400"/>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7" name="Straight Arrow Connector 16"/>
          <p:cNvCxnSpPr/>
          <p:nvPr/>
        </p:nvCxnSpPr>
        <p:spPr>
          <a:xfrm rot="10800000" flipV="1">
            <a:off x="2346960" y="2209800"/>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942304" y="2027904"/>
            <a:ext cx="1081578" cy="400110"/>
          </a:xfrm>
          <a:prstGeom prst="rect">
            <a:avLst/>
          </a:prstGeom>
        </p:spPr>
        <p:txBody>
          <a:bodyPr wrap="none">
            <a:spAutoFit/>
          </a:bodyPr>
          <a:lstStyle/>
          <a:p>
            <a:r>
              <a:rPr lang="en-US" sz="2000" dirty="0" smtClean="0">
                <a:solidFill>
                  <a:srgbClr val="008080"/>
                </a:solidFill>
              </a:rPr>
              <a:t>quotient</a:t>
            </a:r>
            <a:endParaRPr lang="en-US" sz="2000" dirty="0">
              <a:solidFill>
                <a:srgbClr val="008080"/>
              </a:solidFill>
            </a:endParaRPr>
          </a:p>
        </p:txBody>
      </p:sp>
      <p:sp>
        <p:nvSpPr>
          <p:cNvPr id="19" name="Rectangle 18"/>
          <p:cNvSpPr/>
          <p:nvPr/>
        </p:nvSpPr>
        <p:spPr>
          <a:xfrm>
            <a:off x="2942304" y="2470356"/>
            <a:ext cx="1085554" cy="400110"/>
          </a:xfrm>
          <a:prstGeom prst="rect">
            <a:avLst/>
          </a:prstGeom>
        </p:spPr>
        <p:txBody>
          <a:bodyPr wrap="none">
            <a:spAutoFit/>
          </a:bodyPr>
          <a:lstStyle/>
          <a:p>
            <a:r>
              <a:rPr lang="en-US" sz="2000" dirty="0" smtClean="0">
                <a:solidFill>
                  <a:srgbClr val="008080"/>
                </a:solidFill>
              </a:rPr>
              <a:t>dividend</a:t>
            </a:r>
            <a:endParaRPr lang="en-US" sz="2000" dirty="0">
              <a:solidFill>
                <a:srgbClr val="008080"/>
              </a:solidFill>
            </a:endParaRPr>
          </a:p>
        </p:txBody>
      </p:sp>
      <p:sp>
        <p:nvSpPr>
          <p:cNvPr id="20" name="Rectangle 19"/>
          <p:cNvSpPr/>
          <p:nvPr/>
        </p:nvSpPr>
        <p:spPr>
          <a:xfrm>
            <a:off x="2942304" y="5029200"/>
            <a:ext cx="1274516" cy="400110"/>
          </a:xfrm>
          <a:prstGeom prst="rect">
            <a:avLst/>
          </a:prstGeom>
        </p:spPr>
        <p:txBody>
          <a:bodyPr wrap="none">
            <a:spAutoFit/>
          </a:bodyPr>
          <a:lstStyle/>
          <a:p>
            <a:r>
              <a:rPr lang="en-US" sz="2000" dirty="0" smtClean="0">
                <a:solidFill>
                  <a:srgbClr val="008080"/>
                </a:solidFill>
              </a:rPr>
              <a:t>remainder</a:t>
            </a:r>
            <a:endParaRPr lang="en-US" sz="2000" dirty="0">
              <a:solidFill>
                <a:srgbClr val="008080"/>
              </a:solidFill>
            </a:endParaRPr>
          </a:p>
        </p:txBody>
      </p:sp>
      <p:cxnSp>
        <p:nvCxnSpPr>
          <p:cNvPr id="21" name="Straight Arrow Connector 20"/>
          <p:cNvCxnSpPr/>
          <p:nvPr/>
        </p:nvCxnSpPr>
        <p:spPr>
          <a:xfrm rot="10800000" flipV="1">
            <a:off x="2346960" y="2667000"/>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2346960" y="5225844"/>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1866" name="Object 10"/>
          <p:cNvGraphicFramePr>
            <a:graphicFrameLocks noChangeAspect="1"/>
          </p:cNvGraphicFramePr>
          <p:nvPr/>
        </p:nvGraphicFramePr>
        <p:xfrm>
          <a:off x="1905000" y="2057400"/>
          <a:ext cx="203200" cy="292100"/>
        </p:xfrm>
        <a:graphic>
          <a:graphicData uri="http://schemas.openxmlformats.org/presentationml/2006/ole">
            <mc:AlternateContent xmlns:mc="http://schemas.openxmlformats.org/markup-compatibility/2006">
              <mc:Choice xmlns:v="urn:schemas-microsoft-com:vml" Requires="v">
                <p:oleObj spid="_x0000_s121902" name="Equation" r:id="rId19" imgW="203040" imgH="291960" progId="Equation.DSMT4">
                  <p:embed/>
                </p:oleObj>
              </mc:Choice>
              <mc:Fallback>
                <p:oleObj name="Equation" r:id="rId19" imgW="203040" imgH="29196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05000" y="20574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8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8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8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8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8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18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8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8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animBg="1"/>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(cont.)</a:t>
            </a:r>
            <a:endParaRPr lang="en-US" dirty="0"/>
          </a:p>
        </p:txBody>
      </p:sp>
      <p:sp>
        <p:nvSpPr>
          <p:cNvPr id="3" name="Content Placeholder 2"/>
          <p:cNvSpPr>
            <a:spLocks noGrp="1"/>
          </p:cNvSpPr>
          <p:nvPr>
            <p:ph idx="1"/>
          </p:nvPr>
        </p:nvSpPr>
        <p:spPr/>
        <p:txBody>
          <a:bodyPr/>
          <a:lstStyle/>
          <a:p>
            <a:r>
              <a:rPr lang="en-US" b="1" dirty="0" smtClean="0"/>
              <a:t>Check:</a:t>
            </a:r>
          </a:p>
          <a:p>
            <a:r>
              <a:rPr lang="en-US" dirty="0" smtClean="0"/>
              <a:t>Multiply the quotient by the divisor and then add the remainder. This sum should equal the dividend.</a:t>
            </a:r>
            <a:endParaRPr lang="en-US" dirty="0"/>
          </a:p>
        </p:txBody>
      </p:sp>
      <p:cxnSp>
        <p:nvCxnSpPr>
          <p:cNvPr id="17" name="Straight Arrow Connector 16"/>
          <p:cNvCxnSpPr/>
          <p:nvPr/>
        </p:nvCxnSpPr>
        <p:spPr>
          <a:xfrm rot="10800000" flipV="1">
            <a:off x="2000869" y="3138948"/>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96213" y="2957052"/>
            <a:ext cx="1081578" cy="400110"/>
          </a:xfrm>
          <a:prstGeom prst="rect">
            <a:avLst/>
          </a:prstGeom>
        </p:spPr>
        <p:txBody>
          <a:bodyPr wrap="none">
            <a:spAutoFit/>
          </a:bodyPr>
          <a:lstStyle/>
          <a:p>
            <a:r>
              <a:rPr lang="en-US" sz="2000" dirty="0" smtClean="0">
                <a:solidFill>
                  <a:srgbClr val="008080"/>
                </a:solidFill>
              </a:rPr>
              <a:t>quotient</a:t>
            </a:r>
            <a:endParaRPr lang="en-US" sz="2000" dirty="0">
              <a:solidFill>
                <a:srgbClr val="008080"/>
              </a:solidFill>
            </a:endParaRPr>
          </a:p>
        </p:txBody>
      </p:sp>
      <p:sp>
        <p:nvSpPr>
          <p:cNvPr id="19" name="Rectangle 18"/>
          <p:cNvSpPr/>
          <p:nvPr/>
        </p:nvSpPr>
        <p:spPr>
          <a:xfrm>
            <a:off x="2596213" y="3399504"/>
            <a:ext cx="878767" cy="400110"/>
          </a:xfrm>
          <a:prstGeom prst="rect">
            <a:avLst/>
          </a:prstGeom>
        </p:spPr>
        <p:txBody>
          <a:bodyPr wrap="none">
            <a:spAutoFit/>
          </a:bodyPr>
          <a:lstStyle/>
          <a:p>
            <a:r>
              <a:rPr lang="en-US" sz="2000" dirty="0" smtClean="0">
                <a:solidFill>
                  <a:srgbClr val="008080"/>
                </a:solidFill>
              </a:rPr>
              <a:t>divisor</a:t>
            </a:r>
            <a:endParaRPr lang="en-US" sz="2000" dirty="0">
              <a:solidFill>
                <a:srgbClr val="008080"/>
              </a:solidFill>
            </a:endParaRPr>
          </a:p>
        </p:txBody>
      </p:sp>
      <p:sp>
        <p:nvSpPr>
          <p:cNvPr id="20" name="Rectangle 19"/>
          <p:cNvSpPr/>
          <p:nvPr/>
        </p:nvSpPr>
        <p:spPr>
          <a:xfrm>
            <a:off x="6646608" y="3537156"/>
            <a:ext cx="1274516" cy="400110"/>
          </a:xfrm>
          <a:prstGeom prst="rect">
            <a:avLst/>
          </a:prstGeom>
        </p:spPr>
        <p:txBody>
          <a:bodyPr wrap="none">
            <a:spAutoFit/>
          </a:bodyPr>
          <a:lstStyle/>
          <a:p>
            <a:r>
              <a:rPr lang="en-US" sz="2000" dirty="0" smtClean="0">
                <a:solidFill>
                  <a:srgbClr val="008080"/>
                </a:solidFill>
              </a:rPr>
              <a:t>remainder</a:t>
            </a:r>
            <a:endParaRPr lang="en-US" sz="2000" dirty="0">
              <a:solidFill>
                <a:srgbClr val="008080"/>
              </a:solidFill>
            </a:endParaRPr>
          </a:p>
        </p:txBody>
      </p:sp>
      <p:cxnSp>
        <p:nvCxnSpPr>
          <p:cNvPr id="21" name="Straight Arrow Connector 20"/>
          <p:cNvCxnSpPr/>
          <p:nvPr/>
        </p:nvCxnSpPr>
        <p:spPr>
          <a:xfrm rot="10800000" flipV="1">
            <a:off x="2000869" y="3596148"/>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6019800" y="3733800"/>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2890" name="Object 10"/>
          <p:cNvGraphicFramePr>
            <a:graphicFrameLocks noChangeAspect="1"/>
          </p:cNvGraphicFramePr>
          <p:nvPr/>
        </p:nvGraphicFramePr>
        <p:xfrm>
          <a:off x="990600" y="2971800"/>
          <a:ext cx="863600" cy="2425700"/>
        </p:xfrm>
        <a:graphic>
          <a:graphicData uri="http://schemas.openxmlformats.org/presentationml/2006/ole">
            <mc:AlternateContent xmlns:mc="http://schemas.openxmlformats.org/markup-compatibility/2006">
              <mc:Choice xmlns:v="urn:schemas-microsoft-com:vml" Requires="v">
                <p:oleObj spid="_x0000_s122898" name="Equation" r:id="rId3" imgW="863280" imgH="2425680" progId="Equation.DSMT4">
                  <p:embed/>
                </p:oleObj>
              </mc:Choice>
              <mc:Fallback>
                <p:oleObj name="Equation" r:id="rId3" imgW="863280" imgH="242568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971800"/>
                        <a:ext cx="8636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91" name="Object 11"/>
          <p:cNvGraphicFramePr>
            <a:graphicFrameLocks noChangeAspect="1"/>
          </p:cNvGraphicFramePr>
          <p:nvPr/>
        </p:nvGraphicFramePr>
        <p:xfrm>
          <a:off x="4953000" y="3048000"/>
          <a:ext cx="850900" cy="1358900"/>
        </p:xfrm>
        <a:graphic>
          <a:graphicData uri="http://schemas.openxmlformats.org/presentationml/2006/ole">
            <mc:AlternateContent xmlns:mc="http://schemas.openxmlformats.org/markup-compatibility/2006">
              <mc:Choice xmlns:v="urn:schemas-microsoft-com:vml" Requires="v">
                <p:oleObj spid="_x0000_s122899" name="Equation" r:id="rId5" imgW="850680" imgH="1358640" progId="Equation.DSMT4">
                  <p:embed/>
                </p:oleObj>
              </mc:Choice>
              <mc:Fallback>
                <p:oleObj name="Equation" r:id="rId5" imgW="850680" imgH="1358640"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048000"/>
                        <a:ext cx="850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Rectangle 22"/>
          <p:cNvSpPr/>
          <p:nvPr/>
        </p:nvSpPr>
        <p:spPr>
          <a:xfrm>
            <a:off x="6646609" y="4068096"/>
            <a:ext cx="1085554" cy="400110"/>
          </a:xfrm>
          <a:prstGeom prst="rect">
            <a:avLst/>
          </a:prstGeom>
        </p:spPr>
        <p:txBody>
          <a:bodyPr wrap="none">
            <a:spAutoFit/>
          </a:bodyPr>
          <a:lstStyle/>
          <a:p>
            <a:r>
              <a:rPr lang="en-US" sz="2000" dirty="0" smtClean="0">
                <a:solidFill>
                  <a:srgbClr val="008080"/>
                </a:solidFill>
              </a:rPr>
              <a:t>dividend</a:t>
            </a:r>
            <a:endParaRPr lang="en-US" sz="2000" dirty="0">
              <a:solidFill>
                <a:srgbClr val="008080"/>
              </a:solidFill>
            </a:endParaRPr>
          </a:p>
        </p:txBody>
      </p:sp>
      <p:cxnSp>
        <p:nvCxnSpPr>
          <p:cNvPr id="24" name="Straight Arrow Connector 23"/>
          <p:cNvCxnSpPr/>
          <p:nvPr/>
        </p:nvCxnSpPr>
        <p:spPr>
          <a:xfrm rot="10800000" flipV="1">
            <a:off x="6019801" y="4264740"/>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8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a:t>
            </a:r>
            <a:endParaRPr lang="en-US" dirty="0"/>
          </a:p>
        </p:txBody>
      </p:sp>
      <p:sp>
        <p:nvSpPr>
          <p:cNvPr id="3" name="Content Placeholder 2"/>
          <p:cNvSpPr>
            <a:spLocks noGrp="1"/>
          </p:cNvSpPr>
          <p:nvPr>
            <p:ph idx="1"/>
          </p:nvPr>
        </p:nvSpPr>
        <p:spPr/>
        <p:txBody>
          <a:bodyPr/>
          <a:lstStyle/>
          <a:p>
            <a:r>
              <a:rPr lang="en-US" dirty="0" smtClean="0"/>
              <a:t>Show that </a:t>
            </a:r>
            <a:r>
              <a:rPr lang="en-US" dirty="0" smtClean="0">
                <a:solidFill>
                  <a:srgbClr val="0000FF"/>
                </a:solidFill>
              </a:rPr>
              <a:t>19</a:t>
            </a:r>
            <a:r>
              <a:rPr lang="en-US" dirty="0" smtClean="0"/>
              <a:t> and </a:t>
            </a:r>
            <a:r>
              <a:rPr lang="en-US" dirty="0" smtClean="0">
                <a:solidFill>
                  <a:srgbClr val="0000FF"/>
                </a:solidFill>
              </a:rPr>
              <a:t>43</a:t>
            </a:r>
            <a:r>
              <a:rPr lang="en-US" dirty="0" smtClean="0"/>
              <a:t> are </a:t>
            </a:r>
            <a:r>
              <a:rPr lang="en-US" b="1" dirty="0" smtClean="0"/>
              <a:t>factors </a:t>
            </a:r>
            <a:r>
              <a:rPr lang="en-US" dirty="0" smtClean="0"/>
              <a:t>(or</a:t>
            </a:r>
            <a:r>
              <a:rPr lang="en-US" b="1" dirty="0" smtClean="0"/>
              <a:t> divisors</a:t>
            </a:r>
            <a:r>
              <a:rPr lang="en-US" dirty="0" smtClean="0"/>
              <a:t>) of </a:t>
            </a:r>
            <a:r>
              <a:rPr lang="en-US" dirty="0" smtClean="0">
                <a:solidFill>
                  <a:srgbClr val="0000FF"/>
                </a:solidFill>
              </a:rPr>
              <a:t>817</a:t>
            </a:r>
            <a:r>
              <a:rPr lang="en-US" dirty="0" smtClean="0"/>
              <a:t>.</a:t>
            </a:r>
          </a:p>
          <a:p>
            <a:r>
              <a:rPr lang="en-US" b="1" dirty="0" smtClean="0"/>
              <a:t>Solution</a:t>
            </a:r>
          </a:p>
          <a:p>
            <a:pPr>
              <a:spcBef>
                <a:spcPts val="0"/>
              </a:spcBef>
            </a:pPr>
            <a:r>
              <a:rPr lang="en-US" dirty="0" smtClean="0"/>
              <a:t>In order to show that </a:t>
            </a:r>
            <a:r>
              <a:rPr lang="en-US" dirty="0" smtClean="0">
                <a:solidFill>
                  <a:srgbClr val="0000FF"/>
                </a:solidFill>
              </a:rPr>
              <a:t>19</a:t>
            </a:r>
            <a:r>
              <a:rPr lang="en-US" dirty="0" smtClean="0"/>
              <a:t> and </a:t>
            </a:r>
            <a:r>
              <a:rPr lang="en-US" dirty="0" smtClean="0">
                <a:solidFill>
                  <a:srgbClr val="0000FF"/>
                </a:solidFill>
              </a:rPr>
              <a:t>43</a:t>
            </a:r>
            <a:r>
              <a:rPr lang="en-US" dirty="0" smtClean="0"/>
              <a:t> are factors of </a:t>
            </a:r>
            <a:r>
              <a:rPr lang="en-US" dirty="0" smtClean="0">
                <a:solidFill>
                  <a:srgbClr val="0000FF"/>
                </a:solidFill>
              </a:rPr>
              <a:t>817</a:t>
            </a:r>
            <a:r>
              <a:rPr lang="en-US" dirty="0" smtClean="0"/>
              <a:t>, we divide. Both </a:t>
            </a:r>
            <a:r>
              <a:rPr lang="en-US" dirty="0" smtClean="0">
                <a:solidFill>
                  <a:srgbClr val="000099"/>
                </a:solidFill>
              </a:rPr>
              <a:t>817 ÷ 19</a:t>
            </a:r>
            <a:r>
              <a:rPr lang="en-US" dirty="0" smtClean="0"/>
              <a:t> and </a:t>
            </a:r>
            <a:r>
              <a:rPr lang="en-US" dirty="0" smtClean="0">
                <a:solidFill>
                  <a:srgbClr val="000099"/>
                </a:solidFill>
              </a:rPr>
              <a:t>817 ÷ 43</a:t>
            </a:r>
            <a:r>
              <a:rPr lang="en-US" dirty="0" smtClean="0"/>
              <a:t> will give a remainder of 0 if indeed these numbers are </a:t>
            </a:r>
          </a:p>
          <a:p>
            <a:pPr>
              <a:spcBef>
                <a:spcPts val="0"/>
              </a:spcBef>
            </a:pPr>
            <a:r>
              <a:rPr lang="en-US" dirty="0" smtClean="0"/>
              <a:t>factors of </a:t>
            </a:r>
            <a:r>
              <a:rPr lang="en-US" dirty="0" smtClean="0">
                <a:solidFill>
                  <a:srgbClr val="0000FF"/>
                </a:solidFill>
              </a:rPr>
              <a:t>817</a:t>
            </a:r>
            <a:r>
              <a:rPr lang="en-US" dirty="0" smtClean="0"/>
              <a:t>. We only need to </a:t>
            </a:r>
          </a:p>
          <a:p>
            <a:pPr>
              <a:spcBef>
                <a:spcPts val="0"/>
              </a:spcBef>
            </a:pPr>
            <a:r>
              <a:rPr lang="en-US" dirty="0" smtClean="0"/>
              <a:t>try one of them to find out if the </a:t>
            </a:r>
          </a:p>
          <a:p>
            <a:pPr>
              <a:spcBef>
                <a:spcPts val="0"/>
              </a:spcBef>
            </a:pPr>
            <a:r>
              <a:rPr lang="en-US" dirty="0" smtClean="0"/>
              <a:t>remainder is 0.</a:t>
            </a:r>
            <a:endParaRPr lang="en-US" dirty="0"/>
          </a:p>
        </p:txBody>
      </p:sp>
      <p:graphicFrame>
        <p:nvGraphicFramePr>
          <p:cNvPr id="124930" name="Object 2"/>
          <p:cNvGraphicFramePr>
            <a:graphicFrameLocks noChangeAspect="1"/>
          </p:cNvGraphicFramePr>
          <p:nvPr>
            <p:extLst>
              <p:ext uri="{D42A27DB-BD31-4B8C-83A1-F6EECF244321}">
                <p14:modId xmlns:p14="http://schemas.microsoft.com/office/powerpoint/2010/main" val="912543230"/>
              </p:ext>
            </p:extLst>
          </p:nvPr>
        </p:nvGraphicFramePr>
        <p:xfrm>
          <a:off x="6540500" y="3627183"/>
          <a:ext cx="1079500" cy="571500"/>
        </p:xfrm>
        <a:graphic>
          <a:graphicData uri="http://schemas.openxmlformats.org/presentationml/2006/ole">
            <mc:AlternateContent xmlns:mc="http://schemas.openxmlformats.org/markup-compatibility/2006">
              <mc:Choice xmlns:v="urn:schemas-microsoft-com:vml" Requires="v">
                <p:oleObj spid="_x0000_s124958" name="Equation" r:id="rId3" imgW="1079280" imgH="571320" progId="Equation.DSMT4">
                  <p:embed/>
                </p:oleObj>
              </mc:Choice>
              <mc:Fallback>
                <p:oleObj name="Equation" r:id="rId3" imgW="1079280" imgH="5713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0" y="3627183"/>
                        <a:ext cx="1079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1" name="Object 3"/>
          <p:cNvGraphicFramePr>
            <a:graphicFrameLocks noChangeAspect="1"/>
          </p:cNvGraphicFramePr>
          <p:nvPr>
            <p:extLst>
              <p:ext uri="{D42A27DB-BD31-4B8C-83A1-F6EECF244321}">
                <p14:modId xmlns:p14="http://schemas.microsoft.com/office/powerpoint/2010/main" val="2596692695"/>
              </p:ext>
            </p:extLst>
          </p:nvPr>
        </p:nvGraphicFramePr>
        <p:xfrm>
          <a:off x="7016750" y="4147883"/>
          <a:ext cx="381000" cy="406400"/>
        </p:xfrm>
        <a:graphic>
          <a:graphicData uri="http://schemas.openxmlformats.org/presentationml/2006/ole">
            <mc:AlternateContent xmlns:mc="http://schemas.openxmlformats.org/markup-compatibility/2006">
              <mc:Choice xmlns:v="urn:schemas-microsoft-com:vml" Requires="v">
                <p:oleObj spid="_x0000_s124959" name="Equation" r:id="rId5" imgW="380880" imgH="406080" progId="Equation.DSMT4">
                  <p:embed/>
                </p:oleObj>
              </mc:Choice>
              <mc:Fallback>
                <p:oleObj name="Equation" r:id="rId5" imgW="380880" imgH="4060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50" y="4147883"/>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2" name="Object 4"/>
          <p:cNvGraphicFramePr>
            <a:graphicFrameLocks noChangeAspect="1"/>
          </p:cNvGraphicFramePr>
          <p:nvPr>
            <p:extLst>
              <p:ext uri="{D42A27DB-BD31-4B8C-83A1-F6EECF244321}">
                <p14:modId xmlns:p14="http://schemas.microsoft.com/office/powerpoint/2010/main" val="1224350164"/>
              </p:ext>
            </p:extLst>
          </p:nvPr>
        </p:nvGraphicFramePr>
        <p:xfrm>
          <a:off x="7213600" y="4659058"/>
          <a:ext cx="381000" cy="292100"/>
        </p:xfrm>
        <a:graphic>
          <a:graphicData uri="http://schemas.openxmlformats.org/presentationml/2006/ole">
            <mc:AlternateContent xmlns:mc="http://schemas.openxmlformats.org/markup-compatibility/2006">
              <mc:Choice xmlns:v="urn:schemas-microsoft-com:vml" Requires="v">
                <p:oleObj spid="_x0000_s124960" name="Equation" r:id="rId7" imgW="380880" imgH="291960" progId="Equation.DSMT4">
                  <p:embed/>
                </p:oleObj>
              </mc:Choice>
              <mc:Fallback>
                <p:oleObj name="Equation" r:id="rId7" imgW="380880" imgH="29196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3600" y="4659058"/>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3" name="Object 5"/>
          <p:cNvGraphicFramePr>
            <a:graphicFrameLocks noChangeAspect="1"/>
          </p:cNvGraphicFramePr>
          <p:nvPr>
            <p:extLst>
              <p:ext uri="{D42A27DB-BD31-4B8C-83A1-F6EECF244321}">
                <p14:modId xmlns:p14="http://schemas.microsoft.com/office/powerpoint/2010/main" val="2658718233"/>
              </p:ext>
            </p:extLst>
          </p:nvPr>
        </p:nvGraphicFramePr>
        <p:xfrm>
          <a:off x="7162098" y="3291114"/>
          <a:ext cx="215900" cy="279400"/>
        </p:xfrm>
        <a:graphic>
          <a:graphicData uri="http://schemas.openxmlformats.org/presentationml/2006/ole">
            <mc:AlternateContent xmlns:mc="http://schemas.openxmlformats.org/markup-compatibility/2006">
              <mc:Choice xmlns:v="urn:schemas-microsoft-com:vml" Requires="v">
                <p:oleObj spid="_x0000_s124961" name="Equation" r:id="rId9" imgW="215640" imgH="279360" progId="Equation.DSMT4">
                  <p:embed/>
                </p:oleObj>
              </mc:Choice>
              <mc:Fallback>
                <p:oleObj name="Equation" r:id="rId9" imgW="215640" imgH="27936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098" y="3291114"/>
                        <a:ext cx="215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4" name="Object 6"/>
          <p:cNvGraphicFramePr>
            <a:graphicFrameLocks noChangeAspect="1"/>
          </p:cNvGraphicFramePr>
          <p:nvPr>
            <p:extLst>
              <p:ext uri="{D42A27DB-BD31-4B8C-83A1-F6EECF244321}">
                <p14:modId xmlns:p14="http://schemas.microsoft.com/office/powerpoint/2010/main" val="828417663"/>
              </p:ext>
            </p:extLst>
          </p:nvPr>
        </p:nvGraphicFramePr>
        <p:xfrm>
          <a:off x="7031038" y="4984496"/>
          <a:ext cx="558800" cy="406400"/>
        </p:xfrm>
        <a:graphic>
          <a:graphicData uri="http://schemas.openxmlformats.org/presentationml/2006/ole">
            <mc:AlternateContent xmlns:mc="http://schemas.openxmlformats.org/markup-compatibility/2006">
              <mc:Choice xmlns:v="urn:schemas-microsoft-com:vml" Requires="v">
                <p:oleObj spid="_x0000_s124962" name="Equation" r:id="rId11" imgW="558720" imgH="406080" progId="Equation.DSMT4">
                  <p:embed/>
                </p:oleObj>
              </mc:Choice>
              <mc:Fallback>
                <p:oleObj name="Equation" r:id="rId11" imgW="558720" imgH="4060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1038" y="4984496"/>
                        <a:ext cx="5588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5" name="Object 7"/>
          <p:cNvGraphicFramePr>
            <a:graphicFrameLocks noChangeAspect="1"/>
          </p:cNvGraphicFramePr>
          <p:nvPr>
            <p:extLst>
              <p:ext uri="{D42A27DB-BD31-4B8C-83A1-F6EECF244321}">
                <p14:modId xmlns:p14="http://schemas.microsoft.com/office/powerpoint/2010/main" val="3247003019"/>
              </p:ext>
            </p:extLst>
          </p:nvPr>
        </p:nvGraphicFramePr>
        <p:xfrm>
          <a:off x="7361238" y="5455983"/>
          <a:ext cx="215900" cy="292100"/>
        </p:xfrm>
        <a:graphic>
          <a:graphicData uri="http://schemas.openxmlformats.org/presentationml/2006/ole">
            <mc:AlternateContent xmlns:mc="http://schemas.openxmlformats.org/markup-compatibility/2006">
              <mc:Choice xmlns:v="urn:schemas-microsoft-com:vml" Requires="v">
                <p:oleObj spid="_x0000_s124963" name="Equation" r:id="rId13" imgW="215640" imgH="291960" progId="Equation.DSMT4">
                  <p:embed/>
                </p:oleObj>
              </mc:Choice>
              <mc:Fallback>
                <p:oleObj name="Equation" r:id="rId13" imgW="215640" imgH="2919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1238" y="5455983"/>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6" name="Object 8"/>
          <p:cNvGraphicFramePr>
            <a:graphicFrameLocks noChangeAspect="1"/>
          </p:cNvGraphicFramePr>
          <p:nvPr>
            <p:extLst>
              <p:ext uri="{D42A27DB-BD31-4B8C-83A1-F6EECF244321}">
                <p14:modId xmlns:p14="http://schemas.microsoft.com/office/powerpoint/2010/main" val="1442395838"/>
              </p:ext>
            </p:extLst>
          </p:nvPr>
        </p:nvGraphicFramePr>
        <p:xfrm>
          <a:off x="7361670" y="3291114"/>
          <a:ext cx="190500" cy="292100"/>
        </p:xfrm>
        <a:graphic>
          <a:graphicData uri="http://schemas.openxmlformats.org/presentationml/2006/ole">
            <mc:AlternateContent xmlns:mc="http://schemas.openxmlformats.org/markup-compatibility/2006">
              <mc:Choice xmlns:v="urn:schemas-microsoft-com:vml" Requires="v">
                <p:oleObj spid="_x0000_s124964" name="Equation" r:id="rId15" imgW="190440" imgH="291960" progId="Equation.DSMT4">
                  <p:embed/>
                </p:oleObj>
              </mc:Choice>
              <mc:Fallback>
                <p:oleObj name="Equation" r:id="rId15" imgW="190440" imgH="29196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61670" y="3291114"/>
                        <a:ext cx="190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49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49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49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49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49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49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4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(cont.)</a:t>
            </a:r>
            <a:endParaRPr lang="en-US" dirty="0"/>
          </a:p>
        </p:txBody>
      </p:sp>
      <p:sp>
        <p:nvSpPr>
          <p:cNvPr id="3" name="Content Placeholder 2"/>
          <p:cNvSpPr>
            <a:spLocks noGrp="1"/>
          </p:cNvSpPr>
          <p:nvPr>
            <p:ph idx="1"/>
          </p:nvPr>
        </p:nvSpPr>
        <p:spPr/>
        <p:txBody>
          <a:bodyPr/>
          <a:lstStyle/>
          <a:p>
            <a:r>
              <a:rPr lang="en-US" b="1" dirty="0" smtClean="0"/>
              <a:t>Check:</a:t>
            </a:r>
          </a:p>
          <a:p>
            <a:endParaRPr lang="en-US" b="1" dirty="0" smtClean="0"/>
          </a:p>
          <a:p>
            <a:endParaRPr lang="en-US" b="1" dirty="0" smtClean="0"/>
          </a:p>
          <a:p>
            <a:endParaRPr lang="en-US" b="1" dirty="0" smtClean="0"/>
          </a:p>
          <a:p>
            <a:endParaRPr lang="en-US" b="1" dirty="0" smtClean="0"/>
          </a:p>
          <a:p>
            <a:endParaRPr lang="en-US" b="1" dirty="0" smtClean="0"/>
          </a:p>
          <a:p>
            <a:r>
              <a:rPr lang="en-US" dirty="0" smtClean="0"/>
              <a:t>Thus </a:t>
            </a:r>
            <a:r>
              <a:rPr lang="en-US" dirty="0" smtClean="0">
                <a:solidFill>
                  <a:srgbClr val="FF0000"/>
                </a:solidFill>
              </a:rPr>
              <a:t>19</a:t>
            </a:r>
            <a:r>
              <a:rPr lang="en-US" dirty="0" smtClean="0"/>
              <a:t> and </a:t>
            </a:r>
            <a:r>
              <a:rPr lang="en-US" dirty="0" smtClean="0">
                <a:solidFill>
                  <a:srgbClr val="FF0000"/>
                </a:solidFill>
              </a:rPr>
              <a:t>43</a:t>
            </a:r>
            <a:r>
              <a:rPr lang="en-US" dirty="0" smtClean="0"/>
              <a:t> are indeed factors of </a:t>
            </a:r>
            <a:r>
              <a:rPr lang="en-US" dirty="0" smtClean="0">
                <a:solidFill>
                  <a:srgbClr val="0000FF"/>
                </a:solidFill>
              </a:rPr>
              <a:t>817</a:t>
            </a:r>
            <a:r>
              <a:rPr lang="en-US" dirty="0" smtClean="0"/>
              <a:t>.</a:t>
            </a:r>
            <a:endParaRPr lang="en-US" dirty="0"/>
          </a:p>
        </p:txBody>
      </p:sp>
      <p:graphicFrame>
        <p:nvGraphicFramePr>
          <p:cNvPr id="125954" name="Object 2"/>
          <p:cNvGraphicFramePr>
            <a:graphicFrameLocks noChangeAspect="1"/>
          </p:cNvGraphicFramePr>
          <p:nvPr/>
        </p:nvGraphicFramePr>
        <p:xfrm>
          <a:off x="2133600" y="1721056"/>
          <a:ext cx="838200" cy="2425700"/>
        </p:xfrm>
        <a:graphic>
          <a:graphicData uri="http://schemas.openxmlformats.org/presentationml/2006/ole">
            <mc:AlternateContent xmlns:mc="http://schemas.openxmlformats.org/markup-compatibility/2006">
              <mc:Choice xmlns:v="urn:schemas-microsoft-com:vml" Requires="v">
                <p:oleObj spid="_x0000_s125958" name="Equation" r:id="rId3" imgW="838080" imgH="2425680" progId="Equation.DSMT4">
                  <p:embed/>
                </p:oleObj>
              </mc:Choice>
              <mc:Fallback>
                <p:oleObj name="Equation" r:id="rId3" imgW="838080" imgH="2425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21056"/>
                        <a:ext cx="8382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9</a:t>
            </a:r>
            <a:endParaRPr lang="en-US" dirty="0"/>
          </a:p>
        </p:txBody>
      </p:sp>
      <p:sp>
        <p:nvSpPr>
          <p:cNvPr id="3" name="Content Placeholder 2"/>
          <p:cNvSpPr>
            <a:spLocks noGrp="1"/>
          </p:cNvSpPr>
          <p:nvPr>
            <p:ph idx="1"/>
          </p:nvPr>
        </p:nvSpPr>
        <p:spPr/>
        <p:txBody>
          <a:bodyPr/>
          <a:lstStyle/>
          <a:p>
            <a:r>
              <a:rPr lang="en-US" dirty="0" smtClean="0"/>
              <a:t>A plumber purchased </a:t>
            </a:r>
            <a:r>
              <a:rPr lang="en-US" dirty="0" smtClean="0">
                <a:solidFill>
                  <a:srgbClr val="0000FF"/>
                </a:solidFill>
              </a:rPr>
              <a:t>32</a:t>
            </a:r>
            <a:r>
              <a:rPr lang="en-US" dirty="0" smtClean="0"/>
              <a:t> pipe fittings. What was the price of one fitting if the bill was </a:t>
            </a:r>
            <a:r>
              <a:rPr lang="en-US" dirty="0" smtClean="0">
                <a:solidFill>
                  <a:srgbClr val="0000FF"/>
                </a:solidFill>
              </a:rPr>
              <a:t>$512</a:t>
            </a:r>
            <a:r>
              <a:rPr lang="en-US" dirty="0" smtClean="0"/>
              <a:t> before taxes?</a:t>
            </a:r>
            <a:endParaRPr lang="en-US" dirty="0"/>
          </a:p>
        </p:txBody>
      </p:sp>
      <p:pic>
        <p:nvPicPr>
          <p:cNvPr id="137217" name="Picture 1"/>
          <p:cNvPicPr>
            <a:picLocks noChangeAspect="1" noChangeArrowheads="1"/>
          </p:cNvPicPr>
          <p:nvPr/>
        </p:nvPicPr>
        <p:blipFill>
          <a:blip r:embed="rId2" cstate="email"/>
          <a:srcRect/>
          <a:stretch>
            <a:fillRect/>
          </a:stretch>
        </p:blipFill>
        <p:spPr bwMode="auto">
          <a:xfrm>
            <a:off x="3071813" y="2405063"/>
            <a:ext cx="2998787" cy="2395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9 (cont.)</a:t>
            </a:r>
            <a:endParaRPr lang="en-US" dirty="0"/>
          </a:p>
        </p:txBody>
      </p:sp>
      <p:sp>
        <p:nvSpPr>
          <p:cNvPr id="3" name="Content Placeholder 2"/>
          <p:cNvSpPr>
            <a:spLocks noGrp="1"/>
          </p:cNvSpPr>
          <p:nvPr>
            <p:ph idx="1"/>
          </p:nvPr>
        </p:nvSpPr>
        <p:spPr/>
        <p:txBody>
          <a:bodyPr/>
          <a:lstStyle/>
          <a:p>
            <a:r>
              <a:rPr lang="en-US" b="1" dirty="0" smtClean="0"/>
              <a:t>Solution</a:t>
            </a:r>
          </a:p>
          <a:p>
            <a:r>
              <a:rPr lang="en-US" dirty="0" smtClean="0"/>
              <a:t>We need to know how many times </a:t>
            </a:r>
            <a:r>
              <a:rPr lang="en-US" dirty="0" smtClean="0">
                <a:solidFill>
                  <a:srgbClr val="0000FF"/>
                </a:solidFill>
              </a:rPr>
              <a:t>32</a:t>
            </a:r>
            <a:r>
              <a:rPr lang="en-US" dirty="0" smtClean="0"/>
              <a:t> is contained in </a:t>
            </a:r>
            <a:r>
              <a:rPr lang="en-US" dirty="0" smtClean="0">
                <a:solidFill>
                  <a:srgbClr val="0000FF"/>
                </a:solidFill>
              </a:rPr>
              <a:t>512</a:t>
            </a:r>
            <a:r>
              <a:rPr lang="en-US" dirty="0" smtClean="0"/>
              <a:t>.</a:t>
            </a:r>
          </a:p>
          <a:p>
            <a:endParaRPr lang="en-US" dirty="0" smtClean="0"/>
          </a:p>
          <a:p>
            <a:endParaRPr lang="en-US" dirty="0" smtClean="0"/>
          </a:p>
          <a:p>
            <a:endParaRPr lang="en-US" dirty="0" smtClean="0"/>
          </a:p>
          <a:p>
            <a:endParaRPr lang="en-US" dirty="0" smtClean="0"/>
          </a:p>
          <a:p>
            <a:endParaRPr lang="en-US" dirty="0" smtClean="0"/>
          </a:p>
          <a:p>
            <a:r>
              <a:rPr lang="en-US" dirty="0" smtClean="0"/>
              <a:t>The price for one fitting was </a:t>
            </a:r>
            <a:r>
              <a:rPr lang="en-US" dirty="0" smtClean="0">
                <a:solidFill>
                  <a:srgbClr val="FF0000"/>
                </a:solidFill>
              </a:rPr>
              <a:t>$16</a:t>
            </a:r>
            <a:r>
              <a:rPr lang="en-US" dirty="0" smtClean="0"/>
              <a:t>.</a:t>
            </a:r>
            <a:endParaRPr lang="en-US" dirty="0"/>
          </a:p>
        </p:txBody>
      </p:sp>
      <p:graphicFrame>
        <p:nvGraphicFramePr>
          <p:cNvPr id="128002" name="Object 2"/>
          <p:cNvGraphicFramePr>
            <a:graphicFrameLocks noChangeAspect="1"/>
          </p:cNvGraphicFramePr>
          <p:nvPr/>
        </p:nvGraphicFramePr>
        <p:xfrm>
          <a:off x="3562350" y="2847975"/>
          <a:ext cx="1092200" cy="571500"/>
        </p:xfrm>
        <a:graphic>
          <a:graphicData uri="http://schemas.openxmlformats.org/presentationml/2006/ole">
            <mc:AlternateContent xmlns:mc="http://schemas.openxmlformats.org/markup-compatibility/2006">
              <mc:Choice xmlns:v="urn:schemas-microsoft-com:vml" Requires="v">
                <p:oleObj spid="_x0000_s128030" name="Equation" r:id="rId3" imgW="1091880" imgH="571320" progId="Equation.DSMT4">
                  <p:embed/>
                </p:oleObj>
              </mc:Choice>
              <mc:Fallback>
                <p:oleObj name="Equation" r:id="rId3" imgW="1091880" imgH="5713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2847975"/>
                        <a:ext cx="109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3" name="Object 3"/>
          <p:cNvGraphicFramePr>
            <a:graphicFrameLocks noChangeAspect="1"/>
          </p:cNvGraphicFramePr>
          <p:nvPr/>
        </p:nvGraphicFramePr>
        <p:xfrm>
          <a:off x="4075430" y="3383915"/>
          <a:ext cx="381000" cy="406400"/>
        </p:xfrm>
        <a:graphic>
          <a:graphicData uri="http://schemas.openxmlformats.org/presentationml/2006/ole">
            <mc:AlternateContent xmlns:mc="http://schemas.openxmlformats.org/markup-compatibility/2006">
              <mc:Choice xmlns:v="urn:schemas-microsoft-com:vml" Requires="v">
                <p:oleObj spid="_x0000_s128031" name="Equation" r:id="rId5" imgW="380880" imgH="406080" progId="Equation.DSMT4">
                  <p:embed/>
                </p:oleObj>
              </mc:Choice>
              <mc:Fallback>
                <p:oleObj name="Equation" r:id="rId5" imgW="380880" imgH="4060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430" y="3383915"/>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4" name="Object 4"/>
          <p:cNvGraphicFramePr>
            <a:graphicFrameLocks noChangeAspect="1"/>
          </p:cNvGraphicFramePr>
          <p:nvPr/>
        </p:nvGraphicFramePr>
        <p:xfrm>
          <a:off x="4128770" y="3910330"/>
          <a:ext cx="546100" cy="292100"/>
        </p:xfrm>
        <a:graphic>
          <a:graphicData uri="http://schemas.openxmlformats.org/presentationml/2006/ole">
            <mc:AlternateContent xmlns:mc="http://schemas.openxmlformats.org/markup-compatibility/2006">
              <mc:Choice xmlns:v="urn:schemas-microsoft-com:vml" Requires="v">
                <p:oleObj spid="_x0000_s128032" name="Equation" r:id="rId7" imgW="545760" imgH="291960" progId="Equation.DSMT4">
                  <p:embed/>
                </p:oleObj>
              </mc:Choice>
              <mc:Fallback>
                <p:oleObj name="Equation" r:id="rId7" imgW="545760" imgH="29196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8770" y="3910330"/>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5" name="Object 5"/>
          <p:cNvGraphicFramePr>
            <a:graphicFrameLocks noChangeAspect="1"/>
          </p:cNvGraphicFramePr>
          <p:nvPr/>
        </p:nvGraphicFramePr>
        <p:xfrm>
          <a:off x="4243388" y="2520950"/>
          <a:ext cx="190500" cy="279400"/>
        </p:xfrm>
        <a:graphic>
          <a:graphicData uri="http://schemas.openxmlformats.org/presentationml/2006/ole">
            <mc:AlternateContent xmlns:mc="http://schemas.openxmlformats.org/markup-compatibility/2006">
              <mc:Choice xmlns:v="urn:schemas-microsoft-com:vml" Requires="v">
                <p:oleObj spid="_x0000_s128033" name="Equation" r:id="rId9" imgW="190440" imgH="279360" progId="Equation.DSMT4">
                  <p:embed/>
                </p:oleObj>
              </mc:Choice>
              <mc:Fallback>
                <p:oleObj name="Equation" r:id="rId9" imgW="190440" imgH="27936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3388" y="2520950"/>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6" name="Object 6"/>
          <p:cNvGraphicFramePr>
            <a:graphicFrameLocks noChangeAspect="1"/>
          </p:cNvGraphicFramePr>
          <p:nvPr/>
        </p:nvGraphicFramePr>
        <p:xfrm>
          <a:off x="3952558" y="4281488"/>
          <a:ext cx="711200" cy="406400"/>
        </p:xfrm>
        <a:graphic>
          <a:graphicData uri="http://schemas.openxmlformats.org/presentationml/2006/ole">
            <mc:AlternateContent xmlns:mc="http://schemas.openxmlformats.org/markup-compatibility/2006">
              <mc:Choice xmlns:v="urn:schemas-microsoft-com:vml" Requires="v">
                <p:oleObj spid="_x0000_s128034" name="Equation" r:id="rId11" imgW="711000" imgH="406080" progId="Equation.DSMT4">
                  <p:embed/>
                </p:oleObj>
              </mc:Choice>
              <mc:Fallback>
                <p:oleObj name="Equation" r:id="rId11" imgW="711000" imgH="4060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2558" y="4281488"/>
                        <a:ext cx="711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7" name="Object 7"/>
          <p:cNvGraphicFramePr>
            <a:graphicFrameLocks noChangeAspect="1"/>
          </p:cNvGraphicFramePr>
          <p:nvPr/>
        </p:nvGraphicFramePr>
        <p:xfrm>
          <a:off x="4462780" y="4813300"/>
          <a:ext cx="215900" cy="292100"/>
        </p:xfrm>
        <a:graphic>
          <a:graphicData uri="http://schemas.openxmlformats.org/presentationml/2006/ole">
            <mc:AlternateContent xmlns:mc="http://schemas.openxmlformats.org/markup-compatibility/2006">
              <mc:Choice xmlns:v="urn:schemas-microsoft-com:vml" Requires="v">
                <p:oleObj spid="_x0000_s128035" name="Equation" r:id="rId13" imgW="215640" imgH="291960" progId="Equation.DSMT4">
                  <p:embed/>
                </p:oleObj>
              </mc:Choice>
              <mc:Fallback>
                <p:oleObj name="Equation" r:id="rId13" imgW="215640" imgH="2919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2780" y="4813300"/>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8" name="Object 8"/>
          <p:cNvGraphicFramePr>
            <a:graphicFrameLocks noChangeAspect="1"/>
          </p:cNvGraphicFramePr>
          <p:nvPr/>
        </p:nvGraphicFramePr>
        <p:xfrm>
          <a:off x="4419600" y="2529114"/>
          <a:ext cx="203200" cy="292100"/>
        </p:xfrm>
        <a:graphic>
          <a:graphicData uri="http://schemas.openxmlformats.org/presentationml/2006/ole">
            <mc:AlternateContent xmlns:mc="http://schemas.openxmlformats.org/markup-compatibility/2006">
              <mc:Choice xmlns:v="urn:schemas-microsoft-com:vml" Requires="v">
                <p:oleObj spid="_x0000_s128036" name="Equation" r:id="rId15" imgW="203040" imgH="291960" progId="Equation.DSMT4">
                  <p:embed/>
                </p:oleObj>
              </mc:Choice>
              <mc:Fallback>
                <p:oleObj name="Equation" r:id="rId15" imgW="203040" imgH="29196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9600" y="2529114"/>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0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0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0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0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80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80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80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with Whole Numbers</a:t>
            </a:r>
            <a:endParaRPr lang="en-US" sz="3200" dirty="0"/>
          </a:p>
        </p:txBody>
      </p:sp>
      <p:sp>
        <p:nvSpPr>
          <p:cNvPr id="7" name="Content Placeholder 6"/>
          <p:cNvSpPr>
            <a:spLocks noGrp="1"/>
          </p:cNvSpPr>
          <p:nvPr>
            <p:ph idx="1"/>
          </p:nvPr>
        </p:nvSpPr>
        <p:spPr>
          <a:xfrm>
            <a:off x="457200" y="1280160"/>
            <a:ext cx="8229600" cy="3702552"/>
          </a:xfrm>
          <a:solidFill>
            <a:srgbClr val="FFFFCC"/>
          </a:solidFill>
          <a:ln w="28575">
            <a:solidFill>
              <a:srgbClr val="000000"/>
            </a:solidFill>
          </a:ln>
        </p:spPr>
        <p:txBody>
          <a:bodyPr>
            <a:spAutoFit/>
          </a:bodyPr>
          <a:lstStyle/>
          <a:p>
            <a:pPr marL="342900" lvl="0" indent="-342900" algn="ctr" eaLnBrk="0" fontAlgn="base" hangingPunct="0">
              <a:spcAft>
                <a:spcPts val="600"/>
              </a:spcAft>
              <a:defRPr/>
            </a:pPr>
            <a:r>
              <a:rPr lang="en-US" b="1" dirty="0" smtClean="0">
                <a:solidFill>
                  <a:srgbClr val="000000"/>
                </a:solidFill>
              </a:rPr>
              <a:t>Division with 0</a:t>
            </a:r>
          </a:p>
          <a:p>
            <a:pPr lvl="0" eaLnBrk="0" fontAlgn="base" hangingPunct="0">
              <a:spcAft>
                <a:spcPct val="0"/>
              </a:spcAft>
              <a:defRPr/>
            </a:pPr>
            <a:r>
              <a:rPr lang="en-US" b="1" dirty="0" smtClean="0">
                <a:solidFill>
                  <a:srgbClr val="000000"/>
                </a:solidFill>
              </a:rPr>
              <a:t>Case 1</a:t>
            </a:r>
            <a:r>
              <a:rPr lang="en-US" dirty="0" smtClean="0">
                <a:solidFill>
                  <a:srgbClr val="000000"/>
                </a:solidFill>
              </a:rPr>
              <a:t>: If </a:t>
            </a:r>
            <a:r>
              <a:rPr lang="en-US" i="1" dirty="0" smtClean="0">
                <a:solidFill>
                  <a:srgbClr val="000000"/>
                </a:solidFill>
              </a:rPr>
              <a:t>a </a:t>
            </a:r>
            <a:r>
              <a:rPr lang="en-US" dirty="0" smtClean="0">
                <a:solidFill>
                  <a:srgbClr val="000000"/>
                </a:solidFill>
              </a:rPr>
              <a:t>is any nonzero whole number, then</a:t>
            </a:r>
          </a:p>
          <a:p>
            <a:pPr lvl="0" eaLnBrk="0" fontAlgn="base" hangingPunct="0">
              <a:spcAft>
                <a:spcPct val="0"/>
              </a:spcAft>
              <a:defRPr/>
            </a:pPr>
            <a:endParaRPr lang="en-US" dirty="0" smtClean="0">
              <a:solidFill>
                <a:srgbClr val="000000"/>
              </a:solidFill>
            </a:endParaRPr>
          </a:p>
          <a:p>
            <a:pPr lvl="0" eaLnBrk="0" fontAlgn="base" hangingPunct="0">
              <a:spcAft>
                <a:spcPct val="0"/>
              </a:spcAft>
              <a:defRPr/>
            </a:pPr>
            <a:endParaRPr lang="en-US" b="1" dirty="0" smtClean="0">
              <a:solidFill>
                <a:srgbClr val="000000"/>
              </a:solidFill>
            </a:endParaRPr>
          </a:p>
          <a:p>
            <a:pPr lvl="0" eaLnBrk="0" fontAlgn="base" hangingPunct="0">
              <a:spcAft>
                <a:spcPct val="0"/>
              </a:spcAft>
              <a:defRPr/>
            </a:pPr>
            <a:r>
              <a:rPr lang="en-US" b="1" dirty="0" smtClean="0">
                <a:solidFill>
                  <a:srgbClr val="000000"/>
                </a:solidFill>
              </a:rPr>
              <a:t>Case 2</a:t>
            </a:r>
            <a:r>
              <a:rPr lang="en-US" dirty="0" smtClean="0">
                <a:solidFill>
                  <a:srgbClr val="000000"/>
                </a:solidFill>
              </a:rPr>
              <a:t>: If</a:t>
            </a:r>
            <a:r>
              <a:rPr lang="en-US" i="1" dirty="0" smtClean="0">
                <a:solidFill>
                  <a:srgbClr val="000000"/>
                </a:solidFill>
              </a:rPr>
              <a:t> a </a:t>
            </a:r>
            <a:r>
              <a:rPr lang="en-US" dirty="0" smtClean="0">
                <a:solidFill>
                  <a:srgbClr val="000000"/>
                </a:solidFill>
              </a:rPr>
              <a:t>is any whole number, then  </a:t>
            </a:r>
            <a:endParaRPr lang="en-US" sz="2400" i="1" dirty="0" smtClean="0">
              <a:solidFill>
                <a:srgbClr val="000000"/>
              </a:solidFill>
            </a:endParaRPr>
          </a:p>
          <a:p>
            <a:pPr lvl="0" eaLnBrk="0" fontAlgn="base" hangingPunct="0">
              <a:spcAft>
                <a:spcPct val="0"/>
              </a:spcAft>
              <a:defRPr/>
            </a:pPr>
            <a:endParaRPr lang="en-US" dirty="0" smtClean="0">
              <a:solidFill>
                <a:srgbClr val="000000"/>
              </a:solidFill>
            </a:endParaRPr>
          </a:p>
          <a:p>
            <a:endParaRPr lang="en-US" dirty="0">
              <a:solidFill>
                <a:srgbClr val="000000"/>
              </a:solidFill>
            </a:endParaRPr>
          </a:p>
        </p:txBody>
      </p:sp>
      <p:graphicFrame>
        <p:nvGraphicFramePr>
          <p:cNvPr id="5" name="Object 4"/>
          <p:cNvGraphicFramePr>
            <a:graphicFrameLocks noChangeAspect="1"/>
          </p:cNvGraphicFramePr>
          <p:nvPr/>
        </p:nvGraphicFramePr>
        <p:xfrm>
          <a:off x="1649104" y="2362200"/>
          <a:ext cx="4889500" cy="838200"/>
        </p:xfrm>
        <a:graphic>
          <a:graphicData uri="http://schemas.openxmlformats.org/presentationml/2006/ole">
            <mc:AlternateContent xmlns:mc="http://schemas.openxmlformats.org/markup-compatibility/2006">
              <mc:Choice xmlns:v="urn:schemas-microsoft-com:vml" Requires="v">
                <p:oleObj spid="_x0000_s31758" name="Equation" r:id="rId3" imgW="4889500" imgH="838200" progId="Equation.DSMT4">
                  <p:embed/>
                </p:oleObj>
              </mc:Choice>
              <mc:Fallback>
                <p:oleObj name="Equation" r:id="rId3" imgW="4889500" imgH="8382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104" y="2362200"/>
                        <a:ext cx="4889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1649104" y="4038600"/>
          <a:ext cx="4914900" cy="838200"/>
        </p:xfrm>
        <a:graphic>
          <a:graphicData uri="http://schemas.openxmlformats.org/presentationml/2006/ole">
            <mc:AlternateContent xmlns:mc="http://schemas.openxmlformats.org/markup-compatibility/2006">
              <mc:Choice xmlns:v="urn:schemas-microsoft-com:vml" Requires="v">
                <p:oleObj spid="_x0000_s31759" name="Equation" r:id="rId5" imgW="4914720" imgH="838080" progId="Equation.DSMT4">
                  <p:embed/>
                </p:oleObj>
              </mc:Choice>
              <mc:Fallback>
                <p:oleObj name="Equation" r:id="rId5" imgW="4914720" imgH="83808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104" y="4038600"/>
                        <a:ext cx="4914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4"/>
          <p:cNvGraphicFramePr>
            <a:graphicFrameLocks noChangeAspect="1"/>
          </p:cNvGraphicFramePr>
          <p:nvPr/>
        </p:nvGraphicFramePr>
        <p:xfrm>
          <a:off x="6056952" y="3501694"/>
          <a:ext cx="2616200" cy="406400"/>
        </p:xfrm>
        <a:graphic>
          <a:graphicData uri="http://schemas.openxmlformats.org/presentationml/2006/ole">
            <mc:AlternateContent xmlns:mc="http://schemas.openxmlformats.org/markup-compatibility/2006">
              <mc:Choice xmlns:v="urn:schemas-microsoft-com:vml" Requires="v">
                <p:oleObj spid="_x0000_s31760" name="Equation" r:id="rId7" imgW="2616120" imgH="406080" progId="Equation.DSMT4">
                  <p:embed/>
                </p:oleObj>
              </mc:Choice>
              <mc:Fallback>
                <p:oleObj name="Equation" r:id="rId7" imgW="2616120" imgH="406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6952" y="3501694"/>
                        <a:ext cx="2616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a:t>
            </a:r>
            <a:endParaRPr lang="en-US" dirty="0"/>
          </a:p>
        </p:txBody>
      </p:sp>
      <p:sp>
        <p:nvSpPr>
          <p:cNvPr id="3" name="Content Placeholder 2"/>
          <p:cNvSpPr>
            <a:spLocks noGrp="1"/>
          </p:cNvSpPr>
          <p:nvPr>
            <p:ph idx="1"/>
          </p:nvPr>
        </p:nvSpPr>
        <p:spPr/>
        <p:txBody>
          <a:bodyPr>
            <a:normAutofit/>
          </a:bodyPr>
          <a:lstStyle/>
          <a:p>
            <a:r>
              <a:rPr lang="en-US" dirty="0" smtClean="0"/>
              <a:t>Find the product </a:t>
            </a:r>
            <a:r>
              <a:rPr lang="en-US" dirty="0" smtClean="0">
                <a:solidFill>
                  <a:srgbClr val="0000FF"/>
                </a:solidFill>
              </a:rPr>
              <a:t>63⋅ 49</a:t>
            </a:r>
            <a:r>
              <a:rPr lang="en-US" dirty="0" smtClean="0"/>
              <a:t>, but first estimate the product.</a:t>
            </a:r>
          </a:p>
          <a:p>
            <a:r>
              <a:rPr lang="en-US" b="1" dirty="0" smtClean="0"/>
              <a:t>Solution</a:t>
            </a:r>
          </a:p>
          <a:p>
            <a:pPr>
              <a:tabLst>
                <a:tab pos="465138" algn="l"/>
              </a:tabLst>
            </a:pPr>
            <a:r>
              <a:rPr lang="en-US" b="1" dirty="0" smtClean="0"/>
              <a:t>a.	</a:t>
            </a:r>
            <a:r>
              <a:rPr lang="en-US" dirty="0" smtClean="0"/>
              <a:t>Estimate:</a:t>
            </a:r>
          </a:p>
          <a:p>
            <a:endParaRPr lang="en-US" dirty="0" smtClean="0"/>
          </a:p>
          <a:p>
            <a:endParaRPr lang="en-US" dirty="0" smtClean="0"/>
          </a:p>
          <a:p>
            <a:endParaRPr lang="en-US" dirty="0" smtClean="0"/>
          </a:p>
        </p:txBody>
      </p:sp>
      <p:graphicFrame>
        <p:nvGraphicFramePr>
          <p:cNvPr id="129026" name="Object 2"/>
          <p:cNvGraphicFramePr>
            <a:graphicFrameLocks noChangeAspect="1"/>
          </p:cNvGraphicFramePr>
          <p:nvPr/>
        </p:nvGraphicFramePr>
        <p:xfrm>
          <a:off x="1371600" y="2895600"/>
          <a:ext cx="685800" cy="901700"/>
        </p:xfrm>
        <a:graphic>
          <a:graphicData uri="http://schemas.openxmlformats.org/presentationml/2006/ole">
            <mc:AlternateContent xmlns:mc="http://schemas.openxmlformats.org/markup-compatibility/2006">
              <mc:Choice xmlns:v="urn:schemas-microsoft-com:vml" Requires="v">
                <p:oleObj spid="_x0000_s129038" name="Equation" r:id="rId3" imgW="685800" imgH="901440" progId="Equation.DSMT4">
                  <p:embed/>
                </p:oleObj>
              </mc:Choice>
              <mc:Fallback>
                <p:oleObj name="Equation" r:id="rId3" imgW="685800" imgH="901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895600"/>
                        <a:ext cx="685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7" name="Object 3"/>
          <p:cNvGraphicFramePr>
            <a:graphicFrameLocks noChangeAspect="1"/>
          </p:cNvGraphicFramePr>
          <p:nvPr/>
        </p:nvGraphicFramePr>
        <p:xfrm>
          <a:off x="3459480" y="2895600"/>
          <a:ext cx="685800" cy="901700"/>
        </p:xfrm>
        <a:graphic>
          <a:graphicData uri="http://schemas.openxmlformats.org/presentationml/2006/ole">
            <mc:AlternateContent xmlns:mc="http://schemas.openxmlformats.org/markup-compatibility/2006">
              <mc:Choice xmlns:v="urn:schemas-microsoft-com:vml" Requires="v">
                <p:oleObj spid="_x0000_s129039" name="Equation" r:id="rId5" imgW="685800" imgH="901440" progId="Equation.DSMT4">
                  <p:embed/>
                </p:oleObj>
              </mc:Choice>
              <mc:Fallback>
                <p:oleObj name="Equation" r:id="rId5" imgW="685800" imgH="9014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9480" y="2895600"/>
                        <a:ext cx="685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4"/>
          <p:cNvGraphicFramePr>
            <a:graphicFrameLocks noChangeAspect="1"/>
          </p:cNvGraphicFramePr>
          <p:nvPr/>
        </p:nvGraphicFramePr>
        <p:xfrm>
          <a:off x="3408680" y="3942384"/>
          <a:ext cx="736600" cy="292100"/>
        </p:xfrm>
        <a:graphic>
          <a:graphicData uri="http://schemas.openxmlformats.org/presentationml/2006/ole">
            <mc:AlternateContent xmlns:mc="http://schemas.openxmlformats.org/markup-compatibility/2006">
              <mc:Choice xmlns:v="urn:schemas-microsoft-com:vml" Requires="v">
                <p:oleObj spid="_x0000_s129040" name="Equation" r:id="rId7" imgW="736560" imgH="291960" progId="Equation.DSMT4">
                  <p:embed/>
                </p:oleObj>
              </mc:Choice>
              <mc:Fallback>
                <p:oleObj name="Equation" r:id="rId7" imgW="73656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680" y="3942384"/>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 name="Straight Arrow Connector 6"/>
          <p:cNvCxnSpPr/>
          <p:nvPr/>
        </p:nvCxnSpPr>
        <p:spPr>
          <a:xfrm rot="10800000" flipH="1" flipV="1">
            <a:off x="2346960" y="3073707"/>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H="1" flipV="1">
            <a:off x="2346960" y="3544555"/>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81586" y="2819400"/>
            <a:ext cx="2275110" cy="400110"/>
          </a:xfrm>
          <a:prstGeom prst="rect">
            <a:avLst/>
          </a:prstGeom>
        </p:spPr>
        <p:txBody>
          <a:bodyPr wrap="none">
            <a:spAutoFit/>
          </a:bodyPr>
          <a:lstStyle/>
          <a:p>
            <a:r>
              <a:rPr lang="en-US" sz="2000" dirty="0" smtClean="0">
                <a:solidFill>
                  <a:srgbClr val="008080"/>
                </a:solidFill>
              </a:rPr>
              <a:t>rounded value of 63</a:t>
            </a:r>
            <a:endParaRPr lang="en-US" sz="2000" dirty="0">
              <a:solidFill>
                <a:srgbClr val="008080"/>
              </a:solidFill>
            </a:endParaRPr>
          </a:p>
        </p:txBody>
      </p:sp>
      <p:sp>
        <p:nvSpPr>
          <p:cNvPr id="10" name="Rectangle 9"/>
          <p:cNvSpPr/>
          <p:nvPr/>
        </p:nvSpPr>
        <p:spPr>
          <a:xfrm>
            <a:off x="4381586" y="3385066"/>
            <a:ext cx="2275110" cy="400110"/>
          </a:xfrm>
          <a:prstGeom prst="rect">
            <a:avLst/>
          </a:prstGeom>
        </p:spPr>
        <p:txBody>
          <a:bodyPr wrap="none">
            <a:spAutoFit/>
          </a:bodyPr>
          <a:lstStyle/>
          <a:p>
            <a:r>
              <a:rPr lang="en-US" sz="2000" dirty="0" smtClean="0">
                <a:solidFill>
                  <a:srgbClr val="008080"/>
                </a:solidFill>
              </a:rPr>
              <a:t>rounded value of 49</a:t>
            </a:r>
            <a:endParaRPr lang="en-US" sz="2000" dirty="0">
              <a:solidFill>
                <a:srgbClr val="008080"/>
              </a:solidFill>
            </a:endParaRPr>
          </a:p>
        </p:txBody>
      </p:sp>
      <p:sp>
        <p:nvSpPr>
          <p:cNvPr id="11" name="Rectangle 10"/>
          <p:cNvSpPr/>
          <p:nvPr/>
        </p:nvSpPr>
        <p:spPr>
          <a:xfrm>
            <a:off x="4381586" y="3878240"/>
            <a:ext cx="2107372" cy="400110"/>
          </a:xfrm>
          <a:prstGeom prst="rect">
            <a:avLst/>
          </a:prstGeom>
        </p:spPr>
        <p:txBody>
          <a:bodyPr wrap="none">
            <a:spAutoFit/>
          </a:bodyPr>
          <a:lstStyle/>
          <a:p>
            <a:r>
              <a:rPr lang="en-US" sz="2000" dirty="0" smtClean="0">
                <a:solidFill>
                  <a:srgbClr val="008080"/>
                </a:solidFill>
              </a:rPr>
              <a:t>estimated product</a:t>
            </a:r>
            <a:endParaRPr lang="en-US" sz="2000" dirty="0">
              <a:solidFill>
                <a:srgbClr val="0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90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0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1F497D"/>
                </a:solidFill>
              </a:rPr>
              <a:t>Objectives (cont.)</a:t>
            </a:r>
            <a:endParaRPr lang="en-US" sz="3200" dirty="0"/>
          </a:p>
        </p:txBody>
      </p:sp>
      <p:sp>
        <p:nvSpPr>
          <p:cNvPr id="3" name="Content Placeholder 2"/>
          <p:cNvSpPr>
            <a:spLocks noGrp="1"/>
          </p:cNvSpPr>
          <p:nvPr>
            <p:ph idx="1"/>
          </p:nvPr>
        </p:nvSpPr>
        <p:spPr/>
        <p:txBody>
          <a:bodyPr/>
          <a:lstStyle/>
          <a:p>
            <a:pPr marL="457200" indent="-457200">
              <a:buFont typeface="Courier New" pitchFamily="49" charset="0"/>
              <a:buChar char="o"/>
            </a:pPr>
            <a:r>
              <a:rPr lang="en-US" i="0" dirty="0" smtClean="0">
                <a:solidFill>
                  <a:srgbClr val="366092"/>
                </a:solidFill>
              </a:rPr>
              <a:t>Learn that division by 0 is </a:t>
            </a:r>
            <a:r>
              <a:rPr lang="en-US" b="1" i="0" dirty="0" smtClean="0">
                <a:solidFill>
                  <a:srgbClr val="366092"/>
                </a:solidFill>
              </a:rPr>
              <a:t>undefined</a:t>
            </a:r>
            <a:r>
              <a:rPr lang="en-US" i="0" dirty="0" smtClean="0">
                <a:solidFill>
                  <a:srgbClr val="366092"/>
                </a:solidFill>
              </a:rPr>
              <a:t>. (That is, division by 0 is not possible.)</a:t>
            </a:r>
          </a:p>
          <a:p>
            <a:pPr marL="457200" indent="-457200">
              <a:buFont typeface="Courier New" pitchFamily="49" charset="0"/>
              <a:buChar char="o"/>
            </a:pPr>
            <a:r>
              <a:rPr lang="en-US" i="0" dirty="0" smtClean="0">
                <a:solidFill>
                  <a:srgbClr val="366092"/>
                </a:solidFill>
              </a:rPr>
              <a:t>Learn how to </a:t>
            </a:r>
            <a:r>
              <a:rPr lang="en-US" b="1" i="0" dirty="0" smtClean="0">
                <a:solidFill>
                  <a:srgbClr val="366092"/>
                </a:solidFill>
              </a:rPr>
              <a:t>estimate</a:t>
            </a:r>
            <a:r>
              <a:rPr lang="en-US" i="0" dirty="0" smtClean="0">
                <a:solidFill>
                  <a:srgbClr val="366092"/>
                </a:solidFill>
              </a:rPr>
              <a:t> products and quotients with rounded numbers.</a:t>
            </a:r>
          </a:p>
          <a:p>
            <a:pPr marL="457200" indent="-457200">
              <a:buFont typeface="Courier New" pitchFamily="49" charset="0"/>
              <a:buChar char="o"/>
            </a:pPr>
            <a:r>
              <a:rPr lang="en-US" i="0" dirty="0" smtClean="0">
                <a:solidFill>
                  <a:srgbClr val="366092"/>
                </a:solidFill>
              </a:rPr>
              <a:t>Learn how to multiply and divide with a calculator.</a:t>
            </a:r>
            <a:endParaRPr lang="en-US" i="0" dirty="0">
              <a:solidFill>
                <a:srgbClr val="36609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 (cont.)</a:t>
            </a:r>
            <a:endParaRPr lang="en-US" dirty="0"/>
          </a:p>
        </p:txBody>
      </p:sp>
      <p:graphicFrame>
        <p:nvGraphicFramePr>
          <p:cNvPr id="130050" name="Object 2"/>
          <p:cNvGraphicFramePr>
            <a:graphicFrameLocks noChangeAspect="1"/>
          </p:cNvGraphicFramePr>
          <p:nvPr/>
        </p:nvGraphicFramePr>
        <p:xfrm>
          <a:off x="2641600" y="2829178"/>
          <a:ext cx="685800" cy="901700"/>
        </p:xfrm>
        <a:graphic>
          <a:graphicData uri="http://schemas.openxmlformats.org/presentationml/2006/ole">
            <mc:AlternateContent xmlns:mc="http://schemas.openxmlformats.org/markup-compatibility/2006">
              <mc:Choice xmlns:v="urn:schemas-microsoft-com:vml" Requires="v">
                <p:oleObj spid="_x0000_s130066" name="Equation" r:id="rId3" imgW="685800" imgH="901440" progId="Equation.DSMT4">
                  <p:embed/>
                </p:oleObj>
              </mc:Choice>
              <mc:Fallback>
                <p:oleObj name="Equation" r:id="rId3" imgW="685800" imgH="901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2829178"/>
                        <a:ext cx="685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3657600" y="4871338"/>
            <a:ext cx="3962400" cy="400110"/>
          </a:xfrm>
          <a:prstGeom prst="rect">
            <a:avLst/>
          </a:prstGeom>
        </p:spPr>
        <p:txBody>
          <a:bodyPr wrap="square">
            <a:spAutoFit/>
          </a:bodyPr>
          <a:lstStyle/>
          <a:p>
            <a:r>
              <a:rPr lang="en-US" sz="2000" dirty="0" smtClean="0">
                <a:solidFill>
                  <a:srgbClr val="008080"/>
                </a:solidFill>
              </a:rPr>
              <a:t>The actual product is close to 3000.</a:t>
            </a:r>
          </a:p>
        </p:txBody>
      </p:sp>
      <p:graphicFrame>
        <p:nvGraphicFramePr>
          <p:cNvPr id="130051" name="Object 3"/>
          <p:cNvGraphicFramePr>
            <a:graphicFrameLocks noChangeAspect="1"/>
          </p:cNvGraphicFramePr>
          <p:nvPr/>
        </p:nvGraphicFramePr>
        <p:xfrm>
          <a:off x="2776560" y="3865498"/>
          <a:ext cx="558800" cy="292100"/>
        </p:xfrm>
        <a:graphic>
          <a:graphicData uri="http://schemas.openxmlformats.org/presentationml/2006/ole">
            <mc:AlternateContent xmlns:mc="http://schemas.openxmlformats.org/markup-compatibility/2006">
              <mc:Choice xmlns:v="urn:schemas-microsoft-com:vml" Requires="v">
                <p:oleObj spid="_x0000_s130067" name="Equation" r:id="rId5" imgW="558720" imgH="291960" progId="Equation.DSMT4">
                  <p:embed/>
                </p:oleObj>
              </mc:Choice>
              <mc:Fallback>
                <p:oleObj name="Equation" r:id="rId5" imgW="558720" imgH="291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6560" y="3865498"/>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2" name="Object 4"/>
          <p:cNvGraphicFramePr>
            <a:graphicFrameLocks noChangeAspect="1"/>
          </p:cNvGraphicFramePr>
          <p:nvPr/>
        </p:nvGraphicFramePr>
        <p:xfrm>
          <a:off x="2654300" y="4322698"/>
          <a:ext cx="774700" cy="406400"/>
        </p:xfrm>
        <a:graphic>
          <a:graphicData uri="http://schemas.openxmlformats.org/presentationml/2006/ole">
            <mc:AlternateContent xmlns:mc="http://schemas.openxmlformats.org/markup-compatibility/2006">
              <mc:Choice xmlns:v="urn:schemas-microsoft-com:vml" Requires="v">
                <p:oleObj spid="_x0000_s130068" name="Equation" r:id="rId7" imgW="774360" imgH="406080" progId="Equation.DSMT4">
                  <p:embed/>
                </p:oleObj>
              </mc:Choice>
              <mc:Fallback>
                <p:oleObj name="Equation" r:id="rId7" imgW="774360" imgH="406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4300" y="4322698"/>
                        <a:ext cx="774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3" name="Object 5"/>
          <p:cNvGraphicFramePr>
            <a:graphicFrameLocks noChangeAspect="1"/>
          </p:cNvGraphicFramePr>
          <p:nvPr/>
        </p:nvGraphicFramePr>
        <p:xfrm>
          <a:off x="2598760" y="4917058"/>
          <a:ext cx="736600" cy="292100"/>
        </p:xfrm>
        <a:graphic>
          <a:graphicData uri="http://schemas.openxmlformats.org/presentationml/2006/ole">
            <mc:AlternateContent xmlns:mc="http://schemas.openxmlformats.org/markup-compatibility/2006">
              <mc:Choice xmlns:v="urn:schemas-microsoft-com:vml" Requires="v">
                <p:oleObj spid="_x0000_s130069" name="Equation" r:id="rId9" imgW="736560" imgH="291960" progId="Equation.DSMT4">
                  <p:embed/>
                </p:oleObj>
              </mc:Choice>
              <mc:Fallback>
                <p:oleObj name="Equation" r:id="rId9" imgW="736560" imgH="2919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8760" y="491705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Content Placeholder 2"/>
          <p:cNvSpPr>
            <a:spLocks noGrp="1"/>
          </p:cNvSpPr>
          <p:nvPr>
            <p:ph idx="1"/>
          </p:nvPr>
        </p:nvSpPr>
        <p:spPr>
          <a:xfrm>
            <a:off x="457200" y="1280160"/>
            <a:ext cx="8229600" cy="4572000"/>
          </a:xfrm>
        </p:spPr>
        <p:txBody>
          <a:bodyPr>
            <a:normAutofit/>
          </a:bodyPr>
          <a:lstStyle/>
          <a:p>
            <a:pPr marL="463550" indent="-463550"/>
            <a:r>
              <a:rPr lang="en-US" b="1" dirty="0" smtClean="0"/>
              <a:t>b. 	</a:t>
            </a:r>
            <a:r>
              <a:rPr lang="en-US" dirty="0" smtClean="0"/>
              <a:t>Notice that, in rounding, </a:t>
            </a:r>
            <a:r>
              <a:rPr lang="en-US" dirty="0" smtClean="0">
                <a:solidFill>
                  <a:srgbClr val="0000FF"/>
                </a:solidFill>
              </a:rPr>
              <a:t>63</a:t>
            </a:r>
            <a:r>
              <a:rPr lang="en-US" dirty="0" smtClean="0"/>
              <a:t> was rounded down and 49 was rounded up. Thus, we can expect the actual product to be reasonably close to </a:t>
            </a:r>
            <a:r>
              <a:rPr lang="en-US" dirty="0" smtClean="0">
                <a:solidFill>
                  <a:srgbClr val="FF00FF"/>
                </a:solidFill>
              </a:rPr>
              <a:t>3000</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00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Products and Quotients</a:t>
            </a:r>
            <a:endParaRPr lang="en-US" dirty="0"/>
          </a:p>
        </p:txBody>
      </p:sp>
      <p:sp>
        <p:nvSpPr>
          <p:cNvPr id="4" name="Content Placeholder 6"/>
          <p:cNvSpPr>
            <a:spLocks noGrp="1"/>
          </p:cNvSpPr>
          <p:nvPr>
            <p:ph idx="1"/>
          </p:nvPr>
        </p:nvSpPr>
        <p:spPr>
          <a:xfrm>
            <a:off x="457200" y="1280160"/>
            <a:ext cx="8229600" cy="3702552"/>
          </a:xfrm>
          <a:solidFill>
            <a:srgbClr val="FFFFCC"/>
          </a:solidFill>
          <a:ln w="28575">
            <a:solidFill>
              <a:srgbClr val="000000"/>
            </a:solidFill>
          </a:ln>
        </p:spPr>
        <p:txBody>
          <a:bodyPr>
            <a:spAutoFit/>
          </a:bodyPr>
          <a:lstStyle/>
          <a:p>
            <a:pPr marL="342900" lvl="0" indent="-342900" algn="ctr" eaLnBrk="0" fontAlgn="base" hangingPunct="0">
              <a:spcAft>
                <a:spcPts val="600"/>
              </a:spcAft>
              <a:defRPr/>
            </a:pPr>
            <a:r>
              <a:rPr lang="en-US" b="1" dirty="0" smtClean="0">
                <a:solidFill>
                  <a:srgbClr val="000000"/>
                </a:solidFill>
              </a:rPr>
              <a:t>Adjustment to the Procedure of Estimating Answers</a:t>
            </a:r>
          </a:p>
          <a:p>
            <a:r>
              <a:rPr lang="en-US" dirty="0" smtClean="0">
                <a:solidFill>
                  <a:srgbClr val="000000"/>
                </a:solidFill>
              </a:rPr>
              <a:t>As was stated earlier in Section 1.2, the “rule” of using numbers rounded to the leftmost digit is flexible. There are times when adjusting to using two digits instead of one gives simpler calculations and more accurate estimates. This adjustment is generally more applicable with division than with addition, subtraction, or multiplication.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Products and Quotients</a:t>
            </a:r>
            <a:endParaRPr lang="en-US" dirty="0"/>
          </a:p>
        </p:txBody>
      </p:sp>
      <p:sp>
        <p:nvSpPr>
          <p:cNvPr id="4" name="Content Placeholder 6"/>
          <p:cNvSpPr>
            <a:spLocks noGrp="1"/>
          </p:cNvSpPr>
          <p:nvPr>
            <p:ph idx="1"/>
          </p:nvPr>
        </p:nvSpPr>
        <p:spPr>
          <a:xfrm>
            <a:off x="457200" y="1280160"/>
            <a:ext cx="8229600" cy="2409890"/>
          </a:xfrm>
          <a:solidFill>
            <a:srgbClr val="FFFFCC"/>
          </a:solidFill>
          <a:ln w="28575">
            <a:solidFill>
              <a:srgbClr val="000000"/>
            </a:solidFill>
          </a:ln>
        </p:spPr>
        <p:txBody>
          <a:bodyPr>
            <a:spAutoFit/>
          </a:bodyPr>
          <a:lstStyle/>
          <a:p>
            <a:pPr marL="342900" lvl="0" indent="-342900" algn="ctr" eaLnBrk="0" fontAlgn="base" hangingPunct="0">
              <a:spcAft>
                <a:spcPts val="600"/>
              </a:spcAft>
              <a:defRPr/>
            </a:pPr>
            <a:r>
              <a:rPr lang="en-US" b="1" dirty="0" smtClean="0">
                <a:solidFill>
                  <a:srgbClr val="000000"/>
                </a:solidFill>
              </a:rPr>
              <a:t>Adjustment to the Procedure of Estimating Answers (cont.)</a:t>
            </a:r>
          </a:p>
          <a:p>
            <a:r>
              <a:rPr lang="en-US" smtClean="0">
                <a:solidFill>
                  <a:srgbClr val="000000"/>
                </a:solidFill>
              </a:rPr>
              <a:t>In </a:t>
            </a:r>
            <a:r>
              <a:rPr lang="en-US" dirty="0" smtClean="0">
                <a:solidFill>
                  <a:srgbClr val="000000"/>
                </a:solidFill>
              </a:rPr>
              <a:t>general, estimating answers involves basic understanding of numbers and intuitive judgment, and there is no one best way to estimate answers.</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a:t>
            </a:r>
            <a:endParaRPr lang="en-US" dirty="0"/>
          </a:p>
        </p:txBody>
      </p:sp>
      <p:sp>
        <p:nvSpPr>
          <p:cNvPr id="3" name="Content Placeholder 2"/>
          <p:cNvSpPr>
            <a:spLocks noGrp="1"/>
          </p:cNvSpPr>
          <p:nvPr>
            <p:ph idx="1"/>
          </p:nvPr>
        </p:nvSpPr>
        <p:spPr/>
        <p:txBody>
          <a:bodyPr/>
          <a:lstStyle/>
          <a:p>
            <a:r>
              <a:rPr lang="en-US" dirty="0" smtClean="0"/>
              <a:t>Estimate the quotient </a:t>
            </a:r>
            <a:r>
              <a:rPr lang="en-US" dirty="0" smtClean="0">
                <a:solidFill>
                  <a:srgbClr val="0000FF"/>
                </a:solidFill>
              </a:rPr>
              <a:t>148,062 ÷ 26</a:t>
            </a:r>
            <a:r>
              <a:rPr lang="en-US" dirty="0" smtClean="0"/>
              <a:t>; then find the quotient.</a:t>
            </a:r>
          </a:p>
          <a:p>
            <a:r>
              <a:rPr lang="en-US" b="1" dirty="0" smtClean="0"/>
              <a:t>Solution</a:t>
            </a:r>
          </a:p>
          <a:p>
            <a:pPr>
              <a:tabLst>
                <a:tab pos="463550" algn="l"/>
              </a:tabLst>
            </a:pPr>
            <a:r>
              <a:rPr lang="en-US" b="1" dirty="0" smtClean="0"/>
              <a:t>a.	</a:t>
            </a:r>
            <a:r>
              <a:rPr lang="en-US" dirty="0" smtClean="0"/>
              <a:t>Estimation:</a:t>
            </a:r>
          </a:p>
          <a:p>
            <a:pPr>
              <a:tabLst>
                <a:tab pos="463550" algn="l"/>
              </a:tabLst>
            </a:pPr>
            <a:endParaRPr lang="en-US" dirty="0" smtClean="0"/>
          </a:p>
          <a:p>
            <a:r>
              <a:rPr lang="en-US" dirty="0" smtClean="0"/>
              <a:t>In this case, we rounded using the two leftmost digits for </a:t>
            </a:r>
            <a:r>
              <a:rPr lang="en-US" dirty="0" smtClean="0">
                <a:solidFill>
                  <a:srgbClr val="0000FF"/>
                </a:solidFill>
              </a:rPr>
              <a:t>148,062 </a:t>
            </a:r>
            <a:r>
              <a:rPr lang="en-US" dirty="0" smtClean="0"/>
              <a:t>because </a:t>
            </a:r>
            <a:r>
              <a:rPr lang="en-US" dirty="0" smtClean="0">
                <a:solidFill>
                  <a:srgbClr val="000099"/>
                </a:solidFill>
              </a:rPr>
              <a:t>150,000 </a:t>
            </a:r>
            <a:r>
              <a:rPr lang="en-US" dirty="0" smtClean="0"/>
              <a:t>can be divided evenly by </a:t>
            </a:r>
            <a:r>
              <a:rPr lang="en-US" dirty="0" smtClean="0">
                <a:solidFill>
                  <a:srgbClr val="000099"/>
                </a:solidFill>
              </a:rPr>
              <a:t>30</a:t>
            </a:r>
            <a:r>
              <a:rPr lang="en-US" dirty="0" smtClean="0"/>
              <a:t>.</a:t>
            </a:r>
            <a:endParaRPr lang="en-US" dirty="0"/>
          </a:p>
        </p:txBody>
      </p:sp>
      <p:graphicFrame>
        <p:nvGraphicFramePr>
          <p:cNvPr id="131074" name="Object 2"/>
          <p:cNvGraphicFramePr>
            <a:graphicFrameLocks noChangeAspect="1"/>
          </p:cNvGraphicFramePr>
          <p:nvPr/>
        </p:nvGraphicFramePr>
        <p:xfrm>
          <a:off x="1066800" y="3352800"/>
          <a:ext cx="1866900" cy="330200"/>
        </p:xfrm>
        <a:graphic>
          <a:graphicData uri="http://schemas.openxmlformats.org/presentationml/2006/ole">
            <mc:AlternateContent xmlns:mc="http://schemas.openxmlformats.org/markup-compatibility/2006">
              <mc:Choice xmlns:v="urn:schemas-microsoft-com:vml" Requires="v">
                <p:oleObj spid="_x0000_s131082" name="Equation" r:id="rId3" imgW="1866600" imgH="330120" progId="Equation.DSMT4">
                  <p:embed/>
                </p:oleObj>
              </mc:Choice>
              <mc:Fallback>
                <p:oleObj name="Equation" r:id="rId3" imgW="1866600" imgH="3301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352800"/>
                        <a:ext cx="18669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3"/>
          <p:cNvGraphicFramePr>
            <a:graphicFrameLocks noChangeAspect="1"/>
          </p:cNvGraphicFramePr>
          <p:nvPr/>
        </p:nvGraphicFramePr>
        <p:xfrm>
          <a:off x="3759200" y="3352800"/>
          <a:ext cx="1879600" cy="330200"/>
        </p:xfrm>
        <a:graphic>
          <a:graphicData uri="http://schemas.openxmlformats.org/presentationml/2006/ole">
            <mc:AlternateContent xmlns:mc="http://schemas.openxmlformats.org/markup-compatibility/2006">
              <mc:Choice xmlns:v="urn:schemas-microsoft-com:vml" Requires="v">
                <p:oleObj spid="_x0000_s131083" name="Equation" r:id="rId5" imgW="1879560" imgH="330120" progId="Equation.DSMT4">
                  <p:embed/>
                </p:oleObj>
              </mc:Choice>
              <mc:Fallback>
                <p:oleObj name="Equation" r:id="rId5" imgW="1879560" imgH="3301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200" y="3352800"/>
                        <a:ext cx="1879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 name="Straight Arrow Connector 5"/>
          <p:cNvCxnSpPr/>
          <p:nvPr/>
        </p:nvCxnSpPr>
        <p:spPr>
          <a:xfrm rot="10800000" flipH="1" flipV="1">
            <a:off x="3048000" y="3505200"/>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1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 (cont.)</a:t>
            </a:r>
            <a:endParaRPr lang="en-US" dirty="0"/>
          </a:p>
        </p:txBody>
      </p:sp>
      <p:sp>
        <p:nvSpPr>
          <p:cNvPr id="4" name="Rectangle 3"/>
          <p:cNvSpPr/>
          <p:nvPr/>
        </p:nvSpPr>
        <p:spPr>
          <a:xfrm>
            <a:off x="4443400" y="1371600"/>
            <a:ext cx="2455544" cy="400110"/>
          </a:xfrm>
          <a:prstGeom prst="rect">
            <a:avLst/>
          </a:prstGeom>
        </p:spPr>
        <p:txBody>
          <a:bodyPr wrap="none">
            <a:spAutoFit/>
          </a:bodyPr>
          <a:lstStyle/>
          <a:p>
            <a:r>
              <a:rPr lang="en-US" sz="2000" dirty="0" smtClean="0">
                <a:solidFill>
                  <a:srgbClr val="008080"/>
                </a:solidFill>
              </a:rPr>
              <a:t>approximate quotient</a:t>
            </a:r>
            <a:endParaRPr lang="en-US" sz="2000" dirty="0">
              <a:solidFill>
                <a:srgbClr val="008080"/>
              </a:solidFill>
            </a:endParaRPr>
          </a:p>
        </p:txBody>
      </p:sp>
      <p:graphicFrame>
        <p:nvGraphicFramePr>
          <p:cNvPr id="132098" name="Object 2"/>
          <p:cNvGraphicFramePr>
            <a:graphicFrameLocks noChangeAspect="1"/>
          </p:cNvGraphicFramePr>
          <p:nvPr/>
        </p:nvGraphicFramePr>
        <p:xfrm>
          <a:off x="1733550" y="1689100"/>
          <a:ext cx="1739900" cy="571500"/>
        </p:xfrm>
        <a:graphic>
          <a:graphicData uri="http://schemas.openxmlformats.org/presentationml/2006/ole">
            <mc:AlternateContent xmlns:mc="http://schemas.openxmlformats.org/markup-compatibility/2006">
              <mc:Choice xmlns:v="urn:schemas-microsoft-com:vml" Requires="v">
                <p:oleObj spid="_x0000_s132152" name="Equation" r:id="rId3" imgW="1739880" imgH="571320" progId="Equation.DSMT4">
                  <p:embed/>
                </p:oleObj>
              </mc:Choice>
              <mc:Fallback>
                <p:oleObj name="Equation" r:id="rId3" imgW="1739880" imgH="5713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1689100"/>
                        <a:ext cx="1739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099" name="Object 3"/>
          <p:cNvGraphicFramePr>
            <a:graphicFrameLocks noChangeAspect="1"/>
          </p:cNvGraphicFramePr>
          <p:nvPr/>
        </p:nvGraphicFramePr>
        <p:xfrm>
          <a:off x="2242820" y="2241550"/>
          <a:ext cx="698500" cy="406400"/>
        </p:xfrm>
        <a:graphic>
          <a:graphicData uri="http://schemas.openxmlformats.org/presentationml/2006/ole">
            <mc:AlternateContent xmlns:mc="http://schemas.openxmlformats.org/markup-compatibility/2006">
              <mc:Choice xmlns:v="urn:schemas-microsoft-com:vml" Requires="v">
                <p:oleObj spid="_x0000_s132153" name="Equation" r:id="rId5" imgW="698400" imgH="406080" progId="Equation.DSMT4">
                  <p:embed/>
                </p:oleObj>
              </mc:Choice>
              <mc:Fallback>
                <p:oleObj name="Equation" r:id="rId5" imgW="698400" imgH="406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2820" y="2241550"/>
                        <a:ext cx="698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nvGraphicFramePr>
        <p:xfrm>
          <a:off x="2642235" y="2740660"/>
          <a:ext cx="393700" cy="292100"/>
        </p:xfrm>
        <a:graphic>
          <a:graphicData uri="http://schemas.openxmlformats.org/presentationml/2006/ole">
            <mc:AlternateContent xmlns:mc="http://schemas.openxmlformats.org/markup-compatibility/2006">
              <mc:Choice xmlns:v="urn:schemas-microsoft-com:vml" Requires="v">
                <p:oleObj spid="_x0000_s132154" name="Equation" r:id="rId7" imgW="393480" imgH="291960" progId="Equation.DSMT4">
                  <p:embed/>
                </p:oleObj>
              </mc:Choice>
              <mc:Fallback>
                <p:oleObj name="Equation" r:id="rId7" imgW="39348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2235" y="2740660"/>
                        <a:ext cx="393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2" name="Object 6"/>
          <p:cNvGraphicFramePr>
            <a:graphicFrameLocks noChangeAspect="1"/>
          </p:cNvGraphicFramePr>
          <p:nvPr/>
        </p:nvGraphicFramePr>
        <p:xfrm>
          <a:off x="2895600" y="3609340"/>
          <a:ext cx="393700" cy="292100"/>
        </p:xfrm>
        <a:graphic>
          <a:graphicData uri="http://schemas.openxmlformats.org/presentationml/2006/ole">
            <mc:AlternateContent xmlns:mc="http://schemas.openxmlformats.org/markup-compatibility/2006">
              <mc:Choice xmlns:v="urn:schemas-microsoft-com:vml" Requires="v">
                <p:oleObj spid="_x0000_s132155" name="Equation" r:id="rId9" imgW="393480" imgH="291960" progId="Equation.DSMT4">
                  <p:embed/>
                </p:oleObj>
              </mc:Choice>
              <mc:Fallback>
                <p:oleObj name="Equation" r:id="rId9" imgW="39348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3609340"/>
                        <a:ext cx="393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3" name="Object 7"/>
          <p:cNvGraphicFramePr>
            <a:graphicFrameLocks noChangeAspect="1"/>
          </p:cNvGraphicFramePr>
          <p:nvPr/>
        </p:nvGraphicFramePr>
        <p:xfrm>
          <a:off x="2669540" y="3123565"/>
          <a:ext cx="393700" cy="406400"/>
        </p:xfrm>
        <a:graphic>
          <a:graphicData uri="http://schemas.openxmlformats.org/presentationml/2006/ole">
            <mc:AlternateContent xmlns:mc="http://schemas.openxmlformats.org/markup-compatibility/2006">
              <mc:Choice xmlns:v="urn:schemas-microsoft-com:vml" Requires="v">
                <p:oleObj spid="_x0000_s132156" name="Equation" r:id="rId11" imgW="393480" imgH="406080" progId="Equation.DSMT4">
                  <p:embed/>
                </p:oleObj>
              </mc:Choice>
              <mc:Fallback>
                <p:oleObj name="Equation" r:id="rId11" imgW="393480" imgH="406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9540" y="3123565"/>
                        <a:ext cx="393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4" name="Object 8"/>
          <p:cNvGraphicFramePr>
            <a:graphicFrameLocks noChangeAspect="1"/>
          </p:cNvGraphicFramePr>
          <p:nvPr/>
        </p:nvGraphicFramePr>
        <p:xfrm>
          <a:off x="3124200" y="4432300"/>
          <a:ext cx="393700" cy="292100"/>
        </p:xfrm>
        <a:graphic>
          <a:graphicData uri="http://schemas.openxmlformats.org/presentationml/2006/ole">
            <mc:AlternateContent xmlns:mc="http://schemas.openxmlformats.org/markup-compatibility/2006">
              <mc:Choice xmlns:v="urn:schemas-microsoft-com:vml" Requires="v">
                <p:oleObj spid="_x0000_s132157" name="Equation" r:id="rId13" imgW="393480" imgH="291960" progId="Equation.DSMT4">
                  <p:embed/>
                </p:oleObj>
              </mc:Choice>
              <mc:Fallback>
                <p:oleObj name="Equation" r:id="rId13" imgW="39348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0" y="4432300"/>
                        <a:ext cx="393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5" name="Object 9"/>
          <p:cNvGraphicFramePr>
            <a:graphicFrameLocks noChangeAspect="1"/>
          </p:cNvGraphicFramePr>
          <p:nvPr/>
        </p:nvGraphicFramePr>
        <p:xfrm>
          <a:off x="2928620" y="3959860"/>
          <a:ext cx="393700" cy="406400"/>
        </p:xfrm>
        <a:graphic>
          <a:graphicData uri="http://schemas.openxmlformats.org/presentationml/2006/ole">
            <mc:AlternateContent xmlns:mc="http://schemas.openxmlformats.org/markup-compatibility/2006">
              <mc:Choice xmlns:v="urn:schemas-microsoft-com:vml" Requires="v">
                <p:oleObj spid="_x0000_s132158" name="Equation" r:id="rId15" imgW="393480" imgH="406080" progId="Equation.DSMT4">
                  <p:embed/>
                </p:oleObj>
              </mc:Choice>
              <mc:Fallback>
                <p:oleObj name="Equation" r:id="rId15" imgW="393480" imgH="4060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28620" y="3959860"/>
                        <a:ext cx="393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6" name="Object 10"/>
          <p:cNvGraphicFramePr>
            <a:graphicFrameLocks noChangeAspect="1"/>
          </p:cNvGraphicFramePr>
          <p:nvPr/>
        </p:nvGraphicFramePr>
        <p:xfrm>
          <a:off x="3169920" y="4752340"/>
          <a:ext cx="393700" cy="406400"/>
        </p:xfrm>
        <a:graphic>
          <a:graphicData uri="http://schemas.openxmlformats.org/presentationml/2006/ole">
            <mc:AlternateContent xmlns:mc="http://schemas.openxmlformats.org/markup-compatibility/2006">
              <mc:Choice xmlns:v="urn:schemas-microsoft-com:vml" Requires="v">
                <p:oleObj spid="_x0000_s132159" name="Equation" r:id="rId17" imgW="393480" imgH="406080" progId="Equation.DSMT4">
                  <p:embed/>
                </p:oleObj>
              </mc:Choice>
              <mc:Fallback>
                <p:oleObj name="Equation" r:id="rId17" imgW="393480" imgH="4060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69920" y="4752340"/>
                        <a:ext cx="393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7" name="Object 11"/>
          <p:cNvGraphicFramePr>
            <a:graphicFrameLocks noChangeAspect="1"/>
          </p:cNvGraphicFramePr>
          <p:nvPr/>
        </p:nvGraphicFramePr>
        <p:xfrm>
          <a:off x="3352800" y="5194300"/>
          <a:ext cx="215900" cy="292100"/>
        </p:xfrm>
        <a:graphic>
          <a:graphicData uri="http://schemas.openxmlformats.org/presentationml/2006/ole">
            <mc:AlternateContent xmlns:mc="http://schemas.openxmlformats.org/markup-compatibility/2006">
              <mc:Choice xmlns:v="urn:schemas-microsoft-com:vml" Requires="v">
                <p:oleObj spid="_x0000_s132160" name="Equation" r:id="rId19" imgW="215640" imgH="291960" progId="Equation.DSMT4">
                  <p:embed/>
                </p:oleObj>
              </mc:Choice>
              <mc:Fallback>
                <p:oleObj name="Equation" r:id="rId19" imgW="215640" imgH="29196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52800" y="5194300"/>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4443400" y="5119048"/>
            <a:ext cx="1274516" cy="400110"/>
          </a:xfrm>
          <a:prstGeom prst="rect">
            <a:avLst/>
          </a:prstGeom>
        </p:spPr>
        <p:txBody>
          <a:bodyPr wrap="none">
            <a:spAutoFit/>
          </a:bodyPr>
          <a:lstStyle/>
          <a:p>
            <a:r>
              <a:rPr lang="en-US" sz="2000" dirty="0" smtClean="0">
                <a:solidFill>
                  <a:srgbClr val="008080"/>
                </a:solidFill>
              </a:rPr>
              <a:t>remainder</a:t>
            </a:r>
            <a:endParaRPr lang="en-US" sz="2000" dirty="0">
              <a:solidFill>
                <a:srgbClr val="008080"/>
              </a:solidFill>
            </a:endParaRPr>
          </a:p>
        </p:txBody>
      </p:sp>
      <p:cxnSp>
        <p:nvCxnSpPr>
          <p:cNvPr id="17" name="Straight Arrow Connector 16"/>
          <p:cNvCxnSpPr/>
          <p:nvPr/>
        </p:nvCxnSpPr>
        <p:spPr>
          <a:xfrm rot="10800000" flipV="1">
            <a:off x="3870959" y="1572904"/>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3870960" y="5334000"/>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2109" name="Object 13"/>
          <p:cNvGraphicFramePr>
            <a:graphicFrameLocks noChangeAspect="1"/>
          </p:cNvGraphicFramePr>
          <p:nvPr/>
        </p:nvGraphicFramePr>
        <p:xfrm>
          <a:off x="2576286" y="1400628"/>
          <a:ext cx="203200" cy="292100"/>
        </p:xfrm>
        <a:graphic>
          <a:graphicData uri="http://schemas.openxmlformats.org/presentationml/2006/ole">
            <mc:AlternateContent xmlns:mc="http://schemas.openxmlformats.org/markup-compatibility/2006">
              <mc:Choice xmlns:v="urn:schemas-microsoft-com:vml" Requires="v">
                <p:oleObj spid="_x0000_s132161" name="Equation" r:id="rId21" imgW="203040" imgH="291960" progId="Equation.DSMT4">
                  <p:embed/>
                </p:oleObj>
              </mc:Choice>
              <mc:Fallback>
                <p:oleObj name="Equation" r:id="rId21" imgW="203040" imgH="29196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76286" y="1400628"/>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10" name="Object 14"/>
          <p:cNvGraphicFramePr>
            <a:graphicFrameLocks noChangeAspect="1"/>
          </p:cNvGraphicFramePr>
          <p:nvPr/>
        </p:nvGraphicFramePr>
        <p:xfrm>
          <a:off x="2804886" y="1400628"/>
          <a:ext cx="215900" cy="292100"/>
        </p:xfrm>
        <a:graphic>
          <a:graphicData uri="http://schemas.openxmlformats.org/presentationml/2006/ole">
            <mc:AlternateContent xmlns:mc="http://schemas.openxmlformats.org/markup-compatibility/2006">
              <mc:Choice xmlns:v="urn:schemas-microsoft-com:vml" Requires="v">
                <p:oleObj spid="_x0000_s132162" name="Equation" r:id="rId23" imgW="215640" imgH="291960" progId="Equation.DSMT4">
                  <p:embed/>
                </p:oleObj>
              </mc:Choice>
              <mc:Fallback>
                <p:oleObj name="Equation" r:id="rId23" imgW="215640" imgH="29196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04886" y="1400628"/>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11" name="Object 15"/>
          <p:cNvGraphicFramePr>
            <a:graphicFrameLocks noChangeAspect="1"/>
          </p:cNvGraphicFramePr>
          <p:nvPr/>
        </p:nvGraphicFramePr>
        <p:xfrm>
          <a:off x="3000828" y="1404258"/>
          <a:ext cx="215900" cy="292100"/>
        </p:xfrm>
        <a:graphic>
          <a:graphicData uri="http://schemas.openxmlformats.org/presentationml/2006/ole">
            <mc:AlternateContent xmlns:mc="http://schemas.openxmlformats.org/markup-compatibility/2006">
              <mc:Choice xmlns:v="urn:schemas-microsoft-com:vml" Requires="v">
                <p:oleObj spid="_x0000_s132163" name="Equation" r:id="rId25" imgW="215640" imgH="291960" progId="Equation.DSMT4">
                  <p:embed/>
                </p:oleObj>
              </mc:Choice>
              <mc:Fallback>
                <p:oleObj name="Equation" r:id="rId25" imgW="215640" imgH="291960" progId="Equation.DSMT4">
                  <p:embed/>
                  <p:pic>
                    <p:nvPicPr>
                      <p:cNvPr id="0" name="Picture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00828" y="1404258"/>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12" name="Object 16"/>
          <p:cNvGraphicFramePr>
            <a:graphicFrameLocks noChangeAspect="1"/>
          </p:cNvGraphicFramePr>
          <p:nvPr/>
        </p:nvGraphicFramePr>
        <p:xfrm>
          <a:off x="3182256" y="1400628"/>
          <a:ext cx="215900" cy="292100"/>
        </p:xfrm>
        <a:graphic>
          <a:graphicData uri="http://schemas.openxmlformats.org/presentationml/2006/ole">
            <mc:AlternateContent xmlns:mc="http://schemas.openxmlformats.org/markup-compatibility/2006">
              <mc:Choice xmlns:v="urn:schemas-microsoft-com:vml" Requires="v">
                <p:oleObj spid="_x0000_s132164" name="Equation" r:id="rId26" imgW="215640" imgH="291960" progId="Equation.DSMT4">
                  <p:embed/>
                </p:oleObj>
              </mc:Choice>
              <mc:Fallback>
                <p:oleObj name="Equation" r:id="rId26" imgW="215640" imgH="291960" progId="Equation.DSMT4">
                  <p:embed/>
                  <p:pic>
                    <p:nvPicPr>
                      <p:cNvPr id="0" name="Picture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82256" y="1400628"/>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1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2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21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2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21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21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21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210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 (cont.)</a:t>
            </a:r>
            <a:endParaRPr lang="en-US" dirty="0"/>
          </a:p>
        </p:txBody>
      </p:sp>
      <p:sp>
        <p:nvSpPr>
          <p:cNvPr id="3" name="Content Placeholder 2"/>
          <p:cNvSpPr>
            <a:spLocks noGrp="1"/>
          </p:cNvSpPr>
          <p:nvPr>
            <p:ph idx="1"/>
          </p:nvPr>
        </p:nvSpPr>
        <p:spPr/>
        <p:txBody>
          <a:bodyPr/>
          <a:lstStyle/>
          <a:p>
            <a:pPr>
              <a:tabLst>
                <a:tab pos="463550" algn="l"/>
              </a:tabLst>
            </a:pPr>
            <a:r>
              <a:rPr lang="en-US" b="1" dirty="0" smtClean="0"/>
              <a:t>b.	</a:t>
            </a:r>
            <a:r>
              <a:rPr lang="en-US" dirty="0" smtClean="0"/>
              <a:t>The quotient should be near </a:t>
            </a:r>
            <a:r>
              <a:rPr lang="en-US" dirty="0" smtClean="0">
                <a:solidFill>
                  <a:srgbClr val="FF00FF"/>
                </a:solidFill>
              </a:rPr>
              <a:t>5000</a:t>
            </a:r>
            <a:r>
              <a:rPr lang="en-US" dirty="0" smtClean="0"/>
              <a:t>.</a:t>
            </a:r>
            <a:endParaRPr lang="en-US" dirty="0"/>
          </a:p>
        </p:txBody>
      </p:sp>
      <p:graphicFrame>
        <p:nvGraphicFramePr>
          <p:cNvPr id="134146" name="Object 2"/>
          <p:cNvGraphicFramePr>
            <a:graphicFrameLocks noChangeAspect="1"/>
          </p:cNvGraphicFramePr>
          <p:nvPr/>
        </p:nvGraphicFramePr>
        <p:xfrm>
          <a:off x="2819400" y="2179638"/>
          <a:ext cx="1727200" cy="571500"/>
        </p:xfrm>
        <a:graphic>
          <a:graphicData uri="http://schemas.openxmlformats.org/presentationml/2006/ole">
            <mc:AlternateContent xmlns:mc="http://schemas.openxmlformats.org/markup-compatibility/2006">
              <mc:Choice xmlns:v="urn:schemas-microsoft-com:vml" Requires="v">
                <p:oleObj spid="_x0000_s134199" name="Equation" r:id="rId3" imgW="1726920" imgH="571320" progId="Equation.DSMT4">
                  <p:embed/>
                </p:oleObj>
              </mc:Choice>
              <mc:Fallback>
                <p:oleObj name="Equation" r:id="rId3" imgW="1726920" imgH="5713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179638"/>
                        <a:ext cx="1727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7" name="Object 3"/>
          <p:cNvGraphicFramePr>
            <a:graphicFrameLocks noChangeAspect="1"/>
          </p:cNvGraphicFramePr>
          <p:nvPr/>
        </p:nvGraphicFramePr>
        <p:xfrm>
          <a:off x="3322638" y="2732087"/>
          <a:ext cx="698500" cy="406400"/>
        </p:xfrm>
        <a:graphic>
          <a:graphicData uri="http://schemas.openxmlformats.org/presentationml/2006/ole">
            <mc:AlternateContent xmlns:mc="http://schemas.openxmlformats.org/markup-compatibility/2006">
              <mc:Choice xmlns:v="urn:schemas-microsoft-com:vml" Requires="v">
                <p:oleObj spid="_x0000_s134200" name="Equation" r:id="rId5" imgW="698400" imgH="406080" progId="Equation.DSMT4">
                  <p:embed/>
                </p:oleObj>
              </mc:Choice>
              <mc:Fallback>
                <p:oleObj name="Equation" r:id="rId5" imgW="698400" imgH="406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2638" y="2732087"/>
                        <a:ext cx="698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8" name="Object 4"/>
          <p:cNvGraphicFramePr>
            <a:graphicFrameLocks noChangeAspect="1"/>
          </p:cNvGraphicFramePr>
          <p:nvPr/>
        </p:nvGraphicFramePr>
        <p:xfrm>
          <a:off x="3535680" y="3230563"/>
          <a:ext cx="546100" cy="292100"/>
        </p:xfrm>
        <a:graphic>
          <a:graphicData uri="http://schemas.openxmlformats.org/presentationml/2006/ole">
            <mc:AlternateContent xmlns:mc="http://schemas.openxmlformats.org/markup-compatibility/2006">
              <mc:Choice xmlns:v="urn:schemas-microsoft-com:vml" Requires="v">
                <p:oleObj spid="_x0000_s134201" name="Equation" r:id="rId7" imgW="545760" imgH="291960" progId="Equation.DSMT4">
                  <p:embed/>
                </p:oleObj>
              </mc:Choice>
              <mc:Fallback>
                <p:oleObj name="Equation" r:id="rId7" imgW="54576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5680" y="3230563"/>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9" name="Object 5"/>
          <p:cNvGraphicFramePr>
            <a:graphicFrameLocks noChangeAspect="1"/>
          </p:cNvGraphicFramePr>
          <p:nvPr/>
        </p:nvGraphicFramePr>
        <p:xfrm>
          <a:off x="3810000" y="4100513"/>
          <a:ext cx="558800" cy="292100"/>
        </p:xfrm>
        <a:graphic>
          <a:graphicData uri="http://schemas.openxmlformats.org/presentationml/2006/ole">
            <mc:AlternateContent xmlns:mc="http://schemas.openxmlformats.org/markup-compatibility/2006">
              <mc:Choice xmlns:v="urn:schemas-microsoft-com:vml" Requires="v">
                <p:oleObj spid="_x0000_s134202" name="Equation" r:id="rId9" imgW="558720" imgH="291960" progId="Equation.DSMT4">
                  <p:embed/>
                </p:oleObj>
              </mc:Choice>
              <mc:Fallback>
                <p:oleObj name="Equation" r:id="rId9" imgW="558720" imgH="2919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100513"/>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0" name="Object 6"/>
          <p:cNvGraphicFramePr>
            <a:graphicFrameLocks noChangeAspect="1"/>
          </p:cNvGraphicFramePr>
          <p:nvPr/>
        </p:nvGraphicFramePr>
        <p:xfrm>
          <a:off x="3566160" y="3614738"/>
          <a:ext cx="546100" cy="406400"/>
        </p:xfrm>
        <a:graphic>
          <a:graphicData uri="http://schemas.openxmlformats.org/presentationml/2006/ole">
            <mc:AlternateContent xmlns:mc="http://schemas.openxmlformats.org/markup-compatibility/2006">
              <mc:Choice xmlns:v="urn:schemas-microsoft-com:vml" Requires="v">
                <p:oleObj spid="_x0000_s134203" name="Equation" r:id="rId11" imgW="545760" imgH="406080" progId="Equation.DSMT4">
                  <p:embed/>
                </p:oleObj>
              </mc:Choice>
              <mc:Fallback>
                <p:oleObj name="Equation" r:id="rId11" imgW="545760" imgH="4060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6160" y="3614738"/>
                        <a:ext cx="5461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1" name="Object 7"/>
          <p:cNvGraphicFramePr>
            <a:graphicFrameLocks noChangeAspect="1"/>
          </p:cNvGraphicFramePr>
          <p:nvPr/>
        </p:nvGraphicFramePr>
        <p:xfrm>
          <a:off x="4081780" y="4929188"/>
          <a:ext cx="546100" cy="279400"/>
        </p:xfrm>
        <a:graphic>
          <a:graphicData uri="http://schemas.openxmlformats.org/presentationml/2006/ole">
            <mc:AlternateContent xmlns:mc="http://schemas.openxmlformats.org/markup-compatibility/2006">
              <mc:Choice xmlns:v="urn:schemas-microsoft-com:vml" Requires="v">
                <p:oleObj spid="_x0000_s134204" name="Equation" r:id="rId13" imgW="545760" imgH="279360" progId="Equation.DSMT4">
                  <p:embed/>
                </p:oleObj>
              </mc:Choice>
              <mc:Fallback>
                <p:oleObj name="Equation" r:id="rId13" imgW="545760" imgH="2793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1780" y="4929188"/>
                        <a:ext cx="546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2" name="Object 8"/>
          <p:cNvGraphicFramePr>
            <a:graphicFrameLocks noChangeAspect="1"/>
          </p:cNvGraphicFramePr>
          <p:nvPr/>
        </p:nvGraphicFramePr>
        <p:xfrm>
          <a:off x="3849688" y="4449763"/>
          <a:ext cx="558800" cy="406400"/>
        </p:xfrm>
        <a:graphic>
          <a:graphicData uri="http://schemas.openxmlformats.org/presentationml/2006/ole">
            <mc:AlternateContent xmlns:mc="http://schemas.openxmlformats.org/markup-compatibility/2006">
              <mc:Choice xmlns:v="urn:schemas-microsoft-com:vml" Requires="v">
                <p:oleObj spid="_x0000_s134205" name="Equation" r:id="rId15" imgW="558720" imgH="406080" progId="Equation.DSMT4">
                  <p:embed/>
                </p:oleObj>
              </mc:Choice>
              <mc:Fallback>
                <p:oleObj name="Equation" r:id="rId15" imgW="558720" imgH="4060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49688" y="4449763"/>
                        <a:ext cx="5588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3" name="Object 9"/>
          <p:cNvGraphicFramePr>
            <a:graphicFrameLocks noChangeAspect="1"/>
          </p:cNvGraphicFramePr>
          <p:nvPr/>
        </p:nvGraphicFramePr>
        <p:xfrm>
          <a:off x="4121468" y="5243513"/>
          <a:ext cx="558800" cy="406400"/>
        </p:xfrm>
        <a:graphic>
          <a:graphicData uri="http://schemas.openxmlformats.org/presentationml/2006/ole">
            <mc:AlternateContent xmlns:mc="http://schemas.openxmlformats.org/markup-compatibility/2006">
              <mc:Choice xmlns:v="urn:schemas-microsoft-com:vml" Requires="v">
                <p:oleObj spid="_x0000_s134206" name="Equation" r:id="rId17" imgW="558720" imgH="406080" progId="Equation.DSMT4">
                  <p:embed/>
                </p:oleObj>
              </mc:Choice>
              <mc:Fallback>
                <p:oleObj name="Equation" r:id="rId17" imgW="558720" imgH="4060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21468" y="5243513"/>
                        <a:ext cx="5588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4" name="Object 10"/>
          <p:cNvGraphicFramePr>
            <a:graphicFrameLocks noChangeAspect="1"/>
          </p:cNvGraphicFramePr>
          <p:nvPr/>
        </p:nvGraphicFramePr>
        <p:xfrm>
          <a:off x="4310380" y="5684838"/>
          <a:ext cx="368300" cy="292100"/>
        </p:xfrm>
        <a:graphic>
          <a:graphicData uri="http://schemas.openxmlformats.org/presentationml/2006/ole">
            <mc:AlternateContent xmlns:mc="http://schemas.openxmlformats.org/markup-compatibility/2006">
              <mc:Choice xmlns:v="urn:schemas-microsoft-com:vml" Requires="v">
                <p:oleObj spid="_x0000_s134207" name="Equation" r:id="rId19" imgW="368280" imgH="291960" progId="Equation.DSMT4">
                  <p:embed/>
                </p:oleObj>
              </mc:Choice>
              <mc:Fallback>
                <p:oleObj name="Equation" r:id="rId19" imgW="368280" imgH="29196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10380" y="5684838"/>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3"/>
          <p:cNvSpPr/>
          <p:nvPr/>
        </p:nvSpPr>
        <p:spPr>
          <a:xfrm>
            <a:off x="5469256" y="1815152"/>
            <a:ext cx="1775679" cy="400110"/>
          </a:xfrm>
          <a:prstGeom prst="rect">
            <a:avLst/>
          </a:prstGeom>
        </p:spPr>
        <p:txBody>
          <a:bodyPr wrap="none">
            <a:spAutoFit/>
          </a:bodyPr>
          <a:lstStyle/>
          <a:p>
            <a:r>
              <a:rPr lang="en-US" sz="2000" dirty="0" smtClean="0">
                <a:solidFill>
                  <a:srgbClr val="008080"/>
                </a:solidFill>
              </a:rPr>
              <a:t>actual quotient</a:t>
            </a:r>
            <a:endParaRPr lang="en-US" sz="2000" dirty="0">
              <a:solidFill>
                <a:srgbClr val="008080"/>
              </a:solidFill>
            </a:endParaRPr>
          </a:p>
        </p:txBody>
      </p:sp>
      <p:sp>
        <p:nvSpPr>
          <p:cNvPr id="15" name="Rectangle 14"/>
          <p:cNvSpPr/>
          <p:nvPr/>
        </p:nvSpPr>
        <p:spPr>
          <a:xfrm>
            <a:off x="5469256" y="5562600"/>
            <a:ext cx="1274516" cy="400110"/>
          </a:xfrm>
          <a:prstGeom prst="rect">
            <a:avLst/>
          </a:prstGeom>
        </p:spPr>
        <p:txBody>
          <a:bodyPr wrap="none">
            <a:spAutoFit/>
          </a:bodyPr>
          <a:lstStyle/>
          <a:p>
            <a:r>
              <a:rPr lang="en-US" sz="2000" dirty="0" smtClean="0">
                <a:solidFill>
                  <a:srgbClr val="008080"/>
                </a:solidFill>
              </a:rPr>
              <a:t>remainder</a:t>
            </a:r>
            <a:endParaRPr lang="en-US" sz="2000" dirty="0">
              <a:solidFill>
                <a:srgbClr val="008080"/>
              </a:solidFill>
            </a:endParaRPr>
          </a:p>
        </p:txBody>
      </p:sp>
      <p:cxnSp>
        <p:nvCxnSpPr>
          <p:cNvPr id="16" name="Straight Arrow Connector 15"/>
          <p:cNvCxnSpPr/>
          <p:nvPr/>
        </p:nvCxnSpPr>
        <p:spPr>
          <a:xfrm rot="10800000" flipV="1">
            <a:off x="4896815" y="2016456"/>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4896816" y="5777552"/>
            <a:ext cx="54864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4156" name="Object 12"/>
          <p:cNvGraphicFramePr>
            <a:graphicFrameLocks noChangeAspect="1"/>
          </p:cNvGraphicFramePr>
          <p:nvPr/>
        </p:nvGraphicFramePr>
        <p:xfrm>
          <a:off x="3657600" y="1843314"/>
          <a:ext cx="203200" cy="292100"/>
        </p:xfrm>
        <a:graphic>
          <a:graphicData uri="http://schemas.openxmlformats.org/presentationml/2006/ole">
            <mc:AlternateContent xmlns:mc="http://schemas.openxmlformats.org/markup-compatibility/2006">
              <mc:Choice xmlns:v="urn:schemas-microsoft-com:vml" Requires="v">
                <p:oleObj spid="_x0000_s134208" name="Equation" r:id="rId21" imgW="203040" imgH="291960" progId="Equation.DSMT4">
                  <p:embed/>
                </p:oleObj>
              </mc:Choice>
              <mc:Fallback>
                <p:oleObj name="Equation" r:id="rId21" imgW="203040" imgH="29196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57600" y="1843314"/>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7" name="Object 13"/>
          <p:cNvGraphicFramePr>
            <a:graphicFrameLocks noChangeAspect="1"/>
          </p:cNvGraphicFramePr>
          <p:nvPr>
            <p:extLst>
              <p:ext uri="{D42A27DB-BD31-4B8C-83A1-F6EECF244321}">
                <p14:modId xmlns:p14="http://schemas.microsoft.com/office/powerpoint/2010/main" val="3988511792"/>
              </p:ext>
            </p:extLst>
          </p:nvPr>
        </p:nvGraphicFramePr>
        <p:xfrm>
          <a:off x="3835400" y="1843314"/>
          <a:ext cx="203200" cy="292100"/>
        </p:xfrm>
        <a:graphic>
          <a:graphicData uri="http://schemas.openxmlformats.org/presentationml/2006/ole">
            <mc:AlternateContent xmlns:mc="http://schemas.openxmlformats.org/markup-compatibility/2006">
              <mc:Choice xmlns:v="urn:schemas-microsoft-com:vml" Requires="v">
                <p:oleObj spid="_x0000_s134209" name="Equation" r:id="rId23" imgW="203040" imgH="291960" progId="Equation.DSMT4">
                  <p:embed/>
                </p:oleObj>
              </mc:Choice>
              <mc:Fallback>
                <p:oleObj name="Equation" r:id="rId23" imgW="203040" imgH="29196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35400" y="1843314"/>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8" name="Object 14"/>
          <p:cNvGraphicFramePr>
            <a:graphicFrameLocks noChangeAspect="1"/>
          </p:cNvGraphicFramePr>
          <p:nvPr>
            <p:extLst>
              <p:ext uri="{D42A27DB-BD31-4B8C-83A1-F6EECF244321}">
                <p14:modId xmlns:p14="http://schemas.microsoft.com/office/powerpoint/2010/main" val="1753871811"/>
              </p:ext>
            </p:extLst>
          </p:nvPr>
        </p:nvGraphicFramePr>
        <p:xfrm>
          <a:off x="4038600" y="1843314"/>
          <a:ext cx="203200" cy="292100"/>
        </p:xfrm>
        <a:graphic>
          <a:graphicData uri="http://schemas.openxmlformats.org/presentationml/2006/ole">
            <mc:AlternateContent xmlns:mc="http://schemas.openxmlformats.org/markup-compatibility/2006">
              <mc:Choice xmlns:v="urn:schemas-microsoft-com:vml" Requires="v">
                <p:oleObj spid="_x0000_s134210" name="Equation" r:id="rId25" imgW="203040" imgH="291960" progId="Equation.DSMT4">
                  <p:embed/>
                </p:oleObj>
              </mc:Choice>
              <mc:Fallback>
                <p:oleObj name="Equation" r:id="rId25" imgW="203040" imgH="291960" progId="Equation.DSMT4">
                  <p:embed/>
                  <p:pic>
                    <p:nvPicPr>
                      <p:cNvPr id="0" name="Picture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38600" y="1843314"/>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9" name="Object 15"/>
          <p:cNvGraphicFramePr>
            <a:graphicFrameLocks noChangeAspect="1"/>
          </p:cNvGraphicFramePr>
          <p:nvPr>
            <p:extLst>
              <p:ext uri="{D42A27DB-BD31-4B8C-83A1-F6EECF244321}">
                <p14:modId xmlns:p14="http://schemas.microsoft.com/office/powerpoint/2010/main" val="4140384441"/>
              </p:ext>
            </p:extLst>
          </p:nvPr>
        </p:nvGraphicFramePr>
        <p:xfrm>
          <a:off x="4203700" y="1854200"/>
          <a:ext cx="215900" cy="279400"/>
        </p:xfrm>
        <a:graphic>
          <a:graphicData uri="http://schemas.openxmlformats.org/presentationml/2006/ole">
            <mc:AlternateContent xmlns:mc="http://schemas.openxmlformats.org/markup-compatibility/2006">
              <mc:Choice xmlns:v="urn:schemas-microsoft-com:vml" Requires="v">
                <p:oleObj spid="_x0000_s134211" name="Equation" r:id="rId27" imgW="215640" imgH="279360" progId="Equation.DSMT4">
                  <p:embed/>
                </p:oleObj>
              </mc:Choice>
              <mc:Fallback>
                <p:oleObj name="Equation" r:id="rId27" imgW="215640" imgH="279360" progId="Equation.DSMT4">
                  <p:embed/>
                  <p:pic>
                    <p:nvPicPr>
                      <p:cNvPr id="0" name="Picture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03700" y="1854200"/>
                        <a:ext cx="215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1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41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41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41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41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41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41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41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41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Example 12</a:t>
            </a:r>
            <a:endParaRPr lang="en-US" dirty="0"/>
          </a:p>
        </p:txBody>
      </p:sp>
      <p:sp>
        <p:nvSpPr>
          <p:cNvPr id="3" name="Content Placeholder 2"/>
          <p:cNvSpPr>
            <a:spLocks noGrp="1"/>
          </p:cNvSpPr>
          <p:nvPr>
            <p:ph idx="1"/>
          </p:nvPr>
        </p:nvSpPr>
        <p:spPr/>
        <p:txBody>
          <a:bodyPr/>
          <a:lstStyle/>
          <a:p>
            <a:r>
              <a:rPr lang="en-US" dirty="0" smtClean="0"/>
              <a:t>Find the quotient and remainder.</a:t>
            </a:r>
            <a:endParaRPr lang="en-US" dirty="0"/>
          </a:p>
        </p:txBody>
      </p:sp>
      <p:graphicFrame>
        <p:nvGraphicFramePr>
          <p:cNvPr id="135170" name="Object 2"/>
          <p:cNvGraphicFramePr>
            <a:graphicFrameLocks noChangeAspect="1"/>
          </p:cNvGraphicFramePr>
          <p:nvPr/>
        </p:nvGraphicFramePr>
        <p:xfrm>
          <a:off x="2555544" y="1981200"/>
          <a:ext cx="1244600" cy="1778000"/>
        </p:xfrm>
        <a:graphic>
          <a:graphicData uri="http://schemas.openxmlformats.org/presentationml/2006/ole">
            <mc:AlternateContent xmlns:mc="http://schemas.openxmlformats.org/markup-compatibility/2006">
              <mc:Choice xmlns:v="urn:schemas-microsoft-com:vml" Requires="v">
                <p:oleObj spid="_x0000_s135194" name="Equation" r:id="rId3" imgW="1244520" imgH="1777680" progId="Equation.DSMT4">
                  <p:embed/>
                </p:oleObj>
              </mc:Choice>
              <mc:Fallback>
                <p:oleObj name="Equation" r:id="rId3" imgW="1244520" imgH="1777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544" y="1981200"/>
                        <a:ext cx="12446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3162925" y="3591580"/>
            <a:ext cx="723275" cy="523220"/>
          </a:xfrm>
          <a:prstGeom prst="rect">
            <a:avLst/>
          </a:prstGeom>
        </p:spPr>
        <p:txBody>
          <a:bodyPr wrap="none">
            <a:spAutoFit/>
          </a:bodyPr>
          <a:lstStyle/>
          <a:p>
            <a:r>
              <a:rPr lang="en-US" sz="2800" dirty="0" smtClean="0"/>
              <a:t>___</a:t>
            </a:r>
            <a:endParaRPr lang="en-US" sz="2800" dirty="0"/>
          </a:p>
        </p:txBody>
      </p:sp>
      <p:sp>
        <p:nvSpPr>
          <p:cNvPr id="6" name="Rectangle 5"/>
          <p:cNvSpPr/>
          <p:nvPr/>
        </p:nvSpPr>
        <p:spPr>
          <a:xfrm>
            <a:off x="3162925" y="4099580"/>
            <a:ext cx="723275" cy="523220"/>
          </a:xfrm>
          <a:prstGeom prst="rect">
            <a:avLst/>
          </a:prstGeom>
        </p:spPr>
        <p:txBody>
          <a:bodyPr wrap="none">
            <a:spAutoFit/>
          </a:bodyPr>
          <a:lstStyle/>
          <a:p>
            <a:r>
              <a:rPr lang="en-US" sz="2800" dirty="0" smtClean="0"/>
              <a:t>___</a:t>
            </a:r>
            <a:endParaRPr lang="en-US" sz="2800" dirty="0"/>
          </a:p>
        </p:txBody>
      </p:sp>
      <p:sp>
        <p:nvSpPr>
          <p:cNvPr id="7" name="Rectangle 6"/>
          <p:cNvSpPr/>
          <p:nvPr/>
        </p:nvSpPr>
        <p:spPr>
          <a:xfrm>
            <a:off x="3162925" y="4607580"/>
            <a:ext cx="723275" cy="523220"/>
          </a:xfrm>
          <a:prstGeom prst="rect">
            <a:avLst/>
          </a:prstGeom>
        </p:spPr>
        <p:txBody>
          <a:bodyPr wrap="none">
            <a:spAutoFit/>
          </a:bodyPr>
          <a:lstStyle/>
          <a:p>
            <a:r>
              <a:rPr lang="en-US" sz="2800" dirty="0" smtClean="0"/>
              <a:t>___</a:t>
            </a:r>
            <a:endParaRPr lang="en-US" sz="2800" dirty="0"/>
          </a:p>
        </p:txBody>
      </p:sp>
      <p:sp>
        <p:nvSpPr>
          <p:cNvPr id="8" name="Rectangle 7"/>
          <p:cNvSpPr/>
          <p:nvPr/>
        </p:nvSpPr>
        <p:spPr>
          <a:xfrm>
            <a:off x="3162925" y="5115580"/>
            <a:ext cx="723275" cy="523220"/>
          </a:xfrm>
          <a:prstGeom prst="rect">
            <a:avLst/>
          </a:prstGeom>
        </p:spPr>
        <p:txBody>
          <a:bodyPr wrap="none">
            <a:spAutoFit/>
          </a:bodyPr>
          <a:lstStyle/>
          <a:p>
            <a:r>
              <a:rPr lang="en-US" sz="2800" dirty="0" smtClean="0"/>
              <a:t>___</a:t>
            </a:r>
            <a:endParaRPr lang="en-US" sz="2800" dirty="0"/>
          </a:p>
        </p:txBody>
      </p:sp>
      <p:sp>
        <p:nvSpPr>
          <p:cNvPr id="9" name="Rectangle 8"/>
          <p:cNvSpPr/>
          <p:nvPr/>
        </p:nvSpPr>
        <p:spPr>
          <a:xfrm>
            <a:off x="4191000" y="5105400"/>
            <a:ext cx="1274516" cy="400110"/>
          </a:xfrm>
          <a:prstGeom prst="rect">
            <a:avLst/>
          </a:prstGeom>
        </p:spPr>
        <p:txBody>
          <a:bodyPr wrap="none">
            <a:spAutoFit/>
          </a:bodyPr>
          <a:lstStyle/>
          <a:p>
            <a:r>
              <a:rPr lang="en-US" sz="2000" dirty="0" smtClean="0">
                <a:solidFill>
                  <a:srgbClr val="008080"/>
                </a:solidFill>
              </a:rPr>
              <a:t>remainder</a:t>
            </a:r>
            <a:endParaRPr lang="en-US" sz="2000" dirty="0">
              <a:solidFill>
                <a:srgbClr val="008080"/>
              </a:solidFill>
            </a:endParaRPr>
          </a:p>
        </p:txBody>
      </p:sp>
      <p:graphicFrame>
        <p:nvGraphicFramePr>
          <p:cNvPr id="135171" name="Object 3"/>
          <p:cNvGraphicFramePr>
            <a:graphicFrameLocks noChangeAspect="1"/>
          </p:cNvGraphicFramePr>
          <p:nvPr/>
        </p:nvGraphicFramePr>
        <p:xfrm>
          <a:off x="3611154" y="2040708"/>
          <a:ext cx="203200" cy="292100"/>
        </p:xfrm>
        <a:graphic>
          <a:graphicData uri="http://schemas.openxmlformats.org/presentationml/2006/ole">
            <mc:AlternateContent xmlns:mc="http://schemas.openxmlformats.org/markup-compatibility/2006">
              <mc:Choice xmlns:v="urn:schemas-microsoft-com:vml" Requires="v">
                <p:oleObj spid="_x0000_s135195" name="Equation" r:id="rId5" imgW="203040" imgH="291960" progId="Equation.DSMT4">
                  <p:embed/>
                </p:oleObj>
              </mc:Choice>
              <mc:Fallback>
                <p:oleObj name="Equation" r:id="rId5" imgW="203040" imgH="291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154" y="2040708"/>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2" name="Object 4"/>
          <p:cNvGraphicFramePr>
            <a:graphicFrameLocks noChangeAspect="1"/>
          </p:cNvGraphicFramePr>
          <p:nvPr/>
        </p:nvGraphicFramePr>
        <p:xfrm>
          <a:off x="3246120" y="3718560"/>
          <a:ext cx="381000" cy="279400"/>
        </p:xfrm>
        <a:graphic>
          <a:graphicData uri="http://schemas.openxmlformats.org/presentationml/2006/ole">
            <mc:AlternateContent xmlns:mc="http://schemas.openxmlformats.org/markup-compatibility/2006">
              <mc:Choice xmlns:v="urn:schemas-microsoft-com:vml" Requires="v">
                <p:oleObj spid="_x0000_s135196" name="Equation" r:id="rId7" imgW="380880" imgH="279360" progId="Equation.DSMT4">
                  <p:embed/>
                </p:oleObj>
              </mc:Choice>
              <mc:Fallback>
                <p:oleObj name="Equation" r:id="rId7" imgW="380880" imgH="279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6120" y="3718560"/>
                        <a:ext cx="381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3" name="Object 5"/>
          <p:cNvGraphicFramePr>
            <a:graphicFrameLocks noChangeAspect="1"/>
          </p:cNvGraphicFramePr>
          <p:nvPr/>
        </p:nvGraphicFramePr>
        <p:xfrm>
          <a:off x="3276600" y="4145280"/>
          <a:ext cx="546100" cy="292100"/>
        </p:xfrm>
        <a:graphic>
          <a:graphicData uri="http://schemas.openxmlformats.org/presentationml/2006/ole">
            <mc:AlternateContent xmlns:mc="http://schemas.openxmlformats.org/markup-compatibility/2006">
              <mc:Choice xmlns:v="urn:schemas-microsoft-com:vml" Requires="v">
                <p:oleObj spid="_x0000_s135197" name="Equation" r:id="rId9" imgW="545760" imgH="291960" progId="Equation.DSMT4">
                  <p:embed/>
                </p:oleObj>
              </mc:Choice>
              <mc:Fallback>
                <p:oleObj name="Equation" r:id="rId9" imgW="545760" imgH="2919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145280"/>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4" name="Object 6"/>
          <p:cNvGraphicFramePr>
            <a:graphicFrameLocks noChangeAspect="1"/>
          </p:cNvGraphicFramePr>
          <p:nvPr/>
        </p:nvGraphicFramePr>
        <p:xfrm>
          <a:off x="3307080" y="4648200"/>
          <a:ext cx="546100" cy="292100"/>
        </p:xfrm>
        <a:graphic>
          <a:graphicData uri="http://schemas.openxmlformats.org/presentationml/2006/ole">
            <mc:AlternateContent xmlns:mc="http://schemas.openxmlformats.org/markup-compatibility/2006">
              <mc:Choice xmlns:v="urn:schemas-microsoft-com:vml" Requires="v">
                <p:oleObj spid="_x0000_s135198" name="Equation" r:id="rId11" imgW="545760" imgH="291960" progId="Equation.DSMT4">
                  <p:embed/>
                </p:oleObj>
              </mc:Choice>
              <mc:Fallback>
                <p:oleObj name="Equation" r:id="rId11" imgW="545760" imgH="2919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7080" y="4648200"/>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5" name="Object 7"/>
          <p:cNvGraphicFramePr>
            <a:graphicFrameLocks noChangeAspect="1"/>
          </p:cNvGraphicFramePr>
          <p:nvPr/>
        </p:nvGraphicFramePr>
        <p:xfrm>
          <a:off x="3487420" y="5176520"/>
          <a:ext cx="368300" cy="279400"/>
        </p:xfrm>
        <a:graphic>
          <a:graphicData uri="http://schemas.openxmlformats.org/presentationml/2006/ole">
            <mc:AlternateContent xmlns:mc="http://schemas.openxmlformats.org/markup-compatibility/2006">
              <mc:Choice xmlns:v="urn:schemas-microsoft-com:vml" Requires="v">
                <p:oleObj spid="_x0000_s135199" name="Equation" r:id="rId13" imgW="368280" imgH="279360" progId="Equation.DSMT4">
                  <p:embed/>
                </p:oleObj>
              </mc:Choice>
              <mc:Fallback>
                <p:oleObj name="Equation" r:id="rId13" imgW="368280" imgH="2793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87420" y="5176520"/>
                        <a:ext cx="368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1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Example 12 (cont.)</a:t>
            </a:r>
            <a:endParaRPr lang="en-US" dirty="0"/>
          </a:p>
        </p:txBody>
      </p:sp>
      <p:sp>
        <p:nvSpPr>
          <p:cNvPr id="3" name="Content Placeholder 2"/>
          <p:cNvSpPr>
            <a:spLocks noGrp="1"/>
          </p:cNvSpPr>
          <p:nvPr>
            <p:ph idx="1"/>
          </p:nvPr>
        </p:nvSpPr>
        <p:spPr/>
        <p:txBody>
          <a:bodyPr/>
          <a:lstStyle/>
          <a:p>
            <a:r>
              <a:rPr lang="en-US" dirty="0" smtClean="0"/>
              <a:t>Now estimate the quotient by mentally dividing </a:t>
            </a:r>
          </a:p>
          <a:p>
            <a:endParaRPr lang="en-US" dirty="0" smtClean="0"/>
          </a:p>
          <a:p>
            <a:pPr>
              <a:spcBef>
                <a:spcPts val="0"/>
              </a:spcBef>
            </a:pPr>
            <a:r>
              <a:rPr lang="en-US" dirty="0" smtClean="0"/>
              <a:t>rounded numbers: ___________</a:t>
            </a:r>
          </a:p>
          <a:p>
            <a:r>
              <a:rPr lang="en-US" dirty="0" smtClean="0"/>
              <a:t>Is your estimate close to the actual quotient? ______________</a:t>
            </a:r>
          </a:p>
          <a:p>
            <a:r>
              <a:rPr lang="en-US" dirty="0" smtClean="0"/>
              <a:t>What is the difference? _______________</a:t>
            </a:r>
            <a:endParaRPr lang="en-US" dirty="0"/>
          </a:p>
        </p:txBody>
      </p:sp>
      <p:graphicFrame>
        <p:nvGraphicFramePr>
          <p:cNvPr id="136195" name="Object 3"/>
          <p:cNvGraphicFramePr>
            <a:graphicFrameLocks noChangeAspect="1"/>
          </p:cNvGraphicFramePr>
          <p:nvPr/>
        </p:nvGraphicFramePr>
        <p:xfrm>
          <a:off x="4160520" y="3746500"/>
          <a:ext cx="2171700" cy="292100"/>
        </p:xfrm>
        <a:graphic>
          <a:graphicData uri="http://schemas.openxmlformats.org/presentationml/2006/ole">
            <mc:AlternateContent xmlns:mc="http://schemas.openxmlformats.org/markup-compatibility/2006">
              <mc:Choice xmlns:v="urn:schemas-microsoft-com:vml" Requires="v">
                <p:oleObj spid="_x0000_s136207" name="Equation" r:id="rId3" imgW="2171520" imgH="291960" progId="Equation.DSMT4">
                  <p:embed/>
                </p:oleObj>
              </mc:Choice>
              <mc:Fallback>
                <p:oleObj name="Equation" r:id="rId3" imgW="2171520" imgH="291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520" y="3746500"/>
                        <a:ext cx="217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6" name="Object 4"/>
          <p:cNvGraphicFramePr>
            <a:graphicFrameLocks noChangeAspect="1"/>
          </p:cNvGraphicFramePr>
          <p:nvPr/>
        </p:nvGraphicFramePr>
        <p:xfrm>
          <a:off x="1371600" y="3243580"/>
          <a:ext cx="520700" cy="304800"/>
        </p:xfrm>
        <a:graphic>
          <a:graphicData uri="http://schemas.openxmlformats.org/presentationml/2006/ole">
            <mc:AlternateContent xmlns:mc="http://schemas.openxmlformats.org/markup-compatibility/2006">
              <mc:Choice xmlns:v="urn:schemas-microsoft-com:vml" Requires="v">
                <p:oleObj spid="_x0000_s136208" name="Equation" r:id="rId5" imgW="520560" imgH="304560" progId="Equation.DSMT4">
                  <p:embed/>
                </p:oleObj>
              </mc:Choice>
              <mc:Fallback>
                <p:oleObj name="Equation" r:id="rId5" imgW="52056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243580"/>
                        <a:ext cx="52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7" name="Object 5"/>
          <p:cNvGraphicFramePr>
            <a:graphicFrameLocks noChangeAspect="1"/>
          </p:cNvGraphicFramePr>
          <p:nvPr>
            <p:extLst>
              <p:ext uri="{D42A27DB-BD31-4B8C-83A1-F6EECF244321}">
                <p14:modId xmlns:p14="http://schemas.microsoft.com/office/powerpoint/2010/main" val="3237064572"/>
              </p:ext>
            </p:extLst>
          </p:nvPr>
        </p:nvGraphicFramePr>
        <p:xfrm>
          <a:off x="3505200" y="1752600"/>
          <a:ext cx="1270000" cy="914400"/>
        </p:xfrm>
        <a:graphic>
          <a:graphicData uri="http://schemas.openxmlformats.org/presentationml/2006/ole">
            <mc:AlternateContent xmlns:mc="http://schemas.openxmlformats.org/markup-compatibility/2006">
              <mc:Choice xmlns:v="urn:schemas-microsoft-com:vml" Requires="v">
                <p:oleObj spid="_x0000_s136209" name="Equation" r:id="rId7" imgW="1269720" imgH="914400" progId="Equation.DSMT4">
                  <p:embed/>
                </p:oleObj>
              </mc:Choice>
              <mc:Fallback>
                <p:oleObj name="Equation" r:id="rId7" imgW="1269720" imgH="914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752600"/>
                        <a:ext cx="127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13: Multiplication with a Calculator </a:t>
            </a:r>
            <a:endParaRPr lang="en-US" dirty="0">
              <a:solidFill>
                <a:schemeClr val="accent1">
                  <a:lumMod val="50000"/>
                </a:schemeClr>
              </a:solidFill>
            </a:endParaRPr>
          </a:p>
        </p:txBody>
      </p:sp>
      <p:sp>
        <p:nvSpPr>
          <p:cNvPr id="9" name="Content Placeholder 8"/>
          <p:cNvSpPr>
            <a:spLocks noGrp="1"/>
          </p:cNvSpPr>
          <p:nvPr>
            <p:ph idx="1"/>
          </p:nvPr>
        </p:nvSpPr>
        <p:spPr/>
        <p:txBody>
          <a:bodyPr>
            <a:normAutofit/>
          </a:bodyPr>
          <a:lstStyle/>
          <a:p>
            <a:pPr>
              <a:buNone/>
            </a:pPr>
            <a:r>
              <a:rPr lang="en-US" i="0" dirty="0" smtClean="0">
                <a:solidFill>
                  <a:srgbClr val="366092"/>
                </a:solidFill>
              </a:rPr>
              <a:t>Use your calculator to find the product:</a:t>
            </a:r>
          </a:p>
          <a:p>
            <a:pPr>
              <a:buNone/>
            </a:pPr>
            <a:endParaRPr lang="en-US" dirty="0" smtClean="0"/>
          </a:p>
          <a:p>
            <a:pPr>
              <a:buNone/>
            </a:pPr>
            <a:endParaRPr lang="en-US" i="0" dirty="0" smtClean="0">
              <a:solidFill>
                <a:srgbClr val="366092"/>
              </a:solidFill>
            </a:endParaRPr>
          </a:p>
          <a:p>
            <a:r>
              <a:rPr lang="en-US" b="1" dirty="0" smtClean="0"/>
              <a:t>Solution with a TI-84 Plus graphing calculator</a:t>
            </a:r>
            <a:endParaRPr lang="en-US" dirty="0" smtClean="0"/>
          </a:p>
          <a:p>
            <a:pPr>
              <a:buNone/>
            </a:pPr>
            <a:endParaRPr lang="en-US" i="0" dirty="0" smtClean="0">
              <a:solidFill>
                <a:srgbClr val="366092"/>
              </a:solidFill>
            </a:endParaRPr>
          </a:p>
          <a:p>
            <a:pPr>
              <a:buNone/>
            </a:pPr>
            <a:endParaRPr lang="en-US" dirty="0" smtClean="0"/>
          </a:p>
          <a:p>
            <a:endParaRPr lang="en-US" dirty="0" smtClean="0"/>
          </a:p>
          <a:p>
            <a:r>
              <a:rPr lang="en-US" dirty="0" smtClean="0"/>
              <a:t>Thus </a:t>
            </a:r>
            <a:r>
              <a:rPr lang="en-US" smtClean="0">
                <a:solidFill>
                  <a:srgbClr val="0000FF"/>
                </a:solidFill>
              </a:rPr>
              <a:t>572 </a:t>
            </a:r>
            <a:r>
              <a:rPr lang="en-US" smtClean="0">
                <a:solidFill>
                  <a:srgbClr val="0000FF"/>
                </a:solidFill>
                <a:latin typeface="Symbol" panose="05050102010706020507" pitchFamily="18" charset="2"/>
                <a:sym typeface="Symbol" panose="05050102010706020507" pitchFamily="18" charset="2"/>
              </a:rPr>
              <a:t></a:t>
            </a:r>
            <a:r>
              <a:rPr lang="en-US" smtClean="0">
                <a:solidFill>
                  <a:srgbClr val="0000FF"/>
                </a:solidFill>
              </a:rPr>
              <a:t> </a:t>
            </a:r>
            <a:r>
              <a:rPr lang="en-US" dirty="0" smtClean="0">
                <a:solidFill>
                  <a:srgbClr val="0000FF"/>
                </a:solidFill>
              </a:rPr>
              <a:t>635</a:t>
            </a:r>
            <a:r>
              <a:rPr lang="en-US" dirty="0" smtClean="0"/>
              <a:t> = </a:t>
            </a:r>
            <a:r>
              <a:rPr lang="en-US" dirty="0" smtClean="0">
                <a:solidFill>
                  <a:srgbClr val="FF0000"/>
                </a:solidFill>
              </a:rPr>
              <a:t>363,220</a:t>
            </a:r>
            <a:endParaRPr lang="en-US" dirty="0" smtClean="0"/>
          </a:p>
          <a:p>
            <a:pPr>
              <a:buNone/>
            </a:pPr>
            <a:endParaRPr lang="en-US" i="0" dirty="0" smtClean="0">
              <a:solidFill>
                <a:srgbClr val="366092"/>
              </a:solidFill>
            </a:endParaRPr>
          </a:p>
        </p:txBody>
      </p:sp>
      <p:graphicFrame>
        <p:nvGraphicFramePr>
          <p:cNvPr id="147457" name="Object 1"/>
          <p:cNvGraphicFramePr>
            <a:graphicFrameLocks noChangeAspect="1"/>
          </p:cNvGraphicFramePr>
          <p:nvPr/>
        </p:nvGraphicFramePr>
        <p:xfrm>
          <a:off x="3200400" y="1828800"/>
          <a:ext cx="850900" cy="901700"/>
        </p:xfrm>
        <a:graphic>
          <a:graphicData uri="http://schemas.openxmlformats.org/presentationml/2006/ole">
            <mc:AlternateContent xmlns:mc="http://schemas.openxmlformats.org/markup-compatibility/2006">
              <mc:Choice xmlns:v="urn:schemas-microsoft-com:vml" Requires="v">
                <p:oleObj spid="_x0000_s147461" name="Equation" r:id="rId4" imgW="850680" imgH="901440" progId="Equation.DSMT4">
                  <p:embed/>
                </p:oleObj>
              </mc:Choice>
              <mc:Fallback>
                <p:oleObj name="Equation" r:id="rId4" imgW="850680" imgH="90144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828800"/>
                        <a:ext cx="8509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7458" name="Picture 2"/>
          <p:cNvPicPr>
            <a:picLocks noChangeAspect="1" noChangeArrowheads="1"/>
          </p:cNvPicPr>
          <p:nvPr/>
        </p:nvPicPr>
        <p:blipFill>
          <a:blip r:embed="rId6"/>
          <a:srcRect/>
          <a:stretch>
            <a:fillRect/>
          </a:stretch>
        </p:blipFill>
        <p:spPr bwMode="auto">
          <a:xfrm>
            <a:off x="5410200" y="3429000"/>
            <a:ext cx="2944813" cy="2432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4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smtClean="0">
                <a:solidFill>
                  <a:schemeClr val="accent1"/>
                </a:solidFill>
              </a:rPr>
              <a:t>Example 14: Division with a Calculator </a:t>
            </a:r>
            <a:endParaRPr lang="en-US" sz="3200" dirty="0">
              <a:solidFill>
                <a:schemeClr val="accent1">
                  <a:lumMod val="50000"/>
                </a:schemeClr>
              </a:solidFill>
            </a:endParaRPr>
          </a:p>
        </p:txBody>
      </p:sp>
      <p:sp>
        <p:nvSpPr>
          <p:cNvPr id="9" name="Content Placeholder 8"/>
          <p:cNvSpPr>
            <a:spLocks noGrp="1"/>
          </p:cNvSpPr>
          <p:nvPr>
            <p:ph idx="1"/>
          </p:nvPr>
        </p:nvSpPr>
        <p:spPr/>
        <p:txBody>
          <a:bodyPr>
            <a:noAutofit/>
          </a:bodyPr>
          <a:lstStyle/>
          <a:p>
            <a:pPr>
              <a:buNone/>
            </a:pPr>
            <a:r>
              <a:rPr lang="en-US" i="0" dirty="0" smtClean="0">
                <a:solidFill>
                  <a:srgbClr val="366092"/>
                </a:solidFill>
              </a:rPr>
              <a:t>Use your calculator to find the quotient:</a:t>
            </a:r>
          </a:p>
          <a:p>
            <a:endParaRPr lang="en-US" i="0" dirty="0" smtClean="0">
              <a:solidFill>
                <a:srgbClr val="366092"/>
              </a:solidFill>
            </a:endParaRPr>
          </a:p>
          <a:p>
            <a:pPr>
              <a:spcBef>
                <a:spcPts val="1800"/>
              </a:spcBef>
            </a:pPr>
            <a:r>
              <a:rPr lang="en-US" b="1" dirty="0" smtClean="0"/>
              <a:t>Solution with a TI-84 Plus graphing calculator</a:t>
            </a:r>
            <a:endParaRPr lang="en-US" i="0" dirty="0" smtClean="0">
              <a:solidFill>
                <a:srgbClr val="366092"/>
              </a:solidFill>
            </a:endParaRPr>
          </a:p>
        </p:txBody>
      </p:sp>
      <p:graphicFrame>
        <p:nvGraphicFramePr>
          <p:cNvPr id="8" name="Object 7"/>
          <p:cNvGraphicFramePr>
            <a:graphicFrameLocks noChangeAspect="1"/>
          </p:cNvGraphicFramePr>
          <p:nvPr/>
        </p:nvGraphicFramePr>
        <p:xfrm>
          <a:off x="3867150" y="1993900"/>
          <a:ext cx="1409700" cy="292100"/>
        </p:xfrm>
        <a:graphic>
          <a:graphicData uri="http://schemas.openxmlformats.org/presentationml/2006/ole">
            <mc:AlternateContent xmlns:mc="http://schemas.openxmlformats.org/markup-compatibility/2006">
              <mc:Choice xmlns:v="urn:schemas-microsoft-com:vml" Requires="v">
                <p:oleObj spid="_x0000_s43014" name="Equation" r:id="rId4" imgW="1409400" imgH="291960" progId="Equation.DSMT4">
                  <p:embed/>
                </p:oleObj>
              </mc:Choice>
              <mc:Fallback>
                <p:oleObj name="Equation" r:id="rId4" imgW="1409400" imgH="29196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7150" y="1993900"/>
                        <a:ext cx="1409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3011" name="Picture 3"/>
          <p:cNvPicPr>
            <a:picLocks noChangeAspect="1" noChangeArrowheads="1"/>
          </p:cNvPicPr>
          <p:nvPr/>
        </p:nvPicPr>
        <p:blipFill>
          <a:blip r:embed="rId6"/>
          <a:srcRect/>
          <a:stretch>
            <a:fillRect/>
          </a:stretch>
        </p:blipFill>
        <p:spPr bwMode="auto">
          <a:xfrm>
            <a:off x="3048000" y="3200400"/>
            <a:ext cx="2944813" cy="2432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1F497D"/>
                </a:solidFill>
              </a:rPr>
              <a:t>Multiplication with Whole Numbers</a:t>
            </a:r>
            <a:endParaRPr lang="en-US" dirty="0">
              <a:solidFill>
                <a:schemeClr val="accent1">
                  <a:lumMod val="50000"/>
                </a:schemeClr>
              </a:solidFill>
            </a:endParaRPr>
          </a:p>
        </p:txBody>
      </p:sp>
      <p:sp>
        <p:nvSpPr>
          <p:cNvPr id="4" name="Content Placeholder 2"/>
          <p:cNvSpPr>
            <a:spLocks noGrp="1"/>
          </p:cNvSpPr>
          <p:nvPr>
            <p:ph idx="1"/>
          </p:nvPr>
        </p:nvSpPr>
        <p:spPr>
          <a:solidFill>
            <a:srgbClr val="FFFFCC"/>
          </a:solidFill>
          <a:ln w="28575">
            <a:solidFill>
              <a:srgbClr val="000000"/>
            </a:solidFill>
          </a:ln>
        </p:spPr>
        <p:txBody>
          <a:bodyPr>
            <a:noAutofit/>
          </a:bodyPr>
          <a:lstStyle/>
          <a:p>
            <a:pPr algn="ctr">
              <a:buNone/>
            </a:pPr>
            <a:r>
              <a:rPr lang="en-US" b="1" i="0" dirty="0" smtClean="0">
                <a:solidFill>
                  <a:srgbClr val="000000"/>
                </a:solidFill>
              </a:rPr>
              <a:t>Symbols for Multiplication</a:t>
            </a:r>
          </a:p>
          <a:p>
            <a:pPr>
              <a:buNone/>
              <a:tabLst>
                <a:tab pos="457200" algn="l"/>
                <a:tab pos="1489075" algn="l"/>
                <a:tab pos="4911725" algn="l"/>
              </a:tabLst>
            </a:pPr>
            <a:r>
              <a:rPr lang="en-US" b="1" i="0" dirty="0" smtClean="0">
                <a:solidFill>
                  <a:srgbClr val="000000"/>
                </a:solidFill>
              </a:rPr>
              <a:t>Symbol		Example</a:t>
            </a:r>
          </a:p>
          <a:p>
            <a:pPr>
              <a:buNone/>
              <a:tabLst>
                <a:tab pos="457200" algn="l"/>
                <a:tab pos="1489075" algn="l"/>
                <a:tab pos="4911725" algn="l"/>
              </a:tabLst>
            </a:pPr>
            <a:r>
              <a:rPr lang="en-US" i="0" dirty="0" smtClean="0">
                <a:solidFill>
                  <a:srgbClr val="000000"/>
                </a:solidFill>
              </a:rPr>
              <a:t>   	</a:t>
            </a:r>
            <a:r>
              <a:rPr lang="en-US" i="0" dirty="0" smtClean="0">
                <a:solidFill>
                  <a:srgbClr val="000000"/>
                </a:solidFill>
                <a:latin typeface="Symbol" pitchFamily="18" charset="2"/>
                <a:sym typeface="Symbol"/>
              </a:rPr>
              <a:t></a:t>
            </a:r>
            <a:r>
              <a:rPr lang="en-US" i="0" dirty="0" smtClean="0">
                <a:solidFill>
                  <a:srgbClr val="000000"/>
                </a:solidFill>
              </a:rPr>
              <a:t>	raised dot	</a:t>
            </a:r>
          </a:p>
          <a:p>
            <a:pPr>
              <a:buNone/>
              <a:tabLst>
                <a:tab pos="457200" algn="l"/>
                <a:tab pos="1489075" algn="l"/>
                <a:tab pos="4911725" algn="l"/>
              </a:tabLst>
            </a:pPr>
            <a:endParaRPr lang="en-US" i="0" dirty="0" smtClean="0">
              <a:solidFill>
                <a:srgbClr val="000000"/>
              </a:solidFill>
            </a:endParaRPr>
          </a:p>
          <a:p>
            <a:pPr>
              <a:buNone/>
              <a:tabLst>
                <a:tab pos="457200" algn="l"/>
                <a:tab pos="1489075" algn="l"/>
                <a:tab pos="4911725" algn="l"/>
              </a:tabLst>
            </a:pPr>
            <a:r>
              <a:rPr lang="en-US" i="0" dirty="0" smtClean="0">
                <a:solidFill>
                  <a:srgbClr val="000000"/>
                </a:solidFill>
              </a:rPr>
              <a:t>    </a:t>
            </a:r>
            <a:r>
              <a:rPr lang="en-US" i="0" dirty="0" smtClean="0">
                <a:solidFill>
                  <a:srgbClr val="000000"/>
                </a:solidFill>
                <a:latin typeface="Symbol" pitchFamily="18" charset="2"/>
              </a:rPr>
              <a:t>(  )</a:t>
            </a:r>
            <a:r>
              <a:rPr lang="en-US" i="0" dirty="0" smtClean="0">
                <a:solidFill>
                  <a:srgbClr val="000000"/>
                </a:solidFill>
              </a:rPr>
              <a:t>	numbers inside or			</a:t>
            </a:r>
          </a:p>
          <a:p>
            <a:pPr>
              <a:buNone/>
              <a:tabLst>
                <a:tab pos="457200" algn="l"/>
                <a:tab pos="1489075" algn="l"/>
                <a:tab pos="4911725" algn="l"/>
              </a:tabLst>
            </a:pPr>
            <a:r>
              <a:rPr lang="en-US" i="0" dirty="0" smtClean="0">
                <a:solidFill>
                  <a:srgbClr val="000000"/>
                </a:solidFill>
              </a:rPr>
              <a:t>		next to parentheses</a:t>
            </a:r>
          </a:p>
          <a:p>
            <a:pPr>
              <a:buNone/>
              <a:tabLst>
                <a:tab pos="457200" algn="l"/>
                <a:tab pos="1489075" algn="l"/>
                <a:tab pos="4911725" algn="l"/>
              </a:tabLst>
            </a:pPr>
            <a:endParaRPr lang="en-US" i="0" dirty="0" smtClean="0">
              <a:solidFill>
                <a:srgbClr val="000000"/>
              </a:solidFill>
            </a:endParaRPr>
          </a:p>
          <a:p>
            <a:pPr>
              <a:buNone/>
              <a:tabLst>
                <a:tab pos="457200" algn="l"/>
                <a:tab pos="1489075" algn="l"/>
                <a:tab pos="4911725" algn="l"/>
              </a:tabLst>
            </a:pPr>
            <a:r>
              <a:rPr lang="en-US" i="0" dirty="0" smtClean="0">
                <a:solidFill>
                  <a:srgbClr val="000000"/>
                </a:solidFill>
              </a:rPr>
              <a:t>     </a:t>
            </a:r>
            <a:r>
              <a:rPr lang="en-US" i="0" dirty="0" smtClean="0">
                <a:solidFill>
                  <a:srgbClr val="000000"/>
                </a:solidFill>
                <a:latin typeface="Symbol" pitchFamily="18" charset="2"/>
                <a:sym typeface="Symbol"/>
              </a:rPr>
              <a:t></a:t>
            </a:r>
            <a:r>
              <a:rPr lang="en-US" i="0" dirty="0" smtClean="0">
                <a:solidFill>
                  <a:srgbClr val="000000"/>
                </a:solidFill>
              </a:rPr>
              <a:t>	cross sign				</a:t>
            </a:r>
          </a:p>
          <a:p>
            <a:pPr>
              <a:buNone/>
              <a:tabLst>
                <a:tab pos="457200" algn="l"/>
                <a:tab pos="1489075" algn="l"/>
                <a:tab pos="4911725" algn="l"/>
              </a:tabLst>
            </a:pPr>
            <a:endParaRPr lang="en-US" i="0" dirty="0">
              <a:solidFill>
                <a:srgbClr val="000000"/>
              </a:solidFill>
            </a:endParaRPr>
          </a:p>
        </p:txBody>
      </p:sp>
      <p:graphicFrame>
        <p:nvGraphicFramePr>
          <p:cNvPr id="7" name="Object 6"/>
          <p:cNvGraphicFramePr>
            <a:graphicFrameLocks noChangeAspect="1"/>
          </p:cNvGraphicFramePr>
          <p:nvPr/>
        </p:nvGraphicFramePr>
        <p:xfrm>
          <a:off x="5547852" y="2438400"/>
          <a:ext cx="889000" cy="292100"/>
        </p:xfrm>
        <a:graphic>
          <a:graphicData uri="http://schemas.openxmlformats.org/presentationml/2006/ole">
            <mc:AlternateContent xmlns:mc="http://schemas.openxmlformats.org/markup-compatibility/2006">
              <mc:Choice xmlns:v="urn:schemas-microsoft-com:vml" Requires="v">
                <p:oleObj spid="_x0000_s2063" name="Equation" r:id="rId3" imgW="888840" imgH="291960" progId="Equation.DSMT4">
                  <p:embed/>
                </p:oleObj>
              </mc:Choice>
              <mc:Fallback>
                <p:oleObj name="Equation" r:id="rId3" imgW="888840" imgH="291960" progId="Equation.DSMT4">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852" y="2438400"/>
                        <a:ext cx="889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5547852" y="3365500"/>
          <a:ext cx="2857500" cy="1054100"/>
        </p:xfrm>
        <a:graphic>
          <a:graphicData uri="http://schemas.openxmlformats.org/presentationml/2006/ole">
            <mc:AlternateContent xmlns:mc="http://schemas.openxmlformats.org/markup-compatibility/2006">
              <mc:Choice xmlns:v="urn:schemas-microsoft-com:vml" Requires="v">
                <p:oleObj spid="_x0000_s2064" name="Equation" r:id="rId5" imgW="2857320" imgH="1054080" progId="Equation.DSMT4">
                  <p:embed/>
                </p:oleObj>
              </mc:Choice>
              <mc:Fallback>
                <p:oleObj name="Equation" r:id="rId5" imgW="2857320" imgH="1054080" progId="Equation.DSMT4">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7852" y="3365500"/>
                        <a:ext cx="285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5547852" y="4874340"/>
          <a:ext cx="2197100" cy="825500"/>
        </p:xfrm>
        <a:graphic>
          <a:graphicData uri="http://schemas.openxmlformats.org/presentationml/2006/ole">
            <mc:AlternateContent xmlns:mc="http://schemas.openxmlformats.org/markup-compatibility/2006">
              <mc:Choice xmlns:v="urn:schemas-microsoft-com:vml" Requires="v">
                <p:oleObj spid="_x0000_s2065" name="Equation" r:id="rId7" imgW="2197080" imgH="825480" progId="Equation.DSMT4">
                  <p:embed/>
                </p:oleObj>
              </mc:Choice>
              <mc:Fallback>
                <p:oleObj name="Equation" r:id="rId7" imgW="2197080" imgH="825480" progId="Equation.DSMT4">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7852" y="4874340"/>
                        <a:ext cx="21971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smtClean="0">
                <a:solidFill>
                  <a:schemeClr val="accent1"/>
                </a:solidFill>
              </a:rPr>
              <a:t>Example 14: Division with a Calculator (cont.) </a:t>
            </a:r>
            <a:endParaRPr lang="en-US" sz="3200" dirty="0">
              <a:solidFill>
                <a:schemeClr val="accent1">
                  <a:lumMod val="50000"/>
                </a:schemeClr>
              </a:solidFill>
            </a:endParaRPr>
          </a:p>
        </p:txBody>
      </p:sp>
      <p:sp>
        <p:nvSpPr>
          <p:cNvPr id="9" name="Content Placeholder 8"/>
          <p:cNvSpPr>
            <a:spLocks noGrp="1"/>
          </p:cNvSpPr>
          <p:nvPr>
            <p:ph idx="1"/>
          </p:nvPr>
        </p:nvSpPr>
        <p:spPr/>
        <p:txBody>
          <a:bodyPr>
            <a:noAutofit/>
          </a:bodyPr>
          <a:lstStyle/>
          <a:p>
            <a:r>
              <a:rPr lang="en-US" dirty="0" smtClean="0"/>
              <a:t>If the quotient is not a whole number (as is the case here), the calculator gives rounded decimal answers. (These decimal numbers will be discussed in Chapter 5.) Thus calculators do have some limitations in terms of whole numbers. The whole number part of the display (76) is the correct whole number part of the quotient, but we do not know the remainder R.</a:t>
            </a:r>
          </a:p>
          <a:p>
            <a:pPr>
              <a:spcBef>
                <a:spcPts val="1200"/>
              </a:spcBef>
            </a:pPr>
            <a:r>
              <a:rPr lang="en-US" dirty="0" smtClean="0"/>
              <a:t>Thus </a:t>
            </a:r>
            <a:r>
              <a:rPr lang="en-US" dirty="0" smtClean="0">
                <a:solidFill>
                  <a:srgbClr val="0000FF"/>
                </a:solidFill>
              </a:rPr>
              <a:t>3695 ÷ 48 </a:t>
            </a:r>
            <a:r>
              <a:rPr lang="en-US" dirty="0" smtClean="0"/>
              <a:t>= </a:t>
            </a:r>
            <a:r>
              <a:rPr lang="en-US" dirty="0" smtClean="0">
                <a:solidFill>
                  <a:srgbClr val="FF0000"/>
                </a:solidFill>
              </a:rPr>
              <a:t>76</a:t>
            </a:r>
            <a:r>
              <a:rPr lang="en-US" dirty="0" smtClean="0"/>
              <a:t> with an undetermined remainder.</a:t>
            </a:r>
            <a:endParaRPr lang="en-US" i="0" dirty="0" smtClean="0">
              <a:solidFill>
                <a:srgbClr val="36609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smtClean="0">
                <a:solidFill>
                  <a:schemeClr val="accent1"/>
                </a:solidFill>
              </a:rPr>
              <a:t>Example 15</a:t>
            </a:r>
            <a:endParaRPr lang="en-US" sz="3200" dirty="0">
              <a:solidFill>
                <a:schemeClr val="accent1">
                  <a:lumMod val="50000"/>
                </a:schemeClr>
              </a:solidFill>
            </a:endParaRPr>
          </a:p>
        </p:txBody>
      </p:sp>
      <p:sp>
        <p:nvSpPr>
          <p:cNvPr id="9" name="Content Placeholder 8"/>
          <p:cNvSpPr>
            <a:spLocks noGrp="1"/>
          </p:cNvSpPr>
          <p:nvPr>
            <p:ph idx="1"/>
          </p:nvPr>
        </p:nvSpPr>
        <p:spPr>
          <a:xfrm>
            <a:off x="457200" y="1280160"/>
            <a:ext cx="8229600" cy="3367076"/>
          </a:xfrm>
        </p:spPr>
        <p:txBody>
          <a:bodyPr>
            <a:spAutoFit/>
          </a:bodyPr>
          <a:lstStyle/>
          <a:p>
            <a:r>
              <a:rPr lang="en-US" dirty="0" smtClean="0"/>
              <a:t>Use a calculator to divide </a:t>
            </a:r>
            <a:r>
              <a:rPr lang="en-US" dirty="0" smtClean="0">
                <a:solidFill>
                  <a:srgbClr val="0000FF"/>
                </a:solidFill>
              </a:rPr>
              <a:t>1857 ÷17</a:t>
            </a:r>
            <a:r>
              <a:rPr lang="en-US" dirty="0" smtClean="0"/>
              <a:t>, and then find the quotient and remainder as whole numbers.</a:t>
            </a:r>
          </a:p>
          <a:p>
            <a:r>
              <a:rPr lang="en-US" b="1" dirty="0" smtClean="0"/>
              <a:t>Solution</a:t>
            </a:r>
          </a:p>
          <a:p>
            <a:r>
              <a:rPr lang="en-US" dirty="0" smtClean="0"/>
              <a:t>With a calculator, </a:t>
            </a:r>
            <a:r>
              <a:rPr lang="en-US" dirty="0" smtClean="0">
                <a:solidFill>
                  <a:srgbClr val="0000FF"/>
                </a:solidFill>
              </a:rPr>
              <a:t>1857 ÷17 </a:t>
            </a:r>
            <a:r>
              <a:rPr lang="en-US" dirty="0" smtClean="0"/>
              <a:t>= </a:t>
            </a:r>
            <a:r>
              <a:rPr lang="en-US" dirty="0" smtClean="0">
                <a:solidFill>
                  <a:srgbClr val="000099"/>
                </a:solidFill>
              </a:rPr>
              <a:t>109.2352941</a:t>
            </a:r>
            <a:r>
              <a:rPr lang="en-US" dirty="0" smtClean="0"/>
              <a:t>. Multiply the whole number part of the quotient (109) by the divisor (17): </a:t>
            </a:r>
          </a:p>
          <a:p>
            <a:r>
              <a:rPr lang="en-US" dirty="0" smtClean="0"/>
              <a:t>	</a:t>
            </a:r>
            <a:r>
              <a:rPr lang="en-US" dirty="0" smtClean="0">
                <a:solidFill>
                  <a:srgbClr val="000099"/>
                </a:solidFill>
              </a:rPr>
              <a:t>109 ⋅ 17 = 1853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smtClean="0">
                <a:solidFill>
                  <a:schemeClr val="accent1"/>
                </a:solidFill>
              </a:rPr>
              <a:t>Example 15 (cont.)</a:t>
            </a:r>
            <a:endParaRPr lang="en-US" sz="3200" dirty="0">
              <a:solidFill>
                <a:schemeClr val="accent1">
                  <a:lumMod val="50000"/>
                </a:schemeClr>
              </a:solidFill>
            </a:endParaRPr>
          </a:p>
        </p:txBody>
      </p:sp>
      <p:sp>
        <p:nvSpPr>
          <p:cNvPr id="9" name="Content Placeholder 8"/>
          <p:cNvSpPr>
            <a:spLocks noGrp="1"/>
          </p:cNvSpPr>
          <p:nvPr>
            <p:ph idx="1"/>
          </p:nvPr>
        </p:nvSpPr>
        <p:spPr>
          <a:xfrm>
            <a:off x="457200" y="1280160"/>
            <a:ext cx="8229600" cy="1988237"/>
          </a:xfrm>
        </p:spPr>
        <p:txBody>
          <a:bodyPr>
            <a:spAutoFit/>
          </a:bodyPr>
          <a:lstStyle/>
          <a:p>
            <a:r>
              <a:rPr lang="en-US" dirty="0" smtClean="0"/>
              <a:t>To find the remainder, subtract this product from the dividend: </a:t>
            </a:r>
          </a:p>
          <a:p>
            <a:r>
              <a:rPr lang="en-US" dirty="0" smtClean="0"/>
              <a:t>	</a:t>
            </a:r>
            <a:r>
              <a:rPr lang="en-US" dirty="0" smtClean="0">
                <a:solidFill>
                  <a:srgbClr val="000099"/>
                </a:solidFill>
              </a:rPr>
              <a:t>1857 − 1853 = 4</a:t>
            </a:r>
          </a:p>
          <a:p>
            <a:r>
              <a:rPr lang="en-US" dirty="0" smtClean="0"/>
              <a:t>Thus the quotient is </a:t>
            </a:r>
            <a:r>
              <a:rPr lang="en-US" dirty="0" smtClean="0">
                <a:solidFill>
                  <a:srgbClr val="FF0000"/>
                </a:solidFill>
              </a:rPr>
              <a:t>109</a:t>
            </a:r>
            <a:r>
              <a:rPr lang="en-US" dirty="0" smtClean="0"/>
              <a:t> and the remainder is </a:t>
            </a:r>
            <a:r>
              <a:rPr lang="en-US" dirty="0" smtClean="0">
                <a:solidFill>
                  <a:srgbClr val="FF0000"/>
                </a:solidFill>
              </a:rPr>
              <a:t>4</a:t>
            </a:r>
            <a:r>
              <a:rPr lang="en-US" dirty="0" smtClean="0"/>
              <a:t>.</a:t>
            </a:r>
            <a:endParaRPr lang="en-US" i="0" dirty="0" smtClean="0">
              <a:solidFill>
                <a:srgbClr val="36609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smtClean="0">
                <a:solidFill>
                  <a:schemeClr val="accent1"/>
                </a:solidFill>
              </a:rPr>
              <a:t>Example 16</a:t>
            </a:r>
            <a:endParaRPr lang="en-US" sz="3200" dirty="0">
              <a:solidFill>
                <a:schemeClr val="accent1">
                  <a:lumMod val="50000"/>
                </a:schemeClr>
              </a:solidFill>
            </a:endParaRPr>
          </a:p>
        </p:txBody>
      </p:sp>
      <p:sp>
        <p:nvSpPr>
          <p:cNvPr id="9" name="Content Placeholder 8"/>
          <p:cNvSpPr>
            <a:spLocks noGrp="1"/>
          </p:cNvSpPr>
          <p:nvPr>
            <p:ph idx="1"/>
          </p:nvPr>
        </p:nvSpPr>
        <p:spPr>
          <a:xfrm>
            <a:off x="457200" y="1280161"/>
            <a:ext cx="8229600" cy="4572000"/>
          </a:xfrm>
        </p:spPr>
        <p:txBody>
          <a:bodyPr wrap="square">
            <a:normAutofit lnSpcReduction="10000"/>
          </a:bodyPr>
          <a:lstStyle/>
          <a:p>
            <a:r>
              <a:rPr lang="en-US" dirty="0" smtClean="0"/>
              <a:t>One acre of land is equal to </a:t>
            </a:r>
            <a:r>
              <a:rPr lang="en-US" dirty="0" smtClean="0">
                <a:solidFill>
                  <a:srgbClr val="0000FF"/>
                </a:solidFill>
              </a:rPr>
              <a:t>43,560</a:t>
            </a:r>
            <a:r>
              <a:rPr lang="en-US" dirty="0" smtClean="0"/>
              <a:t> square feet. How many acres are in a piece of land in the shape of a rectangle </a:t>
            </a:r>
            <a:r>
              <a:rPr lang="en-US" dirty="0" smtClean="0">
                <a:solidFill>
                  <a:srgbClr val="0000FF"/>
                </a:solidFill>
              </a:rPr>
              <a:t>8712</a:t>
            </a:r>
            <a:r>
              <a:rPr lang="en-US" dirty="0" smtClean="0"/>
              <a:t> feet by </a:t>
            </a:r>
            <a:r>
              <a:rPr lang="en-US" dirty="0" smtClean="0">
                <a:solidFill>
                  <a:srgbClr val="0000FF"/>
                </a:solidFill>
              </a:rPr>
              <a:t>2000</a:t>
            </a:r>
            <a:r>
              <a:rPr lang="en-US" dirty="0" smtClean="0"/>
              <a:t> feet?</a:t>
            </a:r>
          </a:p>
          <a:p>
            <a:r>
              <a:rPr lang="en-US" b="1" dirty="0" smtClean="0"/>
              <a:t>Solution</a:t>
            </a:r>
          </a:p>
          <a:p>
            <a:r>
              <a:rPr lang="en-US" b="1" dirty="0" smtClean="0"/>
              <a:t>Step 1:</a:t>
            </a:r>
          </a:p>
          <a:p>
            <a:r>
              <a:rPr lang="en-US" dirty="0" smtClean="0">
                <a:solidFill>
                  <a:srgbClr val="0000FF"/>
                </a:solidFill>
              </a:rPr>
              <a:t>8712 ⋅ 2000 </a:t>
            </a:r>
            <a:r>
              <a:rPr lang="en-US" dirty="0" smtClean="0">
                <a:solidFill>
                  <a:srgbClr val="000099"/>
                </a:solidFill>
              </a:rPr>
              <a:t>= 17,424,000 sq. ft</a:t>
            </a:r>
          </a:p>
          <a:p>
            <a:r>
              <a:rPr lang="en-US" b="1" dirty="0" smtClean="0"/>
              <a:t>Step 2:</a:t>
            </a:r>
          </a:p>
          <a:p>
            <a:r>
              <a:rPr lang="en-US" dirty="0" smtClean="0">
                <a:solidFill>
                  <a:srgbClr val="000099"/>
                </a:solidFill>
              </a:rPr>
              <a:t>17,424,000 ÷ 43,560 = </a:t>
            </a:r>
            <a:r>
              <a:rPr lang="en-US" dirty="0" smtClean="0">
                <a:solidFill>
                  <a:srgbClr val="FF0000"/>
                </a:solidFill>
              </a:rPr>
              <a:t>400 acres</a:t>
            </a:r>
          </a:p>
          <a:p>
            <a:r>
              <a:rPr lang="en-US" dirty="0" smtClean="0"/>
              <a:t>Thus the land has a measure of </a:t>
            </a:r>
            <a:r>
              <a:rPr lang="en-US" dirty="0" smtClean="0">
                <a:solidFill>
                  <a:srgbClr val="FF0000"/>
                </a:solidFill>
              </a:rPr>
              <a:t>400 acres</a:t>
            </a:r>
            <a:r>
              <a:rPr lang="en-US" dirty="0" smtClean="0"/>
              <a:t>.</a:t>
            </a:r>
          </a:p>
          <a:p>
            <a:r>
              <a:rPr lang="en-US" dirty="0" smtClean="0"/>
              <a:t>The calculator method is also shown.</a:t>
            </a:r>
            <a:endParaRPr lang="en-US" i="0" dirty="0" smtClean="0">
              <a:solidFill>
                <a:srgbClr val="366092"/>
              </a:solidFill>
            </a:endParaRPr>
          </a:p>
        </p:txBody>
      </p:sp>
      <p:pic>
        <p:nvPicPr>
          <p:cNvPr id="149506" name="Picture 2"/>
          <p:cNvPicPr>
            <a:picLocks noChangeAspect="1" noChangeArrowheads="1"/>
          </p:cNvPicPr>
          <p:nvPr/>
        </p:nvPicPr>
        <p:blipFill>
          <a:blip r:embed="rId3"/>
          <a:srcRect/>
          <a:stretch>
            <a:fillRect/>
          </a:stretch>
        </p:blipFill>
        <p:spPr bwMode="auto">
          <a:xfrm>
            <a:off x="5638800" y="2292350"/>
            <a:ext cx="2938463" cy="2432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9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Properties of Multiplication</a:t>
            </a:r>
            <a:endParaRPr lang="en-US" dirty="0">
              <a:solidFill>
                <a:schemeClr val="accent1">
                  <a:lumMod val="50000"/>
                </a:schemeClr>
              </a:solidFill>
            </a:endParaRPr>
          </a:p>
        </p:txBody>
      </p:sp>
      <p:sp>
        <p:nvSpPr>
          <p:cNvPr id="4" name="Content Placeholder 2"/>
          <p:cNvSpPr>
            <a:spLocks noGrp="1"/>
          </p:cNvSpPr>
          <p:nvPr>
            <p:ph idx="1"/>
          </p:nvPr>
        </p:nvSpPr>
        <p:spPr>
          <a:xfrm>
            <a:off x="457200" y="1280160"/>
            <a:ext cx="8229600" cy="2074414"/>
          </a:xfrm>
          <a:solidFill>
            <a:srgbClr val="FFFFCC"/>
          </a:solidFill>
          <a:ln w="28575">
            <a:solidFill>
              <a:srgbClr val="000000"/>
            </a:solidFill>
          </a:ln>
        </p:spPr>
        <p:txBody>
          <a:bodyPr>
            <a:spAutoFit/>
          </a:bodyPr>
          <a:lstStyle/>
          <a:p>
            <a:pPr algn="ctr">
              <a:buNone/>
            </a:pPr>
            <a:r>
              <a:rPr lang="en-US" b="1" i="0" dirty="0" smtClean="0">
                <a:solidFill>
                  <a:srgbClr val="000000"/>
                </a:solidFill>
              </a:rPr>
              <a:t>Commutative Property of Multiplication</a:t>
            </a:r>
          </a:p>
          <a:p>
            <a:r>
              <a:rPr lang="en-US" i="0" dirty="0" smtClean="0">
                <a:solidFill>
                  <a:srgbClr val="000000"/>
                </a:solidFill>
              </a:rPr>
              <a:t>For any whole number </a:t>
            </a:r>
            <a:r>
              <a:rPr lang="en-US" i="1" dirty="0" smtClean="0">
                <a:solidFill>
                  <a:srgbClr val="000000"/>
                </a:solidFill>
              </a:rPr>
              <a:t>a</a:t>
            </a:r>
            <a:r>
              <a:rPr lang="en-US" i="0" dirty="0" smtClean="0">
                <a:solidFill>
                  <a:srgbClr val="000000"/>
                </a:solidFill>
              </a:rPr>
              <a:t> and </a:t>
            </a:r>
            <a:r>
              <a:rPr lang="en-US" i="1" dirty="0" smtClean="0">
                <a:solidFill>
                  <a:srgbClr val="000000"/>
                </a:solidFill>
              </a:rPr>
              <a:t>b</a:t>
            </a:r>
            <a:r>
              <a:rPr lang="en-US" i="0" dirty="0" smtClean="0">
                <a:solidFill>
                  <a:srgbClr val="000000"/>
                </a:solidFill>
              </a:rPr>
              <a:t>, </a:t>
            </a:r>
            <a:r>
              <a:rPr lang="en-US" b="1" i="1" dirty="0" smtClean="0">
                <a:solidFill>
                  <a:srgbClr val="0000FF"/>
                </a:solidFill>
              </a:rPr>
              <a:t>a</a:t>
            </a:r>
            <a:r>
              <a:rPr lang="en-US" dirty="0" smtClean="0">
                <a:solidFill>
                  <a:srgbClr val="0000FF"/>
                </a:solidFill>
                <a:latin typeface="Symbol" pitchFamily="18" charset="2"/>
                <a:sym typeface="Symbol"/>
              </a:rPr>
              <a:t>  </a:t>
            </a:r>
            <a:r>
              <a:rPr lang="en-US" b="1" i="1" dirty="0" smtClean="0">
                <a:solidFill>
                  <a:srgbClr val="0000FF"/>
                </a:solidFill>
              </a:rPr>
              <a:t>b</a:t>
            </a:r>
            <a:r>
              <a:rPr lang="en-US" i="0" dirty="0" smtClean="0">
                <a:solidFill>
                  <a:srgbClr val="0000FF"/>
                </a:solidFill>
              </a:rPr>
              <a:t> = </a:t>
            </a:r>
            <a:r>
              <a:rPr lang="en-US" b="1" i="1" dirty="0" smtClean="0">
                <a:solidFill>
                  <a:srgbClr val="0000FF"/>
                </a:solidFill>
              </a:rPr>
              <a:t>b</a:t>
            </a:r>
            <a:r>
              <a:rPr lang="en-US" dirty="0" smtClean="0">
                <a:solidFill>
                  <a:srgbClr val="0000FF"/>
                </a:solidFill>
                <a:latin typeface="Symbol" pitchFamily="18" charset="2"/>
                <a:sym typeface="Symbol"/>
              </a:rPr>
              <a:t>  </a:t>
            </a:r>
            <a:r>
              <a:rPr lang="en-US" b="1" i="1" dirty="0" smtClean="0">
                <a:solidFill>
                  <a:srgbClr val="0000FF"/>
                </a:solidFill>
              </a:rPr>
              <a:t>a</a:t>
            </a:r>
            <a:r>
              <a:rPr lang="en-US" i="0" dirty="0" smtClean="0">
                <a:solidFill>
                  <a:srgbClr val="000000"/>
                </a:solidFill>
              </a:rPr>
              <a:t>.</a:t>
            </a:r>
          </a:p>
          <a:p>
            <a:r>
              <a:rPr lang="en-US" dirty="0" smtClean="0">
                <a:solidFill>
                  <a:srgbClr val="000000"/>
                </a:solidFill>
              </a:rPr>
              <a:t>For example, 3 </a:t>
            </a:r>
            <a:r>
              <a:rPr lang="en-US" dirty="0" smtClean="0">
                <a:solidFill>
                  <a:srgbClr val="000000"/>
                </a:solidFill>
                <a:sym typeface="Symbol"/>
              </a:rPr>
              <a:t></a:t>
            </a:r>
            <a:r>
              <a:rPr lang="en-US" dirty="0" smtClean="0">
                <a:solidFill>
                  <a:srgbClr val="000000"/>
                </a:solidFill>
              </a:rPr>
              <a:t> 4 = 4</a:t>
            </a:r>
            <a:r>
              <a:rPr lang="en-US" dirty="0" smtClean="0">
                <a:solidFill>
                  <a:srgbClr val="000000"/>
                </a:solidFill>
                <a:sym typeface="Symbol"/>
              </a:rPr>
              <a:t> </a:t>
            </a:r>
            <a:r>
              <a:rPr lang="en-US" dirty="0" smtClean="0">
                <a:solidFill>
                  <a:srgbClr val="000000"/>
                </a:solidFill>
              </a:rPr>
              <a:t> 3.</a:t>
            </a:r>
            <a:endParaRPr lang="en-US" i="0" dirty="0" smtClean="0">
              <a:solidFill>
                <a:srgbClr val="000000"/>
              </a:solidFill>
            </a:endParaRPr>
          </a:p>
          <a:p>
            <a:pPr>
              <a:buNone/>
            </a:pPr>
            <a:r>
              <a:rPr lang="en-US" i="0" dirty="0" smtClean="0">
                <a:solidFill>
                  <a:srgbClr val="000000"/>
                </a:solidFill>
              </a:rPr>
              <a:t>(The </a:t>
            </a:r>
            <a:r>
              <a:rPr lang="en-US" b="1" i="0" dirty="0" smtClean="0">
                <a:solidFill>
                  <a:srgbClr val="C00000"/>
                </a:solidFill>
              </a:rPr>
              <a:t>order</a:t>
            </a:r>
            <a:r>
              <a:rPr lang="en-US" i="0" dirty="0" smtClean="0">
                <a:solidFill>
                  <a:srgbClr val="000000"/>
                </a:solidFill>
              </a:rPr>
              <a:t> of multiplication can be reversed.) </a:t>
            </a:r>
            <a:endParaRPr lang="en-US" sz="2400" i="0"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Properties of Multiplication</a:t>
            </a:r>
            <a:endParaRPr lang="en-US" dirty="0">
              <a:solidFill>
                <a:schemeClr val="accent1">
                  <a:lumMod val="50000"/>
                </a:schemeClr>
              </a:solidFill>
            </a:endParaRPr>
          </a:p>
        </p:txBody>
      </p:sp>
      <p:sp>
        <p:nvSpPr>
          <p:cNvPr id="4" name="Content Placeholder 2"/>
          <p:cNvSpPr>
            <a:spLocks noGrp="1"/>
          </p:cNvSpPr>
          <p:nvPr>
            <p:ph idx="1"/>
          </p:nvPr>
        </p:nvSpPr>
        <p:spPr>
          <a:xfrm>
            <a:off x="457200" y="1280160"/>
            <a:ext cx="8229600" cy="2074414"/>
          </a:xfrm>
          <a:solidFill>
            <a:srgbClr val="FFFFCC"/>
          </a:solidFill>
          <a:ln w="28575">
            <a:solidFill>
              <a:srgbClr val="000000"/>
            </a:solidFill>
          </a:ln>
        </p:spPr>
        <p:txBody>
          <a:bodyPr>
            <a:spAutoFit/>
          </a:bodyPr>
          <a:lstStyle/>
          <a:p>
            <a:pPr algn="ctr">
              <a:buNone/>
            </a:pPr>
            <a:r>
              <a:rPr lang="en-US" b="1" i="0" dirty="0" smtClean="0">
                <a:solidFill>
                  <a:srgbClr val="000000"/>
                </a:solidFill>
              </a:rPr>
              <a:t>Associative Property of Multiplication</a:t>
            </a:r>
          </a:p>
          <a:p>
            <a:r>
              <a:rPr lang="en-US" i="0" dirty="0" smtClean="0">
                <a:solidFill>
                  <a:srgbClr val="000000"/>
                </a:solidFill>
              </a:rPr>
              <a:t>For any whole number </a:t>
            </a:r>
            <a:r>
              <a:rPr lang="en-US" i="1" dirty="0" smtClean="0">
                <a:solidFill>
                  <a:srgbClr val="000000"/>
                </a:solidFill>
              </a:rPr>
              <a:t>a</a:t>
            </a:r>
            <a:r>
              <a:rPr lang="en-US" i="0" dirty="0" smtClean="0">
                <a:solidFill>
                  <a:srgbClr val="000000"/>
                </a:solidFill>
              </a:rPr>
              <a:t>, </a:t>
            </a:r>
            <a:r>
              <a:rPr lang="en-US" i="1" dirty="0" smtClean="0">
                <a:solidFill>
                  <a:srgbClr val="000000"/>
                </a:solidFill>
              </a:rPr>
              <a:t>b</a:t>
            </a:r>
            <a:r>
              <a:rPr lang="en-US" i="0" dirty="0" smtClean="0">
                <a:solidFill>
                  <a:srgbClr val="000000"/>
                </a:solidFill>
              </a:rPr>
              <a:t>, and </a:t>
            </a:r>
            <a:r>
              <a:rPr lang="en-US" i="1" dirty="0" smtClean="0">
                <a:solidFill>
                  <a:srgbClr val="000000"/>
                </a:solidFill>
              </a:rPr>
              <a:t>c</a:t>
            </a:r>
            <a:r>
              <a:rPr lang="en-US" i="0" dirty="0" smtClean="0">
                <a:solidFill>
                  <a:srgbClr val="000000"/>
                </a:solidFill>
              </a:rPr>
              <a:t>, </a:t>
            </a:r>
            <a:r>
              <a:rPr lang="en-US" i="0" dirty="0" smtClean="0">
                <a:solidFill>
                  <a:srgbClr val="0000FF"/>
                </a:solidFill>
              </a:rPr>
              <a:t>(</a:t>
            </a:r>
            <a:r>
              <a:rPr lang="en-US" b="1" i="1" dirty="0" smtClean="0">
                <a:solidFill>
                  <a:srgbClr val="0000FF"/>
                </a:solidFill>
              </a:rPr>
              <a:t>a</a:t>
            </a:r>
            <a:r>
              <a:rPr lang="en-US" dirty="0" smtClean="0">
                <a:solidFill>
                  <a:srgbClr val="0000FF"/>
                </a:solidFill>
                <a:latin typeface="Symbol" pitchFamily="18" charset="2"/>
                <a:sym typeface="Symbol"/>
              </a:rPr>
              <a:t>  </a:t>
            </a:r>
            <a:r>
              <a:rPr lang="en-US" b="1" i="1" dirty="0" smtClean="0">
                <a:solidFill>
                  <a:srgbClr val="0000FF"/>
                </a:solidFill>
              </a:rPr>
              <a:t>b</a:t>
            </a:r>
            <a:r>
              <a:rPr lang="en-US" i="0" dirty="0" smtClean="0">
                <a:solidFill>
                  <a:srgbClr val="0000FF"/>
                </a:solidFill>
              </a:rPr>
              <a:t>)</a:t>
            </a:r>
            <a:r>
              <a:rPr lang="en-US" dirty="0" smtClean="0">
                <a:solidFill>
                  <a:srgbClr val="0000FF"/>
                </a:solidFill>
                <a:latin typeface="Symbol" pitchFamily="18" charset="2"/>
                <a:sym typeface="Symbol"/>
              </a:rPr>
              <a:t>  </a:t>
            </a:r>
            <a:r>
              <a:rPr lang="en-US" b="1" i="1" dirty="0" smtClean="0">
                <a:solidFill>
                  <a:srgbClr val="0000FF"/>
                </a:solidFill>
              </a:rPr>
              <a:t>c</a:t>
            </a:r>
            <a:r>
              <a:rPr lang="en-US" i="0" dirty="0" smtClean="0">
                <a:solidFill>
                  <a:srgbClr val="0000FF"/>
                </a:solidFill>
              </a:rPr>
              <a:t> = </a:t>
            </a:r>
            <a:r>
              <a:rPr lang="en-US" b="1" i="1" dirty="0" smtClean="0">
                <a:solidFill>
                  <a:srgbClr val="0000FF"/>
                </a:solidFill>
              </a:rPr>
              <a:t>a</a:t>
            </a:r>
            <a:r>
              <a:rPr lang="en-US" dirty="0" smtClean="0">
                <a:solidFill>
                  <a:srgbClr val="0000FF"/>
                </a:solidFill>
                <a:latin typeface="Symbol" pitchFamily="18" charset="2"/>
                <a:sym typeface="Symbol"/>
              </a:rPr>
              <a:t> </a:t>
            </a:r>
            <a:r>
              <a:rPr lang="en-US" i="0" dirty="0" smtClean="0">
                <a:solidFill>
                  <a:srgbClr val="0000FF"/>
                </a:solidFill>
              </a:rPr>
              <a:t>(</a:t>
            </a:r>
            <a:r>
              <a:rPr lang="en-US" b="1" i="1" dirty="0" smtClean="0">
                <a:solidFill>
                  <a:srgbClr val="0000FF"/>
                </a:solidFill>
              </a:rPr>
              <a:t>b</a:t>
            </a:r>
            <a:r>
              <a:rPr lang="en-US" dirty="0" smtClean="0">
                <a:solidFill>
                  <a:srgbClr val="0000FF"/>
                </a:solidFill>
                <a:latin typeface="Symbol" pitchFamily="18" charset="2"/>
                <a:sym typeface="Symbol"/>
              </a:rPr>
              <a:t>  </a:t>
            </a:r>
            <a:r>
              <a:rPr lang="en-US" b="1" i="1" dirty="0" smtClean="0">
                <a:solidFill>
                  <a:srgbClr val="0000FF"/>
                </a:solidFill>
              </a:rPr>
              <a:t>c</a:t>
            </a:r>
            <a:r>
              <a:rPr lang="en-US" i="0" dirty="0" smtClean="0">
                <a:solidFill>
                  <a:srgbClr val="0000FF"/>
                </a:solidFill>
              </a:rPr>
              <a:t>)</a:t>
            </a:r>
          </a:p>
          <a:p>
            <a:r>
              <a:rPr lang="en-US" dirty="0" smtClean="0">
                <a:solidFill>
                  <a:srgbClr val="000000"/>
                </a:solidFill>
              </a:rPr>
              <a:t>For example, (7</a:t>
            </a:r>
            <a:r>
              <a:rPr lang="en-US" dirty="0" smtClean="0">
                <a:solidFill>
                  <a:srgbClr val="000000"/>
                </a:solidFill>
                <a:sym typeface="Symbol"/>
              </a:rPr>
              <a:t>  </a:t>
            </a:r>
            <a:r>
              <a:rPr lang="en-US" dirty="0" smtClean="0">
                <a:solidFill>
                  <a:srgbClr val="000000"/>
                </a:solidFill>
              </a:rPr>
              <a:t>2)</a:t>
            </a:r>
            <a:r>
              <a:rPr lang="en-US" dirty="0" smtClean="0">
                <a:solidFill>
                  <a:srgbClr val="000000"/>
                </a:solidFill>
                <a:sym typeface="Symbol"/>
              </a:rPr>
              <a:t>  </a:t>
            </a:r>
            <a:r>
              <a:rPr lang="en-US" dirty="0" smtClean="0">
                <a:solidFill>
                  <a:srgbClr val="000000"/>
                </a:solidFill>
              </a:rPr>
              <a:t>5 = 7</a:t>
            </a:r>
            <a:r>
              <a:rPr lang="en-US" dirty="0" smtClean="0">
                <a:solidFill>
                  <a:srgbClr val="000000"/>
                </a:solidFill>
                <a:sym typeface="Symbol"/>
              </a:rPr>
              <a:t> </a:t>
            </a:r>
            <a:r>
              <a:rPr lang="en-US" dirty="0" smtClean="0">
                <a:solidFill>
                  <a:srgbClr val="000000"/>
                </a:solidFill>
              </a:rPr>
              <a:t>(2</a:t>
            </a:r>
            <a:r>
              <a:rPr lang="en-US" dirty="0" smtClean="0">
                <a:solidFill>
                  <a:srgbClr val="000000"/>
                </a:solidFill>
                <a:sym typeface="Symbol"/>
              </a:rPr>
              <a:t>  </a:t>
            </a:r>
            <a:r>
              <a:rPr lang="en-US" dirty="0" smtClean="0">
                <a:solidFill>
                  <a:srgbClr val="000000"/>
                </a:solidFill>
              </a:rPr>
              <a:t>5).</a:t>
            </a:r>
            <a:endParaRPr lang="en-US" i="0" dirty="0" smtClean="0">
              <a:solidFill>
                <a:srgbClr val="000000"/>
              </a:solidFill>
            </a:endParaRPr>
          </a:p>
          <a:p>
            <a:pPr>
              <a:buNone/>
            </a:pPr>
            <a:r>
              <a:rPr lang="en-US" i="0" dirty="0" smtClean="0">
                <a:solidFill>
                  <a:srgbClr val="000000"/>
                </a:solidFill>
              </a:rPr>
              <a:t>(The </a:t>
            </a:r>
            <a:r>
              <a:rPr lang="en-US" b="1" i="0" dirty="0" smtClean="0">
                <a:solidFill>
                  <a:srgbClr val="C00000"/>
                </a:solidFill>
              </a:rPr>
              <a:t>grouping</a:t>
            </a:r>
            <a:r>
              <a:rPr lang="en-US" i="0" dirty="0" smtClean="0">
                <a:solidFill>
                  <a:srgbClr val="000000"/>
                </a:solidFill>
              </a:rPr>
              <a:t> of the numbers can be changed.)</a:t>
            </a:r>
            <a:endParaRPr lang="en-US" sz="2400" i="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Properties of Multiplication</a:t>
            </a:r>
            <a:endParaRPr lang="en-US" dirty="0">
              <a:solidFill>
                <a:schemeClr val="accent1">
                  <a:lumMod val="50000"/>
                </a:schemeClr>
              </a:solidFill>
            </a:endParaRPr>
          </a:p>
        </p:txBody>
      </p:sp>
      <p:sp>
        <p:nvSpPr>
          <p:cNvPr id="4"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pPr algn="ctr">
              <a:buNone/>
            </a:pPr>
            <a:r>
              <a:rPr lang="en-US" b="1" i="0" dirty="0" smtClean="0">
                <a:solidFill>
                  <a:srgbClr val="000000"/>
                </a:solidFill>
              </a:rPr>
              <a:t>Multiplicative Identity Property</a:t>
            </a:r>
          </a:p>
          <a:p>
            <a:r>
              <a:rPr lang="en-US" i="0" dirty="0" smtClean="0">
                <a:solidFill>
                  <a:srgbClr val="000000"/>
                </a:solidFill>
              </a:rPr>
              <a:t>For any whole number </a:t>
            </a:r>
            <a:r>
              <a:rPr lang="en-US" i="1" dirty="0" smtClean="0">
                <a:solidFill>
                  <a:srgbClr val="000000"/>
                </a:solidFill>
              </a:rPr>
              <a:t>a</a:t>
            </a:r>
            <a:r>
              <a:rPr lang="en-US" i="0" dirty="0" smtClean="0">
                <a:solidFill>
                  <a:srgbClr val="000000"/>
                </a:solidFill>
              </a:rPr>
              <a:t>, </a:t>
            </a:r>
            <a:r>
              <a:rPr lang="en-US" b="1" i="1" dirty="0" smtClean="0">
                <a:solidFill>
                  <a:srgbClr val="0000FF"/>
                </a:solidFill>
              </a:rPr>
              <a:t>a</a:t>
            </a:r>
            <a:r>
              <a:rPr lang="en-US" dirty="0" smtClean="0">
                <a:solidFill>
                  <a:srgbClr val="0000FF"/>
                </a:solidFill>
                <a:latin typeface="Symbol" pitchFamily="18" charset="2"/>
                <a:sym typeface="Symbol"/>
              </a:rPr>
              <a:t>  </a:t>
            </a:r>
            <a:r>
              <a:rPr lang="en-US" b="1" i="0" dirty="0" smtClean="0">
                <a:solidFill>
                  <a:srgbClr val="0000FF"/>
                </a:solidFill>
              </a:rPr>
              <a:t>1</a:t>
            </a:r>
            <a:r>
              <a:rPr lang="en-US" i="0" dirty="0" smtClean="0">
                <a:solidFill>
                  <a:srgbClr val="0000FF"/>
                </a:solidFill>
              </a:rPr>
              <a:t> = </a:t>
            </a:r>
            <a:r>
              <a:rPr lang="en-US" b="1" i="1" dirty="0" smtClean="0">
                <a:solidFill>
                  <a:srgbClr val="0000FF"/>
                </a:solidFill>
              </a:rPr>
              <a:t>a</a:t>
            </a:r>
            <a:r>
              <a:rPr lang="en-US" i="0" dirty="0" smtClean="0">
                <a:solidFill>
                  <a:srgbClr val="000000"/>
                </a:solidFill>
              </a:rPr>
              <a:t>.</a:t>
            </a:r>
          </a:p>
          <a:p>
            <a:r>
              <a:rPr lang="en-US" dirty="0" smtClean="0">
                <a:solidFill>
                  <a:srgbClr val="000000"/>
                </a:solidFill>
              </a:rPr>
              <a:t>For example, 6</a:t>
            </a:r>
            <a:r>
              <a:rPr lang="en-US" dirty="0" smtClean="0">
                <a:solidFill>
                  <a:srgbClr val="000000"/>
                </a:solidFill>
                <a:sym typeface="Symbol"/>
              </a:rPr>
              <a:t>  </a:t>
            </a:r>
            <a:r>
              <a:rPr lang="en-US" dirty="0" smtClean="0">
                <a:solidFill>
                  <a:srgbClr val="000000"/>
                </a:solidFill>
              </a:rPr>
              <a:t>1 = 6.</a:t>
            </a:r>
            <a:endParaRPr lang="en-US" i="0" dirty="0" smtClean="0">
              <a:solidFill>
                <a:srgbClr val="000000"/>
              </a:solidFill>
            </a:endParaRPr>
          </a:p>
          <a:p>
            <a:pPr>
              <a:buNone/>
            </a:pPr>
            <a:r>
              <a:rPr lang="en-US" i="0" dirty="0" smtClean="0">
                <a:solidFill>
                  <a:srgbClr val="000000"/>
                </a:solidFill>
              </a:rPr>
              <a:t>(The product of any number and 1 is that same number.)</a:t>
            </a:r>
          </a:p>
          <a:p>
            <a:pPr>
              <a:buNone/>
            </a:pPr>
            <a:r>
              <a:rPr lang="en-US" i="0" dirty="0" smtClean="0">
                <a:solidFill>
                  <a:srgbClr val="000000"/>
                </a:solidFill>
              </a:rPr>
              <a:t>The number 1 is called the </a:t>
            </a:r>
            <a:r>
              <a:rPr lang="en-US" b="1" i="0" dirty="0" smtClean="0">
                <a:solidFill>
                  <a:srgbClr val="C00000"/>
                </a:solidFill>
              </a:rPr>
              <a:t>multiplicative identity</a:t>
            </a:r>
            <a:r>
              <a:rPr lang="en-US" b="1" i="0" dirty="0" smtClean="0">
                <a:solidFill>
                  <a:srgbClr val="000000"/>
                </a:solidFill>
              </a:rPr>
              <a:t>.</a:t>
            </a:r>
            <a:endParaRPr lang="en-US" i="0"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Properties of Multiplication</a:t>
            </a:r>
            <a:endParaRPr lang="en-US" dirty="0">
              <a:solidFill>
                <a:schemeClr val="accent1">
                  <a:lumMod val="50000"/>
                </a:schemeClr>
              </a:solidFill>
            </a:endParaRPr>
          </a:p>
        </p:txBody>
      </p:sp>
      <p:sp>
        <p:nvSpPr>
          <p:cNvPr id="4" name="Content Placeholder 2"/>
          <p:cNvSpPr>
            <a:spLocks noGrp="1"/>
          </p:cNvSpPr>
          <p:nvPr>
            <p:ph idx="1"/>
          </p:nvPr>
        </p:nvSpPr>
        <p:spPr>
          <a:xfrm>
            <a:off x="457200" y="1280160"/>
            <a:ext cx="8229600" cy="2074414"/>
          </a:xfrm>
          <a:solidFill>
            <a:srgbClr val="FFFFCC"/>
          </a:solidFill>
          <a:ln w="28575">
            <a:solidFill>
              <a:srgbClr val="000000"/>
            </a:solidFill>
          </a:ln>
        </p:spPr>
        <p:txBody>
          <a:bodyPr>
            <a:spAutoFit/>
          </a:bodyPr>
          <a:lstStyle/>
          <a:p>
            <a:pPr algn="ctr">
              <a:buNone/>
            </a:pPr>
            <a:r>
              <a:rPr lang="en-US" b="1" i="0" dirty="0" smtClean="0">
                <a:solidFill>
                  <a:srgbClr val="000000"/>
                </a:solidFill>
              </a:rPr>
              <a:t>Zero Factor Law</a:t>
            </a:r>
          </a:p>
          <a:p>
            <a:r>
              <a:rPr lang="en-US" i="0" dirty="0" smtClean="0">
                <a:solidFill>
                  <a:srgbClr val="000000"/>
                </a:solidFill>
              </a:rPr>
              <a:t>For any whole number </a:t>
            </a:r>
            <a:r>
              <a:rPr lang="en-US" i="1" dirty="0" smtClean="0">
                <a:solidFill>
                  <a:srgbClr val="000000"/>
                </a:solidFill>
              </a:rPr>
              <a:t>a</a:t>
            </a:r>
            <a:r>
              <a:rPr lang="en-US" i="0" dirty="0" smtClean="0">
                <a:solidFill>
                  <a:srgbClr val="000000"/>
                </a:solidFill>
              </a:rPr>
              <a:t>, </a:t>
            </a:r>
            <a:r>
              <a:rPr lang="en-US" b="1" i="1" dirty="0" smtClean="0">
                <a:solidFill>
                  <a:srgbClr val="0000FF"/>
                </a:solidFill>
              </a:rPr>
              <a:t>a</a:t>
            </a:r>
            <a:r>
              <a:rPr lang="en-US" dirty="0" smtClean="0">
                <a:solidFill>
                  <a:srgbClr val="0000FF"/>
                </a:solidFill>
                <a:latin typeface="Symbol" pitchFamily="18" charset="2"/>
                <a:sym typeface="Symbol"/>
              </a:rPr>
              <a:t>  </a:t>
            </a:r>
            <a:r>
              <a:rPr lang="en-US" b="1" i="0" dirty="0" smtClean="0">
                <a:solidFill>
                  <a:srgbClr val="0000FF"/>
                </a:solidFill>
              </a:rPr>
              <a:t>0</a:t>
            </a:r>
            <a:r>
              <a:rPr lang="en-US" i="0" dirty="0" smtClean="0">
                <a:solidFill>
                  <a:srgbClr val="0000FF"/>
                </a:solidFill>
              </a:rPr>
              <a:t> = </a:t>
            </a:r>
            <a:r>
              <a:rPr lang="en-US" b="1" i="0" dirty="0" smtClean="0">
                <a:solidFill>
                  <a:srgbClr val="0000FF"/>
                </a:solidFill>
              </a:rPr>
              <a:t>0</a:t>
            </a:r>
            <a:r>
              <a:rPr lang="en-US" i="0" dirty="0" smtClean="0">
                <a:solidFill>
                  <a:srgbClr val="000000"/>
                </a:solidFill>
              </a:rPr>
              <a:t>.</a:t>
            </a:r>
          </a:p>
          <a:p>
            <a:r>
              <a:rPr lang="en-US" dirty="0" smtClean="0">
                <a:solidFill>
                  <a:srgbClr val="000000"/>
                </a:solidFill>
              </a:rPr>
              <a:t>For example, 63</a:t>
            </a:r>
            <a:r>
              <a:rPr lang="en-US" dirty="0" smtClean="0">
                <a:solidFill>
                  <a:srgbClr val="000000"/>
                </a:solidFill>
                <a:sym typeface="Symbol"/>
              </a:rPr>
              <a:t>  </a:t>
            </a:r>
            <a:r>
              <a:rPr lang="en-US" dirty="0" smtClean="0">
                <a:solidFill>
                  <a:srgbClr val="000000"/>
                </a:solidFill>
              </a:rPr>
              <a:t>0 = 0.</a:t>
            </a:r>
            <a:endParaRPr lang="en-US" i="0" dirty="0" smtClean="0">
              <a:solidFill>
                <a:srgbClr val="000000"/>
              </a:solidFill>
            </a:endParaRPr>
          </a:p>
          <a:p>
            <a:pPr>
              <a:buNone/>
            </a:pPr>
            <a:r>
              <a:rPr lang="en-US" i="0" dirty="0" smtClean="0">
                <a:solidFill>
                  <a:srgbClr val="000000"/>
                </a:solidFill>
              </a:rPr>
              <a:t>(The product of a number and 0 is always 0.)</a:t>
            </a:r>
            <a:endParaRPr lang="en-US" sz="2400" i="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1: Properties of Multiplication </a:t>
            </a:r>
            <a:endParaRPr lang="en-US" dirty="0">
              <a:solidFill>
                <a:srgbClr val="1F497D"/>
              </a:solidFill>
            </a:endParaRPr>
          </a:p>
        </p:txBody>
      </p:sp>
      <p:sp>
        <p:nvSpPr>
          <p:cNvPr id="15362" name="Content Placeholder 2"/>
          <p:cNvSpPr>
            <a:spLocks noGrp="1"/>
          </p:cNvSpPr>
          <p:nvPr>
            <p:ph idx="1"/>
          </p:nvPr>
        </p:nvSpPr>
        <p:spPr>
          <a:xfrm>
            <a:off x="457200" y="1280160"/>
            <a:ext cx="8229600" cy="4949047"/>
          </a:xfrm>
        </p:spPr>
        <p:txBody>
          <a:bodyPr>
            <a:spAutoFit/>
          </a:bodyPr>
          <a:lstStyle/>
          <a:p>
            <a:pPr eaLnBrk="1" hangingPunct="1">
              <a:tabLst>
                <a:tab pos="457200" algn="l"/>
              </a:tabLst>
            </a:pPr>
            <a:r>
              <a:rPr lang="en-US" i="0" dirty="0" smtClean="0">
                <a:solidFill>
                  <a:srgbClr val="366092"/>
                </a:solidFill>
              </a:rPr>
              <a:t>Each of the properties of multiplication is illustrated.</a:t>
            </a:r>
          </a:p>
          <a:p>
            <a:pPr marL="0" lvl="1" indent="0">
              <a:buNone/>
              <a:tabLst>
                <a:tab pos="457200" algn="l"/>
              </a:tabLst>
            </a:pPr>
            <a:r>
              <a:rPr lang="en-US" b="1" dirty="0" smtClean="0">
                <a:solidFill>
                  <a:srgbClr val="366092"/>
                </a:solidFill>
              </a:rPr>
              <a:t>a.  </a:t>
            </a:r>
            <a:r>
              <a:rPr lang="en-US" b="1" dirty="0" smtClean="0">
                <a:solidFill>
                  <a:srgbClr val="000000"/>
                </a:solidFill>
              </a:rPr>
              <a:t> </a:t>
            </a:r>
            <a:r>
              <a:rPr lang="en-US" dirty="0" smtClean="0">
                <a:solidFill>
                  <a:srgbClr val="0000FF"/>
                </a:solidFill>
              </a:rPr>
              <a:t>5 </a:t>
            </a:r>
            <a:r>
              <a:rPr lang="en-US" dirty="0" smtClean="0">
                <a:solidFill>
                  <a:srgbClr val="0000FF"/>
                </a:solidFill>
                <a:sym typeface="Symbol"/>
              </a:rPr>
              <a:t> 6 = 6  5</a:t>
            </a:r>
            <a:endParaRPr lang="en-US" dirty="0" smtClean="0">
              <a:solidFill>
                <a:srgbClr val="0000FF"/>
              </a:solidFill>
            </a:endParaRPr>
          </a:p>
          <a:p>
            <a:pPr marL="0" lvl="1" indent="0">
              <a:buNone/>
              <a:tabLst>
                <a:tab pos="457200" algn="l"/>
              </a:tabLst>
            </a:pPr>
            <a:r>
              <a:rPr lang="en-US" dirty="0" smtClean="0">
                <a:solidFill>
                  <a:srgbClr val="366092"/>
                </a:solidFill>
              </a:rPr>
              <a:t>	As a check, we see that </a:t>
            </a:r>
            <a:r>
              <a:rPr lang="en-US" dirty="0" smtClean="0">
                <a:solidFill>
                  <a:srgbClr val="000099"/>
                </a:solidFill>
              </a:rPr>
              <a:t>5 </a:t>
            </a:r>
            <a:r>
              <a:rPr lang="en-US" dirty="0" smtClean="0">
                <a:solidFill>
                  <a:srgbClr val="000099"/>
                </a:solidFill>
                <a:sym typeface="Symbol"/>
              </a:rPr>
              <a:t> </a:t>
            </a:r>
            <a:r>
              <a:rPr lang="en-US" dirty="0" smtClean="0">
                <a:solidFill>
                  <a:srgbClr val="000099"/>
                </a:solidFill>
              </a:rPr>
              <a:t>6 = 30</a:t>
            </a:r>
            <a:r>
              <a:rPr lang="en-US" dirty="0" smtClean="0">
                <a:solidFill>
                  <a:srgbClr val="366092"/>
                </a:solidFill>
              </a:rPr>
              <a:t> and </a:t>
            </a:r>
            <a:r>
              <a:rPr lang="en-US" dirty="0" smtClean="0">
                <a:solidFill>
                  <a:srgbClr val="000099"/>
                </a:solidFill>
              </a:rPr>
              <a:t>6</a:t>
            </a:r>
            <a:r>
              <a:rPr lang="en-US" dirty="0" smtClean="0">
                <a:solidFill>
                  <a:srgbClr val="000099"/>
                </a:solidFill>
                <a:sym typeface="Symbol"/>
              </a:rPr>
              <a:t>  </a:t>
            </a:r>
            <a:r>
              <a:rPr lang="en-US" dirty="0" smtClean="0">
                <a:solidFill>
                  <a:srgbClr val="000099"/>
                </a:solidFill>
              </a:rPr>
              <a:t>5 = 30</a:t>
            </a:r>
            <a:r>
              <a:rPr lang="en-US" dirty="0" smtClean="0">
                <a:solidFill>
                  <a:srgbClr val="366092"/>
                </a:solidFill>
              </a:rPr>
              <a:t>.</a:t>
            </a:r>
          </a:p>
          <a:p>
            <a:pPr marL="0" lvl="1" indent="0">
              <a:spcBef>
                <a:spcPts val="1800"/>
              </a:spcBef>
              <a:buNone/>
              <a:tabLst>
                <a:tab pos="457200" algn="l"/>
              </a:tabLst>
            </a:pPr>
            <a:r>
              <a:rPr lang="en-US" b="1" dirty="0" smtClean="0">
                <a:solidFill>
                  <a:srgbClr val="366092"/>
                </a:solidFill>
              </a:rPr>
              <a:t>b.	</a:t>
            </a:r>
            <a:r>
              <a:rPr lang="en-US" dirty="0" smtClean="0">
                <a:solidFill>
                  <a:srgbClr val="0000FF"/>
                </a:solidFill>
              </a:rPr>
              <a:t>2 </a:t>
            </a:r>
            <a:r>
              <a:rPr lang="en-US" dirty="0" smtClean="0">
                <a:solidFill>
                  <a:srgbClr val="0000FF"/>
                </a:solidFill>
                <a:sym typeface="Symbol"/>
              </a:rPr>
              <a:t> </a:t>
            </a:r>
            <a:r>
              <a:rPr lang="en-US" dirty="0" smtClean="0">
                <a:solidFill>
                  <a:srgbClr val="0000FF"/>
                </a:solidFill>
              </a:rPr>
              <a:t>(5</a:t>
            </a:r>
            <a:r>
              <a:rPr lang="en-US" dirty="0" smtClean="0">
                <a:solidFill>
                  <a:srgbClr val="0000FF"/>
                </a:solidFill>
                <a:sym typeface="Symbol"/>
              </a:rPr>
              <a:t>  </a:t>
            </a:r>
            <a:r>
              <a:rPr lang="en-US" dirty="0" smtClean="0">
                <a:solidFill>
                  <a:srgbClr val="0000FF"/>
                </a:solidFill>
              </a:rPr>
              <a:t>9) = (2</a:t>
            </a:r>
            <a:r>
              <a:rPr lang="en-US" dirty="0" smtClean="0">
                <a:solidFill>
                  <a:srgbClr val="0000FF"/>
                </a:solidFill>
                <a:sym typeface="Symbol"/>
              </a:rPr>
              <a:t>  </a:t>
            </a:r>
            <a:r>
              <a:rPr lang="en-US" dirty="0" smtClean="0">
                <a:solidFill>
                  <a:srgbClr val="0000FF"/>
                </a:solidFill>
              </a:rPr>
              <a:t>5)</a:t>
            </a:r>
            <a:r>
              <a:rPr lang="en-US" dirty="0" smtClean="0">
                <a:solidFill>
                  <a:srgbClr val="0000FF"/>
                </a:solidFill>
                <a:sym typeface="Symbol"/>
              </a:rPr>
              <a:t>  </a:t>
            </a:r>
            <a:r>
              <a:rPr lang="en-US" dirty="0" smtClean="0">
                <a:solidFill>
                  <a:srgbClr val="0000FF"/>
                </a:solidFill>
              </a:rPr>
              <a:t>9</a:t>
            </a:r>
            <a:r>
              <a:rPr lang="en-US" b="1" dirty="0" smtClean="0">
                <a:solidFill>
                  <a:srgbClr val="366092"/>
                </a:solidFill>
              </a:rPr>
              <a:t> </a:t>
            </a:r>
            <a:endParaRPr lang="en-US" dirty="0" smtClean="0">
              <a:solidFill>
                <a:srgbClr val="366092"/>
              </a:solidFill>
            </a:endParaRPr>
          </a:p>
          <a:p>
            <a:pPr marL="0" lvl="1" indent="0">
              <a:buNone/>
              <a:tabLst>
                <a:tab pos="457200" algn="l"/>
              </a:tabLst>
            </a:pPr>
            <a:r>
              <a:rPr lang="en-US" dirty="0" smtClean="0">
                <a:solidFill>
                  <a:srgbClr val="366092"/>
                </a:solidFill>
              </a:rPr>
              <a:t>	As a check, we see that </a:t>
            </a:r>
          </a:p>
          <a:p>
            <a:pPr marL="0" lvl="1" indent="0">
              <a:spcBef>
                <a:spcPts val="1800"/>
              </a:spcBef>
              <a:buNone/>
              <a:tabLst>
                <a:tab pos="457200" algn="l"/>
              </a:tabLst>
            </a:pPr>
            <a:r>
              <a:rPr lang="en-US" b="1" dirty="0" smtClean="0">
                <a:solidFill>
                  <a:srgbClr val="366092"/>
                </a:solidFill>
              </a:rPr>
              <a:t>c.	</a:t>
            </a:r>
            <a:r>
              <a:rPr lang="en-US" dirty="0" smtClean="0">
                <a:solidFill>
                  <a:srgbClr val="0000FF"/>
                </a:solidFill>
              </a:rPr>
              <a:t>8 </a:t>
            </a:r>
            <a:r>
              <a:rPr lang="en-US" dirty="0" smtClean="0">
                <a:solidFill>
                  <a:srgbClr val="0000FF"/>
                </a:solidFill>
                <a:sym typeface="Symbol"/>
              </a:rPr>
              <a:t> </a:t>
            </a:r>
            <a:r>
              <a:rPr lang="en-US" dirty="0" smtClean="0">
                <a:solidFill>
                  <a:srgbClr val="0000FF"/>
                </a:solidFill>
              </a:rPr>
              <a:t>1 = 8</a:t>
            </a:r>
          </a:p>
          <a:p>
            <a:pPr marL="0" lvl="1" indent="0">
              <a:buNone/>
              <a:tabLst>
                <a:tab pos="457200" algn="l"/>
              </a:tabLst>
            </a:pPr>
            <a:endParaRPr lang="en-US" b="1" dirty="0" smtClean="0">
              <a:solidFill>
                <a:srgbClr val="366092"/>
              </a:solidFill>
            </a:endParaRPr>
          </a:p>
          <a:p>
            <a:pPr marL="0" lvl="1" indent="0">
              <a:buNone/>
              <a:tabLst>
                <a:tab pos="457200" algn="l"/>
              </a:tabLst>
            </a:pPr>
            <a:r>
              <a:rPr lang="en-US" b="1" dirty="0" smtClean="0">
                <a:solidFill>
                  <a:srgbClr val="366092"/>
                </a:solidFill>
              </a:rPr>
              <a:t>d.	</a:t>
            </a:r>
            <a:r>
              <a:rPr lang="en-US" dirty="0" smtClean="0">
                <a:solidFill>
                  <a:srgbClr val="0000FF"/>
                </a:solidFill>
              </a:rPr>
              <a:t>196 </a:t>
            </a:r>
            <a:r>
              <a:rPr lang="en-US" dirty="0" smtClean="0">
                <a:solidFill>
                  <a:srgbClr val="0000FF"/>
                </a:solidFill>
                <a:sym typeface="Symbol"/>
              </a:rPr>
              <a:t> </a:t>
            </a:r>
            <a:r>
              <a:rPr lang="en-US" dirty="0" smtClean="0">
                <a:solidFill>
                  <a:srgbClr val="0000FF"/>
                </a:solidFill>
              </a:rPr>
              <a:t>0 = 0</a:t>
            </a:r>
          </a:p>
          <a:p>
            <a:pPr eaLnBrk="1" hangingPunct="1">
              <a:tabLst>
                <a:tab pos="457200" algn="l"/>
              </a:tabLst>
            </a:pPr>
            <a:endParaRPr lang="en-US" sz="2800" dirty="0" smtClean="0"/>
          </a:p>
        </p:txBody>
      </p:sp>
      <p:sp>
        <p:nvSpPr>
          <p:cNvPr id="4" name="TextBox 3"/>
          <p:cNvSpPr txBox="1"/>
          <p:nvPr/>
        </p:nvSpPr>
        <p:spPr>
          <a:xfrm>
            <a:off x="3550920" y="1828800"/>
            <a:ext cx="4297680" cy="400110"/>
          </a:xfrm>
          <a:prstGeom prst="rect">
            <a:avLst/>
          </a:prstGeom>
          <a:noFill/>
        </p:spPr>
        <p:txBody>
          <a:bodyPr wrap="square" rtlCol="0">
            <a:spAutoFit/>
          </a:bodyPr>
          <a:lstStyle/>
          <a:p>
            <a:r>
              <a:rPr lang="en-US" sz="2000" dirty="0" smtClean="0">
                <a:solidFill>
                  <a:srgbClr val="008080"/>
                </a:solidFill>
                <a:latin typeface="+mn-lt"/>
              </a:rPr>
              <a:t>commutative property of multiplication</a:t>
            </a:r>
            <a:endParaRPr lang="en-US" sz="2000" dirty="0">
              <a:solidFill>
                <a:srgbClr val="008080"/>
              </a:solidFill>
              <a:latin typeface="+mn-lt"/>
            </a:endParaRPr>
          </a:p>
        </p:txBody>
      </p:sp>
      <p:sp>
        <p:nvSpPr>
          <p:cNvPr id="5" name="TextBox 4"/>
          <p:cNvSpPr txBox="1"/>
          <p:nvPr/>
        </p:nvSpPr>
        <p:spPr>
          <a:xfrm>
            <a:off x="4191000" y="3048000"/>
            <a:ext cx="4114800" cy="400110"/>
          </a:xfrm>
          <a:prstGeom prst="rect">
            <a:avLst/>
          </a:prstGeom>
          <a:noFill/>
        </p:spPr>
        <p:txBody>
          <a:bodyPr wrap="square" rtlCol="0">
            <a:spAutoFit/>
          </a:bodyPr>
          <a:lstStyle/>
          <a:p>
            <a:r>
              <a:rPr lang="en-US" sz="2000" dirty="0" smtClean="0">
                <a:solidFill>
                  <a:srgbClr val="008080"/>
                </a:solidFill>
                <a:latin typeface="+mn-lt"/>
              </a:rPr>
              <a:t>associative property of multiplication</a:t>
            </a:r>
            <a:endParaRPr lang="en-US" sz="2000" dirty="0">
              <a:solidFill>
                <a:srgbClr val="008080"/>
              </a:solidFill>
              <a:latin typeface="+mn-lt"/>
            </a:endParaRPr>
          </a:p>
        </p:txBody>
      </p:sp>
      <p:sp>
        <p:nvSpPr>
          <p:cNvPr id="6" name="TextBox 5"/>
          <p:cNvSpPr txBox="1"/>
          <p:nvPr/>
        </p:nvSpPr>
        <p:spPr>
          <a:xfrm>
            <a:off x="2895600" y="4191000"/>
            <a:ext cx="5181600" cy="400110"/>
          </a:xfrm>
          <a:prstGeom prst="rect">
            <a:avLst/>
          </a:prstGeom>
          <a:noFill/>
        </p:spPr>
        <p:txBody>
          <a:bodyPr wrap="square" rtlCol="0">
            <a:spAutoFit/>
          </a:bodyPr>
          <a:lstStyle/>
          <a:p>
            <a:r>
              <a:rPr lang="en-US" sz="2000" dirty="0" smtClean="0">
                <a:solidFill>
                  <a:srgbClr val="008080"/>
                </a:solidFill>
                <a:latin typeface="+mn-lt"/>
              </a:rPr>
              <a:t>multiplicative identity property</a:t>
            </a:r>
            <a:endParaRPr lang="en-US" sz="2000" dirty="0">
              <a:solidFill>
                <a:srgbClr val="008080"/>
              </a:solidFill>
              <a:latin typeface="+mn-lt"/>
            </a:endParaRPr>
          </a:p>
        </p:txBody>
      </p:sp>
      <p:sp>
        <p:nvSpPr>
          <p:cNvPr id="15" name="TextBox 14"/>
          <p:cNvSpPr txBox="1"/>
          <p:nvPr/>
        </p:nvSpPr>
        <p:spPr>
          <a:xfrm>
            <a:off x="2895600" y="5225844"/>
            <a:ext cx="2438400" cy="400110"/>
          </a:xfrm>
          <a:prstGeom prst="rect">
            <a:avLst/>
          </a:prstGeom>
          <a:noFill/>
        </p:spPr>
        <p:txBody>
          <a:bodyPr wrap="square" rtlCol="0">
            <a:spAutoFit/>
          </a:bodyPr>
          <a:lstStyle/>
          <a:p>
            <a:r>
              <a:rPr lang="en-US" sz="2000" dirty="0" smtClean="0">
                <a:solidFill>
                  <a:srgbClr val="008080"/>
                </a:solidFill>
                <a:latin typeface="+mn-lt"/>
              </a:rPr>
              <a:t>zero factor law</a:t>
            </a:r>
            <a:endParaRPr lang="en-US" sz="2000" dirty="0">
              <a:solidFill>
                <a:srgbClr val="008080"/>
              </a:solidFill>
              <a:latin typeface="+mn-lt"/>
            </a:endParaRPr>
          </a:p>
        </p:txBody>
      </p:sp>
      <p:graphicFrame>
        <p:nvGraphicFramePr>
          <p:cNvPr id="7177" name="Object 9"/>
          <p:cNvGraphicFramePr>
            <a:graphicFrameLocks noChangeAspect="1"/>
          </p:cNvGraphicFramePr>
          <p:nvPr/>
        </p:nvGraphicFramePr>
        <p:xfrm>
          <a:off x="4542504" y="3505200"/>
          <a:ext cx="3962400" cy="469900"/>
        </p:xfrm>
        <a:graphic>
          <a:graphicData uri="http://schemas.openxmlformats.org/presentationml/2006/ole">
            <mc:AlternateContent xmlns:mc="http://schemas.openxmlformats.org/markup-compatibility/2006">
              <mc:Choice xmlns:v="urn:schemas-microsoft-com:vml" Requires="v">
                <p:oleObj spid="_x0000_s7181" name="Equation" r:id="rId4" imgW="3962160" imgH="469800" progId="Equation.DSMT4">
                  <p:embed/>
                </p:oleObj>
              </mc:Choice>
              <mc:Fallback>
                <p:oleObj name="Equation" r:id="rId4" imgW="3962160" imgH="46980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504" y="3505200"/>
                        <a:ext cx="396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5" grpId="0"/>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1557</Words>
  <Application>Microsoft Office PowerPoint</Application>
  <PresentationFormat>On-screen Show (4:3)</PresentationFormat>
  <Paragraphs>285</Paragraphs>
  <Slides>43</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9" baseType="lpstr">
      <vt:lpstr>Calibri</vt:lpstr>
      <vt:lpstr>Courier New</vt:lpstr>
      <vt:lpstr>Arial</vt:lpstr>
      <vt:lpstr>Symbol</vt:lpstr>
      <vt:lpstr>Office Theme</vt:lpstr>
      <vt:lpstr>Equation</vt:lpstr>
      <vt:lpstr>Section 1.3</vt:lpstr>
      <vt:lpstr>Objectives</vt:lpstr>
      <vt:lpstr>Objectives (cont.)</vt:lpstr>
      <vt:lpstr>Multiplication with Whole Numbers</vt:lpstr>
      <vt:lpstr>Properties of Multiplication</vt:lpstr>
      <vt:lpstr>Properties of Multiplication</vt:lpstr>
      <vt:lpstr>Properties of Multiplication</vt:lpstr>
      <vt:lpstr>Properties of Multiplication</vt:lpstr>
      <vt:lpstr>Example 1: Properties of Multiplication </vt:lpstr>
      <vt:lpstr>Completion Example 2</vt:lpstr>
      <vt:lpstr>Example 3</vt:lpstr>
      <vt:lpstr>Example 3 (cont.)</vt:lpstr>
      <vt:lpstr>The Distributive Property</vt:lpstr>
      <vt:lpstr>Example 4</vt:lpstr>
      <vt:lpstr>Example 4 (cont.)</vt:lpstr>
      <vt:lpstr>Example 4 (cont.)</vt:lpstr>
      <vt:lpstr>Example 5</vt:lpstr>
      <vt:lpstr>Example 6</vt:lpstr>
      <vt:lpstr>Example 6 (cont.)</vt:lpstr>
      <vt:lpstr>Example 7</vt:lpstr>
      <vt:lpstr>Example 7 (cont.)</vt:lpstr>
      <vt:lpstr>Example 7 (cont.)</vt:lpstr>
      <vt:lpstr>Example 7 (cont.)</vt:lpstr>
      <vt:lpstr>Example 8</vt:lpstr>
      <vt:lpstr>Example 8 (cont.)</vt:lpstr>
      <vt:lpstr>Example 9</vt:lpstr>
      <vt:lpstr>Example 9 (cont.)</vt:lpstr>
      <vt:lpstr>Division with Whole Numbers</vt:lpstr>
      <vt:lpstr>Example 10</vt:lpstr>
      <vt:lpstr>Example 10 (cont.)</vt:lpstr>
      <vt:lpstr>Estimating Products and Quotients</vt:lpstr>
      <vt:lpstr>Estimating Products and Quotients</vt:lpstr>
      <vt:lpstr>Example 11</vt:lpstr>
      <vt:lpstr>Example 11 (cont.)</vt:lpstr>
      <vt:lpstr>Example 11 (cont.)</vt:lpstr>
      <vt:lpstr>Completion Example 12</vt:lpstr>
      <vt:lpstr>Completion Example 12 (cont.)</vt:lpstr>
      <vt:lpstr>Example 13: Multiplication with a Calculator </vt:lpstr>
      <vt:lpstr>Example 14: Division with a Calculator </vt:lpstr>
      <vt:lpstr>Example 14: Division with a Calculator (cont.) </vt:lpstr>
      <vt:lpstr>Example 15</vt:lpstr>
      <vt:lpstr>Example 15 (cont.)</vt:lpstr>
      <vt:lpstr>Example 16</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Prealgebra</dc:title>
  <dc:creator>Hawkes Learning Systems</dc:creator>
  <cp:lastModifiedBy>ashish.samudre</cp:lastModifiedBy>
  <cp:revision>103</cp:revision>
  <dcterms:created xsi:type="dcterms:W3CDTF">2013-04-26T14:43:13Z</dcterms:created>
  <dcterms:modified xsi:type="dcterms:W3CDTF">2017-08-02T15:19:27Z</dcterms:modified>
</cp:coreProperties>
</file>