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76" r:id="rId5"/>
    <p:sldId id="260" r:id="rId6"/>
    <p:sldId id="261" r:id="rId7"/>
    <p:sldId id="277" r:id="rId8"/>
    <p:sldId id="278" r:id="rId9"/>
    <p:sldId id="279" r:id="rId10"/>
    <p:sldId id="264" r:id="rId11"/>
    <p:sldId id="280" r:id="rId12"/>
    <p:sldId id="266" r:id="rId13"/>
    <p:sldId id="281" r:id="rId14"/>
    <p:sldId id="268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FF"/>
    <a:srgbClr val="008080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8" autoAdjust="0"/>
    <p:restoredTop sz="94709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40.wmf"/><Relationship Id="rId7" Type="http://schemas.openxmlformats.org/officeDocument/2006/relationships/image" Target="../media/image43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669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40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629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957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193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729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54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404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663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1274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9912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9521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516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8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5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29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7.bin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23" Type="http://schemas.openxmlformats.org/officeDocument/2006/relationships/image" Target="../media/image17.wmf"/><Relationship Id="rId28" Type="http://schemas.openxmlformats.org/officeDocument/2006/relationships/oleObject" Target="../embeddings/oleObject19.bin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wmf"/><Relationship Id="rId31" Type="http://schemas.openxmlformats.org/officeDocument/2006/relationships/image" Target="../media/image21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19.wmf"/><Relationship Id="rId30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2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34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image" Target="../media/image35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4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3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6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Applications: Number Problems, Consumer Items, Checking, Geometry, and Reading Graphs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accent1"/>
                </a:solidFill>
              </a:rPr>
              <a:t>Example 2: Number Problems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If the quotient of </a:t>
            </a:r>
            <a:r>
              <a:rPr lang="en-US" i="0" dirty="0" smtClean="0">
                <a:solidFill>
                  <a:srgbClr val="0000FF"/>
                </a:solidFill>
              </a:rPr>
              <a:t>1265</a:t>
            </a:r>
            <a:r>
              <a:rPr lang="en-US" i="0" dirty="0" smtClean="0">
                <a:solidFill>
                  <a:schemeClr val="tx1"/>
                </a:solidFill>
              </a:rPr>
              <a:t> and 5 is decreased by the sum of </a:t>
            </a:r>
            <a:r>
              <a:rPr lang="en-US" i="0" dirty="0" smtClean="0">
                <a:solidFill>
                  <a:srgbClr val="0000FF"/>
                </a:solidFill>
              </a:rPr>
              <a:t>120 </a:t>
            </a:r>
            <a:r>
              <a:rPr lang="en-US" i="0" dirty="0" smtClean="0">
                <a:solidFill>
                  <a:schemeClr val="tx1"/>
                </a:solidFill>
              </a:rPr>
              <a:t>and </a:t>
            </a:r>
            <a:r>
              <a:rPr lang="en-US" i="0" dirty="0" smtClean="0">
                <a:solidFill>
                  <a:srgbClr val="0000FF"/>
                </a:solidFill>
              </a:rPr>
              <a:t>37</a:t>
            </a:r>
            <a:r>
              <a:rPr lang="en-US" i="0" dirty="0" smtClean="0">
                <a:solidFill>
                  <a:schemeClr val="tx1"/>
                </a:solidFill>
              </a:rPr>
              <a:t>, what is the difference?</a:t>
            </a:r>
          </a:p>
          <a:p>
            <a:pPr marL="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Again, we rewrite the problem emphasize the key words by printing them in boldface.</a:t>
            </a:r>
          </a:p>
          <a:p>
            <a:pPr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If the </a:t>
            </a:r>
            <a:r>
              <a:rPr lang="en-US" b="1" i="0" dirty="0" smtClean="0">
                <a:solidFill>
                  <a:schemeClr val="tx1"/>
                </a:solidFill>
              </a:rPr>
              <a:t>quotient</a:t>
            </a:r>
            <a:r>
              <a:rPr lang="en-US" i="0" dirty="0" smtClean="0">
                <a:solidFill>
                  <a:schemeClr val="tx1"/>
                </a:solidFill>
              </a:rPr>
              <a:t> of </a:t>
            </a:r>
            <a:r>
              <a:rPr lang="en-US" i="0" dirty="0" smtClean="0">
                <a:solidFill>
                  <a:srgbClr val="0000FF"/>
                </a:solidFill>
              </a:rPr>
              <a:t>1265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0" dirty="0" smtClean="0">
                <a:solidFill>
                  <a:srgbClr val="0000FF"/>
                </a:solidFill>
              </a:rPr>
              <a:t>5</a:t>
            </a:r>
            <a:r>
              <a:rPr lang="en-US" i="0" dirty="0" smtClean="0">
                <a:solidFill>
                  <a:schemeClr val="tx1"/>
                </a:solidFill>
              </a:rPr>
              <a:t> is </a:t>
            </a:r>
            <a:r>
              <a:rPr lang="en-US" b="1" i="0" dirty="0" smtClean="0">
                <a:solidFill>
                  <a:schemeClr val="tx1"/>
                </a:solidFill>
              </a:rPr>
              <a:t>decreased</a:t>
            </a:r>
            <a:r>
              <a:rPr lang="en-US" i="0" dirty="0" smtClean="0">
                <a:solidFill>
                  <a:schemeClr val="tx1"/>
                </a:solidFill>
              </a:rPr>
              <a:t> by the </a:t>
            </a:r>
            <a:r>
              <a:rPr lang="en-US" b="1" i="0" dirty="0" smtClean="0">
                <a:solidFill>
                  <a:schemeClr val="tx1"/>
                </a:solidFill>
              </a:rPr>
              <a:t>sum</a:t>
            </a:r>
            <a:r>
              <a:rPr lang="en-US" i="0" dirty="0" smtClean="0">
                <a:solidFill>
                  <a:schemeClr val="tx1"/>
                </a:solidFill>
              </a:rPr>
              <a:t> of </a:t>
            </a:r>
            <a:r>
              <a:rPr lang="en-US" i="0" dirty="0" smtClean="0">
                <a:solidFill>
                  <a:srgbClr val="0000FF"/>
                </a:solidFill>
              </a:rPr>
              <a:t>120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0" dirty="0" smtClean="0">
                <a:solidFill>
                  <a:srgbClr val="0000FF"/>
                </a:solidFill>
              </a:rPr>
              <a:t>37</a:t>
            </a:r>
            <a:r>
              <a:rPr lang="en-US" i="0" dirty="0" smtClean="0">
                <a:solidFill>
                  <a:schemeClr val="tx1"/>
                </a:solidFill>
              </a:rPr>
              <a:t>, what is the </a:t>
            </a:r>
            <a:r>
              <a:rPr lang="en-US" b="1" i="0" dirty="0" smtClean="0">
                <a:solidFill>
                  <a:schemeClr val="tx1"/>
                </a:solidFill>
              </a:rPr>
              <a:t>difference</a:t>
            </a:r>
            <a:r>
              <a:rPr lang="en-US" i="0" dirty="0" smtClean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To find the difference, first find the quotient and sum: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accent1"/>
                </a:solidFill>
              </a:rPr>
              <a:t>Example 2: Number Problems (cont.)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1297860"/>
            <a:ext cx="1554480" cy="548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Quotient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495800" y="129786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Sum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495800" y="3464256"/>
            <a:ext cx="1737360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Difference</a:t>
            </a:r>
            <a:endParaRPr lang="en-US" sz="2800" b="1" dirty="0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1066800" y="2209800"/>
          <a:ext cx="1066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3" name="Equation" r:id="rId4" imgW="1066680" imgH="571320" progId="Equation.DSMT4">
                  <p:embed/>
                </p:oleObj>
              </mc:Choice>
              <mc:Fallback>
                <p:oleObj name="Equation" r:id="rId4" imgW="106668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09800"/>
                        <a:ext cx="1066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373220" y="2667000"/>
          <a:ext cx="50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4" name="Equation" r:id="rId6" imgW="507960" imgH="406080" progId="Equation.DSMT4">
                  <p:embed/>
                </p:oleObj>
              </mc:Choice>
              <mc:Fallback>
                <p:oleObj name="Equation" r:id="rId6" imgW="50796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220" y="2667000"/>
                        <a:ext cx="50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580745" y="316149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5" name="Equation" r:id="rId8" imgW="380880" imgH="291960" progId="Equation.DSMT4">
                  <p:embed/>
                </p:oleObj>
              </mc:Choice>
              <mc:Fallback>
                <p:oleObj name="Equation" r:id="rId8" imgW="380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0745" y="316149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1619655" y="3505200"/>
          <a:ext cx="50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6" name="Equation" r:id="rId10" imgW="507960" imgH="406080" progId="Equation.DSMT4">
                  <p:embed/>
                </p:oleObj>
              </mc:Choice>
              <mc:Fallback>
                <p:oleObj name="Equation" r:id="rId10" imgW="50796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55" y="3505200"/>
                        <a:ext cx="50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1809345" y="398185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7" name="Equation" r:id="rId12" imgW="368280" imgH="291960" progId="Equation.DSMT4">
                  <p:embed/>
                </p:oleObj>
              </mc:Choice>
              <mc:Fallback>
                <p:oleObj name="Equation" r:id="rId12" imgW="3682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345" y="3981855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1828800" y="4343400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8" name="Equation" r:id="rId14" imgW="368280" imgH="406080" progId="Equation.DSMT4">
                  <p:embed/>
                </p:oleObj>
              </mc:Choice>
              <mc:Fallback>
                <p:oleObj name="Equation" r:id="rId14" imgW="3682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343400"/>
                        <a:ext cx="368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2000655" y="485734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9" name="Equation" r:id="rId16" imgW="215640" imgH="291960" progId="Equation.DSMT4">
                  <p:embed/>
                </p:oleObj>
              </mc:Choice>
              <mc:Fallback>
                <p:oleObj name="Equation" r:id="rId16" imgW="215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655" y="4857345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1524000" y="19050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0"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050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/>
          <p:cNvGraphicFramePr>
            <a:graphicFrameLocks noChangeAspect="1"/>
          </p:cNvGraphicFramePr>
          <p:nvPr/>
        </p:nvGraphicFramePr>
        <p:xfrm>
          <a:off x="1708150" y="1905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1" name="Equation" r:id="rId20" imgW="203040" imgH="291960" progId="Equation.DSMT4">
                  <p:embed/>
                </p:oleObj>
              </mc:Choice>
              <mc:Fallback>
                <p:oleObj name="Equation" r:id="rId20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150" y="1905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2"/>
          <p:cNvGraphicFramePr>
            <a:graphicFrameLocks noChangeAspect="1"/>
          </p:cNvGraphicFramePr>
          <p:nvPr/>
        </p:nvGraphicFramePr>
        <p:xfrm>
          <a:off x="1905000" y="18986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2" name="Equation" r:id="rId22" imgW="190440" imgH="291960" progId="Equation.DSMT4">
                  <p:embed/>
                </p:oleObj>
              </mc:Choice>
              <mc:Fallback>
                <p:oleObj name="Equation" r:id="rId22" imgW="1904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89865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4572000" y="1842448"/>
          <a:ext cx="698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3" name="Equation" r:id="rId24" imgW="698400" imgH="901440" progId="Equation.DSMT4">
                  <p:embed/>
                </p:oleObj>
              </mc:Choice>
              <mc:Fallback>
                <p:oleObj name="Equation" r:id="rId24" imgW="698400" imgH="901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842448"/>
                        <a:ext cx="698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6" name="Object 14"/>
          <p:cNvGraphicFramePr>
            <a:graphicFrameLocks noChangeAspect="1"/>
          </p:cNvGraphicFramePr>
          <p:nvPr/>
        </p:nvGraphicFramePr>
        <p:xfrm>
          <a:off x="4565650" y="4024952"/>
          <a:ext cx="863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4" name="Equation" r:id="rId26" imgW="863280" imgH="901440" progId="Equation.DSMT4">
                  <p:embed/>
                </p:oleObj>
              </mc:Choice>
              <mc:Fallback>
                <p:oleObj name="Equation" r:id="rId26" imgW="863280" imgH="901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50" y="4024952"/>
                        <a:ext cx="863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457200" y="5410200"/>
            <a:ext cx="8229600" cy="53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The difference between the quotient and the sum is </a:t>
            </a:r>
            <a:r>
              <a:rPr lang="en-US" sz="2800" dirty="0" smtClean="0">
                <a:solidFill>
                  <a:srgbClr val="FF0000"/>
                </a:solidFill>
              </a:rPr>
              <a:t>96</a:t>
            </a:r>
            <a:r>
              <a:rPr lang="en-US" sz="2800" b="1" dirty="0" smtClean="0"/>
              <a:t>.</a:t>
            </a:r>
            <a:endParaRPr lang="en-US" sz="2800" dirty="0"/>
          </a:p>
        </p:txBody>
      </p:sp>
      <p:graphicFrame>
        <p:nvGraphicFramePr>
          <p:cNvPr id="28687" name="Object 15"/>
          <p:cNvGraphicFramePr>
            <a:graphicFrameLocks noChangeAspect="1"/>
          </p:cNvGraphicFramePr>
          <p:nvPr/>
        </p:nvGraphicFramePr>
        <p:xfrm>
          <a:off x="4724400" y="2868304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5" name="Equation" r:id="rId28" imgW="545760" imgH="291960" progId="Equation.DSMT4">
                  <p:embed/>
                </p:oleObj>
              </mc:Choice>
              <mc:Fallback>
                <p:oleObj name="Equation" r:id="rId28" imgW="54576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868304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8" name="Object 16"/>
          <p:cNvGraphicFramePr>
            <a:graphicFrameLocks noChangeAspect="1"/>
          </p:cNvGraphicFramePr>
          <p:nvPr/>
        </p:nvGraphicFramePr>
        <p:xfrm>
          <a:off x="5042848" y="5015552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6" name="Equation" r:id="rId30" imgW="380880" imgH="291960" progId="Equation.DSMT4">
                  <p:embed/>
                </p:oleObj>
              </mc:Choice>
              <mc:Fallback>
                <p:oleObj name="Equation" r:id="rId30" imgW="38088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2848" y="5015552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accent1"/>
                </a:solidFill>
              </a:rPr>
              <a:t>Example 3: Consumer Items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Mr. Fujimoto bought a used car for </a:t>
            </a:r>
            <a:r>
              <a:rPr lang="en-US" i="0" dirty="0" smtClean="0">
                <a:solidFill>
                  <a:srgbClr val="0000FF"/>
                </a:solidFill>
              </a:rPr>
              <a:t>$15,000 </a:t>
            </a:r>
            <a:r>
              <a:rPr lang="en-US" i="0" dirty="0" smtClean="0">
                <a:solidFill>
                  <a:schemeClr val="tx1"/>
                </a:solidFill>
              </a:rPr>
              <a:t>for his son.  The salesperson included </a:t>
            </a:r>
            <a:r>
              <a:rPr lang="en-US" i="0" dirty="0" smtClean="0">
                <a:solidFill>
                  <a:srgbClr val="0000FF"/>
                </a:solidFill>
              </a:rPr>
              <a:t>$1050 </a:t>
            </a:r>
            <a:r>
              <a:rPr lang="en-US" i="0" dirty="0" smtClean="0">
                <a:solidFill>
                  <a:schemeClr val="tx1"/>
                </a:solidFill>
              </a:rPr>
              <a:t>for taxes and </a:t>
            </a:r>
            <a:r>
              <a:rPr lang="en-US" i="0" dirty="0" smtClean="0">
                <a:solidFill>
                  <a:srgbClr val="0000FF"/>
                </a:solidFill>
              </a:rPr>
              <a:t>$480 </a:t>
            </a:r>
            <a:r>
              <a:rPr lang="en-US" i="0" dirty="0" smtClean="0">
                <a:solidFill>
                  <a:schemeClr val="tx1"/>
                </a:solidFill>
              </a:rPr>
              <a:t>for license fees.  If he made a down payment of </a:t>
            </a:r>
            <a:r>
              <a:rPr lang="en-US" i="0" dirty="0" smtClean="0">
                <a:solidFill>
                  <a:srgbClr val="0000FF"/>
                </a:solidFill>
              </a:rPr>
              <a:t>$3500 </a:t>
            </a:r>
            <a:r>
              <a:rPr lang="en-US" i="0" dirty="0" smtClean="0">
                <a:solidFill>
                  <a:schemeClr val="tx1"/>
                </a:solidFill>
              </a:rPr>
              <a:t>and financed the rest through his credit union, how much did he finance?</a:t>
            </a:r>
          </a:p>
          <a:p>
            <a:pPr marL="0" indent="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First, find the total cost by adding the expenses.  Then subtract the down payment.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accent1"/>
                </a:solidFill>
              </a:rPr>
              <a:t>Example 3: Consumer Items (cont.)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(Note that the words add and subtract do not appear in the statement of the problem.  Only real-life experience tells us that these are the operations to be performed.)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			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ts val="180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Mr. Fujimoto financed </a:t>
            </a:r>
            <a:r>
              <a:rPr lang="en-US" i="0" dirty="0" smtClean="0">
                <a:solidFill>
                  <a:srgbClr val="FF0000"/>
                </a:solidFill>
              </a:rPr>
              <a:t>$13,030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2667000"/>
            <a:ext cx="384048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n-lt"/>
              </a:rPr>
              <a:t>Subtract Down Payment</a:t>
            </a:r>
            <a:endParaRPr lang="en-US" sz="2800" b="1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34200" y="3352800"/>
            <a:ext cx="1828800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2000" dirty="0" smtClean="0">
                <a:solidFill>
                  <a:srgbClr val="008080"/>
                </a:solidFill>
                <a:latin typeface="+mj-lt"/>
              </a:rPr>
              <a:t>total expenses</a:t>
            </a:r>
          </a:p>
          <a:p>
            <a:pPr>
              <a:spcBef>
                <a:spcPts val="1200"/>
              </a:spcBef>
              <a:spcAft>
                <a:spcPts val="800"/>
              </a:spcAft>
            </a:pPr>
            <a:r>
              <a:rPr lang="en-US" sz="2000" dirty="0" smtClean="0">
                <a:solidFill>
                  <a:srgbClr val="008080"/>
                </a:solidFill>
                <a:latin typeface="+mj-lt"/>
              </a:rPr>
              <a:t>down payment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9600" y="2667000"/>
            <a:ext cx="22413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Add Expenses</a:t>
            </a:r>
            <a:endParaRPr lang="en-US" sz="2800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079500" y="3320142"/>
          <a:ext cx="12065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6" name="Equation" r:id="rId4" imgW="1206360" imgH="1460160" progId="Equation.DSMT4">
                  <p:embed/>
                </p:oleObj>
              </mc:Choice>
              <mc:Fallback>
                <p:oleObj name="Equation" r:id="rId4" imgW="1206360" imgH="1460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3320142"/>
                        <a:ext cx="1206500" cy="146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066800" y="4876800"/>
          <a:ext cx="1219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name="Equation" r:id="rId6" imgW="1218960" imgH="368280" progId="Equation.DSMT4">
                  <p:embed/>
                </p:oleObj>
              </mc:Choice>
              <mc:Fallback>
                <p:oleObj name="Equation" r:id="rId6" imgW="121896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876800"/>
                        <a:ext cx="1219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5297714" y="3381828"/>
          <a:ext cx="1409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8" name="Equation" r:id="rId8" imgW="1409400" imgH="927000" progId="Equation.DSMT4">
                  <p:embed/>
                </p:oleObj>
              </mc:Choice>
              <mc:Fallback>
                <p:oleObj name="Equation" r:id="rId8" imgW="14094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7714" y="3381828"/>
                        <a:ext cx="1409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5500914" y="4372428"/>
          <a:ext cx="1206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name="Equation" r:id="rId10" imgW="1206360" imgH="368280" progId="Equation.DSMT4">
                  <p:embed/>
                </p:oleObj>
              </mc:Choice>
              <mc:Fallback>
                <p:oleObj name="Equation" r:id="rId10" imgW="120636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914" y="4372428"/>
                        <a:ext cx="1206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6934200" y="4387726"/>
            <a:ext cx="16895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800"/>
              </a:spcAft>
            </a:pPr>
            <a:r>
              <a:rPr lang="en-US" sz="2000" dirty="0" smtClean="0">
                <a:solidFill>
                  <a:srgbClr val="008080"/>
                </a:solidFill>
              </a:rPr>
              <a:t>to be financed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2200" y="434340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2000" dirty="0" smtClean="0">
                <a:solidFill>
                  <a:srgbClr val="008080"/>
                </a:solidFill>
                <a:latin typeface="+mj-lt"/>
              </a:rPr>
              <a:t>total expenses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accent1"/>
                </a:solidFill>
              </a:rPr>
              <a:t>Example 4: Checking Account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In June, Ms. Maxwell opened a checking account and deposited </a:t>
            </a:r>
            <a:r>
              <a:rPr lang="en-US" i="0" dirty="0" smtClean="0">
                <a:solidFill>
                  <a:srgbClr val="0000FF"/>
                </a:solidFill>
              </a:rPr>
              <a:t>$5280</a:t>
            </a:r>
            <a:r>
              <a:rPr lang="en-US" i="0" dirty="0" smtClean="0">
                <a:solidFill>
                  <a:schemeClr val="tx1"/>
                </a:solidFill>
              </a:rPr>
              <a:t>. During the month, she made another deposit of $800 and wrote checks for </a:t>
            </a:r>
            <a:r>
              <a:rPr lang="en-US" i="0" dirty="0" smtClean="0">
                <a:solidFill>
                  <a:srgbClr val="0000FF"/>
                </a:solidFill>
              </a:rPr>
              <a:t>$135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i="0" dirty="0" smtClean="0">
                <a:solidFill>
                  <a:srgbClr val="0000FF"/>
                </a:solidFill>
              </a:rPr>
              <a:t>$450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i="0" dirty="0" smtClean="0">
                <a:solidFill>
                  <a:srgbClr val="0000FF"/>
                </a:solidFill>
              </a:rPr>
              <a:t>$775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i="0" dirty="0" smtClean="0">
                <a:solidFill>
                  <a:schemeClr val="tx1"/>
                </a:solidFill>
              </a:rPr>
              <a:t>and </a:t>
            </a:r>
            <a:r>
              <a:rPr lang="en-US" i="0" dirty="0" smtClean="0">
                <a:solidFill>
                  <a:srgbClr val="0000FF"/>
                </a:solidFill>
              </a:rPr>
              <a:t>$72</a:t>
            </a:r>
            <a:r>
              <a:rPr lang="en-US" i="0" dirty="0" smtClean="0">
                <a:solidFill>
                  <a:schemeClr val="tx1"/>
                </a:solidFill>
              </a:rPr>
              <a:t>.  What was the balance in her account at the end of the month?</a:t>
            </a:r>
          </a:p>
          <a:p>
            <a:pPr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To find the balance, we find the difference between the sum of the deposit amounts and the sum of the check amounts.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accent1"/>
                </a:solidFill>
              </a:rPr>
              <a:t>Example 4: Checking Account (cont.)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29400" y="3385458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sum of checks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38600" y="465183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balance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838200" y="1676400"/>
          <a:ext cx="1054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2" name="Equation" r:id="rId4" imgW="1054080" imgH="927000" progId="Equation.DSMT4">
                  <p:embed/>
                </p:oleObj>
              </mc:Choice>
              <mc:Fallback>
                <p:oleObj name="Equation" r:id="rId4" imgW="105408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676400"/>
                        <a:ext cx="1054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914400" y="2667000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3" name="Equation" r:id="rId6" imgW="914400" imgH="368280" progId="Equation.DSMT4">
                  <p:embed/>
                </p:oleObj>
              </mc:Choice>
              <mc:Fallback>
                <p:oleObj name="Equation" r:id="rId6" imgW="91440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667000"/>
                        <a:ext cx="914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1966686" y="2667000"/>
            <a:ext cx="18341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sum of deposits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5537200" y="1342572"/>
          <a:ext cx="8636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4" name="Equation" r:id="rId8" imgW="863280" imgH="1993680" progId="Equation.DSMT4">
                  <p:embed/>
                </p:oleObj>
              </mc:Choice>
              <mc:Fallback>
                <p:oleObj name="Equation" r:id="rId8" imgW="863280" imgH="1993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0" y="1342572"/>
                        <a:ext cx="863600" cy="199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5486400" y="3399972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5" name="Equation" r:id="rId10" imgW="914400" imgH="368280" progId="Equation.DSMT4">
                  <p:embed/>
                </p:oleObj>
              </mc:Choice>
              <mc:Fallback>
                <p:oleObj name="Equation" r:id="rId10" imgW="91440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399972"/>
                        <a:ext cx="914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520950" y="3584575"/>
          <a:ext cx="1409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6" name="Equation" r:id="rId12" imgW="1409400" imgH="1015920" progId="Equation.DSMT4">
                  <p:embed/>
                </p:oleObj>
              </mc:Choice>
              <mc:Fallback>
                <p:oleObj name="Equation" r:id="rId12" imgW="1409400" imgH="1015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3584575"/>
                        <a:ext cx="14097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2508250" y="4651375"/>
          <a:ext cx="1422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7" name="Equation" r:id="rId14" imgW="1422360" imgH="419040" progId="Equation.DSMT4">
                  <p:embed/>
                </p:oleObj>
              </mc:Choice>
              <mc:Fallback>
                <p:oleObj name="Equation" r:id="rId14" imgW="142236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4651375"/>
                        <a:ext cx="1422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57200" y="510540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/>
              <a:t>The balance in the account was </a:t>
            </a:r>
            <a:r>
              <a:rPr lang="en-US" sz="2800" dirty="0" smtClean="0">
                <a:solidFill>
                  <a:srgbClr val="FF0000"/>
                </a:solidFill>
              </a:rPr>
              <a:t>$4648</a:t>
            </a:r>
            <a:r>
              <a:rPr lang="en-US" sz="2800" dirty="0" smtClean="0"/>
              <a:t> at the end of the month.</a:t>
            </a:r>
            <a:endParaRPr lang="en-US" sz="2800" dirty="0"/>
          </a:p>
        </p:txBody>
      </p:sp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3048116" y="3385458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8" name="Equation" r:id="rId16" imgW="126720" imgH="190440" progId="Equation.DSMT4">
                  <p:embed/>
                </p:oleObj>
              </mc:Choice>
              <mc:Fallback>
                <p:oleObj name="Equation" r:id="rId16" imgW="1267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116" y="3385458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3639456" y="3385458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9" name="Equation" r:id="rId18" imgW="126720" imgH="190440" progId="Equation.DSMT4">
                  <p:embed/>
                </p:oleObj>
              </mc:Choice>
              <mc:Fallback>
                <p:oleObj name="Equation" r:id="rId18" imgW="12672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9456" y="3385458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3342203" y="3385458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0" name="Equation" r:id="rId20" imgW="139680" imgH="190440" progId="Equation.DSMT4">
                  <p:embed/>
                </p:oleObj>
              </mc:Choice>
              <mc:Fallback>
                <p:oleObj name="Equation" r:id="rId20" imgW="13968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2203" y="3385458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2761863" y="3385458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1" name="Equation" r:id="rId22" imgW="139680" imgH="203040" progId="Equation.DSMT4">
                  <p:embed/>
                </p:oleObj>
              </mc:Choice>
              <mc:Fallback>
                <p:oleObj name="Equation" r:id="rId22" imgW="13968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863" y="3385458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 rot="5400000">
            <a:off x="3381828" y="3668484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2775858" y="3643087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Example 4: Checking Account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(Mental check: Using rounded numbers, we find that a balance of about $</a:t>
            </a:r>
            <a:r>
              <a:rPr lang="en-US" dirty="0" smtClean="0">
                <a:solidFill>
                  <a:srgbClr val="0000FF"/>
                </a:solidFill>
              </a:rPr>
              <a:t>4500</a:t>
            </a:r>
            <a:r>
              <a:rPr lang="en-US" dirty="0" smtClean="0"/>
              <a:t> is close.)</a:t>
            </a:r>
            <a:endParaRPr lang="en-US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7675" y="2305050"/>
            <a:ext cx="824865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Geometry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rectangular picture is mounted in a rectangular frame with a border (called a </a:t>
            </a:r>
            <a:r>
              <a:rPr lang="en-US" i="1" dirty="0" smtClean="0"/>
              <a:t>mat</a:t>
            </a:r>
            <a:r>
              <a:rPr lang="en-US" dirty="0" smtClean="0"/>
              <a:t>). (A rectangle is a four-sided figure with opposite sides equal and all four angles equal, </a:t>
            </a:r>
            <a:r>
              <a:rPr lang="en-US" dirty="0" smtClean="0">
                <a:solidFill>
                  <a:srgbClr val="0000FF"/>
                </a:solidFill>
              </a:rPr>
              <a:t>90</a:t>
            </a:r>
            <a:r>
              <a:rPr lang="en-US" dirty="0" smtClean="0">
                <a:solidFill>
                  <a:srgbClr val="0000FF"/>
                </a:solidFill>
                <a:sym typeface="Symbol"/>
              </a:rPr>
              <a:t></a:t>
            </a:r>
            <a:r>
              <a:rPr lang="en-US" dirty="0" smtClean="0"/>
              <a:t> each.) If the picture is </a:t>
            </a:r>
            <a:r>
              <a:rPr lang="en-US" dirty="0" smtClean="0">
                <a:solidFill>
                  <a:srgbClr val="0000FF"/>
                </a:solidFill>
              </a:rPr>
              <a:t>14 inches</a:t>
            </a:r>
            <a:r>
              <a:rPr lang="en-US" dirty="0" smtClean="0"/>
              <a:t> by 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00FF"/>
                </a:solidFill>
              </a:rPr>
              <a:t>20 inches</a:t>
            </a:r>
            <a:r>
              <a:rPr lang="en-US" dirty="0" smtClean="0"/>
              <a:t>, the frame is </a:t>
            </a:r>
            <a:r>
              <a:rPr lang="en-US" dirty="0" smtClean="0">
                <a:solidFill>
                  <a:srgbClr val="0000FF"/>
                </a:solidFill>
              </a:rPr>
              <a:t>18 inches </a:t>
            </a:r>
            <a:r>
              <a:rPr lang="en-US" dirty="0" smtClean="0"/>
              <a:t>by </a:t>
            </a:r>
            <a:r>
              <a:rPr lang="en-US" dirty="0" smtClean="0">
                <a:solidFill>
                  <a:srgbClr val="0000FF"/>
                </a:solidFill>
              </a:rPr>
              <a:t>24 inches</a:t>
            </a:r>
            <a:r>
              <a:rPr lang="en-US" dirty="0" smtClean="0"/>
              <a:t>, and the width of the frame is 1 inch, what is the area of the mat?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In this case, a figure is very helpful. Also, remember that the area of a rectangle is found by multiplying length and width.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Geometry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</p:spPr>
        <p:txBody>
          <a:bodyPr>
            <a:spAutoFit/>
          </a:bodyPr>
          <a:lstStyle/>
          <a:p>
            <a:r>
              <a:rPr lang="en-US" dirty="0" smtClean="0"/>
              <a:t>The area of the mat will be the difference between the areas of the two inner rectangles. Since the frame is one inch thick on each edge, we must subtract 2 from the length and width of the frame to get the dimensions of the mat.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Therefore, the mat is 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00FF"/>
                </a:solidFill>
              </a:rPr>
              <a:t>16 inches </a:t>
            </a:r>
            <a:r>
              <a:rPr lang="en-US" dirty="0" smtClean="0"/>
              <a:t>by </a:t>
            </a:r>
            <a:r>
              <a:rPr lang="en-US" dirty="0" smtClean="0">
                <a:solidFill>
                  <a:srgbClr val="0000FF"/>
                </a:solidFill>
              </a:rPr>
              <a:t>22 inches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5760" y="3117018"/>
            <a:ext cx="4663440" cy="282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Geometry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area of the mat is </a:t>
            </a:r>
            <a:r>
              <a:rPr lang="en-US" dirty="0" smtClean="0">
                <a:solidFill>
                  <a:srgbClr val="FF0000"/>
                </a:solidFill>
              </a:rPr>
              <a:t>72</a:t>
            </a:r>
            <a:r>
              <a:rPr lang="en-US" dirty="0" smtClean="0"/>
              <a:t> square inches.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68930" y="1371600"/>
            <a:ext cx="210312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n-lt"/>
              </a:rPr>
              <a:t>Smaller Area</a:t>
            </a:r>
            <a:endParaRPr lang="en-US" sz="2800" b="1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16880" y="1371600"/>
            <a:ext cx="210312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n-lt"/>
              </a:rPr>
              <a:t>Area of Mat</a:t>
            </a:r>
            <a:endParaRPr lang="en-US" sz="2800" b="1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" y="1371600"/>
            <a:ext cx="210312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n-lt"/>
              </a:rPr>
              <a:t>Larger Area</a:t>
            </a:r>
            <a:endParaRPr lang="en-US" sz="2800" b="1" dirty="0">
              <a:latin typeface="+mn-lt"/>
            </a:endParaRP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590868" y="2039256"/>
          <a:ext cx="6858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1" name="Equation" r:id="rId3" imgW="685800" imgH="1968480" progId="Equation.DSMT4">
                  <p:embed/>
                </p:oleObj>
              </mc:Choice>
              <mc:Fallback>
                <p:oleObj name="Equation" r:id="rId3" imgW="685800" imgH="1968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868" y="2039256"/>
                        <a:ext cx="68580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3296194" y="2082800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2" name="Equation" r:id="rId5" imgW="698400" imgH="888840" progId="Equation.DSMT4">
                  <p:embed/>
                </p:oleObj>
              </mc:Choice>
              <mc:Fallback>
                <p:oleObj name="Equation" r:id="rId5" imgW="69840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194" y="2082800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369925" y="4159956"/>
            <a:ext cx="16175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square inches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056380" y="3093156"/>
            <a:ext cx="16175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square inches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6132830" y="2133600"/>
          <a:ext cx="1143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3" name="Equation" r:id="rId7" imgW="1143000" imgH="977760" progId="Equation.DSMT4">
                  <p:embed/>
                </p:oleObj>
              </mc:Choice>
              <mc:Fallback>
                <p:oleObj name="Equation" r:id="rId7" imgW="114300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2830" y="2133600"/>
                        <a:ext cx="1143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/>
        </p:nvGraphicFramePr>
        <p:xfrm>
          <a:off x="6723380" y="19812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4" name="Equation" r:id="rId9" imgW="126720" imgH="190440" progId="Equation.DSMT4">
                  <p:embed/>
                </p:oleObj>
              </mc:Choice>
              <mc:Fallback>
                <p:oleObj name="Equation" r:id="rId9" imgW="12672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3380" y="19812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6447155" y="21717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799" name="Object 7"/>
          <p:cNvGraphicFramePr>
            <a:graphicFrameLocks noChangeAspect="1"/>
          </p:cNvGraphicFramePr>
          <p:nvPr/>
        </p:nvGraphicFramePr>
        <p:xfrm>
          <a:off x="6793230" y="3200400"/>
          <a:ext cx="48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5" name="Equation" r:id="rId11" imgW="482400" imgH="380880" progId="Equation.DSMT4">
                  <p:embed/>
                </p:oleObj>
              </mc:Choice>
              <mc:Fallback>
                <p:oleObj name="Equation" r:id="rId11" imgW="482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3230" y="3200400"/>
                        <a:ext cx="48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6399530" y="19812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6" name="Equation" r:id="rId13" imgW="139680" imgH="190440" progId="Equation.DSMT4">
                  <p:embed/>
                </p:oleObj>
              </mc:Choice>
              <mc:Fallback>
                <p:oleObj name="Equation" r:id="rId13" imgW="13968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9530" y="19812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1" name="Object 9"/>
          <p:cNvGraphicFramePr>
            <a:graphicFrameLocks noChangeAspect="1"/>
          </p:cNvGraphicFramePr>
          <p:nvPr/>
        </p:nvGraphicFramePr>
        <p:xfrm>
          <a:off x="717868" y="41910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7" name="Equation" r:id="rId15" imgW="558720" imgH="291960" progId="Equation.DSMT4">
                  <p:embed/>
                </p:oleObj>
              </mc:Choice>
              <mc:Fallback>
                <p:oleObj name="Equation" r:id="rId15" imgW="55872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868" y="41910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2" name="Object 10"/>
          <p:cNvGraphicFramePr>
            <a:graphicFrameLocks noChangeAspect="1"/>
          </p:cNvGraphicFramePr>
          <p:nvPr/>
        </p:nvGraphicFramePr>
        <p:xfrm>
          <a:off x="3435894" y="3138714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8" name="Equation" r:id="rId17" imgW="558720" imgH="291960" progId="Equation.DSMT4">
                  <p:embed/>
                </p:oleObj>
              </mc:Choice>
              <mc:Fallback>
                <p:oleObj name="Equation" r:id="rId17" imgW="55872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894" y="3138714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7450241" y="3158067"/>
            <a:ext cx="16175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square inches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  <p:bldP spid="11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1F497D"/>
                </a:solidFill>
              </a:rPr>
              <a:t>Objectives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rgbClr val="366092"/>
                </a:solidFill>
              </a:rPr>
              <a:t>Learn the basic strategy for solving word problems.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rgbClr val="366092"/>
                </a:solidFill>
              </a:rPr>
              <a:t>Be able to identify key words that indicate operations.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rgbClr val="366092"/>
                </a:solidFill>
              </a:rPr>
              <a:t>Be able to solve application word problems.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Reading 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</p:spPr>
        <p:txBody>
          <a:bodyPr>
            <a:spAutoFit/>
          </a:bodyPr>
          <a:lstStyle/>
          <a:p>
            <a:r>
              <a:rPr lang="en-US" dirty="0" smtClean="0"/>
              <a:t>The graph shown here indicates Dr. Wright’s water usage for four billing periods. Use the graph to answer the following questions.</a:t>
            </a:r>
          </a:p>
          <a:p>
            <a:pPr marL="463550" indent="-463550"/>
            <a:r>
              <a:rPr lang="en-US" b="1" dirty="0" smtClean="0"/>
              <a:t>a. 	</a:t>
            </a:r>
            <a:r>
              <a:rPr lang="en-US" dirty="0" smtClean="0"/>
              <a:t>During which billing period did he use the most water?</a:t>
            </a:r>
          </a:p>
          <a:p>
            <a:pPr marL="463550" indent="-463550"/>
            <a:r>
              <a:rPr lang="en-US" b="1" dirty="0" smtClean="0"/>
              <a:t>b. 	</a:t>
            </a:r>
            <a:r>
              <a:rPr lang="en-US" dirty="0" smtClean="0"/>
              <a:t>How many gallons of water did he use during the January billing period?</a:t>
            </a:r>
          </a:p>
          <a:p>
            <a:pPr marL="463550" indent="-463550"/>
            <a:r>
              <a:rPr lang="en-US" b="1" dirty="0" smtClean="0"/>
              <a:t>c. 	</a:t>
            </a:r>
            <a:r>
              <a:rPr lang="en-US" dirty="0" smtClean="0"/>
              <a:t>What total number of units of water did he use for these four billing periods?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Reading Graphs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463550" indent="-463550"/>
            <a:r>
              <a:rPr lang="en-US" b="1" dirty="0" smtClean="0"/>
              <a:t>d. 	</a:t>
            </a:r>
            <a:r>
              <a:rPr lang="en-US" dirty="0" smtClean="0"/>
              <a:t>How many gallons of water did he use over all of these periods?</a:t>
            </a:r>
            <a:endParaRPr lang="en-US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4480" y="2193103"/>
            <a:ext cx="6035040" cy="3739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Reading Graphs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Solutions</a:t>
            </a:r>
          </a:p>
          <a:p>
            <a:pPr marL="465138" indent="-465138"/>
            <a:r>
              <a:rPr lang="en-US" b="1" dirty="0" smtClean="0"/>
              <a:t>a. 	</a:t>
            </a:r>
            <a:r>
              <a:rPr lang="en-US" dirty="0" smtClean="0"/>
              <a:t>The graph shows that Dr. Wright used the most amount of water during the July billing period. (That is, when lawns are watered in southern California.)</a:t>
            </a:r>
          </a:p>
          <a:p>
            <a:pPr marL="465138" indent="-465138"/>
            <a:r>
              <a:rPr lang="en-US" b="1" dirty="0" smtClean="0"/>
              <a:t>b. 	</a:t>
            </a:r>
            <a:r>
              <a:rPr lang="en-US" dirty="0" smtClean="0"/>
              <a:t>The graph indicates </a:t>
            </a:r>
            <a:r>
              <a:rPr lang="en-US" dirty="0" smtClean="0">
                <a:solidFill>
                  <a:srgbClr val="000099"/>
                </a:solidFill>
              </a:rPr>
              <a:t>1 unit = 748</a:t>
            </a:r>
            <a:r>
              <a:rPr lang="en-US" dirty="0" smtClean="0"/>
              <a:t> gallons of water and 20 units were used in the January billing period.</a:t>
            </a:r>
          </a:p>
          <a:p>
            <a:pPr marL="465138" indent="-465138"/>
            <a:r>
              <a:rPr lang="en-US" dirty="0" smtClean="0"/>
              <a:t>	So, we multiply:</a:t>
            </a:r>
            <a:endParaRPr lang="en-US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3733800" y="4495800"/>
          <a:ext cx="1155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6" name="Equation" r:id="rId3" imgW="1155600" imgH="901440" progId="Equation.DSMT4">
                  <p:embed/>
                </p:oleObj>
              </mc:Choice>
              <mc:Fallback>
                <p:oleObj name="Equation" r:id="rId3" imgW="115560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495800"/>
                        <a:ext cx="1155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214652" y="4459512"/>
            <a:ext cx="179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gallons per unit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14652" y="4978398"/>
            <a:ext cx="7008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units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14652" y="5481804"/>
            <a:ext cx="18438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gallons of water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3860800" y="5591628"/>
          <a:ext cx="1028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7" name="Equation" r:id="rId5" imgW="1028520" imgH="330120" progId="Equation.DSMT4">
                  <p:embed/>
                </p:oleObj>
              </mc:Choice>
              <mc:Fallback>
                <p:oleObj name="Equation" r:id="rId5" imgW="102852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5591628"/>
                        <a:ext cx="1028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Reading Graphs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5138" indent="-465138"/>
            <a:r>
              <a:rPr lang="en-US" b="1" dirty="0" smtClean="0"/>
              <a:t>c. 	</a:t>
            </a:r>
            <a:r>
              <a:rPr lang="en-US" dirty="0" smtClean="0"/>
              <a:t>Adding the units for each billing period gives:</a:t>
            </a:r>
          </a:p>
          <a:p>
            <a:pPr marL="465138" indent="-465138"/>
            <a:r>
              <a:rPr lang="en-US" b="1" dirty="0" smtClean="0"/>
              <a:t>	</a:t>
            </a:r>
            <a:r>
              <a:rPr lang="en-US" dirty="0" smtClean="0">
                <a:solidFill>
                  <a:srgbClr val="0000FF"/>
                </a:solidFill>
              </a:rPr>
              <a:t>20 + 25 + 50 + 60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155</a:t>
            </a:r>
            <a:r>
              <a:rPr lang="en-US" dirty="0" smtClean="0"/>
              <a:t> total units</a:t>
            </a:r>
            <a:endParaRPr lang="en-US" b="1" dirty="0" smtClean="0"/>
          </a:p>
          <a:p>
            <a:pPr marL="465138" indent="-465138"/>
            <a:r>
              <a:rPr lang="en-US" b="1" dirty="0" smtClean="0"/>
              <a:t>d. 	</a:t>
            </a:r>
            <a:r>
              <a:rPr lang="en-US" dirty="0" smtClean="0"/>
              <a:t>Multiplying the total units used by </a:t>
            </a:r>
            <a:r>
              <a:rPr lang="en-US" dirty="0" smtClean="0">
                <a:solidFill>
                  <a:srgbClr val="0000FF"/>
                </a:solidFill>
              </a:rPr>
              <a:t>748</a:t>
            </a:r>
            <a:r>
              <a:rPr lang="en-US" dirty="0" smtClean="0"/>
              <a:t> gives the result: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04230" y="2895600"/>
            <a:ext cx="12434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total units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4230" y="3352800"/>
            <a:ext cx="179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gallons per unit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04230" y="5486400"/>
            <a:ext cx="14550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total gallons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3675744" y="2895600"/>
          <a:ext cx="876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3" name="Equation" r:id="rId3" imgW="876240" imgH="888840" progId="Equation.DSMT4">
                  <p:embed/>
                </p:oleObj>
              </mc:Choice>
              <mc:Fallback>
                <p:oleObj name="Equation" r:id="rId3" imgW="876240" imgH="888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744" y="2895600"/>
                        <a:ext cx="876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3566886" y="3976914"/>
          <a:ext cx="10033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4" name="Equation" r:id="rId5" imgW="1002960" imgH="1422360" progId="Equation.DSMT4">
                  <p:embed/>
                </p:oleObj>
              </mc:Choice>
              <mc:Fallback>
                <p:oleObj name="Equation" r:id="rId5" imgW="1002960" imgH="1422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6886" y="3976914"/>
                        <a:ext cx="10033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3352800" y="5577114"/>
          <a:ext cx="1193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5" name="Equation" r:id="rId7" imgW="1193760" imgH="330120" progId="Equation.DSMT4">
                  <p:embed/>
                </p:oleObj>
              </mc:Choice>
              <mc:Fallback>
                <p:oleObj name="Equation" r:id="rId7" imgW="119376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577114"/>
                        <a:ext cx="1193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Basic Strategy for Solving Word Problems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Basic Strategy for Solving Word Problems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 </a:t>
            </a:r>
            <a:r>
              <a:rPr lang="en-US" i="0" dirty="0" smtClean="0">
                <a:solidFill>
                  <a:srgbClr val="000000"/>
                </a:solidFill>
              </a:rPr>
              <a:t>	Read each problem carefully until you understand the problem and know what is being asked.  Discard any irrelevant information.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 </a:t>
            </a:r>
            <a:r>
              <a:rPr lang="en-US" i="0" dirty="0" smtClean="0">
                <a:solidFill>
                  <a:srgbClr val="000000"/>
                </a:solidFill>
              </a:rPr>
              <a:t>	Draw any type of figure or diagram that might be helpful, and decide what operations are needed.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Basic Strategy for Solving Word Problems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Basic Strategy for Solving Word Problems (cont.)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 </a:t>
            </a:r>
            <a:r>
              <a:rPr lang="en-US" i="0" dirty="0" smtClean="0">
                <a:solidFill>
                  <a:srgbClr val="000000"/>
                </a:solidFill>
              </a:rPr>
              <a:t>	Perform these operations to find the unknown value(s).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4. </a:t>
            </a:r>
            <a:r>
              <a:rPr lang="en-US" i="0" dirty="0" smtClean="0">
                <a:solidFill>
                  <a:srgbClr val="000000"/>
                </a:solidFill>
              </a:rPr>
              <a:t>	Mentally check to see if your answer is reasonable and see if you can think of another more efficient or more interesting way to do the same problem.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Basic Strategy for Solving Word Problems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Key Words that Indicate Operations</a:t>
            </a:r>
          </a:p>
          <a:p>
            <a:pPr>
              <a:buNone/>
            </a:pPr>
            <a:endParaRPr lang="en-US" sz="2400" b="1" i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1981200"/>
          <a:ext cx="8138160" cy="3342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1680"/>
                <a:gridCol w="2286000"/>
                <a:gridCol w="2194560"/>
                <a:gridCol w="1645920"/>
              </a:tblGrid>
              <a:tr h="549970">
                <a:tc>
                  <a:txBody>
                    <a:bodyPr/>
                    <a:lstStyle/>
                    <a:p>
                      <a:pPr algn="l"/>
                      <a:r>
                        <a:rPr lang="en-US" sz="2600" b="1" u="none" dirty="0" smtClean="0">
                          <a:solidFill>
                            <a:srgbClr val="000000"/>
                          </a:solidFill>
                        </a:rPr>
                        <a:t>Addition</a:t>
                      </a:r>
                      <a:endParaRPr lang="en-US" sz="2600" b="1" u="non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b="1" u="none" dirty="0" smtClean="0">
                          <a:solidFill>
                            <a:srgbClr val="000000"/>
                          </a:solidFill>
                        </a:rPr>
                        <a:t>Subtraction</a:t>
                      </a:r>
                      <a:endParaRPr lang="en-US" sz="2600" b="1" u="non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b="1" u="none" dirty="0" smtClean="0">
                          <a:solidFill>
                            <a:srgbClr val="000000"/>
                          </a:solidFill>
                        </a:rPr>
                        <a:t>Multiplication</a:t>
                      </a:r>
                      <a:endParaRPr lang="en-US" sz="2600" b="1" u="non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b="1" u="none" dirty="0" smtClean="0">
                          <a:solidFill>
                            <a:srgbClr val="000000"/>
                          </a:solidFill>
                        </a:rPr>
                        <a:t>Division</a:t>
                      </a:r>
                      <a:endParaRPr lang="en-US" sz="2600" b="1" u="non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93035"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add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subtract (from)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multiply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divide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49970"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sum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difference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product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quotient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49970"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plus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minus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times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ratio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49970"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more than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less than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twice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49970"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increased by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decreased</a:t>
                      </a:r>
                      <a:r>
                        <a:rPr lang="en-US" sz="2600" baseline="0" dirty="0" smtClean="0">
                          <a:solidFill>
                            <a:srgbClr val="000000"/>
                          </a:solidFill>
                        </a:rPr>
                        <a:t> by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accent1"/>
                </a:solidFill>
              </a:rPr>
              <a:t>Example 1: Number Problems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</p:spPr>
        <p:txBody>
          <a:bodyPr>
            <a:spAutoFit/>
          </a:bodyPr>
          <a:lstStyle/>
          <a:p>
            <a:pPr marL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sum of the product of </a:t>
            </a:r>
            <a:r>
              <a:rPr lang="en-US" i="0" dirty="0" smtClean="0">
                <a:solidFill>
                  <a:srgbClr val="0000FF"/>
                </a:solidFill>
              </a:rPr>
              <a:t>78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0" dirty="0" smtClean="0">
                <a:solidFill>
                  <a:srgbClr val="0000FF"/>
                </a:solidFill>
              </a:rPr>
              <a:t>32</a:t>
            </a:r>
            <a:r>
              <a:rPr lang="en-US" i="0" dirty="0" smtClean="0">
                <a:solidFill>
                  <a:schemeClr val="tx1"/>
                </a:solidFill>
              </a:rPr>
              <a:t> and the difference between </a:t>
            </a:r>
            <a:r>
              <a:rPr lang="en-US" i="0" dirty="0" smtClean="0">
                <a:solidFill>
                  <a:srgbClr val="0000FF"/>
                </a:solidFill>
              </a:rPr>
              <a:t>7600 </a:t>
            </a:r>
            <a:r>
              <a:rPr lang="en-US" i="0" dirty="0" smtClean="0">
                <a:solidFill>
                  <a:schemeClr val="tx1"/>
                </a:solidFill>
              </a:rPr>
              <a:t>and </a:t>
            </a:r>
            <a:r>
              <a:rPr lang="en-US" i="0" dirty="0" smtClean="0">
                <a:solidFill>
                  <a:srgbClr val="0000FF"/>
                </a:solidFill>
              </a:rPr>
              <a:t>2200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r>
              <a:rPr lang="en-US" i="0" dirty="0" smtClean="0">
                <a:solidFill>
                  <a:schemeClr val="tx1"/>
                </a:solidFill>
              </a:rPr>
              <a:t>As an aid, rewrite the problem emphasizing the key words by printing them in boldface. </a:t>
            </a:r>
            <a:r>
              <a:rPr lang="en-US" i="0" smtClean="0">
                <a:solidFill>
                  <a:schemeClr val="tx1"/>
                </a:solidFill>
              </a:rPr>
              <a:t>(</a:t>
            </a:r>
            <a:r>
              <a:rPr lang="en-US"/>
              <a:t>Y</a:t>
            </a:r>
            <a:r>
              <a:rPr lang="en-US" smtClean="0"/>
              <a:t>ou </a:t>
            </a:r>
            <a:r>
              <a:rPr lang="en-US" dirty="0" smtClean="0"/>
              <a:t>might want to do the same by underlining the key words on your paper.)</a:t>
            </a:r>
            <a:endParaRPr lang="en-US" i="0" dirty="0" smtClean="0">
              <a:solidFill>
                <a:schemeClr val="tx1"/>
              </a:solidFill>
            </a:endParaRPr>
          </a:p>
          <a:p>
            <a:pPr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</a:t>
            </a:r>
            <a:r>
              <a:rPr lang="en-US" b="1" i="0" dirty="0" smtClean="0">
                <a:solidFill>
                  <a:schemeClr val="tx1"/>
                </a:solidFill>
              </a:rPr>
              <a:t>sum</a:t>
            </a:r>
            <a:r>
              <a:rPr lang="en-US" i="0" dirty="0" smtClean="0">
                <a:solidFill>
                  <a:schemeClr val="tx1"/>
                </a:solidFill>
              </a:rPr>
              <a:t> of the </a:t>
            </a:r>
            <a:r>
              <a:rPr lang="en-US" b="1" i="0" dirty="0" smtClean="0">
                <a:solidFill>
                  <a:schemeClr val="tx1"/>
                </a:solidFill>
              </a:rPr>
              <a:t>product</a:t>
            </a:r>
            <a:r>
              <a:rPr lang="en-US" i="0" dirty="0" smtClean="0">
                <a:solidFill>
                  <a:schemeClr val="tx1"/>
                </a:solidFill>
              </a:rPr>
              <a:t> of </a:t>
            </a:r>
            <a:r>
              <a:rPr lang="en-US" i="0" dirty="0" smtClean="0">
                <a:solidFill>
                  <a:srgbClr val="0000FF"/>
                </a:solidFill>
              </a:rPr>
              <a:t>78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0" dirty="0" smtClean="0">
                <a:solidFill>
                  <a:srgbClr val="0000FF"/>
                </a:solidFill>
              </a:rPr>
              <a:t>32</a:t>
            </a:r>
            <a:r>
              <a:rPr lang="en-US" i="0" dirty="0" smtClean="0">
                <a:solidFill>
                  <a:schemeClr val="tx1"/>
                </a:solidFill>
              </a:rPr>
              <a:t> and the </a:t>
            </a:r>
            <a:r>
              <a:rPr lang="en-US" b="1" i="0" dirty="0" smtClean="0">
                <a:solidFill>
                  <a:schemeClr val="tx1"/>
                </a:solidFill>
              </a:rPr>
              <a:t>difference</a:t>
            </a:r>
            <a:r>
              <a:rPr lang="en-US" i="0" dirty="0" smtClean="0">
                <a:solidFill>
                  <a:schemeClr val="tx1"/>
                </a:solidFill>
              </a:rPr>
              <a:t> between </a:t>
            </a:r>
            <a:r>
              <a:rPr lang="en-US" i="0" dirty="0" smtClean="0">
                <a:solidFill>
                  <a:srgbClr val="0000FF"/>
                </a:solidFill>
              </a:rPr>
              <a:t>7600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0" dirty="0" smtClean="0">
                <a:solidFill>
                  <a:srgbClr val="0000FF"/>
                </a:solidFill>
              </a:rPr>
              <a:t>2200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9200" y="4800600"/>
          <a:ext cx="1164560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912"/>
                <a:gridCol w="232912"/>
                <a:gridCol w="232912"/>
                <a:gridCol w="232912"/>
                <a:gridCol w="232912"/>
              </a:tblGrid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accent1"/>
                </a:solidFill>
              </a:rPr>
              <a:t>Example 1: Number Problems (cont.)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</p:spPr>
        <p:txBody>
          <a:bodyPr>
            <a:spAutoFit/>
          </a:bodyPr>
          <a:lstStyle/>
          <a:p>
            <a:r>
              <a:rPr lang="en-US" dirty="0" smtClean="0"/>
              <a:t>After reading the problem carefully, note that the sum cannot be found until both the product and the difference are found.</a:t>
            </a: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9200" y="3307080"/>
          <a:ext cx="1164560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912"/>
                <a:gridCol w="232912"/>
                <a:gridCol w="232912"/>
                <a:gridCol w="232912"/>
                <a:gridCol w="232912"/>
              </a:tblGrid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53440" y="2667000"/>
            <a:ext cx="146304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Product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120640" y="2667000"/>
            <a:ext cx="173736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Difference</a:t>
            </a:r>
            <a:endParaRPr lang="en-US" sz="2800" b="1" dirty="0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143000" y="3338286"/>
          <a:ext cx="8636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Equation" r:id="rId4" imgW="863280" imgH="1968480" progId="Equation.DSMT4">
                  <p:embed/>
                </p:oleObj>
              </mc:Choice>
              <mc:Fallback>
                <p:oleObj name="Equation" r:id="rId4" imgW="863280" imgH="1968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338286"/>
                        <a:ext cx="86360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105400" y="3352800"/>
          <a:ext cx="1054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Equation" r:id="rId6" imgW="1054080" imgH="901440" progId="Equation.DSMT4">
                  <p:embed/>
                </p:oleObj>
              </mc:Choice>
              <mc:Fallback>
                <p:oleObj name="Equation" r:id="rId6" imgW="105408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352800"/>
                        <a:ext cx="1054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270000" y="5424714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Equation" r:id="rId8" imgW="736560" imgH="291960" progId="Equation.DSMT4">
                  <p:embed/>
                </p:oleObj>
              </mc:Choice>
              <mc:Fallback>
                <p:oleObj name="Equation" r:id="rId8" imgW="736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5424714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5410200" y="4372428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Equation" r:id="rId10" imgW="749160" imgH="291960" progId="Equation.DSMT4">
                  <p:embed/>
                </p:oleObj>
              </mc:Choice>
              <mc:Fallback>
                <p:oleObj name="Equation" r:id="rId10" imgW="749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372428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accent1"/>
                </a:solidFill>
              </a:rPr>
              <a:t>Example 1: Number Problems (cont.)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r>
              <a:rPr lang="en-US" dirty="0" smtClean="0"/>
              <a:t>Now we find the sum:</a:t>
            </a:r>
          </a:p>
          <a:p>
            <a:endParaRPr lang="en-US" i="0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i="0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 smtClean="0"/>
              <a:t>Thus the requested sum is </a:t>
            </a:r>
            <a:r>
              <a:rPr lang="en-US" dirty="0" smtClean="0">
                <a:solidFill>
                  <a:srgbClr val="FF0000"/>
                </a:solidFill>
              </a:rPr>
              <a:t>7896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(As a quick mental check, use rounded numbers: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0099"/>
                </a:solidFill>
              </a:rPr>
              <a:t>80 ⋅ 30 = 2400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99"/>
                </a:solidFill>
              </a:rPr>
              <a:t>8000 − 2000 = 6000</a:t>
            </a:r>
            <a:r>
              <a:rPr lang="en-US" dirty="0" smtClean="0"/>
              <a:t> and the sum </a:t>
            </a:r>
            <a:r>
              <a:rPr lang="en-US" dirty="0" smtClean="0">
                <a:solidFill>
                  <a:srgbClr val="000099"/>
                </a:solidFill>
              </a:rPr>
              <a:t>2400 + 6000 = 8400</a:t>
            </a:r>
            <a:r>
              <a:rPr lang="en-US" dirty="0" smtClean="0"/>
              <a:t> seems reasonably close to the result </a:t>
            </a:r>
            <a:r>
              <a:rPr lang="en-US" dirty="0" smtClean="0">
                <a:solidFill>
                  <a:srgbClr val="FF0000"/>
                </a:solidFill>
              </a:rPr>
              <a:t>7896</a:t>
            </a:r>
            <a:r>
              <a:rPr lang="en-US" dirty="0" smtClean="0"/>
              <a:t>.)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73785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Sum</a:t>
            </a:r>
            <a:endParaRPr lang="en-US" sz="2800" b="1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143000" y="2374900"/>
          <a:ext cx="1066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Equation" r:id="rId4" imgW="1066680" imgH="901440" progId="Equation.DSMT4">
                  <p:embed/>
                </p:oleObj>
              </mc:Choice>
              <mc:Fallback>
                <p:oleObj name="Equation" r:id="rId4" imgW="1066680" imgH="9014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74900"/>
                        <a:ext cx="1066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478280" y="334391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2" name="Equation" r:id="rId6" imgW="736560" imgH="291960" progId="Equation.DSMT4">
                  <p:embed/>
                </p:oleObj>
              </mc:Choice>
              <mc:Fallback>
                <p:oleObj name="Equation" r:id="rId6" imgW="736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8280" y="334391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accent1"/>
                </a:solidFill>
              </a:rPr>
              <a:t>Example 1: Number Problems (cont.)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</p:spPr>
        <p:txBody>
          <a:bodyPr>
            <a:spAutoFit/>
          </a:bodyPr>
          <a:lstStyle/>
          <a:p>
            <a:r>
              <a:rPr lang="en-US" dirty="0" smtClean="0"/>
              <a:t>[Note that the word </a:t>
            </a:r>
            <a:r>
              <a:rPr lang="en-US" b="1" dirty="0" smtClean="0"/>
              <a:t>and </a:t>
            </a:r>
            <a:r>
              <a:rPr lang="en-US" dirty="0" smtClean="0"/>
              <a:t>does not indicate any operation. </a:t>
            </a:r>
            <a:r>
              <a:rPr lang="en-US" b="1" dirty="0" smtClean="0"/>
              <a:t>And </a:t>
            </a:r>
            <a:r>
              <a:rPr lang="en-US" dirty="0" smtClean="0"/>
              <a:t>is used twice in this problem as a grammatical connector (a conjunction).]</a:t>
            </a: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984</Words>
  <Application>Microsoft Office PowerPoint</Application>
  <PresentationFormat>On-screen Show (4:3)</PresentationFormat>
  <Paragraphs>162</Paragraphs>
  <Slides>23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Calibri</vt:lpstr>
      <vt:lpstr>Courier New</vt:lpstr>
      <vt:lpstr>Arial</vt:lpstr>
      <vt:lpstr>Symbol</vt:lpstr>
      <vt:lpstr>Office Theme</vt:lpstr>
      <vt:lpstr>Equation</vt:lpstr>
      <vt:lpstr>Section 1.4</vt:lpstr>
      <vt:lpstr>Objectives</vt:lpstr>
      <vt:lpstr>Basic Strategy for Solving Word Problems</vt:lpstr>
      <vt:lpstr>Basic Strategy for Solving Word Problems</vt:lpstr>
      <vt:lpstr>Basic Strategy for Solving Word Problems</vt:lpstr>
      <vt:lpstr>Example 1: Number Problems</vt:lpstr>
      <vt:lpstr>Example 1: Number Problems (cont.)</vt:lpstr>
      <vt:lpstr>Example 1: Number Problems (cont.)</vt:lpstr>
      <vt:lpstr>Example 1: Number Problems (cont.)</vt:lpstr>
      <vt:lpstr>Example 2: Number Problems</vt:lpstr>
      <vt:lpstr>Example 2: Number Problems (cont.)</vt:lpstr>
      <vt:lpstr>Example 3: Consumer Items</vt:lpstr>
      <vt:lpstr>Example 3: Consumer Items (cont.)</vt:lpstr>
      <vt:lpstr>Example 4: Checking Account</vt:lpstr>
      <vt:lpstr>Example 4: Checking Account (cont.)</vt:lpstr>
      <vt:lpstr>Example 4: Checking Account (cont.)</vt:lpstr>
      <vt:lpstr>Example 5: Geometry</vt:lpstr>
      <vt:lpstr>Example 5: Geometry (cont.)</vt:lpstr>
      <vt:lpstr>Example 5: Geometry (cont.)</vt:lpstr>
      <vt:lpstr>Example 6: Reading Graphs</vt:lpstr>
      <vt:lpstr>Example 6: Reading Graphs (cont.)</vt:lpstr>
      <vt:lpstr>Example 6: Reading Graphs (cont.)</vt:lpstr>
      <vt:lpstr>Example 6: Reading Graphs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83</cp:revision>
  <dcterms:created xsi:type="dcterms:W3CDTF">2013-04-26T14:43:13Z</dcterms:created>
  <dcterms:modified xsi:type="dcterms:W3CDTF">2017-08-02T15:20:37Z</dcterms:modified>
</cp:coreProperties>
</file>