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8" r:id="rId3"/>
    <p:sldId id="262" r:id="rId4"/>
    <p:sldId id="264" r:id="rId5"/>
    <p:sldId id="287" r:id="rId6"/>
    <p:sldId id="265" r:id="rId7"/>
    <p:sldId id="288" r:id="rId8"/>
    <p:sldId id="268" r:id="rId9"/>
    <p:sldId id="289" r:id="rId10"/>
    <p:sldId id="270" r:id="rId11"/>
    <p:sldId id="272" r:id="rId12"/>
    <p:sldId id="273" r:id="rId13"/>
    <p:sldId id="277" r:id="rId14"/>
    <p:sldId id="278" r:id="rId15"/>
    <p:sldId id="281" r:id="rId16"/>
    <p:sldId id="282" r:id="rId17"/>
    <p:sldId id="283" r:id="rId18"/>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0000FF"/>
    <a:srgbClr val="9900F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4"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796126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427183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866860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1362237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3863112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10424363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13.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s>
</file>

<file path=ppt/slides/_rels/slide14.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15.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8.wmf"/><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6.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2.wmf"/><Relationship Id="rId5" Type="http://schemas.openxmlformats.org/officeDocument/2006/relationships/oleObject" Target="../embeddings/oleObject31.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s>
</file>

<file path=ppt/slides/_rels/slide17.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1" Type="http://schemas.openxmlformats.org/officeDocument/2006/relationships/vmlDrawing" Target="../drawings/vmlDrawing11.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Solving Equations with Whole Numbers (x + b = c and ax =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Basic Principles for Solving Equations</a:t>
            </a:r>
            <a:endParaRPr lang="en-US" dirty="0">
              <a:solidFill>
                <a:schemeClr val="accent1">
                  <a:lumMod val="50000"/>
                </a:schemeClr>
              </a:solidFill>
            </a:endParaRPr>
          </a:p>
        </p:txBody>
      </p:sp>
      <p:sp>
        <p:nvSpPr>
          <p:cNvPr id="6" name="Content Placeholder 5"/>
          <p:cNvSpPr>
            <a:spLocks noGrp="1"/>
          </p:cNvSpPr>
          <p:nvPr>
            <p:ph idx="1"/>
          </p:nvPr>
        </p:nvSpPr>
        <p:spPr>
          <a:ln w="28575">
            <a:solidFill>
              <a:srgbClr val="FF0000"/>
            </a:solidFill>
          </a:ln>
        </p:spPr>
        <p:txBody>
          <a:bodyPr>
            <a:noAutofit/>
          </a:bodyPr>
          <a:lstStyle/>
          <a:p>
            <a:r>
              <a:rPr lang="en-US" b="1" dirty="0" smtClean="0">
                <a:solidFill>
                  <a:srgbClr val="000000"/>
                </a:solidFill>
              </a:rPr>
              <a:t>Special Note: </a:t>
            </a:r>
            <a:r>
              <a:rPr lang="en-US" dirty="0" smtClean="0">
                <a:solidFill>
                  <a:srgbClr val="000000"/>
                </a:solidFill>
              </a:rPr>
              <a:t>Although we do not discuss fractions until Chapter 3, we will need the concept of division in fraction form when solving equations and will assume that you are familiar with the fact that a number divided by itself is 1.  For example,</a:t>
            </a:r>
          </a:p>
          <a:p>
            <a:pPr>
              <a:spcBef>
                <a:spcPts val="0"/>
              </a:spcBef>
            </a:pPr>
            <a:endParaRPr lang="en-US" dirty="0" smtClean="0">
              <a:solidFill>
                <a:srgbClr val="000000"/>
              </a:solidFill>
            </a:endParaRPr>
          </a:p>
          <a:p>
            <a:pPr>
              <a:spcBef>
                <a:spcPts val="0"/>
              </a:spcBef>
            </a:pPr>
            <a:endParaRPr lang="en-US" dirty="0" smtClean="0">
              <a:solidFill>
                <a:srgbClr val="000000"/>
              </a:solidFill>
            </a:endParaRPr>
          </a:p>
          <a:p>
            <a:pPr>
              <a:spcBef>
                <a:spcPts val="0"/>
              </a:spcBef>
            </a:pPr>
            <a:r>
              <a:rPr lang="en-US" dirty="0" smtClean="0">
                <a:solidFill>
                  <a:srgbClr val="000000"/>
                </a:solidFill>
              </a:rPr>
              <a:t>In this manner, we will write expressions such as the following:</a:t>
            </a:r>
          </a:p>
          <a:p>
            <a:endParaRPr lang="en-US" dirty="0" smtClean="0">
              <a:solidFill>
                <a:srgbClr val="000000"/>
              </a:solidFill>
            </a:endParaRPr>
          </a:p>
          <a:p>
            <a:endParaRPr lang="en-US" dirty="0" smtClean="0">
              <a:solidFill>
                <a:srgbClr val="000000"/>
              </a:solidFill>
            </a:endParaRPr>
          </a:p>
          <a:p>
            <a:endParaRPr lang="en-US" dirty="0"/>
          </a:p>
        </p:txBody>
      </p:sp>
      <p:graphicFrame>
        <p:nvGraphicFramePr>
          <p:cNvPr id="7172" name="Object 4"/>
          <p:cNvGraphicFramePr>
            <a:graphicFrameLocks noChangeAspect="1"/>
          </p:cNvGraphicFramePr>
          <p:nvPr/>
        </p:nvGraphicFramePr>
        <p:xfrm>
          <a:off x="2044700" y="3490452"/>
          <a:ext cx="5054600" cy="838200"/>
        </p:xfrm>
        <a:graphic>
          <a:graphicData uri="http://schemas.openxmlformats.org/presentationml/2006/ole">
            <mc:AlternateContent xmlns:mc="http://schemas.openxmlformats.org/markup-compatibility/2006">
              <mc:Choice xmlns:v="urn:schemas-microsoft-com:vml" Requires="v">
                <p:oleObj spid="_x0000_s7174" name="Equation" r:id="rId3" imgW="5054400" imgH="838080" progId="Equation.DSMT4">
                  <p:embed/>
                </p:oleObj>
              </mc:Choice>
              <mc:Fallback>
                <p:oleObj name="Equation" r:id="rId3" imgW="50544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4700" y="3490452"/>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3276600" y="4953000"/>
          <a:ext cx="2590800" cy="838200"/>
        </p:xfrm>
        <a:graphic>
          <a:graphicData uri="http://schemas.openxmlformats.org/presentationml/2006/ole">
            <mc:AlternateContent xmlns:mc="http://schemas.openxmlformats.org/markup-compatibility/2006">
              <mc:Choice xmlns:v="urn:schemas-microsoft-com:vml" Requires="v">
                <p:oleObj spid="_x0000_s7175" name="Equation" r:id="rId5" imgW="2590560" imgH="838080" progId="Equation.DSMT4">
                  <p:embed/>
                </p:oleObj>
              </mc:Choice>
              <mc:Fallback>
                <p:oleObj name="Equation" r:id="rId5" imgW="259056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953000"/>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3</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i="0" dirty="0" smtClean="0">
                <a:solidFill>
                  <a:srgbClr val="366092"/>
                </a:solidFill>
              </a:rPr>
              <a:t>Solve the equations </a:t>
            </a:r>
            <a:r>
              <a:rPr lang="en-US" b="1" i="0" dirty="0" smtClean="0">
                <a:solidFill>
                  <a:srgbClr val="366092"/>
                </a:solidFill>
              </a:rPr>
              <a:t>a.</a:t>
            </a:r>
            <a:r>
              <a:rPr lang="en-US" i="0" dirty="0" smtClean="0">
                <a:solidFill>
                  <a:srgbClr val="366092"/>
                </a:solidFill>
              </a:rPr>
              <a:t> </a:t>
            </a:r>
            <a:r>
              <a:rPr lang="en-US" i="1" dirty="0" smtClean="0">
                <a:solidFill>
                  <a:srgbClr val="0000FF"/>
                </a:solidFill>
              </a:rPr>
              <a:t>x</a:t>
            </a:r>
            <a:r>
              <a:rPr lang="en-US" i="0" dirty="0" smtClean="0">
                <a:solidFill>
                  <a:srgbClr val="0000FF"/>
                </a:solidFill>
              </a:rPr>
              <a:t> + 5 = 14</a:t>
            </a:r>
            <a:r>
              <a:rPr lang="en-US" i="0" dirty="0" smtClean="0">
                <a:solidFill>
                  <a:srgbClr val="366092"/>
                </a:solidFill>
              </a:rPr>
              <a:t> and </a:t>
            </a:r>
            <a:r>
              <a:rPr lang="en-US" b="1" i="0" dirty="0" smtClean="0">
                <a:solidFill>
                  <a:srgbClr val="366092"/>
                </a:solidFill>
              </a:rPr>
              <a:t>b.</a:t>
            </a:r>
            <a:r>
              <a:rPr lang="en-US" i="0" dirty="0" smtClean="0">
                <a:solidFill>
                  <a:srgbClr val="366092"/>
                </a:solidFill>
              </a:rPr>
              <a:t> </a:t>
            </a:r>
            <a:r>
              <a:rPr lang="en-US" i="0" dirty="0" smtClean="0">
                <a:solidFill>
                  <a:srgbClr val="0000FF"/>
                </a:solidFill>
              </a:rPr>
              <a:t>17 = </a:t>
            </a:r>
            <a:r>
              <a:rPr lang="en-US" i="1" dirty="0" smtClean="0">
                <a:solidFill>
                  <a:srgbClr val="0000FF"/>
                </a:solidFill>
              </a:rPr>
              <a:t>x</a:t>
            </a:r>
            <a:r>
              <a:rPr lang="en-US" i="0" dirty="0" smtClean="0">
                <a:solidFill>
                  <a:srgbClr val="0000FF"/>
                </a:solidFill>
              </a:rPr>
              <a:t> + 6</a:t>
            </a:r>
            <a:r>
              <a:rPr lang="en-US" i="0" dirty="0" smtClean="0">
                <a:solidFill>
                  <a:srgbClr val="366092"/>
                </a:solidFill>
              </a:rPr>
              <a:t>.</a:t>
            </a:r>
          </a:p>
          <a:p>
            <a:pPr eaLnBrk="1" hangingPunct="1">
              <a:buNone/>
            </a:pPr>
            <a:r>
              <a:rPr lang="en-US" b="1" dirty="0" smtClean="0"/>
              <a:t>Solutions</a:t>
            </a:r>
          </a:p>
          <a:p>
            <a:pPr eaLnBrk="1" hangingPunct="1">
              <a:buNone/>
            </a:pPr>
            <a:r>
              <a:rPr lang="en-US" b="1" i="0" dirty="0" smtClean="0"/>
              <a:t>a.</a:t>
            </a:r>
          </a:p>
          <a:p>
            <a:pPr eaLnBrk="1" hangingPunct="1">
              <a:buNone/>
            </a:pPr>
            <a:endParaRPr lang="en-US" i="0" dirty="0" smtClean="0"/>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9220" name="Object 4"/>
          <p:cNvGraphicFramePr>
            <a:graphicFrameLocks noChangeAspect="1"/>
          </p:cNvGraphicFramePr>
          <p:nvPr/>
        </p:nvGraphicFramePr>
        <p:xfrm>
          <a:off x="1409700" y="2476175"/>
          <a:ext cx="1384300" cy="292100"/>
        </p:xfrm>
        <a:graphic>
          <a:graphicData uri="http://schemas.openxmlformats.org/presentationml/2006/ole">
            <mc:AlternateContent xmlns:mc="http://schemas.openxmlformats.org/markup-compatibility/2006">
              <mc:Choice xmlns:v="urn:schemas-microsoft-com:vml" Requires="v">
                <p:oleObj spid="_x0000_s8199" name="Equation" r:id="rId3" imgW="1384200" imgH="291960" progId="Equation.DSMT4">
                  <p:embed/>
                </p:oleObj>
              </mc:Choice>
              <mc:Fallback>
                <p:oleObj name="Equation" r:id="rId3" imgW="1384200" imgH="29196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9700" y="2476175"/>
                        <a:ext cx="1384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927100" y="3149275"/>
          <a:ext cx="2362200" cy="292100"/>
        </p:xfrm>
        <a:graphic>
          <a:graphicData uri="http://schemas.openxmlformats.org/presentationml/2006/ole">
            <mc:AlternateContent xmlns:mc="http://schemas.openxmlformats.org/markup-compatibility/2006">
              <mc:Choice xmlns:v="urn:schemas-microsoft-com:vml" Requires="v">
                <p:oleObj spid="_x0000_s8200" name="Equation" r:id="rId5" imgW="2361960" imgH="291960" progId="Equation.DSMT4">
                  <p:embed/>
                </p:oleObj>
              </mc:Choice>
              <mc:Fallback>
                <p:oleObj name="Equation" r:id="rId5" imgW="2361960" imgH="29196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7100" y="3149275"/>
                        <a:ext cx="2362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441450" y="3758875"/>
          <a:ext cx="1219200" cy="292100"/>
        </p:xfrm>
        <a:graphic>
          <a:graphicData uri="http://schemas.openxmlformats.org/presentationml/2006/ole">
            <mc:AlternateContent xmlns:mc="http://schemas.openxmlformats.org/markup-compatibility/2006">
              <mc:Choice xmlns:v="urn:schemas-microsoft-com:vml" Requires="v">
                <p:oleObj spid="_x0000_s8201" name="Equation" r:id="rId7" imgW="1218671" imgH="291973" progId="Equation.DSMT4">
                  <p:embed/>
                </p:oleObj>
              </mc:Choice>
              <mc:Fallback>
                <p:oleObj name="Equation" r:id="rId7" imgW="1218671" imgH="291973"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1450" y="3758875"/>
                        <a:ext cx="1219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911350" y="4368475"/>
          <a:ext cx="723900" cy="292100"/>
        </p:xfrm>
        <a:graphic>
          <a:graphicData uri="http://schemas.openxmlformats.org/presentationml/2006/ole">
            <mc:AlternateContent xmlns:mc="http://schemas.openxmlformats.org/markup-compatibility/2006">
              <mc:Choice xmlns:v="urn:schemas-microsoft-com:vml" Requires="v">
                <p:oleObj spid="_x0000_s8202" name="Equation" r:id="rId9" imgW="723586" imgH="291973" progId="Equation.DSMT4">
                  <p:embed/>
                </p:oleObj>
              </mc:Choice>
              <mc:Fallback>
                <p:oleObj name="Equation" r:id="rId9" imgW="723586" imgH="291973"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1350" y="4368475"/>
                        <a:ext cx="723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4495800" y="2438400"/>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4495800" y="2913925"/>
            <a:ext cx="4343400" cy="707886"/>
          </a:xfrm>
          <a:prstGeom prst="rect">
            <a:avLst/>
          </a:prstGeom>
          <a:noFill/>
        </p:spPr>
        <p:txBody>
          <a:bodyPr wrap="square" rtlCol="0">
            <a:spAutoFit/>
          </a:bodyPr>
          <a:lstStyle/>
          <a:p>
            <a:r>
              <a:rPr lang="en-US" sz="2000" dirty="0" smtClean="0">
                <a:solidFill>
                  <a:srgbClr val="008080"/>
                </a:solidFill>
                <a:latin typeface="+mn-lt"/>
              </a:rPr>
              <a:t>Using the subtraction principle, subtract 5 from both sides.</a:t>
            </a:r>
            <a:endParaRPr lang="en-US" sz="2000" dirty="0">
              <a:solidFill>
                <a:srgbClr val="008080"/>
              </a:solidFill>
              <a:latin typeface="+mn-lt"/>
            </a:endParaRPr>
          </a:p>
        </p:txBody>
      </p:sp>
      <p:sp>
        <p:nvSpPr>
          <p:cNvPr id="14" name="TextBox 13"/>
          <p:cNvSpPr txBox="1"/>
          <p:nvPr/>
        </p:nvSpPr>
        <p:spPr>
          <a:xfrm>
            <a:off x="4495800" y="3699605"/>
            <a:ext cx="3886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4495800" y="4292275"/>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3 (cont.)</a:t>
            </a:r>
            <a:endParaRPr lang="en-US" dirty="0">
              <a:solidFill>
                <a:srgbClr val="1F497D"/>
              </a:solidFill>
            </a:endParaRPr>
          </a:p>
        </p:txBody>
      </p:sp>
      <p:sp>
        <p:nvSpPr>
          <p:cNvPr id="17410" name="Content Placeholder 2"/>
          <p:cNvSpPr>
            <a:spLocks noGrp="1"/>
          </p:cNvSpPr>
          <p:nvPr>
            <p:ph idx="1"/>
          </p:nvPr>
        </p:nvSpPr>
        <p:spPr>
          <a:xfrm>
            <a:off x="457200" y="1280160"/>
            <a:ext cx="8229600" cy="4613571"/>
          </a:xfrm>
        </p:spPr>
        <p:txBody>
          <a:bodyPr>
            <a:spAutoFit/>
          </a:bodyPr>
          <a:lstStyle/>
          <a:p>
            <a:pPr eaLnBrk="1" hangingPunct="1">
              <a:buNone/>
            </a:pPr>
            <a:r>
              <a:rPr lang="en-US" b="1" i="0" dirty="0" smtClean="0"/>
              <a:t>b.</a:t>
            </a:r>
          </a:p>
          <a:p>
            <a:pPr eaLnBrk="1" hangingPunct="1">
              <a:buNone/>
            </a:pPr>
            <a:endParaRPr lang="en-US" b="1" dirty="0" smtClean="0"/>
          </a:p>
          <a:p>
            <a:pPr eaLnBrk="1" hangingPunct="1">
              <a:buNone/>
            </a:pPr>
            <a:endParaRPr lang="en-US" b="1" i="0" dirty="0" smtClean="0"/>
          </a:p>
          <a:p>
            <a:pPr eaLnBrk="1" hangingPunct="1">
              <a:buNone/>
            </a:pPr>
            <a:endParaRPr lang="en-US" b="1" dirty="0" smtClean="0"/>
          </a:p>
          <a:p>
            <a:pPr>
              <a:spcBef>
                <a:spcPts val="3000"/>
              </a:spcBef>
            </a:pPr>
            <a:r>
              <a:rPr lang="en-US" dirty="0" smtClean="0"/>
              <a:t>Note that in each step of the solution process equations are written below each other </a:t>
            </a:r>
            <a:r>
              <a:rPr lang="en-US" b="1" dirty="0" smtClean="0"/>
              <a:t>with the equal signs aligned</a:t>
            </a:r>
            <a:r>
              <a:rPr lang="en-US" dirty="0" smtClean="0"/>
              <a:t>. This format is generally followed in solving all types of equations throughout all of mathematics.</a:t>
            </a:r>
            <a:endParaRPr lang="en-US" b="1" i="0" dirty="0" smtClean="0"/>
          </a:p>
        </p:txBody>
      </p:sp>
      <p:graphicFrame>
        <p:nvGraphicFramePr>
          <p:cNvPr id="9220" name="Object 4"/>
          <p:cNvGraphicFramePr>
            <a:graphicFrameLocks noChangeAspect="1"/>
          </p:cNvGraphicFramePr>
          <p:nvPr/>
        </p:nvGraphicFramePr>
        <p:xfrm>
          <a:off x="1377950" y="1424123"/>
          <a:ext cx="1384300" cy="292100"/>
        </p:xfrm>
        <a:graphic>
          <a:graphicData uri="http://schemas.openxmlformats.org/presentationml/2006/ole">
            <mc:AlternateContent xmlns:mc="http://schemas.openxmlformats.org/markup-compatibility/2006">
              <mc:Choice xmlns:v="urn:schemas-microsoft-com:vml" Requires="v">
                <p:oleObj spid="_x0000_s9223" name="Equation" r:id="rId3" imgW="1384200" imgH="291960" progId="Equation.DSMT4">
                  <p:embed/>
                </p:oleObj>
              </mc:Choice>
              <mc:Fallback>
                <p:oleObj name="Equation" r:id="rId3" imgW="1384200" imgH="29196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7950" y="1424123"/>
                        <a:ext cx="1384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920750" y="2067727"/>
          <a:ext cx="2362200" cy="292100"/>
        </p:xfrm>
        <a:graphic>
          <a:graphicData uri="http://schemas.openxmlformats.org/presentationml/2006/ole">
            <mc:AlternateContent xmlns:mc="http://schemas.openxmlformats.org/markup-compatibility/2006">
              <mc:Choice xmlns:v="urn:schemas-microsoft-com:vml" Requires="v">
                <p:oleObj spid="_x0000_s9224" name="Equation" r:id="rId5" imgW="2362200" imgH="292100" progId="Equation.DSMT4">
                  <p:embed/>
                </p:oleObj>
              </mc:Choice>
              <mc:Fallback>
                <p:oleObj name="Equation" r:id="rId5" imgW="2362200" imgH="2921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0750" y="2067727"/>
                        <a:ext cx="2362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435100" y="2662579"/>
          <a:ext cx="1384300" cy="292100"/>
        </p:xfrm>
        <a:graphic>
          <a:graphicData uri="http://schemas.openxmlformats.org/presentationml/2006/ole">
            <mc:AlternateContent xmlns:mc="http://schemas.openxmlformats.org/markup-compatibility/2006">
              <mc:Choice xmlns:v="urn:schemas-microsoft-com:vml" Requires="v">
                <p:oleObj spid="_x0000_s9225" name="Equation" r:id="rId7" imgW="1384300" imgH="292100" progId="Equation.DSMT4">
                  <p:embed/>
                </p:oleObj>
              </mc:Choice>
              <mc:Fallback>
                <p:oleObj name="Equation" r:id="rId7" imgW="1384300" imgH="292100"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5100" y="2662579"/>
                        <a:ext cx="1384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435100" y="3278529"/>
          <a:ext cx="889000" cy="279400"/>
        </p:xfrm>
        <a:graphic>
          <a:graphicData uri="http://schemas.openxmlformats.org/presentationml/2006/ole">
            <mc:AlternateContent xmlns:mc="http://schemas.openxmlformats.org/markup-compatibility/2006">
              <mc:Choice xmlns:v="urn:schemas-microsoft-com:vml" Requires="v">
                <p:oleObj spid="_x0000_s9226" name="Equation" r:id="rId9" imgW="889000" imgH="279400" progId="Equation.DSMT4">
                  <p:embed/>
                </p:oleObj>
              </mc:Choice>
              <mc:Fallback>
                <p:oleObj name="Equation" r:id="rId9" imgW="889000" imgH="279400"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35100" y="3278529"/>
                        <a:ext cx="889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4495800" y="1386348"/>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4495800" y="1890252"/>
            <a:ext cx="4343400" cy="707886"/>
          </a:xfrm>
          <a:prstGeom prst="rect">
            <a:avLst/>
          </a:prstGeom>
          <a:noFill/>
        </p:spPr>
        <p:txBody>
          <a:bodyPr wrap="square" rtlCol="0">
            <a:spAutoFit/>
          </a:bodyPr>
          <a:lstStyle/>
          <a:p>
            <a:r>
              <a:rPr lang="en-US" sz="2000" dirty="0" smtClean="0">
                <a:solidFill>
                  <a:srgbClr val="008080"/>
                </a:solidFill>
                <a:latin typeface="+mn-lt"/>
              </a:rPr>
              <a:t>Using the subtraction principle, subtract 6 from both sides.</a:t>
            </a:r>
            <a:endParaRPr lang="en-US" sz="2000" dirty="0">
              <a:solidFill>
                <a:srgbClr val="008080"/>
              </a:solidFill>
              <a:latin typeface="+mn-lt"/>
            </a:endParaRPr>
          </a:p>
        </p:txBody>
      </p:sp>
      <p:sp>
        <p:nvSpPr>
          <p:cNvPr id="14" name="TextBox 13"/>
          <p:cNvSpPr txBox="1"/>
          <p:nvPr/>
        </p:nvSpPr>
        <p:spPr>
          <a:xfrm>
            <a:off x="4495800" y="2661184"/>
            <a:ext cx="3886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4495800" y="3219129"/>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4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4</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i="0" dirty="0" smtClean="0">
                <a:solidFill>
                  <a:srgbClr val="366092"/>
                </a:solidFill>
              </a:rPr>
              <a:t>Solve the equations  </a:t>
            </a:r>
            <a:r>
              <a:rPr lang="en-US" b="1" i="0" dirty="0" smtClean="0">
                <a:solidFill>
                  <a:srgbClr val="366092"/>
                </a:solidFill>
              </a:rPr>
              <a:t>a.</a:t>
            </a:r>
            <a:r>
              <a:rPr lang="en-US" i="0" dirty="0" smtClean="0">
                <a:solidFill>
                  <a:srgbClr val="366092"/>
                </a:solidFill>
              </a:rPr>
              <a:t> </a:t>
            </a:r>
            <a:r>
              <a:rPr lang="en-US" i="1" dirty="0" smtClean="0">
                <a:solidFill>
                  <a:srgbClr val="0000FF"/>
                </a:solidFill>
              </a:rPr>
              <a:t>y</a:t>
            </a:r>
            <a:r>
              <a:rPr lang="en-US" i="0" dirty="0" smtClean="0">
                <a:solidFill>
                  <a:srgbClr val="0000FF"/>
                </a:solidFill>
              </a:rPr>
              <a:t> – 2 = 12</a:t>
            </a:r>
            <a:r>
              <a:rPr lang="en-US" i="0" dirty="0" smtClean="0">
                <a:solidFill>
                  <a:srgbClr val="366092"/>
                </a:solidFill>
              </a:rPr>
              <a:t> and </a:t>
            </a:r>
            <a:r>
              <a:rPr lang="en-US" b="1" i="0" dirty="0" smtClean="0">
                <a:solidFill>
                  <a:schemeClr val="tx1"/>
                </a:solidFill>
              </a:rPr>
              <a:t>b.</a:t>
            </a:r>
            <a:r>
              <a:rPr lang="en-US" i="0" dirty="0" smtClean="0">
                <a:solidFill>
                  <a:schemeClr val="tx1"/>
                </a:solidFill>
              </a:rPr>
              <a:t> </a:t>
            </a:r>
            <a:r>
              <a:rPr lang="en-US" i="0" dirty="0" smtClean="0">
                <a:solidFill>
                  <a:srgbClr val="0000FF"/>
                </a:solidFill>
              </a:rPr>
              <a:t>25 = </a:t>
            </a:r>
            <a:r>
              <a:rPr lang="en-US" i="1" dirty="0" smtClean="0">
                <a:solidFill>
                  <a:srgbClr val="0000FF"/>
                </a:solidFill>
              </a:rPr>
              <a:t>y</a:t>
            </a:r>
            <a:r>
              <a:rPr lang="en-US" i="0" dirty="0" smtClean="0">
                <a:solidFill>
                  <a:srgbClr val="0000FF"/>
                </a:solidFill>
              </a:rPr>
              <a:t> – 20</a:t>
            </a:r>
            <a:r>
              <a:rPr lang="en-US" i="0" dirty="0" smtClean="0">
                <a:solidFill>
                  <a:srgbClr val="366092"/>
                </a:solidFill>
              </a:rPr>
              <a:t>.</a:t>
            </a:r>
          </a:p>
          <a:p>
            <a:pPr eaLnBrk="1" hangingPunct="1">
              <a:buNone/>
            </a:pPr>
            <a:r>
              <a:rPr lang="en-US" b="1" dirty="0" smtClean="0"/>
              <a:t>Solutions</a:t>
            </a:r>
          </a:p>
          <a:p>
            <a:pPr eaLnBrk="1" hangingPunct="1">
              <a:buNone/>
            </a:pPr>
            <a:r>
              <a:rPr lang="en-US" b="1" i="0" dirty="0" smtClean="0"/>
              <a:t>a.</a:t>
            </a:r>
          </a:p>
        </p:txBody>
      </p:sp>
      <p:graphicFrame>
        <p:nvGraphicFramePr>
          <p:cNvPr id="9220" name="Object 4"/>
          <p:cNvGraphicFramePr>
            <a:graphicFrameLocks noChangeAspect="1"/>
          </p:cNvGraphicFramePr>
          <p:nvPr/>
        </p:nvGraphicFramePr>
        <p:xfrm>
          <a:off x="1422400" y="2476500"/>
          <a:ext cx="1358900" cy="355600"/>
        </p:xfrm>
        <a:graphic>
          <a:graphicData uri="http://schemas.openxmlformats.org/presentationml/2006/ole">
            <mc:AlternateContent xmlns:mc="http://schemas.openxmlformats.org/markup-compatibility/2006">
              <mc:Choice xmlns:v="urn:schemas-microsoft-com:vml" Requires="v">
                <p:oleObj spid="_x0000_s12295" name="Equation" r:id="rId3" imgW="1358640" imgH="355320" progId="Equation.DSMT4">
                  <p:embed/>
                </p:oleObj>
              </mc:Choice>
              <mc:Fallback>
                <p:oleObj name="Equation" r:id="rId3" imgW="1358640" imgH="35532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2476500"/>
                        <a:ext cx="1358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946150" y="3149600"/>
          <a:ext cx="2324100" cy="355600"/>
        </p:xfrm>
        <a:graphic>
          <a:graphicData uri="http://schemas.openxmlformats.org/presentationml/2006/ole">
            <mc:AlternateContent xmlns:mc="http://schemas.openxmlformats.org/markup-compatibility/2006">
              <mc:Choice xmlns:v="urn:schemas-microsoft-com:vml" Requires="v">
                <p:oleObj spid="_x0000_s12296" name="Equation" r:id="rId5" imgW="2324100" imgH="355600" progId="Equation.DSMT4">
                  <p:embed/>
                </p:oleObj>
              </mc:Choice>
              <mc:Fallback>
                <p:oleObj name="Equation" r:id="rId5" imgW="2324100" imgH="3556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46150" y="3149600"/>
                        <a:ext cx="23241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416050" y="3759200"/>
          <a:ext cx="1397000" cy="355600"/>
        </p:xfrm>
        <a:graphic>
          <a:graphicData uri="http://schemas.openxmlformats.org/presentationml/2006/ole">
            <mc:AlternateContent xmlns:mc="http://schemas.openxmlformats.org/markup-compatibility/2006">
              <mc:Choice xmlns:v="urn:schemas-microsoft-com:vml" Requires="v">
                <p:oleObj spid="_x0000_s12297" name="Equation" r:id="rId7" imgW="1396394" imgH="355446" progId="Equation.DSMT4">
                  <p:embed/>
                </p:oleObj>
              </mc:Choice>
              <mc:Fallback>
                <p:oleObj name="Equation" r:id="rId7" imgW="1396394" imgH="355446"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6050" y="3759200"/>
                        <a:ext cx="1397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917700" y="4368800"/>
          <a:ext cx="889000" cy="355600"/>
        </p:xfrm>
        <a:graphic>
          <a:graphicData uri="http://schemas.openxmlformats.org/presentationml/2006/ole">
            <mc:AlternateContent xmlns:mc="http://schemas.openxmlformats.org/markup-compatibility/2006">
              <mc:Choice xmlns:v="urn:schemas-microsoft-com:vml" Requires="v">
                <p:oleObj spid="_x0000_s12298" name="Equation" r:id="rId9" imgW="888614" imgH="355446" progId="Equation.DSMT4">
                  <p:embed/>
                </p:oleObj>
              </mc:Choice>
              <mc:Fallback>
                <p:oleObj name="Equation" r:id="rId9" imgW="888614" imgH="355446"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7700" y="4368800"/>
                        <a:ext cx="889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3657600" y="2424175"/>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657600" y="2957575"/>
            <a:ext cx="4343400" cy="707886"/>
          </a:xfrm>
          <a:prstGeom prst="rect">
            <a:avLst/>
          </a:prstGeom>
          <a:noFill/>
        </p:spPr>
        <p:txBody>
          <a:bodyPr wrap="square" rtlCol="0">
            <a:spAutoFit/>
          </a:bodyPr>
          <a:lstStyle/>
          <a:p>
            <a:r>
              <a:rPr lang="en-US" sz="2000" dirty="0" smtClean="0">
                <a:solidFill>
                  <a:srgbClr val="008080"/>
                </a:solidFill>
                <a:latin typeface="+mn-lt"/>
              </a:rPr>
              <a:t>Using the addition principle, add 2 to both sides.</a:t>
            </a:r>
            <a:endParaRPr lang="en-US" sz="2000" dirty="0">
              <a:solidFill>
                <a:srgbClr val="008080"/>
              </a:solidFill>
              <a:latin typeface="+mn-lt"/>
            </a:endParaRPr>
          </a:p>
        </p:txBody>
      </p:sp>
      <p:sp>
        <p:nvSpPr>
          <p:cNvPr id="14" name="TextBox 13"/>
          <p:cNvSpPr txBox="1"/>
          <p:nvPr/>
        </p:nvSpPr>
        <p:spPr>
          <a:xfrm>
            <a:off x="3657600" y="3708530"/>
            <a:ext cx="4389120" cy="400110"/>
          </a:xfrm>
          <a:prstGeom prst="rect">
            <a:avLst/>
          </a:prstGeom>
          <a:noFill/>
        </p:spPr>
        <p:txBody>
          <a:bodyPr wrap="square" rtlCol="0">
            <a:spAutoFit/>
          </a:bodyPr>
          <a:lstStyle/>
          <a:p>
            <a:r>
              <a:rPr lang="en-US" sz="2000" dirty="0" smtClean="0">
                <a:solidFill>
                  <a:srgbClr val="008080"/>
                </a:solidFill>
                <a:latin typeface="+mn-lt"/>
              </a:rPr>
              <a:t>Simplify both sides. Note that </a:t>
            </a:r>
            <a:r>
              <a:rPr lang="en-US" sz="2000" dirty="0" smtClean="0">
                <a:solidFill>
                  <a:srgbClr val="008080"/>
                </a:solidFill>
                <a:latin typeface="Symbol" pitchFamily="18" charset="2"/>
              </a:rPr>
              <a:t>-</a:t>
            </a:r>
            <a:r>
              <a:rPr lang="en-US" sz="2000" dirty="0" smtClean="0">
                <a:solidFill>
                  <a:srgbClr val="008080"/>
                </a:solidFill>
                <a:latin typeface="+mn-lt"/>
              </a:rPr>
              <a:t>2 + 2 = 0.</a:t>
            </a:r>
            <a:endParaRPr lang="en-US" sz="2000" dirty="0">
              <a:solidFill>
                <a:srgbClr val="008080"/>
              </a:solidFill>
              <a:latin typeface="+mn-lt"/>
            </a:endParaRPr>
          </a:p>
        </p:txBody>
      </p:sp>
      <p:sp>
        <p:nvSpPr>
          <p:cNvPr id="15" name="TextBox 14"/>
          <p:cNvSpPr txBox="1"/>
          <p:nvPr/>
        </p:nvSpPr>
        <p:spPr>
          <a:xfrm>
            <a:off x="3657600" y="4289625"/>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4 (cont.)</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b="1" i="0" dirty="0" smtClean="0"/>
              <a:t>b.</a:t>
            </a:r>
            <a:r>
              <a:rPr lang="en-US" i="0" dirty="0" smtClean="0"/>
              <a:t>	</a:t>
            </a:r>
          </a:p>
          <a:p>
            <a:pPr eaLnBrk="1" hangingPunct="1">
              <a:buNone/>
            </a:pPr>
            <a:endParaRPr lang="en-US" i="0" dirty="0" smtClean="0"/>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9220" name="Object 4"/>
          <p:cNvGraphicFramePr>
            <a:graphicFrameLocks noChangeAspect="1"/>
          </p:cNvGraphicFramePr>
          <p:nvPr/>
        </p:nvGraphicFramePr>
        <p:xfrm>
          <a:off x="1390650" y="1423521"/>
          <a:ext cx="1549400" cy="355600"/>
        </p:xfrm>
        <a:graphic>
          <a:graphicData uri="http://schemas.openxmlformats.org/presentationml/2006/ole">
            <mc:AlternateContent xmlns:mc="http://schemas.openxmlformats.org/markup-compatibility/2006">
              <mc:Choice xmlns:v="urn:schemas-microsoft-com:vml" Requires="v">
                <p:oleObj spid="_x0000_s13319" name="Equation" r:id="rId3" imgW="1549080" imgH="355320" progId="Equation.DSMT4">
                  <p:embed/>
                </p:oleObj>
              </mc:Choice>
              <mc:Fallback>
                <p:oleObj name="Equation" r:id="rId3" imgW="1549080" imgH="35532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0650" y="1423521"/>
                        <a:ext cx="15494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736600" y="2096621"/>
          <a:ext cx="2870200" cy="355600"/>
        </p:xfrm>
        <a:graphic>
          <a:graphicData uri="http://schemas.openxmlformats.org/presentationml/2006/ole">
            <mc:AlternateContent xmlns:mc="http://schemas.openxmlformats.org/markup-compatibility/2006">
              <mc:Choice xmlns:v="urn:schemas-microsoft-com:vml" Requires="v">
                <p:oleObj spid="_x0000_s13320" name="Equation" r:id="rId5" imgW="2870200" imgH="355600" progId="Equation.DSMT4">
                  <p:embed/>
                </p:oleObj>
              </mc:Choice>
              <mc:Fallback>
                <p:oleObj name="Equation" r:id="rId5" imgW="2870200" imgH="3556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6600" y="2096621"/>
                        <a:ext cx="28702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403350" y="2706221"/>
          <a:ext cx="1397000" cy="355600"/>
        </p:xfrm>
        <a:graphic>
          <a:graphicData uri="http://schemas.openxmlformats.org/presentationml/2006/ole">
            <mc:AlternateContent xmlns:mc="http://schemas.openxmlformats.org/markup-compatibility/2006">
              <mc:Choice xmlns:v="urn:schemas-microsoft-com:vml" Requires="v">
                <p:oleObj spid="_x0000_s13321" name="Equation" r:id="rId7" imgW="1396394" imgH="355446" progId="Equation.DSMT4">
                  <p:embed/>
                </p:oleObj>
              </mc:Choice>
              <mc:Fallback>
                <p:oleObj name="Equation" r:id="rId7" imgW="1396394" imgH="355446"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350" y="2706221"/>
                        <a:ext cx="1397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390650" y="3315821"/>
          <a:ext cx="889000" cy="355600"/>
        </p:xfrm>
        <a:graphic>
          <a:graphicData uri="http://schemas.openxmlformats.org/presentationml/2006/ole">
            <mc:AlternateContent xmlns:mc="http://schemas.openxmlformats.org/markup-compatibility/2006">
              <mc:Choice xmlns:v="urn:schemas-microsoft-com:vml" Requires="v">
                <p:oleObj spid="_x0000_s13322" name="Equation" r:id="rId9" imgW="888614" imgH="355446" progId="Equation.DSMT4">
                  <p:embed/>
                </p:oleObj>
              </mc:Choice>
              <mc:Fallback>
                <p:oleObj name="Equation" r:id="rId9" imgW="888614" imgH="355446"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90650" y="3315821"/>
                        <a:ext cx="8890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4495800" y="1324896"/>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4495800" y="1858296"/>
            <a:ext cx="4343400" cy="707886"/>
          </a:xfrm>
          <a:prstGeom prst="rect">
            <a:avLst/>
          </a:prstGeom>
          <a:noFill/>
        </p:spPr>
        <p:txBody>
          <a:bodyPr wrap="square" rtlCol="0">
            <a:spAutoFit/>
          </a:bodyPr>
          <a:lstStyle/>
          <a:p>
            <a:r>
              <a:rPr lang="en-US" sz="2000" dirty="0" smtClean="0">
                <a:solidFill>
                  <a:srgbClr val="008080"/>
                </a:solidFill>
                <a:latin typeface="+mn-lt"/>
              </a:rPr>
              <a:t>Using the addition principle, add 20 to both sides.</a:t>
            </a:r>
            <a:endParaRPr lang="en-US" sz="2000" dirty="0">
              <a:solidFill>
                <a:srgbClr val="008080"/>
              </a:solidFill>
              <a:latin typeface="+mn-lt"/>
            </a:endParaRPr>
          </a:p>
        </p:txBody>
      </p:sp>
      <p:sp>
        <p:nvSpPr>
          <p:cNvPr id="14" name="TextBox 13"/>
          <p:cNvSpPr txBox="1"/>
          <p:nvPr/>
        </p:nvSpPr>
        <p:spPr>
          <a:xfrm>
            <a:off x="4495800" y="2655551"/>
            <a:ext cx="3886200" cy="400110"/>
          </a:xfrm>
          <a:prstGeom prst="rect">
            <a:avLst/>
          </a:prstGeom>
          <a:noFill/>
        </p:spPr>
        <p:txBody>
          <a:bodyPr wrap="square" rtlCol="0">
            <a:spAutoFit/>
          </a:bodyPr>
          <a:lstStyle/>
          <a:p>
            <a:r>
              <a:rPr lang="en-US" sz="2000" dirty="0" smtClean="0">
                <a:solidFill>
                  <a:srgbClr val="008080"/>
                </a:solidFill>
                <a:latin typeface="+mn-lt"/>
              </a:rPr>
              <a:t>Simplify both sides.</a:t>
            </a:r>
            <a:endParaRPr lang="en-US" sz="2000" dirty="0">
              <a:solidFill>
                <a:srgbClr val="008080"/>
              </a:solidFill>
              <a:latin typeface="+mn-lt"/>
            </a:endParaRPr>
          </a:p>
        </p:txBody>
      </p:sp>
      <p:sp>
        <p:nvSpPr>
          <p:cNvPr id="15" name="TextBox 14"/>
          <p:cNvSpPr txBox="1"/>
          <p:nvPr/>
        </p:nvSpPr>
        <p:spPr>
          <a:xfrm>
            <a:off x="4495800" y="3271371"/>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5</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i="0" dirty="0" smtClean="0">
                <a:solidFill>
                  <a:srgbClr val="366092"/>
                </a:solidFill>
              </a:rPr>
              <a:t>Solve the equations </a:t>
            </a:r>
            <a:r>
              <a:rPr lang="en-US" b="1" i="0" dirty="0" smtClean="0">
                <a:solidFill>
                  <a:srgbClr val="366092"/>
                </a:solidFill>
              </a:rPr>
              <a:t>a.</a:t>
            </a:r>
            <a:r>
              <a:rPr lang="en-US" i="0" dirty="0" smtClean="0">
                <a:solidFill>
                  <a:srgbClr val="366092"/>
                </a:solidFill>
              </a:rPr>
              <a:t> </a:t>
            </a:r>
            <a:r>
              <a:rPr lang="en-US" i="0" dirty="0" smtClean="0">
                <a:solidFill>
                  <a:srgbClr val="0000FF"/>
                </a:solidFill>
              </a:rPr>
              <a:t>3</a:t>
            </a:r>
            <a:r>
              <a:rPr lang="en-US" i="1" dirty="0" smtClean="0">
                <a:solidFill>
                  <a:srgbClr val="0000FF"/>
                </a:solidFill>
              </a:rPr>
              <a:t>n</a:t>
            </a:r>
            <a:r>
              <a:rPr lang="en-US" i="0" dirty="0" smtClean="0">
                <a:solidFill>
                  <a:srgbClr val="0000FF"/>
                </a:solidFill>
              </a:rPr>
              <a:t> = 24</a:t>
            </a:r>
            <a:r>
              <a:rPr lang="en-US" i="0" dirty="0" smtClean="0">
                <a:solidFill>
                  <a:srgbClr val="366092"/>
                </a:solidFill>
              </a:rPr>
              <a:t>, </a:t>
            </a:r>
            <a:r>
              <a:rPr lang="en-US" b="1" i="0" dirty="0" smtClean="0">
                <a:solidFill>
                  <a:srgbClr val="366092"/>
                </a:solidFill>
              </a:rPr>
              <a:t>b.</a:t>
            </a:r>
            <a:r>
              <a:rPr lang="en-US" i="0" dirty="0" smtClean="0">
                <a:solidFill>
                  <a:srgbClr val="366092"/>
                </a:solidFill>
              </a:rPr>
              <a:t> </a:t>
            </a:r>
            <a:r>
              <a:rPr lang="en-US" i="0" dirty="0" smtClean="0">
                <a:solidFill>
                  <a:srgbClr val="0000FF"/>
                </a:solidFill>
              </a:rPr>
              <a:t>38 = 19</a:t>
            </a:r>
            <a:r>
              <a:rPr lang="en-US" i="1" dirty="0" smtClean="0">
                <a:solidFill>
                  <a:srgbClr val="0000FF"/>
                </a:solidFill>
              </a:rPr>
              <a:t>n</a:t>
            </a:r>
            <a:r>
              <a:rPr lang="en-US" i="0" dirty="0" smtClean="0">
                <a:solidFill>
                  <a:srgbClr val="366092"/>
                </a:solidFill>
              </a:rPr>
              <a:t> and </a:t>
            </a:r>
          </a:p>
          <a:p>
            <a:pPr eaLnBrk="1" hangingPunct="1">
              <a:buNone/>
            </a:pPr>
            <a:r>
              <a:rPr lang="en-US" b="1" i="0" dirty="0" smtClean="0">
                <a:solidFill>
                  <a:srgbClr val="366092"/>
                </a:solidFill>
              </a:rPr>
              <a:t>c. </a:t>
            </a:r>
            <a:r>
              <a:rPr lang="en-US" i="0" dirty="0" smtClean="0">
                <a:solidFill>
                  <a:srgbClr val="0000FF"/>
                </a:solidFill>
              </a:rPr>
              <a:t>2</a:t>
            </a:r>
            <a:r>
              <a:rPr lang="en-US" i="1" dirty="0" smtClean="0">
                <a:solidFill>
                  <a:srgbClr val="0000FF"/>
                </a:solidFill>
              </a:rPr>
              <a:t>x</a:t>
            </a:r>
            <a:r>
              <a:rPr lang="en-US" i="0" dirty="0" smtClean="0">
                <a:solidFill>
                  <a:srgbClr val="0000FF"/>
                </a:solidFill>
              </a:rPr>
              <a:t> + 3 + 5 =20</a:t>
            </a:r>
            <a:r>
              <a:rPr lang="en-US" dirty="0" smtClean="0">
                <a:solidFill>
                  <a:schemeClr val="tx1"/>
                </a:solidFill>
              </a:rPr>
              <a:t>.</a:t>
            </a:r>
          </a:p>
          <a:p>
            <a:pPr eaLnBrk="1" hangingPunct="1">
              <a:buNone/>
            </a:pPr>
            <a:r>
              <a:rPr lang="en-US" b="1" i="0" dirty="0" smtClean="0">
                <a:solidFill>
                  <a:schemeClr val="tx1"/>
                </a:solidFill>
              </a:rPr>
              <a:t>Solutions</a:t>
            </a:r>
          </a:p>
          <a:p>
            <a:pPr eaLnBrk="1" hangingPunct="1">
              <a:buNone/>
            </a:pPr>
            <a:r>
              <a:rPr lang="en-US" b="1" dirty="0" smtClean="0">
                <a:solidFill>
                  <a:schemeClr val="tx1"/>
                </a:solidFill>
              </a:rPr>
              <a:t>a.</a:t>
            </a:r>
            <a:endParaRPr lang="en-US" b="1" i="0" dirty="0" smtClean="0">
              <a:solidFill>
                <a:schemeClr val="tx1"/>
              </a:solidFill>
            </a:endParaRPr>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9220" name="Object 4"/>
          <p:cNvGraphicFramePr>
            <a:graphicFrameLocks noChangeAspect="1"/>
          </p:cNvGraphicFramePr>
          <p:nvPr/>
        </p:nvGraphicFramePr>
        <p:xfrm>
          <a:off x="1536700" y="2909821"/>
          <a:ext cx="1066800" cy="292100"/>
        </p:xfrm>
        <a:graphic>
          <a:graphicData uri="http://schemas.openxmlformats.org/presentationml/2006/ole">
            <mc:AlternateContent xmlns:mc="http://schemas.openxmlformats.org/markup-compatibility/2006">
              <mc:Choice xmlns:v="urn:schemas-microsoft-com:vml" Requires="v">
                <p:oleObj spid="_x0000_s16391" name="Equation" r:id="rId3" imgW="1066680" imgH="291960" progId="Equation.DSMT4">
                  <p:embed/>
                </p:oleObj>
              </mc:Choice>
              <mc:Fallback>
                <p:oleObj name="Equation" r:id="rId3" imgW="1066680" imgH="29196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6700" y="2909821"/>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1536700" y="3589271"/>
          <a:ext cx="1117600" cy="838200"/>
        </p:xfrm>
        <a:graphic>
          <a:graphicData uri="http://schemas.openxmlformats.org/presentationml/2006/ole">
            <mc:AlternateContent xmlns:mc="http://schemas.openxmlformats.org/markup-compatibility/2006">
              <mc:Choice xmlns:v="urn:schemas-microsoft-com:vml" Requires="v">
                <p:oleObj spid="_x0000_s16392" name="Equation" r:id="rId5" imgW="1117600" imgH="838200" progId="Equation.DSMT4">
                  <p:embed/>
                </p:oleObj>
              </mc:Choice>
              <mc:Fallback>
                <p:oleObj name="Equation" r:id="rId5" imgW="1117600" imgH="8382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36700" y="3589271"/>
                        <a:ext cx="1117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379998" y="4767263"/>
          <a:ext cx="1041400" cy="292100"/>
        </p:xfrm>
        <a:graphic>
          <a:graphicData uri="http://schemas.openxmlformats.org/presentationml/2006/ole">
            <mc:AlternateContent xmlns:mc="http://schemas.openxmlformats.org/markup-compatibility/2006">
              <mc:Choice xmlns:v="urn:schemas-microsoft-com:vml" Requires="v">
                <p:oleObj spid="_x0000_s16393" name="Equation" r:id="rId7" imgW="1041120" imgH="291960" progId="Equation.DSMT4">
                  <p:embed/>
                </p:oleObj>
              </mc:Choice>
              <mc:Fallback>
                <p:oleObj name="Equation" r:id="rId7" imgW="1041120" imgH="291960"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9998" y="4767263"/>
                        <a:ext cx="1041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714500" y="5529931"/>
          <a:ext cx="723900" cy="292100"/>
        </p:xfrm>
        <a:graphic>
          <a:graphicData uri="http://schemas.openxmlformats.org/presentationml/2006/ole">
            <mc:AlternateContent xmlns:mc="http://schemas.openxmlformats.org/markup-compatibility/2006">
              <mc:Choice xmlns:v="urn:schemas-microsoft-com:vml" Requires="v">
                <p:oleObj spid="_x0000_s16394" name="Equation" r:id="rId9" imgW="723586" imgH="291973" progId="Equation.DSMT4">
                  <p:embed/>
                </p:oleObj>
              </mc:Choice>
              <mc:Fallback>
                <p:oleObj name="Equation" r:id="rId9" imgW="723586" imgH="291973"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14500" y="5529931"/>
                        <a:ext cx="723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3505200" y="2848896"/>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505200" y="3306097"/>
            <a:ext cx="5120640" cy="1037304"/>
          </a:xfrm>
          <a:prstGeom prst="rect">
            <a:avLst/>
          </a:prstGeom>
          <a:noFill/>
        </p:spPr>
        <p:txBody>
          <a:bodyPr wrap="square" rtlCol="0">
            <a:spAutoFit/>
          </a:bodyPr>
          <a:lstStyle/>
          <a:p>
            <a:r>
              <a:rPr lang="en-US" sz="2000" dirty="0" smtClean="0">
                <a:solidFill>
                  <a:srgbClr val="008080"/>
                </a:solidFill>
                <a:latin typeface="+mn-lt"/>
              </a:rPr>
              <a:t>Using the division principle, divide both sides by the coefficient 3. Note that in solving equations, the fraction form of division is used.</a:t>
            </a:r>
            <a:endParaRPr lang="en-US" sz="2000" dirty="0">
              <a:solidFill>
                <a:srgbClr val="008080"/>
              </a:solidFill>
              <a:latin typeface="+mn-lt"/>
            </a:endParaRPr>
          </a:p>
        </p:txBody>
      </p:sp>
      <p:sp>
        <p:nvSpPr>
          <p:cNvPr id="14" name="TextBox 13"/>
          <p:cNvSpPr txBox="1"/>
          <p:nvPr/>
        </p:nvSpPr>
        <p:spPr>
          <a:xfrm>
            <a:off x="3505200" y="4669645"/>
            <a:ext cx="3886200" cy="707886"/>
          </a:xfrm>
          <a:prstGeom prst="rect">
            <a:avLst/>
          </a:prstGeom>
          <a:noFill/>
        </p:spPr>
        <p:txBody>
          <a:bodyPr wrap="square" rtlCol="0">
            <a:spAutoFit/>
          </a:bodyPr>
          <a:lstStyle/>
          <a:p>
            <a:r>
              <a:rPr lang="en-US" sz="2000" dirty="0" smtClean="0">
                <a:solidFill>
                  <a:srgbClr val="008080"/>
                </a:solidFill>
                <a:latin typeface="+mn-lt"/>
              </a:rPr>
              <a:t>Simplify by performing the division on both sides.</a:t>
            </a:r>
            <a:endParaRPr lang="en-US" sz="2000" dirty="0">
              <a:solidFill>
                <a:srgbClr val="008080"/>
              </a:solidFill>
              <a:latin typeface="+mn-lt"/>
            </a:endParaRPr>
          </a:p>
        </p:txBody>
      </p:sp>
      <p:sp>
        <p:nvSpPr>
          <p:cNvPr id="15" name="TextBox 14"/>
          <p:cNvSpPr txBox="1"/>
          <p:nvPr/>
        </p:nvSpPr>
        <p:spPr>
          <a:xfrm>
            <a:off x="3505200" y="5510821"/>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41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5 (cont.)</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b="1" i="0" dirty="0" smtClean="0"/>
              <a:t>b.</a:t>
            </a:r>
            <a:r>
              <a:rPr lang="en-US" i="0" dirty="0" smtClean="0"/>
              <a:t>	</a:t>
            </a:r>
            <a:endParaRPr lang="en-US" i="0" dirty="0" smtClean="0">
              <a:solidFill>
                <a:srgbClr val="366092"/>
              </a:solidFill>
            </a:endParaRPr>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9220" name="Object 4"/>
          <p:cNvGraphicFramePr>
            <a:graphicFrameLocks noChangeAspect="1"/>
          </p:cNvGraphicFramePr>
          <p:nvPr/>
        </p:nvGraphicFramePr>
        <p:xfrm>
          <a:off x="1447800" y="1434764"/>
          <a:ext cx="1244600" cy="355600"/>
        </p:xfrm>
        <a:graphic>
          <a:graphicData uri="http://schemas.openxmlformats.org/presentationml/2006/ole">
            <mc:AlternateContent xmlns:mc="http://schemas.openxmlformats.org/markup-compatibility/2006">
              <mc:Choice xmlns:v="urn:schemas-microsoft-com:vml" Requires="v">
                <p:oleObj spid="_x0000_s17415" name="Equation" r:id="rId3" imgW="1244520" imgH="355320" progId="Equation.DSMT4">
                  <p:embed/>
                </p:oleObj>
              </mc:Choice>
              <mc:Fallback>
                <p:oleObj name="Equation" r:id="rId3" imgW="1244520" imgH="35532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434764"/>
                        <a:ext cx="1244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1447800" y="1995489"/>
          <a:ext cx="1295400" cy="838200"/>
        </p:xfrm>
        <a:graphic>
          <a:graphicData uri="http://schemas.openxmlformats.org/presentationml/2006/ole">
            <mc:AlternateContent xmlns:mc="http://schemas.openxmlformats.org/markup-compatibility/2006">
              <mc:Choice xmlns:v="urn:schemas-microsoft-com:vml" Requires="v">
                <p:oleObj spid="_x0000_s17416" name="Equation" r:id="rId5" imgW="1295400" imgH="838200" progId="Equation.DSMT4">
                  <p:embed/>
                </p:oleObj>
              </mc:Choice>
              <mc:Fallback>
                <p:oleObj name="Equation" r:id="rId5" imgW="1295400" imgH="8382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1995489"/>
                        <a:ext cx="1295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663700" y="3100388"/>
          <a:ext cx="1028700" cy="355600"/>
        </p:xfrm>
        <a:graphic>
          <a:graphicData uri="http://schemas.openxmlformats.org/presentationml/2006/ole">
            <mc:AlternateContent xmlns:mc="http://schemas.openxmlformats.org/markup-compatibility/2006">
              <mc:Choice xmlns:v="urn:schemas-microsoft-com:vml" Requires="v">
                <p:oleObj spid="_x0000_s17417" name="Equation" r:id="rId7" imgW="1028520" imgH="355320" progId="Equation.DSMT4">
                  <p:embed/>
                </p:oleObj>
              </mc:Choice>
              <mc:Fallback>
                <p:oleObj name="Equation" r:id="rId7" imgW="1028520" imgH="355320" progId="Equation.DSMT4">
                  <p:embed/>
                  <p:pic>
                    <p:nvPicPr>
                      <p:cNvPr id="0" name="Object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3700" y="3100388"/>
                        <a:ext cx="10287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1631950" y="3769789"/>
          <a:ext cx="711200" cy="355600"/>
        </p:xfrm>
        <a:graphic>
          <a:graphicData uri="http://schemas.openxmlformats.org/presentationml/2006/ole">
            <mc:AlternateContent xmlns:mc="http://schemas.openxmlformats.org/markup-compatibility/2006">
              <mc:Choice xmlns:v="urn:schemas-microsoft-com:vml" Requires="v">
                <p:oleObj spid="_x0000_s17418" name="Equation" r:id="rId9" imgW="710891" imgH="355446" progId="Equation.DSMT4">
                  <p:embed/>
                </p:oleObj>
              </mc:Choice>
              <mc:Fallback>
                <p:oleObj name="Equation" r:id="rId9" imgW="710891" imgH="355446" progId="Equation.DSMT4">
                  <p:embed/>
                  <p:pic>
                    <p:nvPicPr>
                      <p:cNvPr id="0" name="Object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31950" y="3769789"/>
                        <a:ext cx="7112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3581400" y="1342104"/>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3581400" y="2043253"/>
            <a:ext cx="4343400" cy="707886"/>
          </a:xfrm>
          <a:prstGeom prst="rect">
            <a:avLst/>
          </a:prstGeom>
          <a:noFill/>
        </p:spPr>
        <p:txBody>
          <a:bodyPr wrap="square" rtlCol="0">
            <a:spAutoFit/>
          </a:bodyPr>
          <a:lstStyle/>
          <a:p>
            <a:r>
              <a:rPr lang="en-US" sz="2000" dirty="0" smtClean="0">
                <a:solidFill>
                  <a:srgbClr val="008080"/>
                </a:solidFill>
                <a:latin typeface="+mn-lt"/>
              </a:rPr>
              <a:t>Using the division principle, divide both sides by the coefficient 19. </a:t>
            </a:r>
            <a:endParaRPr lang="en-US" sz="2000" dirty="0">
              <a:solidFill>
                <a:srgbClr val="008080"/>
              </a:solidFill>
              <a:latin typeface="+mn-lt"/>
            </a:endParaRPr>
          </a:p>
        </p:txBody>
      </p:sp>
      <p:sp>
        <p:nvSpPr>
          <p:cNvPr id="14" name="TextBox 13"/>
          <p:cNvSpPr txBox="1"/>
          <p:nvPr/>
        </p:nvSpPr>
        <p:spPr>
          <a:xfrm>
            <a:off x="3581400" y="2904679"/>
            <a:ext cx="3886200" cy="707886"/>
          </a:xfrm>
          <a:prstGeom prst="rect">
            <a:avLst/>
          </a:prstGeom>
          <a:noFill/>
        </p:spPr>
        <p:txBody>
          <a:bodyPr wrap="square" rtlCol="0">
            <a:spAutoFit/>
          </a:bodyPr>
          <a:lstStyle/>
          <a:p>
            <a:r>
              <a:rPr lang="en-US" sz="2000" dirty="0" smtClean="0">
                <a:solidFill>
                  <a:srgbClr val="008080"/>
                </a:solidFill>
                <a:latin typeface="+mn-lt"/>
              </a:rPr>
              <a:t>Simplify by performing the division on both sides.</a:t>
            </a:r>
            <a:endParaRPr lang="en-US" sz="2000" dirty="0">
              <a:solidFill>
                <a:srgbClr val="008080"/>
              </a:solidFill>
              <a:latin typeface="+mn-lt"/>
            </a:endParaRPr>
          </a:p>
        </p:txBody>
      </p:sp>
      <p:sp>
        <p:nvSpPr>
          <p:cNvPr id="15" name="TextBox 14"/>
          <p:cNvSpPr txBox="1"/>
          <p:nvPr/>
        </p:nvSpPr>
        <p:spPr>
          <a:xfrm>
            <a:off x="3581400" y="3701404"/>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Example 5 (cont.)</a:t>
            </a:r>
            <a:endParaRPr lang="en-US" dirty="0">
              <a:solidFill>
                <a:srgbClr val="1F497D"/>
              </a:solidFill>
            </a:endParaRPr>
          </a:p>
        </p:txBody>
      </p:sp>
      <p:sp>
        <p:nvSpPr>
          <p:cNvPr id="17410" name="Content Placeholder 2"/>
          <p:cNvSpPr>
            <a:spLocks noGrp="1"/>
          </p:cNvSpPr>
          <p:nvPr>
            <p:ph idx="1"/>
          </p:nvPr>
        </p:nvSpPr>
        <p:spPr/>
        <p:txBody>
          <a:bodyPr/>
          <a:lstStyle/>
          <a:p>
            <a:pPr eaLnBrk="1" hangingPunct="1">
              <a:buNone/>
            </a:pPr>
            <a:r>
              <a:rPr lang="en-US" b="1" i="0" dirty="0" smtClean="0"/>
              <a:t>c.</a:t>
            </a:r>
          </a:p>
          <a:p>
            <a:pPr eaLnBrk="1" hangingPunct="1"/>
            <a:endParaRPr lang="en-US" i="0" dirty="0" smtClean="0"/>
          </a:p>
          <a:p>
            <a:pPr eaLnBrk="1" hangingPunct="1">
              <a:buNone/>
            </a:pPr>
            <a:endParaRPr lang="en-US" i="0" dirty="0" smtClean="0"/>
          </a:p>
          <a:p>
            <a:pPr eaLnBrk="1" hangingPunct="1"/>
            <a:endParaRPr lang="en-US" i="0" dirty="0" smtClean="0"/>
          </a:p>
          <a:p>
            <a:pPr eaLnBrk="1" hangingPunct="1">
              <a:buNone/>
            </a:pPr>
            <a:endParaRPr lang="en-US" i="0" dirty="0" smtClean="0"/>
          </a:p>
        </p:txBody>
      </p:sp>
      <p:graphicFrame>
        <p:nvGraphicFramePr>
          <p:cNvPr id="9220" name="Object 4"/>
          <p:cNvGraphicFramePr>
            <a:graphicFrameLocks noChangeAspect="1"/>
          </p:cNvGraphicFramePr>
          <p:nvPr/>
        </p:nvGraphicFramePr>
        <p:xfrm>
          <a:off x="1085850" y="1425345"/>
          <a:ext cx="2032000" cy="292100"/>
        </p:xfrm>
        <a:graphic>
          <a:graphicData uri="http://schemas.openxmlformats.org/presentationml/2006/ole">
            <mc:AlternateContent xmlns:mc="http://schemas.openxmlformats.org/markup-compatibility/2006">
              <mc:Choice xmlns:v="urn:schemas-microsoft-com:vml" Requires="v">
                <p:oleObj spid="_x0000_s18443" name="Equation" r:id="rId3" imgW="2031840" imgH="291960" progId="Equation.DSMT4">
                  <p:embed/>
                </p:oleObj>
              </mc:Choice>
              <mc:Fallback>
                <p:oleObj name="Equation" r:id="rId3" imgW="2031840" imgH="291960" progId="Equation.DSMT4">
                  <p:embed/>
                  <p:pic>
                    <p:nvPicPr>
                      <p:cNvPr id="0" name="Object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 y="1425345"/>
                        <a:ext cx="2032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2006600" y="3738883"/>
          <a:ext cx="1104900" cy="825500"/>
        </p:xfrm>
        <a:graphic>
          <a:graphicData uri="http://schemas.openxmlformats.org/presentationml/2006/ole">
            <mc:AlternateContent xmlns:mc="http://schemas.openxmlformats.org/markup-compatibility/2006">
              <mc:Choice xmlns:v="urn:schemas-microsoft-com:vml" Requires="v">
                <p:oleObj spid="_x0000_s18444" name="Equation" r:id="rId5" imgW="1104900" imgH="825500" progId="Equation.DSMT4">
                  <p:embed/>
                </p:oleObj>
              </mc:Choice>
              <mc:Fallback>
                <p:oleObj name="Equation" r:id="rId5" imgW="1104900" imgH="825500" progId="Equation.DSMT4">
                  <p:embed/>
                  <p:pic>
                    <p:nvPicPr>
                      <p:cNvPr id="0" name="Object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6600" y="3738883"/>
                        <a:ext cx="1104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nvGraphicFramePr>
        <p:xfrm>
          <a:off x="1900698" y="4716463"/>
          <a:ext cx="1041400" cy="292100"/>
        </p:xfrm>
        <a:graphic>
          <a:graphicData uri="http://schemas.openxmlformats.org/presentationml/2006/ole">
            <mc:AlternateContent xmlns:mc="http://schemas.openxmlformats.org/markup-compatibility/2006">
              <mc:Choice xmlns:v="urn:schemas-microsoft-com:vml" Requires="v">
                <p:oleObj spid="_x0000_s18445" name="Equation" r:id="rId7" imgW="1041120" imgH="291960" progId="Equation.DSMT4">
                  <p:embed/>
                </p:oleObj>
              </mc:Choice>
              <mc:Fallback>
                <p:oleObj name="Equation" r:id="rId7" imgW="1041120" imgH="291960" progId="Equation.DSMT4">
                  <p:embed/>
                  <p:pic>
                    <p:nvPicPr>
                      <p:cNvPr id="0" name="Object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0698" y="4716463"/>
                        <a:ext cx="1041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3" name="Object 7"/>
          <p:cNvGraphicFramePr>
            <a:graphicFrameLocks noChangeAspect="1"/>
          </p:cNvGraphicFramePr>
          <p:nvPr/>
        </p:nvGraphicFramePr>
        <p:xfrm>
          <a:off x="2235200" y="5250183"/>
          <a:ext cx="723900" cy="292100"/>
        </p:xfrm>
        <a:graphic>
          <a:graphicData uri="http://schemas.openxmlformats.org/presentationml/2006/ole">
            <mc:AlternateContent xmlns:mc="http://schemas.openxmlformats.org/markup-compatibility/2006">
              <mc:Choice xmlns:v="urn:schemas-microsoft-com:vml" Requires="v">
                <p:oleObj spid="_x0000_s18446" name="Equation" r:id="rId9" imgW="723586" imgH="291973" progId="Equation.DSMT4">
                  <p:embed/>
                </p:oleObj>
              </mc:Choice>
              <mc:Fallback>
                <p:oleObj name="Equation" r:id="rId9" imgW="723586" imgH="291973" progId="Equation.DSMT4">
                  <p:embed/>
                  <p:pic>
                    <p:nvPicPr>
                      <p:cNvPr id="0" name="Object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35200" y="5250183"/>
                        <a:ext cx="723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a:off x="4495800" y="1406235"/>
            <a:ext cx="3886200" cy="400110"/>
          </a:xfrm>
          <a:prstGeom prst="rect">
            <a:avLst/>
          </a:prstGeom>
          <a:noFill/>
        </p:spPr>
        <p:txBody>
          <a:bodyPr wrap="square" rtlCol="0">
            <a:spAutoFit/>
          </a:bodyPr>
          <a:lstStyle/>
          <a:p>
            <a:r>
              <a:rPr lang="en-US" sz="2000" dirty="0" smtClean="0">
                <a:solidFill>
                  <a:srgbClr val="008080"/>
                </a:solidFill>
                <a:latin typeface="+mn-lt"/>
              </a:rPr>
              <a:t>Write the equation.</a:t>
            </a:r>
            <a:endParaRPr lang="en-US" sz="2000" dirty="0">
              <a:solidFill>
                <a:srgbClr val="008080"/>
              </a:solidFill>
              <a:latin typeface="+mn-lt"/>
            </a:endParaRPr>
          </a:p>
        </p:txBody>
      </p:sp>
      <p:sp>
        <p:nvSpPr>
          <p:cNvPr id="13" name="TextBox 12"/>
          <p:cNvSpPr txBox="1"/>
          <p:nvPr/>
        </p:nvSpPr>
        <p:spPr>
          <a:xfrm>
            <a:off x="4495800" y="3821772"/>
            <a:ext cx="4343400" cy="707886"/>
          </a:xfrm>
          <a:prstGeom prst="rect">
            <a:avLst/>
          </a:prstGeom>
          <a:noFill/>
        </p:spPr>
        <p:txBody>
          <a:bodyPr wrap="square" rtlCol="0">
            <a:spAutoFit/>
          </a:bodyPr>
          <a:lstStyle/>
          <a:p>
            <a:r>
              <a:rPr lang="en-US" sz="2000" dirty="0" smtClean="0">
                <a:solidFill>
                  <a:srgbClr val="008080"/>
                </a:solidFill>
                <a:latin typeface="+mn-lt"/>
              </a:rPr>
              <a:t>Using the division principle, divide both sides by the coefficient 2. </a:t>
            </a:r>
            <a:endParaRPr lang="en-US" sz="2000" dirty="0">
              <a:solidFill>
                <a:srgbClr val="008080"/>
              </a:solidFill>
              <a:latin typeface="+mn-lt"/>
            </a:endParaRPr>
          </a:p>
        </p:txBody>
      </p:sp>
      <p:sp>
        <p:nvSpPr>
          <p:cNvPr id="14" name="TextBox 13"/>
          <p:cNvSpPr txBox="1"/>
          <p:nvPr/>
        </p:nvSpPr>
        <p:spPr>
          <a:xfrm>
            <a:off x="4495800" y="4662948"/>
            <a:ext cx="38862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sp>
        <p:nvSpPr>
          <p:cNvPr id="15" name="TextBox 14"/>
          <p:cNvSpPr txBox="1"/>
          <p:nvPr/>
        </p:nvSpPr>
        <p:spPr>
          <a:xfrm>
            <a:off x="4495800" y="5196348"/>
            <a:ext cx="3886200" cy="400110"/>
          </a:xfrm>
          <a:prstGeom prst="rect">
            <a:avLst/>
          </a:prstGeom>
          <a:noFill/>
        </p:spPr>
        <p:txBody>
          <a:bodyPr wrap="square" rtlCol="0">
            <a:spAutoFit/>
          </a:bodyPr>
          <a:lstStyle/>
          <a:p>
            <a:r>
              <a:rPr lang="en-US" sz="2000" dirty="0" smtClean="0">
                <a:solidFill>
                  <a:srgbClr val="008080"/>
                </a:solidFill>
                <a:latin typeface="+mn-lt"/>
              </a:rPr>
              <a:t>The solution</a:t>
            </a:r>
            <a:endParaRPr lang="en-US" sz="2000" dirty="0">
              <a:solidFill>
                <a:srgbClr val="008080"/>
              </a:solidFill>
              <a:latin typeface="+mn-lt"/>
            </a:endParaRPr>
          </a:p>
        </p:txBody>
      </p:sp>
      <p:graphicFrame>
        <p:nvGraphicFramePr>
          <p:cNvPr id="52231" name="Object 7"/>
          <p:cNvGraphicFramePr>
            <a:graphicFrameLocks noChangeAspect="1"/>
          </p:cNvGraphicFramePr>
          <p:nvPr/>
        </p:nvGraphicFramePr>
        <p:xfrm>
          <a:off x="1549400" y="1938858"/>
          <a:ext cx="1562100" cy="292100"/>
        </p:xfrm>
        <a:graphic>
          <a:graphicData uri="http://schemas.openxmlformats.org/presentationml/2006/ole">
            <mc:AlternateContent xmlns:mc="http://schemas.openxmlformats.org/markup-compatibility/2006">
              <mc:Choice xmlns:v="urn:schemas-microsoft-com:vml" Requires="v">
                <p:oleObj spid="_x0000_s18447" name="Equation" r:id="rId11" imgW="1562100" imgH="292100" progId="Equation.DSMT4">
                  <p:embed/>
                </p:oleObj>
              </mc:Choice>
              <mc:Fallback>
                <p:oleObj name="Equation" r:id="rId11" imgW="1562100" imgH="292100" progId="Equation.DSMT4">
                  <p:embed/>
                  <p:pic>
                    <p:nvPicPr>
                      <p:cNvPr id="0" name="Object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49400" y="1938858"/>
                        <a:ext cx="1562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4495800" y="1862658"/>
            <a:ext cx="38862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graphicFrame>
        <p:nvGraphicFramePr>
          <p:cNvPr id="52232" name="Object 8"/>
          <p:cNvGraphicFramePr>
            <a:graphicFrameLocks noChangeAspect="1"/>
          </p:cNvGraphicFramePr>
          <p:nvPr/>
        </p:nvGraphicFramePr>
        <p:xfrm>
          <a:off x="1562100" y="2887983"/>
          <a:ext cx="1549400" cy="292100"/>
        </p:xfrm>
        <a:graphic>
          <a:graphicData uri="http://schemas.openxmlformats.org/presentationml/2006/ole">
            <mc:AlternateContent xmlns:mc="http://schemas.openxmlformats.org/markup-compatibility/2006">
              <mc:Choice xmlns:v="urn:schemas-microsoft-com:vml" Requires="v">
                <p:oleObj spid="_x0000_s18448" name="Equation" r:id="rId13" imgW="1548728" imgH="291973" progId="Equation.DSMT4">
                  <p:embed/>
                </p:oleObj>
              </mc:Choice>
              <mc:Fallback>
                <p:oleObj name="Equation" r:id="rId13" imgW="1548728" imgH="291973" progId="Equation.DSMT4">
                  <p:embed/>
                  <p:pic>
                    <p:nvPicPr>
                      <p:cNvPr id="0" name="Object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62100" y="2887983"/>
                        <a:ext cx="154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3" name="Object 9"/>
          <p:cNvGraphicFramePr>
            <a:graphicFrameLocks noChangeAspect="1"/>
          </p:cNvGraphicFramePr>
          <p:nvPr/>
        </p:nvGraphicFramePr>
        <p:xfrm>
          <a:off x="2057400" y="3351533"/>
          <a:ext cx="1054100" cy="279400"/>
        </p:xfrm>
        <a:graphic>
          <a:graphicData uri="http://schemas.openxmlformats.org/presentationml/2006/ole">
            <mc:AlternateContent xmlns:mc="http://schemas.openxmlformats.org/markup-compatibility/2006">
              <mc:Choice xmlns:v="urn:schemas-microsoft-com:vml" Requires="v">
                <p:oleObj spid="_x0000_s18449" name="Equation" r:id="rId15" imgW="1054100" imgH="279400" progId="Equation.DSMT4">
                  <p:embed/>
                </p:oleObj>
              </mc:Choice>
              <mc:Fallback>
                <p:oleObj name="Equation" r:id="rId15" imgW="1054100" imgH="279400" progId="Equation.DSMT4">
                  <p:embed/>
                  <p:pic>
                    <p:nvPicPr>
                      <p:cNvPr id="0" name="Object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57400" y="3351533"/>
                        <a:ext cx="1054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234" name="Object 10"/>
          <p:cNvGraphicFramePr>
            <a:graphicFrameLocks noChangeAspect="1"/>
          </p:cNvGraphicFramePr>
          <p:nvPr/>
        </p:nvGraphicFramePr>
        <p:xfrm>
          <a:off x="1066800" y="2408758"/>
          <a:ext cx="2540000" cy="292100"/>
        </p:xfrm>
        <a:graphic>
          <a:graphicData uri="http://schemas.openxmlformats.org/presentationml/2006/ole">
            <mc:AlternateContent xmlns:mc="http://schemas.openxmlformats.org/markup-compatibility/2006">
              <mc:Choice xmlns:v="urn:schemas-microsoft-com:vml" Requires="v">
                <p:oleObj spid="_x0000_s18450" name="Equation" r:id="rId17" imgW="2540000" imgH="292100" progId="Equation.DSMT4">
                  <p:embed/>
                </p:oleObj>
              </mc:Choice>
              <mc:Fallback>
                <p:oleObj name="Equation" r:id="rId17" imgW="2540000" imgH="292100" progId="Equation.DSMT4">
                  <p:embed/>
                  <p:pic>
                    <p:nvPicPr>
                      <p:cNvPr id="0" name="Object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66800" y="2408758"/>
                        <a:ext cx="2540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Box 20"/>
          <p:cNvSpPr txBox="1"/>
          <p:nvPr/>
        </p:nvSpPr>
        <p:spPr>
          <a:xfrm>
            <a:off x="4495800" y="2852473"/>
            <a:ext cx="38862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sp>
        <p:nvSpPr>
          <p:cNvPr id="22" name="TextBox 21"/>
          <p:cNvSpPr txBox="1"/>
          <p:nvPr/>
        </p:nvSpPr>
        <p:spPr>
          <a:xfrm>
            <a:off x="4495800" y="2208933"/>
            <a:ext cx="4343400" cy="707886"/>
          </a:xfrm>
          <a:prstGeom prst="rect">
            <a:avLst/>
          </a:prstGeom>
          <a:noFill/>
        </p:spPr>
        <p:txBody>
          <a:bodyPr wrap="square" rtlCol="0">
            <a:spAutoFit/>
          </a:bodyPr>
          <a:lstStyle/>
          <a:p>
            <a:r>
              <a:rPr lang="en-US" sz="2000" dirty="0" smtClean="0">
                <a:solidFill>
                  <a:srgbClr val="008080"/>
                </a:solidFill>
                <a:latin typeface="+mn-lt"/>
              </a:rPr>
              <a:t>Using the subtraction principle, subtract 8 from both sides. </a:t>
            </a:r>
            <a:endParaRPr lang="en-US" sz="2000" dirty="0">
              <a:solidFill>
                <a:srgbClr val="008080"/>
              </a:solidFill>
              <a:latin typeface="+mn-lt"/>
            </a:endParaRPr>
          </a:p>
        </p:txBody>
      </p:sp>
      <p:sp>
        <p:nvSpPr>
          <p:cNvPr id="25" name="TextBox 24"/>
          <p:cNvSpPr txBox="1"/>
          <p:nvPr/>
        </p:nvSpPr>
        <p:spPr>
          <a:xfrm>
            <a:off x="4495800" y="3298098"/>
            <a:ext cx="3886200" cy="400110"/>
          </a:xfrm>
          <a:prstGeom prst="rect">
            <a:avLst/>
          </a:prstGeom>
          <a:noFill/>
        </p:spPr>
        <p:txBody>
          <a:bodyPr wrap="square" rtlCol="0">
            <a:spAutoFit/>
          </a:bodyPr>
          <a:lstStyle/>
          <a:p>
            <a:r>
              <a:rPr lang="en-US" sz="2000" dirty="0" smtClean="0">
                <a:solidFill>
                  <a:srgbClr val="008080"/>
                </a:solidFill>
                <a:latin typeface="+mn-lt"/>
              </a:rPr>
              <a:t>Simplify.</a:t>
            </a:r>
            <a:endParaRPr lang="en-US" sz="2000" dirty="0">
              <a:solidFill>
                <a:srgbClr val="00808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22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223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2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22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21" grpId="0"/>
      <p:bldP spid="22" grpId="0"/>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1F497D"/>
                </a:solidFill>
              </a:rPr>
              <a:t>Objectives</a:t>
            </a:r>
            <a:endParaRPr lang="en-US" dirty="0">
              <a:solidFill>
                <a:srgbClr val="1F497D"/>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rgbClr val="366092"/>
                </a:solidFill>
              </a:rPr>
              <a:t>Become familiar with the terms </a:t>
            </a:r>
            <a:r>
              <a:rPr lang="en-US" b="1" i="0" dirty="0" smtClean="0">
                <a:solidFill>
                  <a:srgbClr val="366092"/>
                </a:solidFill>
              </a:rPr>
              <a:t>equation</a:t>
            </a:r>
            <a:r>
              <a:rPr lang="en-US" i="0" dirty="0" smtClean="0">
                <a:solidFill>
                  <a:srgbClr val="366092"/>
                </a:solidFill>
              </a:rPr>
              <a:t>, </a:t>
            </a:r>
            <a:r>
              <a:rPr lang="en-US" b="1" i="0" dirty="0" smtClean="0">
                <a:solidFill>
                  <a:srgbClr val="366092"/>
                </a:solidFill>
              </a:rPr>
              <a:t>solution</a:t>
            </a:r>
            <a:r>
              <a:rPr lang="en-US" i="0" dirty="0" smtClean="0">
                <a:solidFill>
                  <a:srgbClr val="366092"/>
                </a:solidFill>
              </a:rPr>
              <a:t>, </a:t>
            </a:r>
            <a:r>
              <a:rPr lang="en-US" b="1" i="0" dirty="0" smtClean="0">
                <a:solidFill>
                  <a:srgbClr val="366092"/>
                </a:solidFill>
              </a:rPr>
              <a:t>constant</a:t>
            </a:r>
            <a:r>
              <a:rPr lang="en-US" i="0" dirty="0" smtClean="0">
                <a:solidFill>
                  <a:srgbClr val="366092"/>
                </a:solidFill>
              </a:rPr>
              <a:t>, and </a:t>
            </a:r>
            <a:r>
              <a:rPr lang="en-US" b="1" i="0" dirty="0" smtClean="0">
                <a:solidFill>
                  <a:srgbClr val="366092"/>
                </a:solidFill>
              </a:rPr>
              <a:t>coefficient</a:t>
            </a:r>
            <a:r>
              <a:rPr lang="en-US" i="0" dirty="0" smtClean="0">
                <a:solidFill>
                  <a:srgbClr val="366092"/>
                </a:solidFill>
              </a:rPr>
              <a:t>.</a:t>
            </a:r>
          </a:p>
          <a:p>
            <a:pPr marL="457200" indent="-457200" eaLnBrk="1" hangingPunct="1">
              <a:buFont typeface="Courier New" pitchFamily="49" charset="0"/>
              <a:buChar char="o"/>
            </a:pPr>
            <a:r>
              <a:rPr lang="en-US" i="0" dirty="0" smtClean="0">
                <a:solidFill>
                  <a:srgbClr val="366092"/>
                </a:solidFill>
              </a:rPr>
              <a:t>Learn how to solve equations by using the </a:t>
            </a:r>
            <a:r>
              <a:rPr lang="en-US" b="1" i="0" dirty="0" smtClean="0">
                <a:solidFill>
                  <a:srgbClr val="366092"/>
                </a:solidFill>
              </a:rPr>
              <a:t>Addition Principle</a:t>
            </a:r>
            <a:r>
              <a:rPr lang="en-US" i="0" dirty="0" smtClean="0">
                <a:solidFill>
                  <a:srgbClr val="366092"/>
                </a:solidFill>
              </a:rPr>
              <a:t>, </a:t>
            </a:r>
            <a:r>
              <a:rPr lang="en-US" b="1" i="0" dirty="0" smtClean="0">
                <a:solidFill>
                  <a:srgbClr val="366092"/>
                </a:solidFill>
              </a:rPr>
              <a:t>Subtraction Principle</a:t>
            </a:r>
            <a:r>
              <a:rPr lang="en-US" i="0" dirty="0" smtClean="0">
                <a:solidFill>
                  <a:srgbClr val="366092"/>
                </a:solidFill>
              </a:rPr>
              <a:t>, and the </a:t>
            </a:r>
            <a:r>
              <a:rPr lang="en-US" b="1" i="0" dirty="0" smtClean="0">
                <a:solidFill>
                  <a:srgbClr val="366092"/>
                </a:solidFill>
              </a:rPr>
              <a:t>Division Principle</a:t>
            </a:r>
            <a:r>
              <a:rPr lang="en-US" i="0" dirty="0" smtClean="0">
                <a:solidFill>
                  <a:srgbClr val="366092"/>
                </a:solidFill>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708981"/>
          </a:xfrm>
        </p:spPr>
        <p:txBody>
          <a:bodyPr>
            <a:spAutoFit/>
          </a:bodyPr>
          <a:lstStyle/>
          <a:p>
            <a:pPr marL="457200" indent="-457200" eaLnBrk="1" hangingPunct="1">
              <a:buNone/>
            </a:pPr>
            <a:r>
              <a:rPr lang="en-US" b="1" i="0" dirty="0" smtClean="0">
                <a:solidFill>
                  <a:schemeClr val="tx1"/>
                </a:solidFill>
              </a:rPr>
              <a:t>a.  </a:t>
            </a:r>
            <a:r>
              <a:rPr lang="en-US" i="0" dirty="0" smtClean="0">
                <a:solidFill>
                  <a:schemeClr val="tx1"/>
                </a:solidFill>
              </a:rPr>
              <a:t>Show that </a:t>
            </a:r>
            <a:r>
              <a:rPr lang="en-US" i="0" dirty="0" smtClean="0">
                <a:solidFill>
                  <a:srgbClr val="0000FF"/>
                </a:solidFill>
              </a:rPr>
              <a:t>4</a:t>
            </a:r>
            <a:r>
              <a:rPr lang="en-US" i="0" dirty="0" smtClean="0">
                <a:solidFill>
                  <a:schemeClr val="tx1"/>
                </a:solidFill>
              </a:rPr>
              <a:t> </a:t>
            </a:r>
            <a:r>
              <a:rPr lang="en-US" b="1" i="0" dirty="0" smtClean="0">
                <a:solidFill>
                  <a:schemeClr val="tx1"/>
                </a:solidFill>
              </a:rPr>
              <a:t>is</a:t>
            </a:r>
            <a:r>
              <a:rPr lang="en-US" i="0" dirty="0" smtClean="0">
                <a:solidFill>
                  <a:schemeClr val="tx1"/>
                </a:solidFill>
              </a:rPr>
              <a:t> a solution to the equation </a:t>
            </a:r>
            <a:r>
              <a:rPr lang="en-US" i="1" dirty="0" smtClean="0">
                <a:solidFill>
                  <a:srgbClr val="0000FF"/>
                </a:solidFill>
              </a:rPr>
              <a:t>x</a:t>
            </a:r>
            <a:r>
              <a:rPr lang="en-US" i="0" dirty="0" smtClean="0">
                <a:solidFill>
                  <a:srgbClr val="0000FF"/>
                </a:solidFill>
              </a:rPr>
              <a:t> + 6 = 10</a:t>
            </a:r>
            <a:r>
              <a:rPr lang="en-US" i="0" dirty="0" smtClean="0">
                <a:solidFill>
                  <a:schemeClr val="tx1"/>
                </a:solidFill>
              </a:rPr>
              <a:t>. </a:t>
            </a:r>
          </a:p>
          <a:p>
            <a:pPr marL="457200" indent="-457200" eaLnBrk="1" hangingPunct="1">
              <a:spcBef>
                <a:spcPts val="1200"/>
              </a:spcBef>
              <a:buNone/>
            </a:pPr>
            <a:r>
              <a:rPr lang="en-US" i="0" dirty="0" smtClean="0">
                <a:solidFill>
                  <a:schemeClr val="tx1"/>
                </a:solidFill>
              </a:rPr>
              <a:t>	Substitute </a:t>
            </a:r>
            <a:r>
              <a:rPr lang="en-US" i="0" dirty="0" smtClean="0">
                <a:solidFill>
                  <a:srgbClr val="9900FF"/>
                </a:solidFill>
              </a:rPr>
              <a:t>4</a:t>
            </a:r>
            <a:r>
              <a:rPr lang="en-US" i="0" dirty="0" smtClean="0">
                <a:solidFill>
                  <a:schemeClr val="tx1"/>
                </a:solidFill>
              </a:rPr>
              <a:t> for </a:t>
            </a:r>
            <a:r>
              <a:rPr lang="en-US" i="1" dirty="0" smtClean="0">
                <a:solidFill>
                  <a:schemeClr val="tx1"/>
                </a:solidFill>
              </a:rPr>
              <a:t>x</a:t>
            </a:r>
            <a:r>
              <a:rPr lang="en-US" i="0" dirty="0" smtClean="0">
                <a:solidFill>
                  <a:schemeClr val="tx1"/>
                </a:solidFill>
              </a:rPr>
              <a:t> </a:t>
            </a:r>
            <a:r>
              <a:rPr lang="en-US" dirty="0" smtClean="0">
                <a:solidFill>
                  <a:schemeClr val="tx1"/>
                </a:solidFill>
              </a:rPr>
              <a:t>gives</a:t>
            </a:r>
            <a:endParaRPr lang="en-US" i="0" dirty="0" smtClean="0">
              <a:solidFill>
                <a:schemeClr val="tx1"/>
              </a:solidFill>
            </a:endParaRPr>
          </a:p>
          <a:p>
            <a:pPr marL="457200" indent="-457200" eaLnBrk="1" hangingPunct="1">
              <a:spcBef>
                <a:spcPts val="0"/>
              </a:spcBef>
              <a:buNone/>
            </a:pPr>
            <a:endParaRPr lang="en-US" i="0" dirty="0" smtClean="0">
              <a:solidFill>
                <a:schemeClr val="tx1"/>
              </a:solidFill>
            </a:endParaRPr>
          </a:p>
          <a:p>
            <a:pPr marL="457200" indent="-457200" eaLnBrk="1" hangingPunct="1">
              <a:spcBef>
                <a:spcPts val="0"/>
              </a:spcBef>
              <a:buNone/>
            </a:pPr>
            <a:endParaRPr lang="en-US" i="0" dirty="0" smtClean="0">
              <a:solidFill>
                <a:schemeClr val="tx1"/>
              </a:solidFill>
            </a:endParaRPr>
          </a:p>
          <a:p>
            <a:pPr marL="457200" indent="-457200">
              <a:spcBef>
                <a:spcPts val="0"/>
              </a:spcBef>
            </a:pPr>
            <a:r>
              <a:rPr lang="en-US" b="1" i="0" dirty="0" smtClean="0">
                <a:solidFill>
                  <a:schemeClr val="tx1"/>
                </a:solidFill>
              </a:rPr>
              <a:t>b.</a:t>
            </a:r>
            <a:r>
              <a:rPr lang="en-US" i="0" dirty="0" smtClean="0">
                <a:solidFill>
                  <a:schemeClr val="tx1"/>
                </a:solidFill>
              </a:rPr>
              <a:t>	Show that </a:t>
            </a:r>
            <a:r>
              <a:rPr lang="en-US" i="0" dirty="0" smtClean="0">
                <a:solidFill>
                  <a:srgbClr val="0000FF"/>
                </a:solidFill>
              </a:rPr>
              <a:t>6</a:t>
            </a:r>
            <a:r>
              <a:rPr lang="en-US" i="0" dirty="0" smtClean="0">
                <a:solidFill>
                  <a:schemeClr val="tx1"/>
                </a:solidFill>
              </a:rPr>
              <a:t> </a:t>
            </a:r>
            <a:r>
              <a:rPr lang="en-US" b="1" i="0" dirty="0" smtClean="0">
                <a:solidFill>
                  <a:schemeClr val="tx1"/>
                </a:solidFill>
              </a:rPr>
              <a:t>is not </a:t>
            </a:r>
            <a:r>
              <a:rPr lang="en-US" i="0" dirty="0" smtClean="0">
                <a:solidFill>
                  <a:schemeClr val="tx1"/>
                </a:solidFill>
              </a:rPr>
              <a:t>a solution to the equation </a:t>
            </a:r>
          </a:p>
          <a:p>
            <a:pPr marL="457200" indent="-457200">
              <a:spcBef>
                <a:spcPts val="0"/>
              </a:spcBef>
            </a:pPr>
            <a:r>
              <a:rPr lang="en-US" i="1" dirty="0" smtClean="0">
                <a:solidFill>
                  <a:schemeClr val="tx1"/>
                </a:solidFill>
              </a:rPr>
              <a:t>	</a:t>
            </a:r>
            <a:r>
              <a:rPr lang="en-US" i="1" dirty="0" smtClean="0">
                <a:solidFill>
                  <a:srgbClr val="0000FF"/>
                </a:solidFill>
              </a:rPr>
              <a:t>x</a:t>
            </a:r>
            <a:r>
              <a:rPr lang="en-US" dirty="0" smtClean="0">
                <a:solidFill>
                  <a:srgbClr val="0000FF"/>
                </a:solidFill>
              </a:rPr>
              <a:t> + 6 = 10</a:t>
            </a:r>
            <a:r>
              <a:rPr lang="en-US" dirty="0" smtClean="0">
                <a:solidFill>
                  <a:schemeClr val="tx1"/>
                </a:solidFill>
              </a:rPr>
              <a:t>.</a:t>
            </a:r>
          </a:p>
          <a:p>
            <a:pPr marL="457200" indent="-457200">
              <a:spcBef>
                <a:spcPts val="1200"/>
              </a:spcBef>
            </a:pPr>
            <a:r>
              <a:rPr lang="en-US" dirty="0" smtClean="0"/>
              <a:t>	Substituting </a:t>
            </a:r>
            <a:r>
              <a:rPr lang="en-US" dirty="0" smtClean="0">
                <a:solidFill>
                  <a:srgbClr val="9900FF"/>
                </a:solidFill>
              </a:rPr>
              <a:t>6</a:t>
            </a:r>
            <a:r>
              <a:rPr lang="en-US" dirty="0" smtClean="0"/>
              <a:t> for </a:t>
            </a:r>
            <a:r>
              <a:rPr lang="en-US" i="1" dirty="0" smtClean="0"/>
              <a:t>x </a:t>
            </a:r>
            <a:r>
              <a:rPr lang="en-US" dirty="0" smtClean="0"/>
              <a:t>gives the statement</a:t>
            </a:r>
            <a:endParaRPr lang="en-US" dirty="0" smtClean="0">
              <a:solidFill>
                <a:schemeClr val="tx1"/>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endParaRPr lang="en-US" b="1" i="0" dirty="0" smtClean="0">
              <a:solidFill>
                <a:schemeClr val="tx1"/>
              </a:solidFill>
            </a:endParaRPr>
          </a:p>
          <a:p>
            <a:pPr marL="457200" indent="-457200" eaLnBrk="1" hangingPunct="1">
              <a:spcBef>
                <a:spcPts val="0"/>
              </a:spcBef>
              <a:buNone/>
            </a:pPr>
            <a:r>
              <a:rPr lang="en-US" b="1" i="0" dirty="0" smtClean="0">
                <a:solidFill>
                  <a:schemeClr val="tx1"/>
                </a:solidFill>
              </a:rPr>
              <a:t>					</a:t>
            </a:r>
          </a:p>
        </p:txBody>
      </p:sp>
      <p:graphicFrame>
        <p:nvGraphicFramePr>
          <p:cNvPr id="8" name="Object 7"/>
          <p:cNvGraphicFramePr>
            <a:graphicFrameLocks noChangeAspect="1"/>
          </p:cNvGraphicFramePr>
          <p:nvPr/>
        </p:nvGraphicFramePr>
        <p:xfrm>
          <a:off x="1752600" y="2603500"/>
          <a:ext cx="1384300" cy="292100"/>
        </p:xfrm>
        <a:graphic>
          <a:graphicData uri="http://schemas.openxmlformats.org/presentationml/2006/ole">
            <mc:AlternateContent xmlns:mc="http://schemas.openxmlformats.org/markup-compatibility/2006">
              <mc:Choice xmlns:v="urn:schemas-microsoft-com:vml" Requires="v">
                <p:oleObj spid="_x0000_s3083" name="Equation" r:id="rId4" imgW="1384200" imgH="291960" progId="Equation.DSMT4">
                  <p:embed/>
                </p:oleObj>
              </mc:Choice>
              <mc:Fallback>
                <p:oleObj name="Equation" r:id="rId4" imgW="1384200" imgH="291960" progId="Equation.DSMT4">
                  <p:embed/>
                  <p:pic>
                    <p:nvPicPr>
                      <p:cNvPr id="0" name="Object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2603500"/>
                        <a:ext cx="1384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3810000" y="2628900"/>
          <a:ext cx="1422400" cy="241300"/>
        </p:xfrm>
        <a:graphic>
          <a:graphicData uri="http://schemas.openxmlformats.org/presentationml/2006/ole">
            <mc:AlternateContent xmlns:mc="http://schemas.openxmlformats.org/markup-compatibility/2006">
              <mc:Choice xmlns:v="urn:schemas-microsoft-com:vml" Requires="v">
                <p:oleObj spid="_x0000_s3084" name="Equation" r:id="rId6" imgW="1422360" imgH="241200" progId="Equation.DSMT4">
                  <p:embed/>
                </p:oleObj>
              </mc:Choice>
              <mc:Fallback>
                <p:oleObj name="Equation" r:id="rId6" imgW="1422360" imgH="241200" progId="Equation.DSMT4">
                  <p:embed/>
                  <p:pic>
                    <p:nvPicPr>
                      <p:cNvPr id="0" name="Object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0" y="2628900"/>
                        <a:ext cx="14224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2" name="Object 12"/>
          <p:cNvGraphicFramePr>
            <a:graphicFrameLocks noChangeAspect="1"/>
          </p:cNvGraphicFramePr>
          <p:nvPr/>
        </p:nvGraphicFramePr>
        <p:xfrm>
          <a:off x="1752600" y="4842796"/>
          <a:ext cx="1371600" cy="292100"/>
        </p:xfrm>
        <a:graphic>
          <a:graphicData uri="http://schemas.openxmlformats.org/presentationml/2006/ole">
            <mc:AlternateContent xmlns:mc="http://schemas.openxmlformats.org/markup-compatibility/2006">
              <mc:Choice xmlns:v="urn:schemas-microsoft-com:vml" Requires="v">
                <p:oleObj spid="_x0000_s3085" name="Equation" r:id="rId8" imgW="1371600" imgH="291960" progId="Equation.DSMT4">
                  <p:embed/>
                </p:oleObj>
              </mc:Choice>
              <mc:Fallback>
                <p:oleObj name="Equation" r:id="rId8" imgW="1371600" imgH="291960" progId="Equation.DSMT4">
                  <p:embed/>
                  <p:pic>
                    <p:nvPicPr>
                      <p:cNvPr id="0" name="Object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4842796"/>
                        <a:ext cx="1371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34"/>
          <p:cNvGraphicFramePr>
            <a:graphicFrameLocks noChangeAspect="1"/>
          </p:cNvGraphicFramePr>
          <p:nvPr/>
        </p:nvGraphicFramePr>
        <p:xfrm>
          <a:off x="3810000" y="4868196"/>
          <a:ext cx="1473200" cy="241300"/>
        </p:xfrm>
        <a:graphic>
          <a:graphicData uri="http://schemas.openxmlformats.org/presentationml/2006/ole">
            <mc:AlternateContent xmlns:mc="http://schemas.openxmlformats.org/markup-compatibility/2006">
              <mc:Choice xmlns:v="urn:schemas-microsoft-com:vml" Requires="v">
                <p:oleObj spid="_x0000_s3086" name="Equation" r:id="rId10" imgW="1473120" imgH="241200" progId="Equation.DSMT4">
                  <p:embed/>
                </p:oleObj>
              </mc:Choice>
              <mc:Fallback>
                <p:oleObj name="Equation" r:id="rId10" imgW="1473120" imgH="24120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4868196"/>
                        <a:ext cx="14732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3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Notation and Terminology</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108543"/>
          </a:xfrm>
          <a:solidFill>
            <a:srgbClr val="FFFFCC"/>
          </a:solidFill>
          <a:ln w="28575">
            <a:solidFill>
              <a:srgbClr val="000000"/>
            </a:solidFill>
          </a:ln>
        </p:spPr>
        <p:txBody>
          <a:bodyPr>
            <a:spAutoFit/>
          </a:bodyPr>
          <a:lstStyle/>
          <a:p>
            <a:pPr algn="ctr">
              <a:spcBef>
                <a:spcPts val="0"/>
              </a:spcBef>
              <a:buNone/>
            </a:pPr>
            <a:r>
              <a:rPr lang="en-US" b="1" i="0" dirty="0" smtClean="0">
                <a:solidFill>
                  <a:srgbClr val="000000"/>
                </a:solidFill>
              </a:rPr>
              <a:t>Equation, Solution, Solution Set</a:t>
            </a:r>
          </a:p>
          <a:p>
            <a:pPr marL="0" indent="0">
              <a:spcBef>
                <a:spcPts val="0"/>
              </a:spcBef>
              <a:buNone/>
            </a:pPr>
            <a:r>
              <a:rPr lang="en-US" i="0" dirty="0" smtClean="0">
                <a:solidFill>
                  <a:srgbClr val="000000"/>
                </a:solidFill>
              </a:rPr>
              <a:t>An </a:t>
            </a:r>
            <a:r>
              <a:rPr lang="en-US" b="1" i="0" dirty="0" smtClean="0">
                <a:solidFill>
                  <a:srgbClr val="C00000"/>
                </a:solidFill>
              </a:rPr>
              <a:t>equation </a:t>
            </a:r>
            <a:r>
              <a:rPr lang="en-US" i="0" dirty="0" smtClean="0">
                <a:solidFill>
                  <a:srgbClr val="000000"/>
                </a:solidFill>
              </a:rPr>
              <a:t>is a statement that two expressions are equal.</a:t>
            </a:r>
          </a:p>
          <a:p>
            <a:pPr marL="0" indent="0">
              <a:spcBef>
                <a:spcPts val="0"/>
              </a:spcBef>
              <a:buNone/>
            </a:pPr>
            <a:r>
              <a:rPr lang="en-US" i="0" dirty="0" smtClean="0">
                <a:solidFill>
                  <a:srgbClr val="000000"/>
                </a:solidFill>
              </a:rPr>
              <a:t>A </a:t>
            </a:r>
            <a:r>
              <a:rPr lang="en-US" b="1" i="0" dirty="0" smtClean="0">
                <a:solidFill>
                  <a:srgbClr val="C00000"/>
                </a:solidFill>
              </a:rPr>
              <a:t>solution</a:t>
            </a:r>
            <a:r>
              <a:rPr lang="en-US" i="0" dirty="0" smtClean="0">
                <a:solidFill>
                  <a:srgbClr val="000000"/>
                </a:solidFill>
              </a:rPr>
              <a:t> of an equation is a number that gives a true statement when substituted for the variable.</a:t>
            </a:r>
          </a:p>
          <a:p>
            <a:pPr>
              <a:spcBef>
                <a:spcPts val="0"/>
              </a:spcBef>
            </a:pPr>
            <a:r>
              <a:rPr lang="en-US" dirty="0" smtClean="0">
                <a:solidFill>
                  <a:srgbClr val="000000"/>
                </a:solidFill>
              </a:rPr>
              <a:t>A </a:t>
            </a:r>
            <a:r>
              <a:rPr lang="en-US" b="1" dirty="0" smtClean="0">
                <a:solidFill>
                  <a:srgbClr val="C00000"/>
                </a:solidFill>
              </a:rPr>
              <a:t>solution</a:t>
            </a:r>
            <a:r>
              <a:rPr lang="en-US" b="1" dirty="0" smtClean="0">
                <a:solidFill>
                  <a:srgbClr val="000000"/>
                </a:solidFill>
              </a:rPr>
              <a:t> </a:t>
            </a:r>
            <a:r>
              <a:rPr lang="en-US" dirty="0" smtClean="0">
                <a:solidFill>
                  <a:srgbClr val="000000"/>
                </a:solidFill>
              </a:rPr>
              <a:t>set of an equation is the set of all solutions of the equation.</a:t>
            </a:r>
            <a:endParaRPr lang="en-US" i="0" dirty="0" smtClean="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Notation and Terminology</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spcBef>
                <a:spcPts val="0"/>
              </a:spcBef>
              <a:buNone/>
            </a:pPr>
            <a:r>
              <a:rPr lang="en-US" b="1" i="0" dirty="0" smtClean="0">
                <a:solidFill>
                  <a:srgbClr val="000000"/>
                </a:solidFill>
              </a:rPr>
              <a:t>Equation, Solution, Solution Set (cont.)</a:t>
            </a:r>
          </a:p>
          <a:p>
            <a:r>
              <a:rPr lang="en-US" dirty="0" smtClean="0">
                <a:solidFill>
                  <a:srgbClr val="000000"/>
                </a:solidFill>
              </a:rPr>
              <a:t>(</a:t>
            </a:r>
            <a:r>
              <a:rPr lang="en-US" b="1" dirty="0" smtClean="0">
                <a:solidFill>
                  <a:srgbClr val="000000"/>
                </a:solidFill>
              </a:rPr>
              <a:t>Note: </a:t>
            </a:r>
            <a:r>
              <a:rPr lang="en-US" dirty="0" smtClean="0">
                <a:solidFill>
                  <a:srgbClr val="000000"/>
                </a:solidFill>
              </a:rPr>
              <a:t>In this text, with a few exceptions, each equation will have only one number in its solution set. However, in future studies in mathematics, you will deal with equations that have more than one solution.)</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0" eaLnBrk="1" hangingPunct="1">
              <a:buNone/>
            </a:pPr>
            <a:r>
              <a:rPr lang="en-US" i="0" dirty="0" smtClean="0">
                <a:solidFill>
                  <a:schemeClr val="tx1"/>
                </a:solidFill>
              </a:rPr>
              <a:t>Given the equation </a:t>
            </a:r>
            <a:r>
              <a:rPr lang="en-US" i="1" dirty="0" smtClean="0">
                <a:solidFill>
                  <a:srgbClr val="0000FF"/>
                </a:solidFill>
              </a:rPr>
              <a:t>x</a:t>
            </a:r>
            <a:r>
              <a:rPr lang="en-US" i="0" dirty="0" smtClean="0">
                <a:solidFill>
                  <a:srgbClr val="0000FF"/>
                </a:solidFill>
              </a:rPr>
              <a:t> + 5 = 9</a:t>
            </a:r>
            <a:r>
              <a:rPr lang="en-US" i="0" dirty="0" smtClean="0">
                <a:solidFill>
                  <a:schemeClr val="tx1"/>
                </a:solidFill>
              </a:rPr>
              <a:t>, determine which number from the replacement set </a:t>
            </a:r>
            <a:r>
              <a:rPr lang="en-US" i="0" dirty="0" smtClean="0">
                <a:solidFill>
                  <a:srgbClr val="0000FF"/>
                </a:solidFill>
              </a:rPr>
              <a:t>{3, 4, 5, 6} </a:t>
            </a:r>
            <a:r>
              <a:rPr lang="en-US" i="0" dirty="0" smtClean="0">
                <a:solidFill>
                  <a:schemeClr val="tx1"/>
                </a:solidFill>
              </a:rPr>
              <a:t>is the solution of the equation.  </a:t>
            </a:r>
          </a:p>
          <a:p>
            <a:pPr marL="0" indent="0" eaLnBrk="1" hangingPunct="1">
              <a:buNone/>
            </a:pPr>
            <a:r>
              <a:rPr lang="en-US" b="1" dirty="0" smtClean="0">
                <a:solidFill>
                  <a:schemeClr val="tx1"/>
                </a:solidFill>
              </a:rPr>
              <a:t>Solution</a:t>
            </a:r>
            <a:endParaRPr lang="en-US" b="1" i="0" dirty="0" smtClean="0">
              <a:solidFill>
                <a:schemeClr val="tx1"/>
              </a:solidFill>
            </a:endParaRPr>
          </a:p>
          <a:p>
            <a:pPr marL="0" indent="0" eaLnBrk="1" hangingPunct="1">
              <a:buNone/>
            </a:pPr>
            <a:r>
              <a:rPr lang="en-US" i="0" dirty="0" smtClean="0">
                <a:solidFill>
                  <a:schemeClr val="tx1"/>
                </a:solidFill>
              </a:rPr>
              <a:t>Each number is substituted for </a:t>
            </a:r>
            <a:r>
              <a:rPr lang="en-US" i="1" dirty="0" smtClean="0">
                <a:solidFill>
                  <a:schemeClr val="tx1"/>
                </a:solidFill>
              </a:rPr>
              <a:t>x</a:t>
            </a:r>
            <a:r>
              <a:rPr lang="en-US" i="0" dirty="0" smtClean="0">
                <a:solidFill>
                  <a:schemeClr val="tx1"/>
                </a:solidFill>
              </a:rPr>
              <a:t> in the equation until a true statement is found.  If no true statement is found, then the equation has no solution in this replacement set.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0" eaLnBrk="1" hangingPunct="1">
              <a:buNone/>
            </a:pPr>
            <a:r>
              <a:rPr lang="en-US" i="0" dirty="0" smtClean="0">
                <a:solidFill>
                  <a:schemeClr val="tx1"/>
                </a:solidFill>
              </a:rPr>
              <a:t>Substitute </a:t>
            </a:r>
            <a:r>
              <a:rPr lang="en-US" i="0" dirty="0" smtClean="0">
                <a:solidFill>
                  <a:srgbClr val="9900FF"/>
                </a:solidFill>
              </a:rPr>
              <a:t>3</a:t>
            </a:r>
            <a:r>
              <a:rPr lang="en-US" i="0" dirty="0" smtClean="0">
                <a:solidFill>
                  <a:schemeClr val="tx1"/>
                </a:solidFill>
              </a:rPr>
              <a:t> for </a:t>
            </a:r>
            <a:r>
              <a:rPr lang="en-US" i="1" dirty="0" smtClean="0">
                <a:solidFill>
                  <a:schemeClr val="tx1"/>
                </a:solidFill>
              </a:rPr>
              <a:t>x</a:t>
            </a:r>
            <a:r>
              <a:rPr lang="en-US" i="0" dirty="0" smtClean="0">
                <a:solidFill>
                  <a:schemeClr val="tx1"/>
                </a:solidFill>
              </a:rPr>
              <a:t>:</a:t>
            </a:r>
            <a:r>
              <a:rPr lang="en-US" b="1" i="0" dirty="0" smtClean="0">
                <a:solidFill>
                  <a:schemeClr val="tx1"/>
                </a:solidFill>
              </a:rPr>
              <a:t>  </a:t>
            </a:r>
            <a:r>
              <a:rPr lang="en-US" i="0" dirty="0" smtClean="0">
                <a:solidFill>
                  <a:srgbClr val="0000FF"/>
                </a:solidFill>
              </a:rPr>
              <a:t>3 + 5 = 9</a:t>
            </a:r>
            <a:r>
              <a:rPr lang="en-US" i="0" dirty="0" smtClean="0">
                <a:solidFill>
                  <a:schemeClr val="tx1"/>
                </a:solidFill>
              </a:rPr>
              <a:t>.  This statement is false.  Continue to substitute values for </a:t>
            </a:r>
            <a:r>
              <a:rPr lang="en-US" i="1" dirty="0" smtClean="0">
                <a:solidFill>
                  <a:schemeClr val="tx1"/>
                </a:solidFill>
              </a:rPr>
              <a:t>x</a:t>
            </a:r>
            <a:r>
              <a:rPr lang="en-US" i="0" dirty="0" smtClean="0">
                <a:solidFill>
                  <a:schemeClr val="tx1"/>
                </a:solidFill>
              </a:rPr>
              <a:t>.</a:t>
            </a:r>
          </a:p>
          <a:p>
            <a:pPr marL="0" indent="0" eaLnBrk="1" hangingPunct="1">
              <a:spcBef>
                <a:spcPts val="1800"/>
              </a:spcBef>
              <a:buNone/>
            </a:pPr>
            <a:r>
              <a:rPr lang="en-US" i="0" dirty="0" smtClean="0">
                <a:solidFill>
                  <a:schemeClr val="tx1"/>
                </a:solidFill>
              </a:rPr>
              <a:t>Substitute </a:t>
            </a:r>
            <a:r>
              <a:rPr lang="en-US" i="0" dirty="0" smtClean="0">
                <a:solidFill>
                  <a:srgbClr val="9900FF"/>
                </a:solidFill>
              </a:rPr>
              <a:t>4</a:t>
            </a:r>
            <a:r>
              <a:rPr lang="en-US" i="0" dirty="0" smtClean="0">
                <a:solidFill>
                  <a:schemeClr val="tx1"/>
                </a:solidFill>
              </a:rPr>
              <a:t> for</a:t>
            </a:r>
            <a:r>
              <a:rPr lang="en-US" dirty="0" smtClean="0">
                <a:solidFill>
                  <a:schemeClr val="tx1"/>
                </a:solidFill>
              </a:rPr>
              <a:t> </a:t>
            </a:r>
            <a:r>
              <a:rPr lang="en-US" i="1" dirty="0" smtClean="0">
                <a:solidFill>
                  <a:schemeClr val="tx1"/>
                </a:solidFill>
              </a:rPr>
              <a:t>x</a:t>
            </a:r>
            <a:r>
              <a:rPr lang="en-US" i="0" dirty="0" smtClean="0">
                <a:solidFill>
                  <a:schemeClr val="tx1"/>
                </a:solidFill>
              </a:rPr>
              <a:t>:  </a:t>
            </a:r>
            <a:r>
              <a:rPr lang="en-US" i="0" dirty="0" smtClean="0">
                <a:solidFill>
                  <a:srgbClr val="0000FF"/>
                </a:solidFill>
              </a:rPr>
              <a:t>4 + 5 = 9</a:t>
            </a:r>
            <a:r>
              <a:rPr lang="en-US" i="0" dirty="0" smtClean="0">
                <a:solidFill>
                  <a:schemeClr val="tx1"/>
                </a:solidFill>
              </a:rPr>
              <a:t>.  This statement </a:t>
            </a:r>
            <a:r>
              <a:rPr lang="en-US" i="0" dirty="0" smtClean="0">
                <a:solidFill>
                  <a:srgbClr val="366092"/>
                </a:solidFill>
              </a:rPr>
              <a:t>is true</a:t>
            </a:r>
            <a:r>
              <a:rPr lang="en-US" i="0" dirty="0" smtClean="0">
                <a:solidFill>
                  <a:schemeClr val="tx1"/>
                </a:solidFill>
              </a:rPr>
              <a:t>.  Therefore, </a:t>
            </a:r>
            <a:r>
              <a:rPr lang="en-US" i="0" dirty="0" smtClean="0">
                <a:solidFill>
                  <a:srgbClr val="FF0000"/>
                </a:solidFill>
              </a:rPr>
              <a:t>4 is the solution of the equation</a:t>
            </a:r>
            <a:r>
              <a:rPr lang="en-US" i="0" dirty="0" smtClean="0">
                <a:solidFill>
                  <a:schemeClr val="tx1"/>
                </a:solidFill>
              </a:rPr>
              <a:t>.</a:t>
            </a:r>
          </a:p>
          <a:p>
            <a:pPr marL="0" indent="0" eaLnBrk="1" hangingPunct="1">
              <a:spcBef>
                <a:spcPts val="1800"/>
              </a:spcBef>
              <a:buNone/>
            </a:pPr>
            <a:r>
              <a:rPr lang="en-US" i="0" dirty="0" smtClean="0">
                <a:solidFill>
                  <a:schemeClr val="tx1"/>
                </a:solidFill>
              </a:rPr>
              <a:t>There is no need to substitute 5 or 6 because the solution has been found.</a:t>
            </a:r>
            <a:endParaRPr lang="en-US" b="1" i="0"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Basic Principles for Solving Equations</a:t>
            </a:r>
            <a:endParaRPr lang="en-US" dirty="0">
              <a:solidFill>
                <a:schemeClr val="accent1">
                  <a:lumMod val="50000"/>
                </a:schemeClr>
              </a:solidFill>
            </a:endParaRPr>
          </a:p>
        </p:txBody>
      </p:sp>
      <p:sp>
        <p:nvSpPr>
          <p:cNvPr id="7" name="Content Placeholder 6"/>
          <p:cNvSpPr>
            <a:spLocks noGrp="1"/>
          </p:cNvSpPr>
          <p:nvPr>
            <p:ph idx="1"/>
          </p:nvPr>
        </p:nvSpPr>
        <p:spPr>
          <a:xfrm>
            <a:off x="457200" y="1280160"/>
            <a:ext cx="8229600" cy="4434840"/>
          </a:xfrm>
          <a:solidFill>
            <a:srgbClr val="FFFFCC"/>
          </a:solidFill>
          <a:ln w="28575">
            <a:solidFill>
              <a:srgbClr val="000000"/>
            </a:solidFill>
          </a:ln>
        </p:spPr>
        <p:txBody>
          <a:bodyPr>
            <a:noAutofit/>
          </a:bodyPr>
          <a:lstStyle/>
          <a:p>
            <a:r>
              <a:rPr lang="en-US" dirty="0" smtClean="0">
                <a:solidFill>
                  <a:srgbClr val="000000"/>
                </a:solidFill>
              </a:rPr>
              <a:t>In the three basic principles stated here, </a:t>
            </a:r>
            <a:r>
              <a:rPr lang="en-US" i="1" dirty="0" smtClean="0">
                <a:solidFill>
                  <a:srgbClr val="000000"/>
                </a:solidFill>
              </a:rPr>
              <a:t>A</a:t>
            </a:r>
            <a:r>
              <a:rPr lang="en-US" dirty="0" smtClean="0">
                <a:solidFill>
                  <a:srgbClr val="000000"/>
                </a:solidFill>
              </a:rPr>
              <a:t>,</a:t>
            </a:r>
            <a:r>
              <a:rPr lang="en-US" i="1" dirty="0" smtClean="0">
                <a:solidFill>
                  <a:srgbClr val="000000"/>
                </a:solidFill>
              </a:rPr>
              <a:t> B</a:t>
            </a:r>
            <a:r>
              <a:rPr lang="en-US" dirty="0" smtClean="0">
                <a:solidFill>
                  <a:srgbClr val="000000"/>
                </a:solidFill>
              </a:rPr>
              <a:t>, and</a:t>
            </a:r>
            <a:r>
              <a:rPr lang="en-US" i="1" dirty="0" smtClean="0">
                <a:solidFill>
                  <a:srgbClr val="000000"/>
                </a:solidFill>
              </a:rPr>
              <a:t> C </a:t>
            </a:r>
            <a:r>
              <a:rPr lang="en-US" dirty="0" smtClean="0">
                <a:solidFill>
                  <a:srgbClr val="000000"/>
                </a:solidFill>
              </a:rPr>
              <a:t>represent numbers</a:t>
            </a:r>
            <a:r>
              <a:rPr lang="en-US" i="1" dirty="0" smtClean="0">
                <a:solidFill>
                  <a:srgbClr val="000000"/>
                </a:solidFill>
              </a:rPr>
              <a:t> </a:t>
            </a:r>
            <a:r>
              <a:rPr lang="en-US" dirty="0" smtClean="0">
                <a:solidFill>
                  <a:srgbClr val="000000"/>
                </a:solidFill>
              </a:rPr>
              <a:t>(constants) or expressions that may involve variables.</a:t>
            </a:r>
            <a:endParaRPr lang="en-US" b="1" dirty="0" smtClean="0">
              <a:solidFill>
                <a:srgbClr val="000000"/>
              </a:solidFill>
            </a:endParaRPr>
          </a:p>
          <a:p>
            <a:pPr marL="457200" indent="-457200"/>
            <a:r>
              <a:rPr lang="en-US" b="1" dirty="0" smtClean="0">
                <a:solidFill>
                  <a:srgbClr val="000000"/>
                </a:solidFill>
              </a:rPr>
              <a:t>1. 	</a:t>
            </a:r>
            <a:r>
              <a:rPr lang="en-US" dirty="0" smtClean="0">
                <a:solidFill>
                  <a:srgbClr val="000000"/>
                </a:solidFill>
              </a:rPr>
              <a:t>The </a:t>
            </a:r>
            <a:r>
              <a:rPr lang="en-US" b="1" dirty="0" smtClean="0">
                <a:solidFill>
                  <a:srgbClr val="C00000"/>
                </a:solidFill>
              </a:rPr>
              <a:t>Addition Principle</a:t>
            </a:r>
            <a:r>
              <a:rPr lang="en-US" b="1" dirty="0" smtClean="0">
                <a:solidFill>
                  <a:srgbClr val="000000"/>
                </a:solidFill>
              </a:rPr>
              <a:t>:</a:t>
            </a:r>
            <a:r>
              <a:rPr lang="en-US" dirty="0" smtClean="0">
                <a:solidFill>
                  <a:srgbClr val="000000"/>
                </a:solidFill>
              </a:rPr>
              <a:t>	</a:t>
            </a:r>
          </a:p>
          <a:p>
            <a:pPr marL="457200" indent="-457200"/>
            <a:r>
              <a:rPr lang="en-US" dirty="0" smtClean="0">
                <a:solidFill>
                  <a:srgbClr val="000000"/>
                </a:solidFill>
              </a:rPr>
              <a:t>			</a:t>
            </a:r>
          </a:p>
          <a:p>
            <a:pPr marL="457200" indent="-457200"/>
            <a:endParaRPr lang="en-US" dirty="0" smtClean="0">
              <a:solidFill>
                <a:srgbClr val="000000"/>
              </a:solidFill>
            </a:endParaRPr>
          </a:p>
          <a:p>
            <a:pPr marL="457200" indent="-457200"/>
            <a:r>
              <a:rPr lang="en-US" b="1" dirty="0" smtClean="0">
                <a:solidFill>
                  <a:srgbClr val="000000"/>
                </a:solidFill>
              </a:rPr>
              <a:t>2.</a:t>
            </a:r>
            <a:r>
              <a:rPr lang="en-US" dirty="0" smtClean="0">
                <a:solidFill>
                  <a:srgbClr val="000000"/>
                </a:solidFill>
              </a:rPr>
              <a:t>	The </a:t>
            </a:r>
            <a:r>
              <a:rPr lang="en-US" b="1" dirty="0" smtClean="0">
                <a:solidFill>
                  <a:srgbClr val="C00000"/>
                </a:solidFill>
              </a:rPr>
              <a:t>Subtraction Principle</a:t>
            </a:r>
            <a:r>
              <a:rPr lang="en-US" b="1" dirty="0" smtClean="0">
                <a:solidFill>
                  <a:srgbClr val="000000"/>
                </a:solidFill>
              </a:rPr>
              <a:t>:</a:t>
            </a:r>
          </a:p>
          <a:p>
            <a:pPr marL="457200" indent="-457200"/>
            <a:endParaRPr lang="en-US" dirty="0" smtClean="0">
              <a:solidFill>
                <a:srgbClr val="000000"/>
              </a:solidFill>
            </a:endParaRPr>
          </a:p>
        </p:txBody>
      </p:sp>
      <p:graphicFrame>
        <p:nvGraphicFramePr>
          <p:cNvPr id="10244" name="Object 4"/>
          <p:cNvGraphicFramePr>
            <a:graphicFrameLocks noChangeAspect="1"/>
          </p:cNvGraphicFramePr>
          <p:nvPr/>
        </p:nvGraphicFramePr>
        <p:xfrm>
          <a:off x="1524000" y="3276600"/>
          <a:ext cx="5346700" cy="774700"/>
        </p:xfrm>
        <a:graphic>
          <a:graphicData uri="http://schemas.openxmlformats.org/presentationml/2006/ole">
            <mc:AlternateContent xmlns:mc="http://schemas.openxmlformats.org/markup-compatibility/2006">
              <mc:Choice xmlns:v="urn:schemas-microsoft-com:vml" Requires="v">
                <p:oleObj spid="_x0000_s6148" name="Equation" r:id="rId3" imgW="5346700" imgH="774700" progId="Equation.DSMT4">
                  <p:embed/>
                </p:oleObj>
              </mc:Choice>
              <mc:Fallback>
                <p:oleObj name="Equation" r:id="rId3" imgW="5346700" imgH="7747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276600"/>
                        <a:ext cx="53467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nvGraphicFramePr>
        <p:xfrm>
          <a:off x="1524000" y="4787900"/>
          <a:ext cx="5448300" cy="774700"/>
        </p:xfrm>
        <a:graphic>
          <a:graphicData uri="http://schemas.openxmlformats.org/presentationml/2006/ole">
            <mc:AlternateContent xmlns:mc="http://schemas.openxmlformats.org/markup-compatibility/2006">
              <mc:Choice xmlns:v="urn:schemas-microsoft-com:vml" Requires="v">
                <p:oleObj spid="_x0000_s6149" name="Equation" r:id="rId5" imgW="5448300" imgH="774700" progId="Equation.DSMT4">
                  <p:embed/>
                </p:oleObj>
              </mc:Choice>
              <mc:Fallback>
                <p:oleObj name="Equation" r:id="rId5" imgW="5448300" imgH="77470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4787900"/>
                        <a:ext cx="54483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Basic Principles for Solving Equations (cont.)</a:t>
            </a:r>
            <a:endParaRPr lang="en-US" dirty="0">
              <a:solidFill>
                <a:schemeClr val="accent1">
                  <a:lumMod val="50000"/>
                </a:schemeClr>
              </a:solidFill>
            </a:endParaRPr>
          </a:p>
        </p:txBody>
      </p:sp>
      <p:sp>
        <p:nvSpPr>
          <p:cNvPr id="7" name="Content Placeholder 6"/>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457200" indent="-457200"/>
            <a:r>
              <a:rPr lang="en-US" b="1" dirty="0" smtClean="0">
                <a:solidFill>
                  <a:srgbClr val="000000"/>
                </a:solidFill>
              </a:rPr>
              <a:t>3.	</a:t>
            </a:r>
            <a:r>
              <a:rPr lang="en-US" dirty="0" smtClean="0">
                <a:solidFill>
                  <a:srgbClr val="000000"/>
                </a:solidFill>
              </a:rPr>
              <a:t>The </a:t>
            </a:r>
            <a:r>
              <a:rPr lang="en-US" b="1" dirty="0" smtClean="0">
                <a:solidFill>
                  <a:srgbClr val="000000"/>
                </a:solidFill>
              </a:rPr>
              <a:t>Division Principle:</a:t>
            </a:r>
          </a:p>
          <a:p>
            <a:pPr marL="457200" indent="-457200"/>
            <a:endParaRPr lang="en-US" b="1" dirty="0" smtClean="0">
              <a:solidFill>
                <a:srgbClr val="000000"/>
              </a:solidFill>
            </a:endParaRPr>
          </a:p>
          <a:p>
            <a:pPr marL="457200" indent="-457200"/>
            <a:endParaRPr lang="en-US" b="1" dirty="0" smtClean="0">
              <a:solidFill>
                <a:srgbClr val="000000"/>
              </a:solidFill>
            </a:endParaRPr>
          </a:p>
          <a:p>
            <a:pPr marL="457200" indent="-457200"/>
            <a:endParaRPr lang="en-US" b="1" dirty="0" smtClean="0">
              <a:solidFill>
                <a:srgbClr val="000000"/>
              </a:solidFill>
            </a:endParaRPr>
          </a:p>
          <a:p>
            <a:r>
              <a:rPr lang="en-US" dirty="0" smtClean="0">
                <a:solidFill>
                  <a:srgbClr val="000000"/>
                </a:solidFill>
              </a:rPr>
              <a:t>Essentially, these three principles say that if we perform the same operation on both sides of an equation, the resulting equation will have the same solution as the original equation.  Equations with the same solution sets are said to be </a:t>
            </a:r>
            <a:r>
              <a:rPr lang="en-US" b="1" dirty="0" smtClean="0">
                <a:solidFill>
                  <a:srgbClr val="C00000"/>
                </a:solidFill>
              </a:rPr>
              <a:t>equivalent</a:t>
            </a:r>
            <a:r>
              <a:rPr lang="en-US" dirty="0" smtClean="0">
                <a:solidFill>
                  <a:srgbClr val="000000"/>
                </a:solidFill>
              </a:rPr>
              <a:t>.</a:t>
            </a:r>
            <a:endParaRPr lang="en-US" dirty="0">
              <a:solidFill>
                <a:srgbClr val="000000"/>
              </a:solidFill>
            </a:endParaRPr>
          </a:p>
        </p:txBody>
      </p:sp>
      <p:graphicFrame>
        <p:nvGraphicFramePr>
          <p:cNvPr id="10246" name="Object 6"/>
          <p:cNvGraphicFramePr>
            <a:graphicFrameLocks noChangeAspect="1"/>
          </p:cNvGraphicFramePr>
          <p:nvPr/>
        </p:nvGraphicFramePr>
        <p:xfrm>
          <a:off x="1026652" y="1814052"/>
          <a:ext cx="6578600" cy="1206500"/>
        </p:xfrm>
        <a:graphic>
          <a:graphicData uri="http://schemas.openxmlformats.org/presentationml/2006/ole">
            <mc:AlternateContent xmlns:mc="http://schemas.openxmlformats.org/markup-compatibility/2006">
              <mc:Choice xmlns:v="urn:schemas-microsoft-com:vml" Requires="v">
                <p:oleObj spid="_x0000_s46085" name="Equation" r:id="rId3" imgW="6578600" imgH="1206500" progId="Equation.DSMT4">
                  <p:embed/>
                </p:oleObj>
              </mc:Choice>
              <mc:Fallback>
                <p:oleObj name="Equation" r:id="rId3" imgW="6578600" imgH="12065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6652" y="1814052"/>
                        <a:ext cx="65786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782</Words>
  <Application>Microsoft Office PowerPoint</Application>
  <PresentationFormat>On-screen Show (4:3)</PresentationFormat>
  <Paragraphs>127</Paragraphs>
  <Slides>17</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Calibri</vt:lpstr>
      <vt:lpstr>Courier New</vt:lpstr>
      <vt:lpstr>Arial</vt:lpstr>
      <vt:lpstr>Symbol</vt:lpstr>
      <vt:lpstr>Office Theme</vt:lpstr>
      <vt:lpstr>Equation</vt:lpstr>
      <vt:lpstr>Section 1.5</vt:lpstr>
      <vt:lpstr>Objectives</vt:lpstr>
      <vt:lpstr>Example 1</vt:lpstr>
      <vt:lpstr>Notation and Terminology</vt:lpstr>
      <vt:lpstr>Notation and Terminology</vt:lpstr>
      <vt:lpstr>Example 2</vt:lpstr>
      <vt:lpstr>Example 2 (cont.)</vt:lpstr>
      <vt:lpstr>Basic Principles for Solving Equations</vt:lpstr>
      <vt:lpstr>Basic Principles for Solving Equations (cont.)</vt:lpstr>
      <vt:lpstr>Basic Principles for Solving Equations</vt:lpstr>
      <vt:lpstr>Example 3</vt:lpstr>
      <vt:lpstr>Example 3 (cont.)</vt:lpstr>
      <vt:lpstr>Example 4</vt:lpstr>
      <vt:lpstr>Example 4 (cont.)</vt:lpstr>
      <vt:lpstr>Example 5</vt:lpstr>
      <vt:lpstr>Example 5 (cont.)</vt:lpstr>
      <vt:lpstr>Example 5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47</cp:revision>
  <dcterms:created xsi:type="dcterms:W3CDTF">2013-04-26T14:43:13Z</dcterms:created>
  <dcterms:modified xsi:type="dcterms:W3CDTF">2017-08-02T15:22:04Z</dcterms:modified>
</cp:coreProperties>
</file>