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8" r:id="rId3"/>
    <p:sldId id="261" r:id="rId4"/>
    <p:sldId id="288" r:id="rId5"/>
    <p:sldId id="289" r:id="rId6"/>
    <p:sldId id="265" r:id="rId7"/>
    <p:sldId id="290" r:id="rId8"/>
    <p:sldId id="291" r:id="rId9"/>
    <p:sldId id="292" r:id="rId10"/>
    <p:sldId id="293" r:id="rId11"/>
    <p:sldId id="294" r:id="rId12"/>
    <p:sldId id="295" r:id="rId13"/>
    <p:sldId id="277" r:id="rId14"/>
    <p:sldId id="303" r:id="rId15"/>
    <p:sldId id="302" r:id="rId16"/>
    <p:sldId id="296" r:id="rId17"/>
    <p:sldId id="304" r:id="rId18"/>
    <p:sldId id="297" r:id="rId19"/>
    <p:sldId id="298" r:id="rId20"/>
    <p:sldId id="299" r:id="rId21"/>
    <p:sldId id="300" r:id="rId22"/>
    <p:sldId id="301"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000099"/>
    <a:srgbClr val="0000FF"/>
    <a:srgbClr val="008080"/>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9" autoAdjust="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6.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image" Target="../media/image37.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53255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1965148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40539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20334582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8.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5.bin"/><Relationship Id="rId14" Type="http://schemas.openxmlformats.org/officeDocument/2006/relationships/image" Target="../media/image22.wmf"/></Relationships>
</file>

<file path=ppt/slides/_rels/slide19.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3.bin"/><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7.wmf"/><Relationship Id="rId2" Type="http://schemas.openxmlformats.org/officeDocument/2006/relationships/slideLayout" Target="../slideLayouts/slideLayout2.xml"/><Relationship Id="rId16" Type="http://schemas.openxmlformats.org/officeDocument/2006/relationships/image" Target="../media/image29.wmf"/><Relationship Id="rId1" Type="http://schemas.openxmlformats.org/officeDocument/2006/relationships/vmlDrawing" Target="../drawings/vmlDrawing5.vml"/><Relationship Id="rId6" Type="http://schemas.openxmlformats.org/officeDocument/2006/relationships/image" Target="../media/image24.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1.bin"/><Relationship Id="rId14" Type="http://schemas.openxmlformats.org/officeDocument/2006/relationships/image" Target="../media/image28.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4.wmf"/><Relationship Id="rId2" Type="http://schemas.openxmlformats.org/officeDocument/2006/relationships/slideLayout" Target="../slideLayouts/slideLayout2.xml"/><Relationship Id="rId16" Type="http://schemas.openxmlformats.org/officeDocument/2006/relationships/image" Target="../media/image36.wmf"/><Relationship Id="rId1" Type="http://schemas.openxmlformats.org/officeDocument/2006/relationships/vmlDrawing" Target="../drawings/vmlDrawing6.vml"/><Relationship Id="rId6" Type="http://schemas.openxmlformats.org/officeDocument/2006/relationships/image" Target="../media/image31.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28.bin"/><Relationship Id="rId14" Type="http://schemas.openxmlformats.org/officeDocument/2006/relationships/image" Target="../media/image35.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8.wmf"/><Relationship Id="rId5" Type="http://schemas.openxmlformats.org/officeDocument/2006/relationships/oleObject" Target="../embeddings/oleObject33.bin"/><Relationship Id="rId4" Type="http://schemas.openxmlformats.org/officeDocument/2006/relationships/image" Target="../media/image37.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0.wmf"/><Relationship Id="rId5" Type="http://schemas.openxmlformats.org/officeDocument/2006/relationships/oleObject" Target="../embeddings/oleObject35.bin"/><Relationship Id="rId4" Type="http://schemas.openxmlformats.org/officeDocument/2006/relationships/image" Target="../media/image39.wmf"/></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0.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2.wmf"/><Relationship Id="rId5" Type="http://schemas.openxmlformats.org/officeDocument/2006/relationships/oleObject" Target="../embeddings/oleObject11.bin"/><Relationship Id="rId4" Type="http://schemas.openxmlformats.org/officeDocument/2006/relationships/image" Target="../media/image11.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smtClean="0">
                <a:solidFill>
                  <a:srgbClr val="1F497D"/>
                </a:solidFill>
              </a:rPr>
              <a:t>Exponents and Order of Operations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a:t>
            </a:r>
            <a:endParaRPr lang="en-US" dirty="0"/>
          </a:p>
        </p:txBody>
      </p:sp>
      <p:sp>
        <p:nvSpPr>
          <p:cNvPr id="3" name="Content Placeholder 2"/>
          <p:cNvSpPr>
            <a:spLocks noGrp="1"/>
          </p:cNvSpPr>
          <p:nvPr>
            <p:ph idx="1"/>
          </p:nvPr>
        </p:nvSpPr>
        <p:spPr>
          <a:xfrm>
            <a:off x="457200" y="1280160"/>
            <a:ext cx="8229600" cy="4872103"/>
          </a:xfrm>
        </p:spPr>
        <p:txBody>
          <a:bodyPr>
            <a:spAutoFit/>
          </a:bodyPr>
          <a:lstStyle/>
          <a:p>
            <a:r>
              <a:rPr lang="en-US" dirty="0" smtClean="0"/>
              <a:t>Use a TI-84 Plus graphing calculator to find the value of each of the following exponential expressions.</a:t>
            </a:r>
          </a:p>
          <a:p>
            <a:pPr>
              <a:tabLst>
                <a:tab pos="457200" algn="l"/>
                <a:tab pos="2743200" algn="l"/>
                <a:tab pos="3200400" algn="l"/>
                <a:tab pos="5943600" algn="l"/>
                <a:tab pos="6342063" algn="l"/>
              </a:tabLst>
            </a:pPr>
            <a:r>
              <a:rPr lang="en-US" b="1" dirty="0" smtClean="0"/>
              <a:t>a.</a:t>
            </a:r>
            <a:r>
              <a:rPr lang="en-US" dirty="0" smtClean="0"/>
              <a:t>	</a:t>
            </a:r>
            <a:r>
              <a:rPr lang="en-US" dirty="0" smtClean="0">
                <a:solidFill>
                  <a:srgbClr val="0000FF"/>
                </a:solidFill>
              </a:rPr>
              <a:t>9</a:t>
            </a:r>
            <a:r>
              <a:rPr lang="en-US" baseline="30000" dirty="0" smtClean="0">
                <a:solidFill>
                  <a:srgbClr val="0000FF"/>
                </a:solidFill>
              </a:rPr>
              <a:t>5</a:t>
            </a:r>
            <a:r>
              <a:rPr lang="en-US" dirty="0" smtClean="0"/>
              <a:t>	</a:t>
            </a:r>
            <a:r>
              <a:rPr lang="en-US" b="1" dirty="0" smtClean="0"/>
              <a:t>b.</a:t>
            </a:r>
            <a:r>
              <a:rPr lang="en-US" dirty="0" smtClean="0"/>
              <a:t> </a:t>
            </a:r>
            <a:r>
              <a:rPr lang="en-US" dirty="0" smtClean="0">
                <a:solidFill>
                  <a:srgbClr val="0000FF"/>
                </a:solidFill>
              </a:rPr>
              <a:t>41</a:t>
            </a:r>
            <a:r>
              <a:rPr lang="en-US" baseline="30000" dirty="0" smtClean="0">
                <a:solidFill>
                  <a:srgbClr val="0000FF"/>
                </a:solidFill>
              </a:rPr>
              <a:t>4</a:t>
            </a:r>
            <a:r>
              <a:rPr lang="en-US" dirty="0" smtClean="0"/>
              <a:t>	</a:t>
            </a:r>
            <a:r>
              <a:rPr lang="en-US" b="1" dirty="0" smtClean="0"/>
              <a:t>c.</a:t>
            </a:r>
            <a:r>
              <a:rPr lang="en-US" dirty="0" smtClean="0"/>
              <a:t> </a:t>
            </a:r>
            <a:r>
              <a:rPr lang="en-US" dirty="0" smtClean="0">
                <a:solidFill>
                  <a:srgbClr val="0000FF"/>
                </a:solidFill>
              </a:rPr>
              <a:t>250</a:t>
            </a:r>
            <a:r>
              <a:rPr lang="en-US" baseline="30000" dirty="0" smtClean="0">
                <a:solidFill>
                  <a:srgbClr val="0000FF"/>
                </a:solidFill>
              </a:rPr>
              <a:t>2</a:t>
            </a:r>
          </a:p>
          <a:p>
            <a:pPr>
              <a:tabLst>
                <a:tab pos="457200" algn="l"/>
                <a:tab pos="2743200" algn="l"/>
                <a:tab pos="3200400" algn="l"/>
                <a:tab pos="5943600" algn="l"/>
                <a:tab pos="6342063" algn="l"/>
              </a:tabLst>
            </a:pPr>
            <a:r>
              <a:rPr lang="en-US" b="1" dirty="0" smtClean="0"/>
              <a:t>Solutions for a TI-84 Plus Calculator</a:t>
            </a:r>
          </a:p>
          <a:p>
            <a:pPr marL="457200" indent="-457200"/>
            <a:r>
              <a:rPr lang="en-US" b="1" dirty="0" smtClean="0"/>
              <a:t>a.	Step 1: </a:t>
            </a:r>
            <a:r>
              <a:rPr lang="en-US" dirty="0" smtClean="0"/>
              <a:t>Enter </a:t>
            </a:r>
            <a:r>
              <a:rPr lang="en-US" dirty="0" smtClean="0">
                <a:solidFill>
                  <a:srgbClr val="0000FF"/>
                </a:solidFill>
              </a:rPr>
              <a:t>9</a:t>
            </a:r>
            <a:r>
              <a:rPr lang="en-US" dirty="0" smtClean="0"/>
              <a:t>. (This is the base.)</a:t>
            </a:r>
          </a:p>
          <a:p>
            <a:pPr marL="457200" indent="-457200"/>
            <a:r>
              <a:rPr lang="en-US" b="1" dirty="0" smtClean="0"/>
              <a:t>	Step 2: </a:t>
            </a:r>
            <a:r>
              <a:rPr lang="en-US" dirty="0" smtClean="0"/>
              <a:t>Press the caret key              </a:t>
            </a:r>
            <a:r>
              <a:rPr lang="en-US" i="1" dirty="0" smtClean="0"/>
              <a:t>.</a:t>
            </a:r>
          </a:p>
          <a:p>
            <a:pPr marL="457200" indent="-457200"/>
            <a:r>
              <a:rPr lang="en-US" b="1" dirty="0" smtClean="0"/>
              <a:t>	Step 3: </a:t>
            </a:r>
            <a:r>
              <a:rPr lang="en-US" dirty="0" smtClean="0"/>
              <a:t>Enter </a:t>
            </a:r>
            <a:r>
              <a:rPr lang="en-US" dirty="0" smtClean="0">
                <a:solidFill>
                  <a:srgbClr val="0000FF"/>
                </a:solidFill>
              </a:rPr>
              <a:t>5</a:t>
            </a:r>
            <a:r>
              <a:rPr lang="en-US" dirty="0" smtClean="0"/>
              <a:t>. (This is the exponent.)</a:t>
            </a:r>
          </a:p>
          <a:p>
            <a:pPr marL="457200" indent="-457200"/>
            <a:r>
              <a:rPr lang="en-US" b="1" dirty="0" smtClean="0"/>
              <a:t>	Step 4: </a:t>
            </a:r>
            <a:r>
              <a:rPr lang="en-US" dirty="0" smtClean="0"/>
              <a:t>Press the key            .</a:t>
            </a:r>
          </a:p>
          <a:p>
            <a:pPr marL="457200" indent="-457200">
              <a:spcBef>
                <a:spcPts val="3000"/>
              </a:spcBef>
            </a:pPr>
            <a:r>
              <a:rPr lang="en-US" dirty="0" smtClean="0"/>
              <a:t>	The display should read </a:t>
            </a:r>
            <a:r>
              <a:rPr lang="en-US" dirty="0" smtClean="0">
                <a:solidFill>
                  <a:srgbClr val="FF0000"/>
                </a:solidFill>
              </a:rPr>
              <a:t>59049</a:t>
            </a:r>
            <a:r>
              <a:rPr lang="en-US" dirty="0" smtClean="0"/>
              <a:t>.</a:t>
            </a:r>
            <a:endParaRPr lang="en-US" baseline="30000" dirty="0">
              <a:solidFill>
                <a:srgbClr val="0000FF"/>
              </a:solidFill>
            </a:endParaRPr>
          </a:p>
        </p:txBody>
      </p:sp>
      <p:pic>
        <p:nvPicPr>
          <p:cNvPr id="33794" name="Picture 2"/>
          <p:cNvPicPr>
            <a:picLocks noChangeAspect="1" noChangeArrowheads="1"/>
          </p:cNvPicPr>
          <p:nvPr/>
        </p:nvPicPr>
        <p:blipFill>
          <a:blip r:embed="rId2"/>
          <a:srcRect/>
          <a:stretch>
            <a:fillRect/>
          </a:stretch>
        </p:blipFill>
        <p:spPr bwMode="auto">
          <a:xfrm>
            <a:off x="4846812" y="3835073"/>
            <a:ext cx="914400" cy="462115"/>
          </a:xfrm>
          <a:prstGeom prst="rect">
            <a:avLst/>
          </a:prstGeom>
          <a:noFill/>
          <a:ln w="9525">
            <a:noFill/>
            <a:miter lim="800000"/>
            <a:headEnd/>
            <a:tailEnd/>
          </a:ln>
          <a:effectLst/>
        </p:spPr>
      </p:pic>
      <p:pic>
        <p:nvPicPr>
          <p:cNvPr id="33795" name="Picture 3"/>
          <p:cNvPicPr>
            <a:picLocks noChangeAspect="1" noChangeArrowheads="1"/>
          </p:cNvPicPr>
          <p:nvPr/>
        </p:nvPicPr>
        <p:blipFill>
          <a:blip r:embed="rId3"/>
          <a:srcRect/>
          <a:stretch>
            <a:fillRect/>
          </a:stretch>
        </p:blipFill>
        <p:spPr bwMode="auto">
          <a:xfrm>
            <a:off x="4021392" y="4815348"/>
            <a:ext cx="914400" cy="880356"/>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7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379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a:xfrm>
            <a:off x="457200" y="1280160"/>
            <a:ext cx="8229600" cy="3105466"/>
          </a:xfrm>
        </p:spPr>
        <p:txBody>
          <a:bodyPr>
            <a:spAutoFit/>
          </a:bodyPr>
          <a:lstStyle/>
          <a:p>
            <a:pPr marL="457200" indent="-457200"/>
            <a:r>
              <a:rPr lang="en-US" b="1" dirty="0" smtClean="0"/>
              <a:t>b.	Step 1: </a:t>
            </a:r>
            <a:r>
              <a:rPr lang="en-US" dirty="0" smtClean="0"/>
              <a:t>Enter </a:t>
            </a:r>
            <a:r>
              <a:rPr lang="en-US" dirty="0" smtClean="0">
                <a:solidFill>
                  <a:srgbClr val="0000FF"/>
                </a:solidFill>
              </a:rPr>
              <a:t>41</a:t>
            </a:r>
            <a:r>
              <a:rPr lang="en-US" dirty="0" smtClean="0"/>
              <a:t>. </a:t>
            </a:r>
          </a:p>
          <a:p>
            <a:pPr marL="457200" indent="-457200"/>
            <a:r>
              <a:rPr lang="en-US" b="1" dirty="0" smtClean="0"/>
              <a:t>	Step 2: </a:t>
            </a:r>
            <a:r>
              <a:rPr lang="en-US" dirty="0" smtClean="0"/>
              <a:t>Press the caret key              </a:t>
            </a:r>
            <a:r>
              <a:rPr lang="en-US" i="1" dirty="0" smtClean="0"/>
              <a:t>.</a:t>
            </a:r>
          </a:p>
          <a:p>
            <a:pPr marL="457200" indent="-457200"/>
            <a:r>
              <a:rPr lang="en-US" b="1" dirty="0" smtClean="0"/>
              <a:t>	Step 3: </a:t>
            </a:r>
            <a:r>
              <a:rPr lang="en-US" dirty="0" smtClean="0"/>
              <a:t>Enter </a:t>
            </a:r>
            <a:r>
              <a:rPr lang="en-US" dirty="0" smtClean="0">
                <a:solidFill>
                  <a:srgbClr val="0000FF"/>
                </a:solidFill>
              </a:rPr>
              <a:t>4</a:t>
            </a:r>
            <a:r>
              <a:rPr lang="en-US" dirty="0" smtClean="0"/>
              <a:t>.</a:t>
            </a:r>
          </a:p>
          <a:p>
            <a:pPr marL="457200" indent="-457200"/>
            <a:r>
              <a:rPr lang="en-US" b="1" dirty="0" smtClean="0"/>
              <a:t>	Step 4: </a:t>
            </a:r>
            <a:r>
              <a:rPr lang="en-US" dirty="0" smtClean="0"/>
              <a:t>Press the key            .</a:t>
            </a:r>
          </a:p>
          <a:p>
            <a:pPr marL="457200" indent="-457200">
              <a:lnSpc>
                <a:spcPct val="150000"/>
              </a:lnSpc>
              <a:spcBef>
                <a:spcPts val="3000"/>
              </a:spcBef>
            </a:pPr>
            <a:r>
              <a:rPr lang="en-US" dirty="0" smtClean="0"/>
              <a:t>	The display should read </a:t>
            </a:r>
            <a:r>
              <a:rPr lang="en-US" dirty="0" smtClean="0">
                <a:solidFill>
                  <a:srgbClr val="FF0000"/>
                </a:solidFill>
              </a:rPr>
              <a:t>2825761</a:t>
            </a:r>
            <a:r>
              <a:rPr lang="en-US" dirty="0" smtClean="0"/>
              <a:t>.</a:t>
            </a:r>
            <a:endParaRPr lang="en-US" baseline="30000" dirty="0">
              <a:solidFill>
                <a:srgbClr val="0000FF"/>
              </a:solidFill>
            </a:endParaRPr>
          </a:p>
        </p:txBody>
      </p:sp>
      <p:pic>
        <p:nvPicPr>
          <p:cNvPr id="33794" name="Picture 2"/>
          <p:cNvPicPr>
            <a:picLocks noChangeAspect="1" noChangeArrowheads="1"/>
          </p:cNvPicPr>
          <p:nvPr/>
        </p:nvPicPr>
        <p:blipFill>
          <a:blip r:embed="rId2"/>
          <a:srcRect/>
          <a:stretch>
            <a:fillRect/>
          </a:stretch>
        </p:blipFill>
        <p:spPr bwMode="auto">
          <a:xfrm>
            <a:off x="4846812" y="1905000"/>
            <a:ext cx="914400" cy="462115"/>
          </a:xfrm>
          <a:prstGeom prst="rect">
            <a:avLst/>
          </a:prstGeom>
          <a:noFill/>
          <a:ln w="9525">
            <a:noFill/>
            <a:miter lim="800000"/>
            <a:headEnd/>
            <a:tailEnd/>
          </a:ln>
          <a:effectLst/>
        </p:spPr>
      </p:pic>
      <p:pic>
        <p:nvPicPr>
          <p:cNvPr id="33795" name="Picture 3"/>
          <p:cNvPicPr>
            <a:picLocks noChangeAspect="1" noChangeArrowheads="1"/>
          </p:cNvPicPr>
          <p:nvPr/>
        </p:nvPicPr>
        <p:blipFill>
          <a:blip r:embed="rId3"/>
          <a:srcRect/>
          <a:stretch>
            <a:fillRect/>
          </a:stretch>
        </p:blipFill>
        <p:spPr bwMode="auto">
          <a:xfrm>
            <a:off x="4021392" y="2855779"/>
            <a:ext cx="914400" cy="880356"/>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79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7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p:cNvPicPr>
            <a:picLocks noChangeAspect="1" noChangeArrowheads="1"/>
          </p:cNvPicPr>
          <p:nvPr/>
        </p:nvPicPr>
        <p:blipFill>
          <a:blip r:embed="rId2"/>
          <a:srcRect/>
          <a:stretch>
            <a:fillRect/>
          </a:stretch>
        </p:blipFill>
        <p:spPr bwMode="auto">
          <a:xfrm>
            <a:off x="5455428" y="3094704"/>
            <a:ext cx="3474720" cy="2838865"/>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en-US" dirty="0" smtClean="0"/>
              <a:t>Example 3 (cont.)</a:t>
            </a:r>
            <a:endParaRPr lang="en-US" dirty="0"/>
          </a:p>
        </p:txBody>
      </p:sp>
      <p:sp>
        <p:nvSpPr>
          <p:cNvPr id="3" name="Content Placeholder 2"/>
          <p:cNvSpPr>
            <a:spLocks noGrp="1"/>
          </p:cNvSpPr>
          <p:nvPr>
            <p:ph idx="1"/>
          </p:nvPr>
        </p:nvSpPr>
        <p:spPr>
          <a:xfrm>
            <a:off x="457200" y="1280160"/>
            <a:ext cx="8229600" cy="3527119"/>
          </a:xfrm>
        </p:spPr>
        <p:txBody>
          <a:bodyPr>
            <a:spAutoFit/>
          </a:bodyPr>
          <a:lstStyle/>
          <a:p>
            <a:pPr marL="457200" indent="-457200"/>
            <a:r>
              <a:rPr lang="en-US" b="1" dirty="0" smtClean="0"/>
              <a:t>c.	Step 1: </a:t>
            </a:r>
            <a:r>
              <a:rPr lang="en-US" dirty="0" smtClean="0"/>
              <a:t>Enter </a:t>
            </a:r>
            <a:r>
              <a:rPr lang="en-US" dirty="0" smtClean="0">
                <a:solidFill>
                  <a:srgbClr val="0000FF"/>
                </a:solidFill>
              </a:rPr>
              <a:t>250</a:t>
            </a:r>
            <a:r>
              <a:rPr lang="en-US" dirty="0" smtClean="0"/>
              <a:t>. </a:t>
            </a:r>
          </a:p>
          <a:p>
            <a:pPr marL="457200" indent="-457200"/>
            <a:r>
              <a:rPr lang="en-US" b="1" dirty="0" smtClean="0"/>
              <a:t>	Step 2: </a:t>
            </a:r>
            <a:r>
              <a:rPr lang="en-US" dirty="0" smtClean="0"/>
              <a:t>Press the caret key              </a:t>
            </a:r>
            <a:r>
              <a:rPr lang="en-US" i="1" dirty="0" smtClean="0"/>
              <a:t>.</a:t>
            </a:r>
          </a:p>
          <a:p>
            <a:pPr marL="457200" indent="-457200"/>
            <a:r>
              <a:rPr lang="en-US" b="1" dirty="0" smtClean="0"/>
              <a:t>	Step 3: </a:t>
            </a:r>
            <a:r>
              <a:rPr lang="en-US" dirty="0" smtClean="0"/>
              <a:t>Press the key            .</a:t>
            </a:r>
          </a:p>
          <a:p>
            <a:pPr marL="457200" indent="-457200">
              <a:lnSpc>
                <a:spcPct val="150000"/>
              </a:lnSpc>
              <a:spcBef>
                <a:spcPts val="3000"/>
              </a:spcBef>
            </a:pPr>
            <a:r>
              <a:rPr lang="en-US" dirty="0" smtClean="0"/>
              <a:t>	The display should read </a:t>
            </a:r>
            <a:r>
              <a:rPr lang="en-US" dirty="0" smtClean="0">
                <a:solidFill>
                  <a:srgbClr val="FF0000"/>
                </a:solidFill>
              </a:rPr>
              <a:t>62500</a:t>
            </a:r>
            <a:r>
              <a:rPr lang="en-US" dirty="0" smtClean="0"/>
              <a:t>.</a:t>
            </a:r>
          </a:p>
          <a:p>
            <a:pPr>
              <a:spcBef>
                <a:spcPts val="600"/>
              </a:spcBef>
            </a:pPr>
            <a:r>
              <a:rPr lang="en-US" dirty="0" smtClean="0"/>
              <a:t>Here we show the display screen </a:t>
            </a:r>
          </a:p>
          <a:p>
            <a:pPr>
              <a:spcBef>
                <a:spcPts val="0"/>
              </a:spcBef>
            </a:pPr>
            <a:r>
              <a:rPr lang="en-US" dirty="0" smtClean="0"/>
              <a:t>for all these calculations.</a:t>
            </a:r>
            <a:endParaRPr lang="en-US" baseline="30000" dirty="0">
              <a:solidFill>
                <a:srgbClr val="0000FF"/>
              </a:solidFill>
            </a:endParaRPr>
          </a:p>
        </p:txBody>
      </p:sp>
      <p:pic>
        <p:nvPicPr>
          <p:cNvPr id="33795" name="Picture 3"/>
          <p:cNvPicPr>
            <a:picLocks noChangeAspect="1" noChangeArrowheads="1"/>
          </p:cNvPicPr>
          <p:nvPr/>
        </p:nvPicPr>
        <p:blipFill>
          <a:blip r:embed="rId3"/>
          <a:srcRect/>
          <a:stretch>
            <a:fillRect/>
          </a:stretch>
        </p:blipFill>
        <p:spPr bwMode="auto">
          <a:xfrm>
            <a:off x="4021392" y="2332704"/>
            <a:ext cx="914400" cy="880356"/>
          </a:xfrm>
          <a:prstGeom prst="rect">
            <a:avLst/>
          </a:prstGeom>
          <a:noFill/>
          <a:ln w="9525">
            <a:noFill/>
            <a:miter lim="800000"/>
            <a:headEnd/>
            <a:tailEnd/>
          </a:ln>
          <a:effectLst/>
        </p:spPr>
      </p:pic>
      <p:pic>
        <p:nvPicPr>
          <p:cNvPr id="34819" name="Picture 3"/>
          <p:cNvPicPr>
            <a:picLocks noChangeAspect="1" noChangeArrowheads="1"/>
          </p:cNvPicPr>
          <p:nvPr/>
        </p:nvPicPr>
        <p:blipFill>
          <a:blip r:embed="rId4"/>
          <a:srcRect/>
          <a:stretch>
            <a:fillRect/>
          </a:stretch>
        </p:blipFill>
        <p:spPr bwMode="auto">
          <a:xfrm>
            <a:off x="4800600" y="1858296"/>
            <a:ext cx="1097280" cy="560313"/>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79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8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for Order of Operations</a:t>
            </a:r>
            <a:endParaRPr lang="en-US" sz="3200" dirty="0"/>
          </a:p>
        </p:txBody>
      </p:sp>
      <p:sp>
        <p:nvSpPr>
          <p:cNvPr id="4" name="Content Placeholder 3"/>
          <p:cNvSpPr>
            <a:spLocks noGrp="1"/>
          </p:cNvSpPr>
          <p:nvPr>
            <p:ph idx="1"/>
          </p:nvPr>
        </p:nvSpPr>
        <p:spPr>
          <a:xfrm>
            <a:off x="457200" y="1280160"/>
            <a:ext cx="8229600" cy="4056495"/>
          </a:xfrm>
          <a:solidFill>
            <a:srgbClr val="FFFFCC"/>
          </a:solidFill>
          <a:ln w="28575">
            <a:solidFill>
              <a:srgbClr val="000000"/>
            </a:solidFill>
          </a:ln>
        </p:spPr>
        <p:txBody>
          <a:bodyPr>
            <a:spAutoFit/>
          </a:bodyPr>
          <a:lstStyle/>
          <a:p>
            <a:pPr algn="ctr"/>
            <a:r>
              <a:rPr lang="en-US" b="1" dirty="0" smtClean="0">
                <a:solidFill>
                  <a:srgbClr val="000000"/>
                </a:solidFill>
              </a:rPr>
              <a:t>Special Note about the Difference between Evaluating Expressions and Solving Equations</a:t>
            </a:r>
          </a:p>
          <a:p>
            <a:r>
              <a:rPr lang="en-US" dirty="0" smtClean="0">
                <a:solidFill>
                  <a:srgbClr val="000000"/>
                </a:solidFill>
              </a:rPr>
              <a:t>Some students seem to have difficulty distinguishing between evaluating expressions and solving equations. In evaluating expressions, we are simply trying to find the numerical value of an expression. In solving equations, we are trying to find the value of some unknown number represented by a variable in an equation.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for Order of Operations</a:t>
            </a:r>
            <a:endParaRPr lang="en-US" sz="3200" dirty="0"/>
          </a:p>
        </p:txBody>
      </p:sp>
      <p:sp>
        <p:nvSpPr>
          <p:cNvPr id="4" name="Content Placeholder 3"/>
          <p:cNvSpPr>
            <a:spLocks noGrp="1"/>
          </p:cNvSpPr>
          <p:nvPr>
            <p:ph idx="1"/>
          </p:nvPr>
        </p:nvSpPr>
        <p:spPr>
          <a:xfrm>
            <a:off x="457200" y="1280160"/>
            <a:ext cx="8229600" cy="3711785"/>
          </a:xfrm>
          <a:solidFill>
            <a:srgbClr val="FFFFCC"/>
          </a:solidFill>
          <a:ln w="28575">
            <a:solidFill>
              <a:srgbClr val="000000"/>
            </a:solidFill>
          </a:ln>
        </p:spPr>
        <p:txBody>
          <a:bodyPr>
            <a:spAutoFit/>
          </a:bodyPr>
          <a:lstStyle/>
          <a:p>
            <a:pPr algn="ctr"/>
            <a:r>
              <a:rPr lang="en-US" b="1" dirty="0" smtClean="0">
                <a:solidFill>
                  <a:srgbClr val="000000"/>
                </a:solidFill>
              </a:rPr>
              <a:t>Special Note about the Difference between Evaluating Expressions and Solving Equations (cont.)</a:t>
            </a:r>
          </a:p>
          <a:p>
            <a:r>
              <a:rPr lang="en-US" dirty="0" smtClean="0">
                <a:solidFill>
                  <a:srgbClr val="000000"/>
                </a:solidFill>
              </a:rPr>
              <a:t>These two concepts are not the same. In solving equations, we use the Addition Principle, the Subtraction Principle, and the Division Principle. In evaluating expressions, we use the Rules for Order of Operations. These rules are programmed into nearly every calculator.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for Order of Operations</a:t>
            </a:r>
            <a:endParaRPr lang="en-US" sz="3200" dirty="0"/>
          </a:p>
        </p:txBody>
      </p:sp>
      <p:sp>
        <p:nvSpPr>
          <p:cNvPr id="4" name="Content Placeholder 3"/>
          <p:cNvSpPr>
            <a:spLocks noGrp="1"/>
          </p:cNvSpPr>
          <p:nvPr>
            <p:ph idx="1"/>
          </p:nvPr>
        </p:nvSpPr>
        <p:spPr>
          <a:xfrm>
            <a:off x="457200" y="1280160"/>
            <a:ext cx="8229600" cy="3043910"/>
          </a:xfrm>
          <a:solidFill>
            <a:srgbClr val="FFFFCC"/>
          </a:solidFill>
          <a:ln w="28575">
            <a:solidFill>
              <a:srgbClr val="000000"/>
            </a:solidFill>
          </a:ln>
        </p:spPr>
        <p:txBody>
          <a:bodyPr>
            <a:spAutoFit/>
          </a:bodyPr>
          <a:lstStyle/>
          <a:p>
            <a:pPr algn="ctr"/>
            <a:r>
              <a:rPr lang="en-US" b="1" dirty="0" smtClean="0">
                <a:solidFill>
                  <a:srgbClr val="000000"/>
                </a:solidFill>
              </a:rPr>
              <a:t>Rules for Order of Operations</a:t>
            </a:r>
          </a:p>
          <a:p>
            <a:endParaRPr lang="en-US" sz="1050" dirty="0" smtClean="0">
              <a:solidFill>
                <a:srgbClr val="000000"/>
              </a:solidFill>
            </a:endParaRPr>
          </a:p>
          <a:p>
            <a:pPr marL="457200" indent="-457200"/>
            <a:r>
              <a:rPr lang="en-US" b="1" dirty="0" smtClean="0">
                <a:solidFill>
                  <a:srgbClr val="000000"/>
                </a:solidFill>
              </a:rPr>
              <a:t>1.</a:t>
            </a:r>
            <a:r>
              <a:rPr lang="en-US" dirty="0" smtClean="0">
                <a:solidFill>
                  <a:srgbClr val="000000"/>
                </a:solidFill>
              </a:rPr>
              <a:t>	First, simplify within grouping symbols, such as parentheses ( ), brackets [ ], or braces { }.  Start with the innermost grouping.</a:t>
            </a:r>
          </a:p>
          <a:p>
            <a:pPr marL="457200" indent="-457200"/>
            <a:r>
              <a:rPr lang="en-US" b="1" dirty="0" smtClean="0">
                <a:solidFill>
                  <a:srgbClr val="000000"/>
                </a:solidFill>
              </a:rPr>
              <a:t>2.	</a:t>
            </a:r>
            <a:r>
              <a:rPr lang="en-US" dirty="0" smtClean="0">
                <a:solidFill>
                  <a:srgbClr val="000000"/>
                </a:solidFill>
              </a:rPr>
              <a:t>Second, evaluate any numbers or expressions with exponents.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for Order of Operations</a:t>
            </a:r>
            <a:endParaRPr lang="en-US" sz="3200" dirty="0"/>
          </a:p>
        </p:txBody>
      </p:sp>
      <p:sp>
        <p:nvSpPr>
          <p:cNvPr id="4" name="Content Placeholder 3"/>
          <p:cNvSpPr>
            <a:spLocks noGrp="1"/>
          </p:cNvSpPr>
          <p:nvPr>
            <p:ph idx="1"/>
          </p:nvPr>
        </p:nvSpPr>
        <p:spPr>
          <a:xfrm>
            <a:off x="457200" y="1280160"/>
            <a:ext cx="8229600" cy="3474797"/>
          </a:xfrm>
          <a:solidFill>
            <a:srgbClr val="FFFFCC"/>
          </a:solidFill>
          <a:ln w="28575">
            <a:solidFill>
              <a:srgbClr val="000000"/>
            </a:solidFill>
          </a:ln>
        </p:spPr>
        <p:txBody>
          <a:bodyPr>
            <a:spAutoFit/>
          </a:bodyPr>
          <a:lstStyle/>
          <a:p>
            <a:pPr algn="ctr"/>
            <a:r>
              <a:rPr lang="en-US" b="1" dirty="0" smtClean="0">
                <a:solidFill>
                  <a:srgbClr val="000000"/>
                </a:solidFill>
              </a:rPr>
              <a:t>Rules for Order of Operations (cont.)</a:t>
            </a:r>
          </a:p>
          <a:p>
            <a:endParaRPr lang="en-US" sz="1050" dirty="0" smtClean="0">
              <a:solidFill>
                <a:srgbClr val="000000"/>
              </a:solidFill>
            </a:endParaRPr>
          </a:p>
          <a:p>
            <a:pPr marL="457200" indent="-457200"/>
            <a:r>
              <a:rPr lang="en-US" b="1" dirty="0" smtClean="0">
                <a:solidFill>
                  <a:srgbClr val="000000"/>
                </a:solidFill>
              </a:rPr>
              <a:t>3.</a:t>
            </a:r>
            <a:r>
              <a:rPr lang="en-US" dirty="0" smtClean="0">
                <a:solidFill>
                  <a:srgbClr val="000000"/>
                </a:solidFill>
              </a:rPr>
              <a:t>	Third, moving from </a:t>
            </a:r>
            <a:r>
              <a:rPr lang="en-US" b="1" dirty="0" smtClean="0">
                <a:solidFill>
                  <a:srgbClr val="C00000"/>
                </a:solidFill>
              </a:rPr>
              <a:t>left to right</a:t>
            </a:r>
            <a:r>
              <a:rPr lang="en-US" dirty="0" smtClean="0">
                <a:solidFill>
                  <a:srgbClr val="000000"/>
                </a:solidFill>
              </a:rPr>
              <a:t>,</a:t>
            </a:r>
            <a:r>
              <a:rPr lang="en-US" b="1" dirty="0" smtClean="0">
                <a:solidFill>
                  <a:srgbClr val="000000"/>
                </a:solidFill>
              </a:rPr>
              <a:t> </a:t>
            </a:r>
            <a:r>
              <a:rPr lang="en-US" dirty="0" smtClean="0">
                <a:solidFill>
                  <a:srgbClr val="000000"/>
                </a:solidFill>
              </a:rPr>
              <a:t>perform any multiplications or divisions in the order in which they appear.</a:t>
            </a:r>
          </a:p>
          <a:p>
            <a:pPr marL="457200" indent="-457200"/>
            <a:r>
              <a:rPr lang="en-US" b="1" dirty="0" smtClean="0">
                <a:solidFill>
                  <a:srgbClr val="000000"/>
                </a:solidFill>
              </a:rPr>
              <a:t>4.</a:t>
            </a:r>
            <a:r>
              <a:rPr lang="en-US" dirty="0" smtClean="0">
                <a:solidFill>
                  <a:srgbClr val="000000"/>
                </a:solidFill>
              </a:rPr>
              <a:t>	Fourth, moving from </a:t>
            </a:r>
            <a:r>
              <a:rPr lang="en-US" b="1" dirty="0" smtClean="0">
                <a:solidFill>
                  <a:srgbClr val="C00000"/>
                </a:solidFill>
              </a:rPr>
              <a:t>left to right</a:t>
            </a:r>
            <a:r>
              <a:rPr lang="en-US" dirty="0" smtClean="0">
                <a:solidFill>
                  <a:srgbClr val="000000"/>
                </a:solidFill>
              </a:rPr>
              <a:t>,</a:t>
            </a:r>
            <a:r>
              <a:rPr lang="en-US" b="1" dirty="0" smtClean="0">
                <a:solidFill>
                  <a:srgbClr val="000000"/>
                </a:solidFill>
              </a:rPr>
              <a:t> </a:t>
            </a:r>
            <a:r>
              <a:rPr lang="en-US" dirty="0" smtClean="0">
                <a:solidFill>
                  <a:srgbClr val="000000"/>
                </a:solidFill>
              </a:rPr>
              <a:t>perform any additions or subtractions in the order in which they appear.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for Order of Operations</a:t>
            </a:r>
            <a:endParaRPr lang="en-US" sz="3200" dirty="0"/>
          </a:p>
        </p:txBody>
      </p:sp>
      <p:sp>
        <p:nvSpPr>
          <p:cNvPr id="4" name="Content Placeholder 3"/>
          <p:cNvSpPr>
            <a:spLocks noGrp="1"/>
          </p:cNvSpPr>
          <p:nvPr>
            <p:ph idx="1"/>
          </p:nvPr>
        </p:nvSpPr>
        <p:spPr>
          <a:xfrm>
            <a:off x="457200" y="1280160"/>
            <a:ext cx="8229600" cy="2850011"/>
          </a:xfrm>
          <a:solidFill>
            <a:srgbClr val="FFFFCC"/>
          </a:solidFill>
          <a:ln w="28575">
            <a:solidFill>
              <a:srgbClr val="000000"/>
            </a:solidFill>
          </a:ln>
        </p:spPr>
        <p:txBody>
          <a:bodyPr>
            <a:spAutoFit/>
          </a:bodyPr>
          <a:lstStyle/>
          <a:p>
            <a:pPr algn="ctr"/>
            <a:r>
              <a:rPr lang="en-US" b="1" dirty="0" smtClean="0">
                <a:solidFill>
                  <a:srgbClr val="000000"/>
                </a:solidFill>
              </a:rPr>
              <a:t>Note</a:t>
            </a:r>
          </a:p>
          <a:p>
            <a:r>
              <a:rPr lang="en-US" dirty="0" smtClean="0">
                <a:solidFill>
                  <a:srgbClr val="000000"/>
                </a:solidFill>
              </a:rPr>
              <a:t>Even though the mnemonic </a:t>
            </a:r>
            <a:r>
              <a:rPr lang="en-US" b="1" dirty="0" smtClean="0">
                <a:solidFill>
                  <a:srgbClr val="C00000"/>
                </a:solidFill>
              </a:rPr>
              <a:t>PEMDAS</a:t>
            </a:r>
            <a:r>
              <a:rPr lang="en-US" dirty="0" smtClean="0">
                <a:solidFill>
                  <a:srgbClr val="000000"/>
                </a:solidFill>
              </a:rPr>
              <a:t> is helpful, remember that multiplication and division are performed as they appear, left to right. Also, addition and subtraction are performed as they appear, left to right.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a:t>
            </a:r>
            <a:endParaRPr lang="en-US" dirty="0"/>
          </a:p>
        </p:txBody>
      </p:sp>
      <p:sp>
        <p:nvSpPr>
          <p:cNvPr id="3" name="Content Placeholder 2"/>
          <p:cNvSpPr>
            <a:spLocks noGrp="1"/>
          </p:cNvSpPr>
          <p:nvPr>
            <p:ph idx="1"/>
          </p:nvPr>
        </p:nvSpPr>
        <p:spPr/>
        <p:txBody>
          <a:bodyPr/>
          <a:lstStyle/>
          <a:p>
            <a:r>
              <a:rPr lang="en-US" dirty="0" smtClean="0"/>
              <a:t>Evaluate the expression</a:t>
            </a:r>
          </a:p>
          <a:p>
            <a:pPr>
              <a:spcBef>
                <a:spcPts val="0"/>
              </a:spcBef>
            </a:pPr>
            <a:r>
              <a:rPr lang="en-US" b="1" dirty="0" smtClean="0"/>
              <a:t>Solution</a:t>
            </a:r>
            <a:endParaRPr lang="en-US" b="1" dirty="0"/>
          </a:p>
        </p:txBody>
      </p:sp>
      <p:graphicFrame>
        <p:nvGraphicFramePr>
          <p:cNvPr id="35842" name="Object 2"/>
          <p:cNvGraphicFramePr>
            <a:graphicFrameLocks noChangeAspect="1"/>
          </p:cNvGraphicFramePr>
          <p:nvPr/>
        </p:nvGraphicFramePr>
        <p:xfrm>
          <a:off x="4104922" y="1402644"/>
          <a:ext cx="2273300" cy="292100"/>
        </p:xfrm>
        <a:graphic>
          <a:graphicData uri="http://schemas.openxmlformats.org/presentationml/2006/ole">
            <mc:AlternateContent xmlns:mc="http://schemas.openxmlformats.org/markup-compatibility/2006">
              <mc:Choice xmlns:v="urn:schemas-microsoft-com:vml" Requires="v">
                <p:oleObj spid="_x0000_s35854" name="Equation" r:id="rId3" imgW="2273040" imgH="291960" progId="Equation.DSMT4">
                  <p:embed/>
                </p:oleObj>
              </mc:Choice>
              <mc:Fallback>
                <p:oleObj name="Equation" r:id="rId3" imgW="227304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04922" y="1402644"/>
                        <a:ext cx="227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548640" y="2374488"/>
          <a:ext cx="2197100" cy="292100"/>
        </p:xfrm>
        <a:graphic>
          <a:graphicData uri="http://schemas.openxmlformats.org/presentationml/2006/ole">
            <mc:AlternateContent xmlns:mc="http://schemas.openxmlformats.org/markup-compatibility/2006">
              <mc:Choice xmlns:v="urn:schemas-microsoft-com:vml" Requires="v">
                <p:oleObj spid="_x0000_s35855" name="Equation" r:id="rId5" imgW="2197080" imgH="291960" progId="Equation.DSMT4">
                  <p:embed/>
                </p:oleObj>
              </mc:Choice>
              <mc:Fallback>
                <p:oleObj name="Equation" r:id="rId5" imgW="219708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2374488"/>
                        <a:ext cx="219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3810000" y="4847304"/>
            <a:ext cx="4572000" cy="400110"/>
          </a:xfrm>
          <a:prstGeom prst="rect">
            <a:avLst/>
          </a:prstGeom>
        </p:spPr>
        <p:txBody>
          <a:bodyPr>
            <a:spAutoFit/>
          </a:bodyPr>
          <a:lstStyle/>
          <a:p>
            <a:r>
              <a:rPr lang="en-US" sz="2000" dirty="0" smtClean="0">
                <a:solidFill>
                  <a:srgbClr val="008080"/>
                </a:solidFill>
              </a:rPr>
              <a:t>Subtract.</a:t>
            </a:r>
            <a:endParaRPr lang="en-US" sz="2000" dirty="0">
              <a:solidFill>
                <a:srgbClr val="008080"/>
              </a:solidFill>
            </a:endParaRPr>
          </a:p>
        </p:txBody>
      </p:sp>
      <p:sp>
        <p:nvSpPr>
          <p:cNvPr id="7" name="Rectangle 6"/>
          <p:cNvSpPr/>
          <p:nvPr/>
        </p:nvSpPr>
        <p:spPr>
          <a:xfrm>
            <a:off x="3810000" y="2239296"/>
            <a:ext cx="4078039" cy="707886"/>
          </a:xfrm>
          <a:prstGeom prst="rect">
            <a:avLst/>
          </a:prstGeom>
        </p:spPr>
        <p:txBody>
          <a:bodyPr wrap="none">
            <a:spAutoFit/>
          </a:bodyPr>
          <a:lstStyle/>
          <a:p>
            <a:r>
              <a:rPr lang="en-US" sz="2000" dirty="0" smtClean="0">
                <a:solidFill>
                  <a:srgbClr val="008080"/>
                </a:solidFill>
              </a:rPr>
              <a:t>Divide before multiplying in this case.</a:t>
            </a:r>
          </a:p>
          <a:p>
            <a:r>
              <a:rPr lang="en-US" sz="2000" dirty="0" smtClean="0">
                <a:solidFill>
                  <a:srgbClr val="008080"/>
                </a:solidFill>
              </a:rPr>
              <a:t>Remember to move left to right.</a:t>
            </a:r>
          </a:p>
        </p:txBody>
      </p:sp>
      <p:sp>
        <p:nvSpPr>
          <p:cNvPr id="9" name="Rectangle 8"/>
          <p:cNvSpPr/>
          <p:nvPr/>
        </p:nvSpPr>
        <p:spPr>
          <a:xfrm>
            <a:off x="3810000" y="3217608"/>
            <a:ext cx="4136261" cy="400110"/>
          </a:xfrm>
          <a:prstGeom prst="rect">
            <a:avLst/>
          </a:prstGeom>
        </p:spPr>
        <p:txBody>
          <a:bodyPr wrap="none">
            <a:spAutoFit/>
          </a:bodyPr>
          <a:lstStyle/>
          <a:p>
            <a:r>
              <a:rPr lang="en-US" sz="2000" dirty="0" smtClean="0">
                <a:solidFill>
                  <a:srgbClr val="008080"/>
                </a:solidFill>
              </a:rPr>
              <a:t>Multiply before adding or subtracting.</a:t>
            </a:r>
          </a:p>
        </p:txBody>
      </p:sp>
      <p:sp>
        <p:nvSpPr>
          <p:cNvPr id="10" name="Rectangle 9"/>
          <p:cNvSpPr/>
          <p:nvPr/>
        </p:nvSpPr>
        <p:spPr>
          <a:xfrm>
            <a:off x="3810000" y="3886200"/>
            <a:ext cx="4572000" cy="707886"/>
          </a:xfrm>
          <a:prstGeom prst="rect">
            <a:avLst/>
          </a:prstGeom>
        </p:spPr>
        <p:txBody>
          <a:bodyPr>
            <a:spAutoFit/>
          </a:bodyPr>
          <a:lstStyle/>
          <a:p>
            <a:r>
              <a:rPr lang="en-US" sz="2000" dirty="0" smtClean="0">
                <a:solidFill>
                  <a:srgbClr val="008080"/>
                </a:solidFill>
              </a:rPr>
              <a:t>Add before subtracting in this case.</a:t>
            </a:r>
          </a:p>
          <a:p>
            <a:r>
              <a:rPr lang="en-US" sz="2000" dirty="0" smtClean="0">
                <a:solidFill>
                  <a:srgbClr val="008080"/>
                </a:solidFill>
              </a:rPr>
              <a:t>Remember to move left to right.</a:t>
            </a:r>
          </a:p>
        </p:txBody>
      </p:sp>
      <p:graphicFrame>
        <p:nvGraphicFramePr>
          <p:cNvPr id="35844" name="Object 4"/>
          <p:cNvGraphicFramePr>
            <a:graphicFrameLocks noChangeAspect="1"/>
          </p:cNvGraphicFramePr>
          <p:nvPr/>
        </p:nvGraphicFramePr>
        <p:xfrm>
          <a:off x="615744" y="3256224"/>
          <a:ext cx="1943100" cy="292100"/>
        </p:xfrm>
        <a:graphic>
          <a:graphicData uri="http://schemas.openxmlformats.org/presentationml/2006/ole">
            <mc:AlternateContent xmlns:mc="http://schemas.openxmlformats.org/markup-compatibility/2006">
              <mc:Choice xmlns:v="urn:schemas-microsoft-com:vml" Requires="v">
                <p:oleObj spid="_x0000_s35856" name="Equation" r:id="rId7" imgW="1942920" imgH="291960" progId="Equation.DSMT4">
                  <p:embed/>
                </p:oleObj>
              </mc:Choice>
              <mc:Fallback>
                <p:oleObj name="Equation" r:id="rId7" imgW="194292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5744" y="3256224"/>
                        <a:ext cx="1943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Left Brace 11"/>
          <p:cNvSpPr/>
          <p:nvPr/>
        </p:nvSpPr>
        <p:spPr>
          <a:xfrm rot="16200000">
            <a:off x="880173" y="2333070"/>
            <a:ext cx="182880" cy="82296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14" name="Straight Arrow Connector 13"/>
          <p:cNvCxnSpPr/>
          <p:nvPr/>
        </p:nvCxnSpPr>
        <p:spPr>
          <a:xfrm rot="5400000">
            <a:off x="839613" y="3047321"/>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5845" name="Object 5"/>
          <p:cNvGraphicFramePr>
            <a:graphicFrameLocks noChangeAspect="1"/>
          </p:cNvGraphicFramePr>
          <p:nvPr/>
        </p:nvGraphicFramePr>
        <p:xfrm>
          <a:off x="615744" y="4060995"/>
          <a:ext cx="1778000" cy="292100"/>
        </p:xfrm>
        <a:graphic>
          <a:graphicData uri="http://schemas.openxmlformats.org/presentationml/2006/ole">
            <mc:AlternateContent xmlns:mc="http://schemas.openxmlformats.org/markup-compatibility/2006">
              <mc:Choice xmlns:v="urn:schemas-microsoft-com:vml" Requires="v">
                <p:oleObj spid="_x0000_s35857" name="Equation" r:id="rId9" imgW="1777680" imgH="291960" progId="Equation.DSMT4">
                  <p:embed/>
                </p:oleObj>
              </mc:Choice>
              <mc:Fallback>
                <p:oleObj name="Equation" r:id="rId9" imgW="177768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5744" y="4060995"/>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Left Brace 15"/>
          <p:cNvSpPr/>
          <p:nvPr/>
        </p:nvSpPr>
        <p:spPr>
          <a:xfrm rot="16200000">
            <a:off x="1706880" y="3338684"/>
            <a:ext cx="182880" cy="5486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17" name="Straight Arrow Connector 16"/>
          <p:cNvCxnSpPr/>
          <p:nvPr/>
        </p:nvCxnSpPr>
        <p:spPr>
          <a:xfrm rot="5400000">
            <a:off x="1660381" y="3888708"/>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5846" name="Object 6"/>
          <p:cNvGraphicFramePr>
            <a:graphicFrameLocks noChangeAspect="1"/>
          </p:cNvGraphicFramePr>
          <p:nvPr/>
        </p:nvGraphicFramePr>
        <p:xfrm>
          <a:off x="615744" y="4860004"/>
          <a:ext cx="1574800" cy="292100"/>
        </p:xfrm>
        <a:graphic>
          <a:graphicData uri="http://schemas.openxmlformats.org/presentationml/2006/ole">
            <mc:AlternateContent xmlns:mc="http://schemas.openxmlformats.org/markup-compatibility/2006">
              <mc:Choice xmlns:v="urn:schemas-microsoft-com:vml" Requires="v">
                <p:oleObj spid="_x0000_s35858" name="Equation" r:id="rId11" imgW="1574640" imgH="291960" progId="Equation.DSMT4">
                  <p:embed/>
                </p:oleObj>
              </mc:Choice>
              <mc:Fallback>
                <p:oleObj name="Equation" r:id="rId11" imgW="157464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5744" y="4860004"/>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7" name="Object 7"/>
          <p:cNvGraphicFramePr>
            <a:graphicFrameLocks noChangeAspect="1"/>
          </p:cNvGraphicFramePr>
          <p:nvPr/>
        </p:nvGraphicFramePr>
        <p:xfrm>
          <a:off x="615744" y="5729748"/>
          <a:ext cx="1130300" cy="292100"/>
        </p:xfrm>
        <a:graphic>
          <a:graphicData uri="http://schemas.openxmlformats.org/presentationml/2006/ole">
            <mc:AlternateContent xmlns:mc="http://schemas.openxmlformats.org/markup-compatibility/2006">
              <mc:Choice xmlns:v="urn:schemas-microsoft-com:vml" Requires="v">
                <p:oleObj spid="_x0000_s35859" name="Equation" r:id="rId13" imgW="1130040" imgH="291960" progId="Equation.DSMT4">
                  <p:embed/>
                </p:oleObj>
              </mc:Choice>
              <mc:Fallback>
                <p:oleObj name="Equation" r:id="rId13" imgW="113004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15744" y="5729748"/>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 name="Left Brace 19"/>
          <p:cNvSpPr/>
          <p:nvPr/>
        </p:nvSpPr>
        <p:spPr>
          <a:xfrm rot="16200000">
            <a:off x="1263315" y="3899964"/>
            <a:ext cx="182880" cy="10058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21" name="Straight Arrow Connector 20"/>
          <p:cNvCxnSpPr/>
          <p:nvPr/>
        </p:nvCxnSpPr>
        <p:spPr>
          <a:xfrm rot="5400000">
            <a:off x="1223868" y="4661411"/>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2" name="Left Brace 21"/>
          <p:cNvSpPr/>
          <p:nvPr/>
        </p:nvSpPr>
        <p:spPr>
          <a:xfrm rot="16200000">
            <a:off x="1572310" y="4730773"/>
            <a:ext cx="182880" cy="10058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23" name="Straight Arrow Connector 22"/>
          <p:cNvCxnSpPr/>
          <p:nvPr/>
        </p:nvCxnSpPr>
        <p:spPr>
          <a:xfrm rot="5400000">
            <a:off x="1525286" y="5517070"/>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8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84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584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58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2" grpId="0" animBg="1"/>
      <p:bldP spid="16" grpId="0" animBg="1"/>
      <p:bldP spid="20" grpId="0" animBg="1"/>
      <p:bldP spid="2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a:t>
            </a:r>
            <a:endParaRPr lang="en-US" dirty="0"/>
          </a:p>
        </p:txBody>
      </p:sp>
      <p:sp>
        <p:nvSpPr>
          <p:cNvPr id="3" name="Content Placeholder 2"/>
          <p:cNvSpPr>
            <a:spLocks noGrp="1"/>
          </p:cNvSpPr>
          <p:nvPr>
            <p:ph idx="1"/>
          </p:nvPr>
        </p:nvSpPr>
        <p:spPr>
          <a:xfrm>
            <a:off x="457200" y="1295400"/>
            <a:ext cx="8229600" cy="4572000"/>
          </a:xfrm>
        </p:spPr>
        <p:txBody>
          <a:bodyPr/>
          <a:lstStyle/>
          <a:p>
            <a:r>
              <a:rPr lang="en-US" dirty="0" smtClean="0"/>
              <a:t>Evaluate the expression</a:t>
            </a:r>
          </a:p>
          <a:p>
            <a:pPr>
              <a:spcBef>
                <a:spcPts val="0"/>
              </a:spcBef>
            </a:pPr>
            <a:r>
              <a:rPr lang="en-US" b="1" dirty="0" smtClean="0"/>
              <a:t>Solution</a:t>
            </a:r>
            <a:endParaRPr lang="en-US" b="1" dirty="0"/>
          </a:p>
        </p:txBody>
      </p:sp>
      <p:graphicFrame>
        <p:nvGraphicFramePr>
          <p:cNvPr id="35842" name="Object 2"/>
          <p:cNvGraphicFramePr>
            <a:graphicFrameLocks noChangeAspect="1"/>
          </p:cNvGraphicFramePr>
          <p:nvPr/>
        </p:nvGraphicFramePr>
        <p:xfrm>
          <a:off x="4075652" y="1358900"/>
          <a:ext cx="2717800" cy="469900"/>
        </p:xfrm>
        <a:graphic>
          <a:graphicData uri="http://schemas.openxmlformats.org/presentationml/2006/ole">
            <mc:AlternateContent xmlns:mc="http://schemas.openxmlformats.org/markup-compatibility/2006">
              <mc:Choice xmlns:v="urn:schemas-microsoft-com:vml" Requires="v">
                <p:oleObj spid="_x0000_s36881" name="Equation" r:id="rId3" imgW="2717640" imgH="469800" progId="Equation.DSMT4">
                  <p:embed/>
                </p:oleObj>
              </mc:Choice>
              <mc:Fallback>
                <p:oleObj name="Equation" r:id="rId3" imgW="271764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5652" y="1358900"/>
                        <a:ext cx="271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3587321" y="4800600"/>
            <a:ext cx="1447800" cy="400110"/>
          </a:xfrm>
          <a:prstGeom prst="rect">
            <a:avLst/>
          </a:prstGeom>
        </p:spPr>
        <p:txBody>
          <a:bodyPr wrap="square">
            <a:spAutoFit/>
          </a:bodyPr>
          <a:lstStyle/>
          <a:p>
            <a:r>
              <a:rPr lang="en-US" sz="2000" dirty="0" smtClean="0">
                <a:solidFill>
                  <a:srgbClr val="008080"/>
                </a:solidFill>
              </a:rPr>
              <a:t>Subtract.</a:t>
            </a:r>
            <a:endParaRPr lang="en-US" sz="2000" dirty="0">
              <a:solidFill>
                <a:srgbClr val="008080"/>
              </a:solidFill>
            </a:endParaRPr>
          </a:p>
        </p:txBody>
      </p:sp>
      <p:sp>
        <p:nvSpPr>
          <p:cNvPr id="7" name="Rectangle 6"/>
          <p:cNvSpPr/>
          <p:nvPr/>
        </p:nvSpPr>
        <p:spPr>
          <a:xfrm>
            <a:off x="3587321" y="2256504"/>
            <a:ext cx="902811" cy="400110"/>
          </a:xfrm>
          <a:prstGeom prst="rect">
            <a:avLst/>
          </a:prstGeom>
        </p:spPr>
        <p:txBody>
          <a:bodyPr wrap="none">
            <a:spAutoFit/>
          </a:bodyPr>
          <a:lstStyle/>
          <a:p>
            <a:r>
              <a:rPr lang="en-US" sz="2000" dirty="0" smtClean="0">
                <a:solidFill>
                  <a:srgbClr val="008080"/>
                </a:solidFill>
              </a:rPr>
              <a:t>Divide.</a:t>
            </a:r>
          </a:p>
        </p:txBody>
      </p:sp>
      <p:sp>
        <p:nvSpPr>
          <p:cNvPr id="9" name="Rectangle 8"/>
          <p:cNvSpPr/>
          <p:nvPr/>
        </p:nvSpPr>
        <p:spPr>
          <a:xfrm>
            <a:off x="3587321" y="3092244"/>
            <a:ext cx="1100686" cy="400110"/>
          </a:xfrm>
          <a:prstGeom prst="rect">
            <a:avLst/>
          </a:prstGeom>
        </p:spPr>
        <p:txBody>
          <a:bodyPr wrap="none">
            <a:spAutoFit/>
          </a:bodyPr>
          <a:lstStyle/>
          <a:p>
            <a:r>
              <a:rPr lang="en-US" sz="2000" dirty="0" smtClean="0">
                <a:solidFill>
                  <a:srgbClr val="008080"/>
                </a:solidFill>
              </a:rPr>
              <a:t>Multiply.</a:t>
            </a:r>
          </a:p>
        </p:txBody>
      </p:sp>
      <p:sp>
        <p:nvSpPr>
          <p:cNvPr id="10" name="Rectangle 9"/>
          <p:cNvSpPr/>
          <p:nvPr/>
        </p:nvSpPr>
        <p:spPr>
          <a:xfrm>
            <a:off x="3587321" y="5650468"/>
            <a:ext cx="1447800" cy="400110"/>
          </a:xfrm>
          <a:prstGeom prst="rect">
            <a:avLst/>
          </a:prstGeom>
        </p:spPr>
        <p:txBody>
          <a:bodyPr wrap="square">
            <a:spAutoFit/>
          </a:bodyPr>
          <a:lstStyle/>
          <a:p>
            <a:r>
              <a:rPr lang="en-US" sz="2000" dirty="0" smtClean="0">
                <a:solidFill>
                  <a:srgbClr val="008080"/>
                </a:solidFill>
              </a:rPr>
              <a:t>Add.</a:t>
            </a:r>
          </a:p>
        </p:txBody>
      </p:sp>
      <p:graphicFrame>
        <p:nvGraphicFramePr>
          <p:cNvPr id="35844" name="Object 4"/>
          <p:cNvGraphicFramePr>
            <a:graphicFrameLocks noChangeAspect="1"/>
          </p:cNvGraphicFramePr>
          <p:nvPr/>
        </p:nvGraphicFramePr>
        <p:xfrm>
          <a:off x="639096" y="3062288"/>
          <a:ext cx="2222500" cy="469900"/>
        </p:xfrm>
        <a:graphic>
          <a:graphicData uri="http://schemas.openxmlformats.org/presentationml/2006/ole">
            <mc:AlternateContent xmlns:mc="http://schemas.openxmlformats.org/markup-compatibility/2006">
              <mc:Choice xmlns:v="urn:schemas-microsoft-com:vml" Requires="v">
                <p:oleObj spid="_x0000_s36882" name="Equation" r:id="rId5" imgW="2222280" imgH="469800" progId="Equation.DSMT4">
                  <p:embed/>
                </p:oleObj>
              </mc:Choice>
              <mc:Fallback>
                <p:oleObj name="Equation" r:id="rId5" imgW="2222280" imgH="46980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9096" y="3062288"/>
                        <a:ext cx="2222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Left Brace 11"/>
          <p:cNvSpPr/>
          <p:nvPr/>
        </p:nvSpPr>
        <p:spPr>
          <a:xfrm rot="16200000">
            <a:off x="1356360" y="2316480"/>
            <a:ext cx="182880" cy="73152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14" name="Straight Arrow Connector 13"/>
          <p:cNvCxnSpPr/>
          <p:nvPr/>
        </p:nvCxnSpPr>
        <p:spPr>
          <a:xfrm rot="5400000">
            <a:off x="1311434" y="2955766"/>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5845" name="Object 5"/>
          <p:cNvGraphicFramePr>
            <a:graphicFrameLocks noChangeAspect="1"/>
          </p:cNvGraphicFramePr>
          <p:nvPr/>
        </p:nvGraphicFramePr>
        <p:xfrm>
          <a:off x="639096" y="3916363"/>
          <a:ext cx="2032000" cy="469900"/>
        </p:xfrm>
        <a:graphic>
          <a:graphicData uri="http://schemas.openxmlformats.org/presentationml/2006/ole">
            <mc:AlternateContent xmlns:mc="http://schemas.openxmlformats.org/markup-compatibility/2006">
              <mc:Choice xmlns:v="urn:schemas-microsoft-com:vml" Requires="v">
                <p:oleObj spid="_x0000_s36883" name="Equation" r:id="rId7" imgW="2031840" imgH="469800" progId="Equation.DSMT4">
                  <p:embed/>
                </p:oleObj>
              </mc:Choice>
              <mc:Fallback>
                <p:oleObj name="Equation" r:id="rId7" imgW="2031840" imgH="46980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9096" y="3916363"/>
                        <a:ext cx="2032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Left Brace 15"/>
          <p:cNvSpPr/>
          <p:nvPr/>
        </p:nvSpPr>
        <p:spPr>
          <a:xfrm rot="16200000">
            <a:off x="1554480" y="3260868"/>
            <a:ext cx="182880" cy="5486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17" name="Straight Arrow Connector 16"/>
          <p:cNvCxnSpPr/>
          <p:nvPr/>
        </p:nvCxnSpPr>
        <p:spPr>
          <a:xfrm rot="5400000">
            <a:off x="1507981" y="3810892"/>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5846" name="Object 6"/>
          <p:cNvGraphicFramePr>
            <a:graphicFrameLocks noChangeAspect="1"/>
          </p:cNvGraphicFramePr>
          <p:nvPr/>
        </p:nvGraphicFramePr>
        <p:xfrm>
          <a:off x="715296" y="5683250"/>
          <a:ext cx="1752600" cy="292100"/>
        </p:xfrm>
        <a:graphic>
          <a:graphicData uri="http://schemas.openxmlformats.org/presentationml/2006/ole">
            <mc:AlternateContent xmlns:mc="http://schemas.openxmlformats.org/markup-compatibility/2006">
              <mc:Choice xmlns:v="urn:schemas-microsoft-com:vml" Requires="v">
                <p:oleObj spid="_x0000_s36884" name="Equation" r:id="rId9" imgW="1752480" imgH="291960" progId="Equation.DSMT4">
                  <p:embed/>
                </p:oleObj>
              </mc:Choice>
              <mc:Fallback>
                <p:oleObj name="Equation" r:id="rId9" imgW="1752480" imgH="29196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5296" y="5683250"/>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7" name="Object 7"/>
          <p:cNvGraphicFramePr>
            <a:graphicFrameLocks noChangeAspect="1"/>
          </p:cNvGraphicFramePr>
          <p:nvPr/>
        </p:nvGraphicFramePr>
        <p:xfrm>
          <a:off x="2552700" y="5683250"/>
          <a:ext cx="647700" cy="292100"/>
        </p:xfrm>
        <a:graphic>
          <a:graphicData uri="http://schemas.openxmlformats.org/presentationml/2006/ole">
            <mc:AlternateContent xmlns:mc="http://schemas.openxmlformats.org/markup-compatibility/2006">
              <mc:Choice xmlns:v="urn:schemas-microsoft-com:vml" Requires="v">
                <p:oleObj spid="_x0000_s36885" name="Equation" r:id="rId11" imgW="647640" imgH="291960" progId="Equation.DSMT4">
                  <p:embed/>
                </p:oleObj>
              </mc:Choice>
              <mc:Fallback>
                <p:oleObj name="Equation" r:id="rId11" imgW="647640" imgH="291960" progId="Equation.DSMT4">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52700" y="568325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 name="Left Brace 19"/>
          <p:cNvSpPr/>
          <p:nvPr/>
        </p:nvSpPr>
        <p:spPr>
          <a:xfrm rot="16200000">
            <a:off x="2240772" y="4082844"/>
            <a:ext cx="182880" cy="64008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21" name="Straight Arrow Connector 20"/>
          <p:cNvCxnSpPr/>
          <p:nvPr/>
        </p:nvCxnSpPr>
        <p:spPr>
          <a:xfrm rot="5400000">
            <a:off x="2192290" y="4661411"/>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2" name="Left Brace 21"/>
          <p:cNvSpPr/>
          <p:nvPr/>
        </p:nvSpPr>
        <p:spPr>
          <a:xfrm rot="16200000">
            <a:off x="1325880" y="4725876"/>
            <a:ext cx="182880" cy="10058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23" name="Straight Arrow Connector 22"/>
          <p:cNvCxnSpPr/>
          <p:nvPr/>
        </p:nvCxnSpPr>
        <p:spPr>
          <a:xfrm rot="5400000">
            <a:off x="1278856" y="5512173"/>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6872" name="Object 8"/>
          <p:cNvGraphicFramePr>
            <a:graphicFrameLocks noChangeAspect="1"/>
          </p:cNvGraphicFramePr>
          <p:nvPr/>
        </p:nvGraphicFramePr>
        <p:xfrm>
          <a:off x="548640" y="2224548"/>
          <a:ext cx="2616200" cy="469900"/>
        </p:xfrm>
        <a:graphic>
          <a:graphicData uri="http://schemas.openxmlformats.org/presentationml/2006/ole">
            <mc:AlternateContent xmlns:mc="http://schemas.openxmlformats.org/markup-compatibility/2006">
              <mc:Choice xmlns:v="urn:schemas-microsoft-com:vml" Requires="v">
                <p:oleObj spid="_x0000_s36886" name="Equation" r:id="rId13" imgW="2616120" imgH="469800" progId="Equation.DSMT4">
                  <p:embed/>
                </p:oleObj>
              </mc:Choice>
              <mc:Fallback>
                <p:oleObj name="Equation" r:id="rId13" imgW="261612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8640" y="2224548"/>
                        <a:ext cx="261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3" name="Object 5"/>
          <p:cNvGraphicFramePr>
            <a:graphicFrameLocks noChangeAspect="1"/>
          </p:cNvGraphicFramePr>
          <p:nvPr/>
        </p:nvGraphicFramePr>
        <p:xfrm>
          <a:off x="639096" y="4873276"/>
          <a:ext cx="1968500" cy="292100"/>
        </p:xfrm>
        <a:graphic>
          <a:graphicData uri="http://schemas.openxmlformats.org/presentationml/2006/ole">
            <mc:AlternateContent xmlns:mc="http://schemas.openxmlformats.org/markup-compatibility/2006">
              <mc:Choice xmlns:v="urn:schemas-microsoft-com:vml" Requires="v">
                <p:oleObj spid="_x0000_s36887" name="Equation" r:id="rId15" imgW="1968480" imgH="291960" progId="Equation.DSMT4">
                  <p:embed/>
                </p:oleObj>
              </mc:Choice>
              <mc:Fallback>
                <p:oleObj name="Equation" r:id="rId15" imgW="196848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9096" y="4873276"/>
                        <a:ext cx="196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 name="Rectangle 23"/>
          <p:cNvSpPr/>
          <p:nvPr/>
        </p:nvSpPr>
        <p:spPr>
          <a:xfrm>
            <a:off x="3587321" y="3932904"/>
            <a:ext cx="1100686" cy="400110"/>
          </a:xfrm>
          <a:prstGeom prst="rect">
            <a:avLst/>
          </a:prstGeom>
        </p:spPr>
        <p:txBody>
          <a:bodyPr wrap="none">
            <a:spAutoFit/>
          </a:bodyPr>
          <a:lstStyle/>
          <a:p>
            <a:r>
              <a:rPr lang="en-US" sz="2000" dirty="0" smtClean="0">
                <a:solidFill>
                  <a:srgbClr val="008080"/>
                </a:solidFill>
              </a:rPr>
              <a:t>Multiply.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8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84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687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584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58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2" grpId="0" animBg="1"/>
      <p:bldP spid="16" grpId="0" animBg="1"/>
      <p:bldP spid="20" grpId="0" animBg="1"/>
      <p:bldP spid="22" grpId="0" animBg="1"/>
      <p:bldP spid="2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Objectives</a:t>
            </a:r>
            <a:endParaRPr lang="en-US" dirty="0">
              <a:solidFill>
                <a:srgbClr val="1F497D"/>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rgbClr val="366092"/>
                </a:solidFill>
              </a:rPr>
              <a:t>Understand the terms </a:t>
            </a:r>
            <a:r>
              <a:rPr lang="en-US" b="1" i="0" dirty="0" smtClean="0">
                <a:solidFill>
                  <a:srgbClr val="366092"/>
                </a:solidFill>
              </a:rPr>
              <a:t>base</a:t>
            </a:r>
            <a:r>
              <a:rPr lang="en-US" i="0" dirty="0" smtClean="0">
                <a:solidFill>
                  <a:srgbClr val="366092"/>
                </a:solidFill>
              </a:rPr>
              <a:t>, </a:t>
            </a:r>
            <a:r>
              <a:rPr lang="en-US" b="1" i="0" dirty="0" smtClean="0">
                <a:solidFill>
                  <a:srgbClr val="366092"/>
                </a:solidFill>
              </a:rPr>
              <a:t>exponent</a:t>
            </a:r>
            <a:r>
              <a:rPr lang="en-US" i="0" dirty="0" smtClean="0">
                <a:solidFill>
                  <a:srgbClr val="366092"/>
                </a:solidFill>
              </a:rPr>
              <a:t>, and </a:t>
            </a:r>
            <a:r>
              <a:rPr lang="en-US" b="1" i="0" dirty="0" smtClean="0">
                <a:solidFill>
                  <a:srgbClr val="366092"/>
                </a:solidFill>
              </a:rPr>
              <a:t>power</a:t>
            </a:r>
            <a:r>
              <a:rPr lang="en-US" i="0" dirty="0" smtClean="0">
                <a:solidFill>
                  <a:srgbClr val="366092"/>
                </a:solidFill>
              </a:rPr>
              <a:t>.</a:t>
            </a:r>
          </a:p>
          <a:p>
            <a:pPr marL="457200" indent="-457200" eaLnBrk="1" hangingPunct="1">
              <a:buFont typeface="Courier New" pitchFamily="49" charset="0"/>
              <a:buChar char="o"/>
            </a:pPr>
            <a:r>
              <a:rPr lang="en-US" i="0" dirty="0" smtClean="0">
                <a:solidFill>
                  <a:srgbClr val="366092"/>
                </a:solidFill>
              </a:rPr>
              <a:t>Know how to evaluate expressions with exponents, including 1 and 0 as exponents.</a:t>
            </a:r>
          </a:p>
          <a:p>
            <a:pPr marL="457200" indent="-457200" eaLnBrk="1" hangingPunct="1">
              <a:buFont typeface="Courier New" pitchFamily="49" charset="0"/>
              <a:buChar char="o"/>
            </a:pPr>
            <a:r>
              <a:rPr lang="en-US" i="0" dirty="0" smtClean="0">
                <a:solidFill>
                  <a:srgbClr val="366092"/>
                </a:solidFill>
              </a:rPr>
              <a:t>Learn how to use a calculator to evaluate </a:t>
            </a:r>
            <a:r>
              <a:rPr lang="en-US" b="1" i="0" dirty="0" smtClean="0">
                <a:solidFill>
                  <a:srgbClr val="366092"/>
                </a:solidFill>
              </a:rPr>
              <a:t>exponential expressions</a:t>
            </a:r>
            <a:r>
              <a:rPr lang="en-US" i="0" dirty="0" smtClean="0">
                <a:solidFill>
                  <a:srgbClr val="366092"/>
                </a:solidFill>
              </a:rPr>
              <a:t>.</a:t>
            </a:r>
          </a:p>
          <a:p>
            <a:pPr marL="457200" indent="-457200" eaLnBrk="1" hangingPunct="1">
              <a:buFont typeface="Courier New" pitchFamily="49" charset="0"/>
              <a:buChar char="o"/>
            </a:pPr>
            <a:r>
              <a:rPr lang="en-US" i="0" dirty="0" smtClean="0">
                <a:solidFill>
                  <a:srgbClr val="366092"/>
                </a:solidFill>
              </a:rPr>
              <a:t>Know the rules for order of operations and be able to apply these rules when evaluating numerical expressions.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73" name="Object 5"/>
          <p:cNvGraphicFramePr>
            <a:graphicFrameLocks noChangeAspect="1"/>
          </p:cNvGraphicFramePr>
          <p:nvPr/>
        </p:nvGraphicFramePr>
        <p:xfrm>
          <a:off x="604520" y="4784725"/>
          <a:ext cx="2476500" cy="469900"/>
        </p:xfrm>
        <a:graphic>
          <a:graphicData uri="http://schemas.openxmlformats.org/presentationml/2006/ole">
            <mc:AlternateContent xmlns:mc="http://schemas.openxmlformats.org/markup-compatibility/2006">
              <mc:Choice xmlns:v="urn:schemas-microsoft-com:vml" Requires="v">
                <p:oleObj spid="_x0000_s37904" name="Equation" r:id="rId3" imgW="2476440" imgH="469800" progId="Equation.DSMT4">
                  <p:embed/>
                </p:oleObj>
              </mc:Choice>
              <mc:Fallback>
                <p:oleObj name="Equation" r:id="rId3" imgW="2476440" imgH="4698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4520" y="4784725"/>
                        <a:ext cx="247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2" name="Object 8"/>
          <p:cNvGraphicFramePr>
            <a:graphicFrameLocks noChangeAspect="1"/>
          </p:cNvGraphicFramePr>
          <p:nvPr/>
        </p:nvGraphicFramePr>
        <p:xfrm>
          <a:off x="609600" y="2217738"/>
          <a:ext cx="2908300" cy="482600"/>
        </p:xfrm>
        <a:graphic>
          <a:graphicData uri="http://schemas.openxmlformats.org/presentationml/2006/ole">
            <mc:AlternateContent xmlns:mc="http://schemas.openxmlformats.org/markup-compatibility/2006">
              <mc:Choice xmlns:v="urn:schemas-microsoft-com:vml" Requires="v">
                <p:oleObj spid="_x0000_s37905" name="Equation" r:id="rId5" imgW="2908080" imgH="482400" progId="Equation.DSMT4">
                  <p:embed/>
                </p:oleObj>
              </mc:Choice>
              <mc:Fallback>
                <p:oleObj name="Equation" r:id="rId5" imgW="2908080" imgH="48240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217738"/>
                        <a:ext cx="2908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6</a:t>
            </a:r>
            <a:endParaRPr lang="en-US" dirty="0"/>
          </a:p>
        </p:txBody>
      </p:sp>
      <p:sp>
        <p:nvSpPr>
          <p:cNvPr id="3" name="Content Placeholder 2"/>
          <p:cNvSpPr>
            <a:spLocks noGrp="1"/>
          </p:cNvSpPr>
          <p:nvPr>
            <p:ph idx="1"/>
          </p:nvPr>
        </p:nvSpPr>
        <p:spPr>
          <a:xfrm>
            <a:off x="457200" y="1295400"/>
            <a:ext cx="8229600" cy="4572000"/>
          </a:xfrm>
        </p:spPr>
        <p:txBody>
          <a:bodyPr/>
          <a:lstStyle/>
          <a:p>
            <a:r>
              <a:rPr lang="en-US" dirty="0" smtClean="0"/>
              <a:t>Evaluate the expression</a:t>
            </a:r>
          </a:p>
          <a:p>
            <a:pPr>
              <a:spcBef>
                <a:spcPts val="0"/>
              </a:spcBef>
            </a:pPr>
            <a:r>
              <a:rPr lang="en-US" b="1" dirty="0" smtClean="0"/>
              <a:t>Solution</a:t>
            </a:r>
            <a:endParaRPr lang="en-US" b="1" dirty="0"/>
          </a:p>
        </p:txBody>
      </p:sp>
      <p:graphicFrame>
        <p:nvGraphicFramePr>
          <p:cNvPr id="35842" name="Object 2"/>
          <p:cNvGraphicFramePr>
            <a:graphicFrameLocks noChangeAspect="1"/>
          </p:cNvGraphicFramePr>
          <p:nvPr/>
        </p:nvGraphicFramePr>
        <p:xfrm>
          <a:off x="4071459" y="1346434"/>
          <a:ext cx="3009900" cy="482600"/>
        </p:xfrm>
        <a:graphic>
          <a:graphicData uri="http://schemas.openxmlformats.org/presentationml/2006/ole">
            <mc:AlternateContent xmlns:mc="http://schemas.openxmlformats.org/markup-compatibility/2006">
              <mc:Choice xmlns:v="urn:schemas-microsoft-com:vml" Requires="v">
                <p:oleObj spid="_x0000_s37906" name="Equation" r:id="rId7" imgW="3009600" imgH="482400" progId="Equation.DSMT4">
                  <p:embed/>
                </p:oleObj>
              </mc:Choice>
              <mc:Fallback>
                <p:oleObj name="Equation" r:id="rId7" imgW="3009600" imgH="482400" progId="Equation.DSMT4">
                  <p:embed/>
                  <p:pic>
                    <p:nvPicPr>
                      <p:cNvPr id="0"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71459" y="1346434"/>
                        <a:ext cx="3009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4120721" y="4800600"/>
            <a:ext cx="4108879" cy="400110"/>
          </a:xfrm>
          <a:prstGeom prst="rect">
            <a:avLst/>
          </a:prstGeom>
        </p:spPr>
        <p:txBody>
          <a:bodyPr wrap="square">
            <a:spAutoFit/>
          </a:bodyPr>
          <a:lstStyle/>
          <a:p>
            <a:r>
              <a:rPr lang="en-US" sz="2000" dirty="0" smtClean="0">
                <a:solidFill>
                  <a:srgbClr val="008080"/>
                </a:solidFill>
              </a:rPr>
              <a:t>Multiply in each part separated by +.</a:t>
            </a:r>
            <a:endParaRPr lang="en-US" sz="2000" dirty="0">
              <a:solidFill>
                <a:srgbClr val="008080"/>
              </a:solidFill>
            </a:endParaRPr>
          </a:p>
        </p:txBody>
      </p:sp>
      <p:sp>
        <p:nvSpPr>
          <p:cNvPr id="7" name="Rectangle 6"/>
          <p:cNvSpPr/>
          <p:nvPr/>
        </p:nvSpPr>
        <p:spPr>
          <a:xfrm>
            <a:off x="4120721" y="2256504"/>
            <a:ext cx="3156505" cy="400110"/>
          </a:xfrm>
          <a:prstGeom prst="rect">
            <a:avLst/>
          </a:prstGeom>
        </p:spPr>
        <p:txBody>
          <a:bodyPr wrap="none">
            <a:spAutoFit/>
          </a:bodyPr>
          <a:lstStyle/>
          <a:p>
            <a:r>
              <a:rPr lang="en-US" sz="2000" dirty="0" smtClean="0">
                <a:solidFill>
                  <a:srgbClr val="008080"/>
                </a:solidFill>
              </a:rPr>
              <a:t>Operate within parentheses.</a:t>
            </a:r>
          </a:p>
        </p:txBody>
      </p:sp>
      <p:sp>
        <p:nvSpPr>
          <p:cNvPr id="9" name="Rectangle 8"/>
          <p:cNvSpPr/>
          <p:nvPr/>
        </p:nvSpPr>
        <p:spPr>
          <a:xfrm>
            <a:off x="4120721" y="3092244"/>
            <a:ext cx="1801904" cy="400110"/>
          </a:xfrm>
          <a:prstGeom prst="rect">
            <a:avLst/>
          </a:prstGeom>
        </p:spPr>
        <p:txBody>
          <a:bodyPr wrap="none">
            <a:spAutoFit/>
          </a:bodyPr>
          <a:lstStyle/>
          <a:p>
            <a:r>
              <a:rPr lang="en-US" sz="2000" dirty="0" smtClean="0">
                <a:solidFill>
                  <a:srgbClr val="008080"/>
                </a:solidFill>
              </a:rPr>
              <a:t>Find the power.</a:t>
            </a:r>
          </a:p>
        </p:txBody>
      </p:sp>
      <p:sp>
        <p:nvSpPr>
          <p:cNvPr id="10" name="Rectangle 9"/>
          <p:cNvSpPr/>
          <p:nvPr/>
        </p:nvSpPr>
        <p:spPr>
          <a:xfrm>
            <a:off x="4120721" y="5650468"/>
            <a:ext cx="1447800" cy="400110"/>
          </a:xfrm>
          <a:prstGeom prst="rect">
            <a:avLst/>
          </a:prstGeom>
        </p:spPr>
        <p:txBody>
          <a:bodyPr wrap="square">
            <a:spAutoFit/>
          </a:bodyPr>
          <a:lstStyle/>
          <a:p>
            <a:r>
              <a:rPr lang="en-US" sz="2000" dirty="0" smtClean="0">
                <a:solidFill>
                  <a:srgbClr val="008080"/>
                </a:solidFill>
              </a:rPr>
              <a:t>Add.</a:t>
            </a:r>
          </a:p>
        </p:txBody>
      </p:sp>
      <p:graphicFrame>
        <p:nvGraphicFramePr>
          <p:cNvPr id="35844" name="Object 4"/>
          <p:cNvGraphicFramePr>
            <a:graphicFrameLocks noChangeAspect="1"/>
          </p:cNvGraphicFramePr>
          <p:nvPr/>
        </p:nvGraphicFramePr>
        <p:xfrm>
          <a:off x="604520" y="3055938"/>
          <a:ext cx="2717800" cy="482600"/>
        </p:xfrm>
        <a:graphic>
          <a:graphicData uri="http://schemas.openxmlformats.org/presentationml/2006/ole">
            <mc:AlternateContent xmlns:mc="http://schemas.openxmlformats.org/markup-compatibility/2006">
              <mc:Choice xmlns:v="urn:schemas-microsoft-com:vml" Requires="v">
                <p:oleObj spid="_x0000_s37907" name="Equation" r:id="rId9" imgW="2717640" imgH="482400" progId="Equation.DSMT4">
                  <p:embed/>
                </p:oleObj>
              </mc:Choice>
              <mc:Fallback>
                <p:oleObj name="Equation" r:id="rId9" imgW="2717640" imgH="482400" progId="Equation.DSMT4">
                  <p:embed/>
                  <p:pic>
                    <p:nvPicPr>
                      <p:cNvPr id="0"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4520" y="3055938"/>
                        <a:ext cx="2717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Left Brace 11"/>
          <p:cNvSpPr/>
          <p:nvPr/>
        </p:nvSpPr>
        <p:spPr>
          <a:xfrm rot="16200000">
            <a:off x="2970208" y="2225040"/>
            <a:ext cx="182880" cy="9144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14" name="Straight Arrow Connector 13"/>
          <p:cNvCxnSpPr/>
          <p:nvPr/>
        </p:nvCxnSpPr>
        <p:spPr>
          <a:xfrm rot="5400000">
            <a:off x="2928466" y="2955766"/>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5845" name="Object 5"/>
          <p:cNvGraphicFramePr>
            <a:graphicFrameLocks noChangeAspect="1"/>
          </p:cNvGraphicFramePr>
          <p:nvPr/>
        </p:nvGraphicFramePr>
        <p:xfrm>
          <a:off x="604520" y="3916363"/>
          <a:ext cx="2654300" cy="469900"/>
        </p:xfrm>
        <a:graphic>
          <a:graphicData uri="http://schemas.openxmlformats.org/presentationml/2006/ole">
            <mc:AlternateContent xmlns:mc="http://schemas.openxmlformats.org/markup-compatibility/2006">
              <mc:Choice xmlns:v="urn:schemas-microsoft-com:vml" Requires="v">
                <p:oleObj spid="_x0000_s37908" name="Equation" r:id="rId11" imgW="2654280" imgH="469800" progId="Equation.DSMT4">
                  <p:embed/>
                </p:oleObj>
              </mc:Choice>
              <mc:Fallback>
                <p:oleObj name="Equation" r:id="rId11" imgW="2654280" imgH="469800" progId="Equation.DSMT4">
                  <p:embed/>
                  <p:pic>
                    <p:nvPicPr>
                      <p:cNvPr id="0"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4520" y="3916363"/>
                        <a:ext cx="265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Left Brace 15"/>
          <p:cNvSpPr/>
          <p:nvPr/>
        </p:nvSpPr>
        <p:spPr>
          <a:xfrm rot="16200000">
            <a:off x="2087880" y="3352308"/>
            <a:ext cx="182880" cy="36576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17" name="Straight Arrow Connector 16"/>
          <p:cNvCxnSpPr/>
          <p:nvPr/>
        </p:nvCxnSpPr>
        <p:spPr>
          <a:xfrm rot="5400000">
            <a:off x="2051826" y="3810892"/>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5846" name="Object 6"/>
          <p:cNvGraphicFramePr>
            <a:graphicFrameLocks noChangeAspect="1"/>
          </p:cNvGraphicFramePr>
          <p:nvPr/>
        </p:nvGraphicFramePr>
        <p:xfrm>
          <a:off x="604520" y="5683250"/>
          <a:ext cx="2286000" cy="292100"/>
        </p:xfrm>
        <a:graphic>
          <a:graphicData uri="http://schemas.openxmlformats.org/presentationml/2006/ole">
            <mc:AlternateContent xmlns:mc="http://schemas.openxmlformats.org/markup-compatibility/2006">
              <mc:Choice xmlns:v="urn:schemas-microsoft-com:vml" Requires="v">
                <p:oleObj spid="_x0000_s37909" name="Equation" r:id="rId13" imgW="2286000" imgH="291960" progId="Equation.DSMT4">
                  <p:embed/>
                </p:oleObj>
              </mc:Choice>
              <mc:Fallback>
                <p:oleObj name="Equation" r:id="rId13" imgW="2286000" imgH="291960" progId="Equation.DSMT4">
                  <p:embed/>
                  <p:pic>
                    <p:nvPicPr>
                      <p:cNvPr id="0" name="Object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4520" y="5683250"/>
                        <a:ext cx="228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7" name="Object 7"/>
          <p:cNvGraphicFramePr>
            <a:graphicFrameLocks noChangeAspect="1"/>
          </p:cNvGraphicFramePr>
          <p:nvPr/>
        </p:nvGraphicFramePr>
        <p:xfrm>
          <a:off x="3024496" y="5683250"/>
          <a:ext cx="660400" cy="292100"/>
        </p:xfrm>
        <a:graphic>
          <a:graphicData uri="http://schemas.openxmlformats.org/presentationml/2006/ole">
            <mc:AlternateContent xmlns:mc="http://schemas.openxmlformats.org/markup-compatibility/2006">
              <mc:Choice xmlns:v="urn:schemas-microsoft-com:vml" Requires="v">
                <p:oleObj spid="_x0000_s37910" name="Equation" r:id="rId15" imgW="660240" imgH="291960" progId="Equation.DSMT4">
                  <p:embed/>
                </p:oleObj>
              </mc:Choice>
              <mc:Fallback>
                <p:oleObj name="Equation" r:id="rId15" imgW="660240" imgH="291960" progId="Equation.DSMT4">
                  <p:embed/>
                  <p:pic>
                    <p:nvPicPr>
                      <p:cNvPr id="0" name="Object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24496" y="5683250"/>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 name="Left Brace 19"/>
          <p:cNvSpPr/>
          <p:nvPr/>
        </p:nvSpPr>
        <p:spPr>
          <a:xfrm rot="16200000">
            <a:off x="1325881" y="3886316"/>
            <a:ext cx="182880" cy="10058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21" name="Straight Arrow Connector 20"/>
          <p:cNvCxnSpPr/>
          <p:nvPr/>
        </p:nvCxnSpPr>
        <p:spPr>
          <a:xfrm rot="5400000">
            <a:off x="1288238" y="4661411"/>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2" name="Left Brace 21"/>
          <p:cNvSpPr/>
          <p:nvPr/>
        </p:nvSpPr>
        <p:spPr>
          <a:xfrm rot="16200000">
            <a:off x="1464632" y="4954476"/>
            <a:ext cx="182880" cy="5486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23" name="Straight Arrow Connector 22"/>
          <p:cNvCxnSpPr/>
          <p:nvPr/>
        </p:nvCxnSpPr>
        <p:spPr>
          <a:xfrm rot="5400000">
            <a:off x="1413342" y="5512173"/>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120721" y="3932904"/>
            <a:ext cx="902811" cy="400110"/>
          </a:xfrm>
          <a:prstGeom prst="rect">
            <a:avLst/>
          </a:prstGeom>
        </p:spPr>
        <p:txBody>
          <a:bodyPr wrap="none">
            <a:spAutoFit/>
          </a:bodyPr>
          <a:lstStyle/>
          <a:p>
            <a:r>
              <a:rPr lang="en-US" sz="2000" dirty="0" smtClean="0">
                <a:solidFill>
                  <a:srgbClr val="008080"/>
                </a:solidFill>
              </a:rPr>
              <a:t>Divide.</a:t>
            </a:r>
          </a:p>
        </p:txBody>
      </p:sp>
      <p:sp>
        <p:nvSpPr>
          <p:cNvPr id="25" name="Left Brace 24"/>
          <p:cNvSpPr/>
          <p:nvPr/>
        </p:nvSpPr>
        <p:spPr>
          <a:xfrm rot="16200000">
            <a:off x="2653352" y="4945040"/>
            <a:ext cx="182880" cy="64008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cxnSp>
        <p:nvCxnSpPr>
          <p:cNvPr id="26" name="Straight Arrow Connector 25"/>
          <p:cNvCxnSpPr/>
          <p:nvPr/>
        </p:nvCxnSpPr>
        <p:spPr>
          <a:xfrm rot="5400000">
            <a:off x="2630950" y="5507513"/>
            <a:ext cx="27432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8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84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687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5846"/>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58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2" grpId="0" animBg="1"/>
      <p:bldP spid="16" grpId="0" animBg="1"/>
      <p:bldP spid="20" grpId="0" animBg="1"/>
      <p:bldP spid="22" grpId="0" animBg="1"/>
      <p:bldP spid="24" grpId="0"/>
      <p:bldP spid="2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Completion Example 7</a:t>
            </a:r>
            <a:endParaRPr lang="en-US" dirty="0"/>
          </a:p>
        </p:txBody>
      </p:sp>
      <p:sp>
        <p:nvSpPr>
          <p:cNvPr id="3" name="Content Placeholder 2"/>
          <p:cNvSpPr>
            <a:spLocks noGrp="1"/>
          </p:cNvSpPr>
          <p:nvPr>
            <p:ph idx="1"/>
          </p:nvPr>
        </p:nvSpPr>
        <p:spPr/>
        <p:txBody>
          <a:bodyPr/>
          <a:lstStyle/>
          <a:p>
            <a:r>
              <a:rPr lang="en-US" dirty="0" smtClean="0"/>
              <a:t>Evaluate the expression</a:t>
            </a:r>
          </a:p>
          <a:p>
            <a:r>
              <a:rPr lang="en-US" b="1" dirty="0" smtClean="0"/>
              <a:t>Solution</a:t>
            </a:r>
            <a:endParaRPr lang="en-US" dirty="0"/>
          </a:p>
        </p:txBody>
      </p:sp>
      <p:graphicFrame>
        <p:nvGraphicFramePr>
          <p:cNvPr id="38914" name="Object 2"/>
          <p:cNvGraphicFramePr>
            <a:graphicFrameLocks noChangeAspect="1"/>
          </p:cNvGraphicFramePr>
          <p:nvPr/>
        </p:nvGraphicFramePr>
        <p:xfrm>
          <a:off x="4078514" y="1290638"/>
          <a:ext cx="3708400" cy="622300"/>
        </p:xfrm>
        <a:graphic>
          <a:graphicData uri="http://schemas.openxmlformats.org/presentationml/2006/ole">
            <mc:AlternateContent xmlns:mc="http://schemas.openxmlformats.org/markup-compatibility/2006">
              <mc:Choice xmlns:v="urn:schemas-microsoft-com:vml" Requires="v">
                <p:oleObj spid="_x0000_s38918" name="Equation" r:id="rId3" imgW="3708360" imgH="622080" progId="Equation.DSMT4">
                  <p:embed/>
                </p:oleObj>
              </mc:Choice>
              <mc:Fallback>
                <p:oleObj name="Equation" r:id="rId3" imgW="3708360" imgH="622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8514" y="1290638"/>
                        <a:ext cx="3708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5562600" y="2209800"/>
            <a:ext cx="3200400" cy="707886"/>
          </a:xfrm>
          <a:prstGeom prst="rect">
            <a:avLst/>
          </a:prstGeom>
        </p:spPr>
        <p:txBody>
          <a:bodyPr wrap="square">
            <a:spAutoFit/>
          </a:bodyPr>
          <a:lstStyle/>
          <a:p>
            <a:r>
              <a:rPr lang="en-US" sz="2000" dirty="0" smtClean="0">
                <a:solidFill>
                  <a:srgbClr val="008080"/>
                </a:solidFill>
              </a:rPr>
              <a:t>Operate within parentheses and find the power.</a:t>
            </a:r>
            <a:endParaRPr lang="en-US" sz="2000" dirty="0">
              <a:solidFill>
                <a:srgbClr val="008080"/>
              </a:solidFill>
            </a:endParaRPr>
          </a:p>
        </p:txBody>
      </p:sp>
      <p:sp>
        <p:nvSpPr>
          <p:cNvPr id="6" name="Rectangle 5"/>
          <p:cNvSpPr/>
          <p:nvPr/>
        </p:nvSpPr>
        <p:spPr>
          <a:xfrm>
            <a:off x="5562600" y="3015342"/>
            <a:ext cx="3156505" cy="400110"/>
          </a:xfrm>
          <a:prstGeom prst="rect">
            <a:avLst/>
          </a:prstGeom>
        </p:spPr>
        <p:txBody>
          <a:bodyPr wrap="none">
            <a:spAutoFit/>
          </a:bodyPr>
          <a:lstStyle/>
          <a:p>
            <a:r>
              <a:rPr lang="en-US" sz="2000" dirty="0" smtClean="0">
                <a:solidFill>
                  <a:srgbClr val="008080"/>
                </a:solidFill>
              </a:rPr>
              <a:t>Operate within parentheses.</a:t>
            </a:r>
            <a:endParaRPr lang="en-US" sz="2000" dirty="0">
              <a:solidFill>
                <a:srgbClr val="008080"/>
              </a:solidFill>
            </a:endParaRPr>
          </a:p>
        </p:txBody>
      </p:sp>
      <p:sp>
        <p:nvSpPr>
          <p:cNvPr id="7" name="Rectangle 6"/>
          <p:cNvSpPr/>
          <p:nvPr/>
        </p:nvSpPr>
        <p:spPr>
          <a:xfrm>
            <a:off x="5562600" y="3643086"/>
            <a:ext cx="2550250" cy="400110"/>
          </a:xfrm>
          <a:prstGeom prst="rect">
            <a:avLst/>
          </a:prstGeom>
        </p:spPr>
        <p:txBody>
          <a:bodyPr wrap="none">
            <a:spAutoFit/>
          </a:bodyPr>
          <a:lstStyle/>
          <a:p>
            <a:r>
              <a:rPr lang="en-US" sz="2000" dirty="0" smtClean="0">
                <a:solidFill>
                  <a:srgbClr val="008080"/>
                </a:solidFill>
              </a:rPr>
              <a:t>Divide within brackets.</a:t>
            </a:r>
            <a:endParaRPr lang="en-US" sz="2000" dirty="0">
              <a:solidFill>
                <a:srgbClr val="008080"/>
              </a:solidFill>
            </a:endParaRPr>
          </a:p>
        </p:txBody>
      </p:sp>
      <p:sp>
        <p:nvSpPr>
          <p:cNvPr id="8" name="Rectangle 7"/>
          <p:cNvSpPr/>
          <p:nvPr/>
        </p:nvSpPr>
        <p:spPr>
          <a:xfrm>
            <a:off x="5562600" y="4252686"/>
            <a:ext cx="2314608" cy="400110"/>
          </a:xfrm>
          <a:prstGeom prst="rect">
            <a:avLst/>
          </a:prstGeom>
        </p:spPr>
        <p:txBody>
          <a:bodyPr wrap="none">
            <a:spAutoFit/>
          </a:bodyPr>
          <a:lstStyle/>
          <a:p>
            <a:r>
              <a:rPr lang="en-US" sz="2000" dirty="0" smtClean="0">
                <a:solidFill>
                  <a:srgbClr val="008080"/>
                </a:solidFill>
              </a:rPr>
              <a:t>Add within brackets.</a:t>
            </a:r>
            <a:endParaRPr lang="en-US" sz="2000" dirty="0">
              <a:solidFill>
                <a:srgbClr val="008080"/>
              </a:solidFill>
            </a:endParaRPr>
          </a:p>
        </p:txBody>
      </p:sp>
      <p:sp>
        <p:nvSpPr>
          <p:cNvPr id="9" name="Rectangle 8"/>
          <p:cNvSpPr/>
          <p:nvPr/>
        </p:nvSpPr>
        <p:spPr>
          <a:xfrm>
            <a:off x="5562600" y="4905828"/>
            <a:ext cx="1100686" cy="400110"/>
          </a:xfrm>
          <a:prstGeom prst="rect">
            <a:avLst/>
          </a:prstGeom>
        </p:spPr>
        <p:txBody>
          <a:bodyPr wrap="none">
            <a:spAutoFit/>
          </a:bodyPr>
          <a:lstStyle/>
          <a:p>
            <a:r>
              <a:rPr lang="en-US" sz="2000" dirty="0" smtClean="0">
                <a:solidFill>
                  <a:srgbClr val="008080"/>
                </a:solidFill>
              </a:rPr>
              <a:t>Multiply.</a:t>
            </a:r>
            <a:endParaRPr lang="en-US" sz="2000" dirty="0">
              <a:solidFill>
                <a:srgbClr val="008080"/>
              </a:solidFill>
            </a:endParaRPr>
          </a:p>
        </p:txBody>
      </p:sp>
      <p:graphicFrame>
        <p:nvGraphicFramePr>
          <p:cNvPr id="38915" name="Object 2"/>
          <p:cNvGraphicFramePr>
            <a:graphicFrameLocks noChangeAspect="1"/>
          </p:cNvGraphicFramePr>
          <p:nvPr/>
        </p:nvGraphicFramePr>
        <p:xfrm>
          <a:off x="548640" y="2318658"/>
          <a:ext cx="3606800" cy="622300"/>
        </p:xfrm>
        <a:graphic>
          <a:graphicData uri="http://schemas.openxmlformats.org/presentationml/2006/ole">
            <mc:AlternateContent xmlns:mc="http://schemas.openxmlformats.org/markup-compatibility/2006">
              <mc:Choice xmlns:v="urn:schemas-microsoft-com:vml" Requires="v">
                <p:oleObj spid="_x0000_s38919" name="Equation" r:id="rId5" imgW="3606480" imgH="622080" progId="Equation.DSMT4">
                  <p:embed/>
                </p:oleObj>
              </mc:Choice>
              <mc:Fallback>
                <p:oleObj name="Equation" r:id="rId5" imgW="3606480" imgH="622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2318658"/>
                        <a:ext cx="36068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601729" y="3011008"/>
            <a:ext cx="4884671" cy="523220"/>
          </a:xfrm>
          <a:prstGeom prst="rect">
            <a:avLst/>
          </a:prstGeom>
        </p:spPr>
        <p:txBody>
          <a:bodyPr wrap="none">
            <a:spAutoFit/>
          </a:bodyPr>
          <a:lstStyle/>
          <a:p>
            <a:r>
              <a:rPr lang="en-US" sz="2800" dirty="0" smtClean="0">
                <a:solidFill>
                  <a:srgbClr val="000099"/>
                </a:solidFill>
              </a:rPr>
              <a:t>= ( _____ )[(5 + _____ ) ÷ 2 + 5]</a:t>
            </a:r>
            <a:endParaRPr lang="en-US" sz="2800" dirty="0">
              <a:solidFill>
                <a:srgbClr val="000099"/>
              </a:solidFill>
            </a:endParaRPr>
          </a:p>
        </p:txBody>
      </p:sp>
      <p:sp>
        <p:nvSpPr>
          <p:cNvPr id="12" name="Rectangle 11"/>
          <p:cNvSpPr/>
          <p:nvPr/>
        </p:nvSpPr>
        <p:spPr>
          <a:xfrm>
            <a:off x="601729" y="3643589"/>
            <a:ext cx="4358886" cy="523220"/>
          </a:xfrm>
          <a:prstGeom prst="rect">
            <a:avLst/>
          </a:prstGeom>
        </p:spPr>
        <p:txBody>
          <a:bodyPr wrap="none">
            <a:spAutoFit/>
          </a:bodyPr>
          <a:lstStyle/>
          <a:p>
            <a:r>
              <a:rPr lang="en-US" sz="2800" dirty="0" smtClean="0">
                <a:solidFill>
                  <a:srgbClr val="000099"/>
                </a:solidFill>
              </a:rPr>
              <a:t>= ( _____ )[( _____ ) ÷ 2 + 5]</a:t>
            </a:r>
            <a:endParaRPr lang="en-US" sz="2800" dirty="0">
              <a:solidFill>
                <a:srgbClr val="000099"/>
              </a:solidFill>
            </a:endParaRPr>
          </a:p>
        </p:txBody>
      </p:sp>
      <p:sp>
        <p:nvSpPr>
          <p:cNvPr id="13" name="Rectangle 12"/>
          <p:cNvSpPr/>
          <p:nvPr/>
        </p:nvSpPr>
        <p:spPr>
          <a:xfrm>
            <a:off x="601729" y="4276170"/>
            <a:ext cx="3533340" cy="523220"/>
          </a:xfrm>
          <a:prstGeom prst="rect">
            <a:avLst/>
          </a:prstGeom>
        </p:spPr>
        <p:txBody>
          <a:bodyPr wrap="none">
            <a:spAutoFit/>
          </a:bodyPr>
          <a:lstStyle/>
          <a:p>
            <a:r>
              <a:rPr lang="en-US" sz="2800" dirty="0" smtClean="0">
                <a:solidFill>
                  <a:srgbClr val="000099"/>
                </a:solidFill>
              </a:rPr>
              <a:t>= ( _____ )[ _____ + 5]</a:t>
            </a:r>
            <a:endParaRPr lang="en-US" sz="2800" dirty="0">
              <a:solidFill>
                <a:srgbClr val="000099"/>
              </a:solidFill>
            </a:endParaRPr>
          </a:p>
        </p:txBody>
      </p:sp>
      <p:sp>
        <p:nvSpPr>
          <p:cNvPr id="14" name="Rectangle 13"/>
          <p:cNvSpPr/>
          <p:nvPr/>
        </p:nvSpPr>
        <p:spPr>
          <a:xfrm>
            <a:off x="601729" y="4908750"/>
            <a:ext cx="3007555" cy="523220"/>
          </a:xfrm>
          <a:prstGeom prst="rect">
            <a:avLst/>
          </a:prstGeom>
        </p:spPr>
        <p:txBody>
          <a:bodyPr wrap="none">
            <a:spAutoFit/>
          </a:bodyPr>
          <a:lstStyle/>
          <a:p>
            <a:r>
              <a:rPr lang="en-US" sz="2800" dirty="0" smtClean="0">
                <a:solidFill>
                  <a:srgbClr val="000099"/>
                </a:solidFill>
              </a:rPr>
              <a:t>= ( _____ )[ _____ ]</a:t>
            </a:r>
            <a:endParaRPr lang="en-US" sz="2800" dirty="0">
              <a:solidFill>
                <a:srgbClr val="000099"/>
              </a:solidFill>
            </a:endParaRPr>
          </a:p>
        </p:txBody>
      </p:sp>
      <p:sp>
        <p:nvSpPr>
          <p:cNvPr id="15" name="Rectangle 14"/>
          <p:cNvSpPr/>
          <p:nvPr/>
        </p:nvSpPr>
        <p:spPr>
          <a:xfrm>
            <a:off x="601729" y="5449408"/>
            <a:ext cx="1343638" cy="523220"/>
          </a:xfrm>
          <a:prstGeom prst="rect">
            <a:avLst/>
          </a:prstGeom>
        </p:spPr>
        <p:txBody>
          <a:bodyPr wrap="none">
            <a:spAutoFit/>
          </a:bodyPr>
          <a:lstStyle/>
          <a:p>
            <a:r>
              <a:rPr lang="en-US" sz="2800" dirty="0" smtClean="0">
                <a:solidFill>
                  <a:srgbClr val="000099"/>
                </a:solidFill>
              </a:rPr>
              <a:t>= _____</a:t>
            </a:r>
            <a:endParaRPr lang="en-US" sz="2800" dirty="0">
              <a:solidFill>
                <a:srgbClr val="000099"/>
              </a:solidFill>
            </a:endParaRPr>
          </a:p>
        </p:txBody>
      </p:sp>
      <p:sp>
        <p:nvSpPr>
          <p:cNvPr id="16" name="Rectangle 15"/>
          <p:cNvSpPr/>
          <p:nvPr/>
        </p:nvSpPr>
        <p:spPr>
          <a:xfrm>
            <a:off x="1369952" y="2987040"/>
            <a:ext cx="367408" cy="523220"/>
          </a:xfrm>
          <a:prstGeom prst="rect">
            <a:avLst/>
          </a:prstGeom>
        </p:spPr>
        <p:txBody>
          <a:bodyPr wrap="none">
            <a:spAutoFit/>
          </a:bodyPr>
          <a:lstStyle/>
          <a:p>
            <a:r>
              <a:rPr lang="en-US" sz="2800" dirty="0" smtClean="0">
                <a:solidFill>
                  <a:srgbClr val="FF0000"/>
                </a:solidFill>
              </a:rPr>
              <a:t>4</a:t>
            </a:r>
            <a:endParaRPr lang="en-US" sz="2800" dirty="0">
              <a:solidFill>
                <a:srgbClr val="FF0000"/>
              </a:solidFill>
            </a:endParaRPr>
          </a:p>
        </p:txBody>
      </p:sp>
      <p:sp>
        <p:nvSpPr>
          <p:cNvPr id="17" name="Rectangle 16"/>
          <p:cNvSpPr/>
          <p:nvPr/>
        </p:nvSpPr>
        <p:spPr>
          <a:xfrm>
            <a:off x="3215640" y="2987040"/>
            <a:ext cx="367408" cy="523220"/>
          </a:xfrm>
          <a:prstGeom prst="rect">
            <a:avLst/>
          </a:prstGeom>
        </p:spPr>
        <p:txBody>
          <a:bodyPr wrap="none">
            <a:spAutoFit/>
          </a:bodyPr>
          <a:lstStyle/>
          <a:p>
            <a:r>
              <a:rPr lang="en-US" sz="2800" dirty="0" smtClean="0">
                <a:solidFill>
                  <a:srgbClr val="FF0000"/>
                </a:solidFill>
              </a:rPr>
              <a:t>9</a:t>
            </a:r>
            <a:endParaRPr lang="en-US" sz="2800" dirty="0">
              <a:solidFill>
                <a:srgbClr val="FF0000"/>
              </a:solidFill>
            </a:endParaRPr>
          </a:p>
        </p:txBody>
      </p:sp>
      <p:sp>
        <p:nvSpPr>
          <p:cNvPr id="18" name="Rectangle 17"/>
          <p:cNvSpPr/>
          <p:nvPr/>
        </p:nvSpPr>
        <p:spPr>
          <a:xfrm>
            <a:off x="1371600" y="3622060"/>
            <a:ext cx="367408" cy="523220"/>
          </a:xfrm>
          <a:prstGeom prst="rect">
            <a:avLst/>
          </a:prstGeom>
        </p:spPr>
        <p:txBody>
          <a:bodyPr wrap="none">
            <a:spAutoFit/>
          </a:bodyPr>
          <a:lstStyle/>
          <a:p>
            <a:r>
              <a:rPr lang="en-US" sz="2800" dirty="0" smtClean="0">
                <a:solidFill>
                  <a:srgbClr val="FF0000"/>
                </a:solidFill>
              </a:rPr>
              <a:t>4</a:t>
            </a:r>
            <a:endParaRPr lang="en-US" sz="2800" dirty="0">
              <a:solidFill>
                <a:srgbClr val="FF0000"/>
              </a:solidFill>
            </a:endParaRPr>
          </a:p>
        </p:txBody>
      </p:sp>
      <p:sp>
        <p:nvSpPr>
          <p:cNvPr id="19" name="Rectangle 18"/>
          <p:cNvSpPr/>
          <p:nvPr/>
        </p:nvSpPr>
        <p:spPr>
          <a:xfrm>
            <a:off x="2665489" y="3622060"/>
            <a:ext cx="550151" cy="523220"/>
          </a:xfrm>
          <a:prstGeom prst="rect">
            <a:avLst/>
          </a:prstGeom>
        </p:spPr>
        <p:txBody>
          <a:bodyPr wrap="none">
            <a:spAutoFit/>
          </a:bodyPr>
          <a:lstStyle/>
          <a:p>
            <a:r>
              <a:rPr lang="en-US" sz="2800" dirty="0" smtClean="0">
                <a:solidFill>
                  <a:srgbClr val="FF0000"/>
                </a:solidFill>
              </a:rPr>
              <a:t>14</a:t>
            </a:r>
            <a:endParaRPr lang="en-US" sz="2800" dirty="0">
              <a:solidFill>
                <a:srgbClr val="FF0000"/>
              </a:solidFill>
            </a:endParaRPr>
          </a:p>
        </p:txBody>
      </p:sp>
      <p:sp>
        <p:nvSpPr>
          <p:cNvPr id="20" name="Rectangle 19"/>
          <p:cNvSpPr/>
          <p:nvPr/>
        </p:nvSpPr>
        <p:spPr>
          <a:xfrm>
            <a:off x="1385192" y="4251960"/>
            <a:ext cx="367408" cy="523220"/>
          </a:xfrm>
          <a:prstGeom prst="rect">
            <a:avLst/>
          </a:prstGeom>
        </p:spPr>
        <p:txBody>
          <a:bodyPr wrap="none">
            <a:spAutoFit/>
          </a:bodyPr>
          <a:lstStyle/>
          <a:p>
            <a:r>
              <a:rPr lang="en-US" sz="2800" dirty="0" smtClean="0">
                <a:solidFill>
                  <a:srgbClr val="FF0000"/>
                </a:solidFill>
              </a:rPr>
              <a:t>4</a:t>
            </a:r>
            <a:endParaRPr lang="en-US" sz="2800" dirty="0">
              <a:solidFill>
                <a:srgbClr val="FF0000"/>
              </a:solidFill>
            </a:endParaRPr>
          </a:p>
        </p:txBody>
      </p:sp>
      <p:sp>
        <p:nvSpPr>
          <p:cNvPr id="21" name="Rectangle 20"/>
          <p:cNvSpPr/>
          <p:nvPr/>
        </p:nvSpPr>
        <p:spPr>
          <a:xfrm>
            <a:off x="1400432" y="4892040"/>
            <a:ext cx="367408" cy="523220"/>
          </a:xfrm>
          <a:prstGeom prst="rect">
            <a:avLst/>
          </a:prstGeom>
        </p:spPr>
        <p:txBody>
          <a:bodyPr wrap="none">
            <a:spAutoFit/>
          </a:bodyPr>
          <a:lstStyle/>
          <a:p>
            <a:r>
              <a:rPr lang="en-US" sz="2800" dirty="0" smtClean="0">
                <a:solidFill>
                  <a:srgbClr val="FF0000"/>
                </a:solidFill>
              </a:rPr>
              <a:t>4</a:t>
            </a:r>
            <a:endParaRPr lang="en-US" sz="2800" dirty="0">
              <a:solidFill>
                <a:srgbClr val="FF0000"/>
              </a:solidFill>
            </a:endParaRPr>
          </a:p>
        </p:txBody>
      </p:sp>
      <p:sp>
        <p:nvSpPr>
          <p:cNvPr id="22" name="Rectangle 21"/>
          <p:cNvSpPr/>
          <p:nvPr/>
        </p:nvSpPr>
        <p:spPr>
          <a:xfrm>
            <a:off x="1082040" y="5450860"/>
            <a:ext cx="550151" cy="523220"/>
          </a:xfrm>
          <a:prstGeom prst="rect">
            <a:avLst/>
          </a:prstGeom>
        </p:spPr>
        <p:txBody>
          <a:bodyPr wrap="none">
            <a:spAutoFit/>
          </a:bodyPr>
          <a:lstStyle/>
          <a:p>
            <a:r>
              <a:rPr lang="en-US" sz="2800" dirty="0" smtClean="0">
                <a:solidFill>
                  <a:srgbClr val="FF0000"/>
                </a:solidFill>
              </a:rPr>
              <a:t>48</a:t>
            </a:r>
            <a:endParaRPr lang="en-US" sz="2800" dirty="0">
              <a:solidFill>
                <a:srgbClr val="FF0000"/>
              </a:solidFill>
            </a:endParaRPr>
          </a:p>
        </p:txBody>
      </p:sp>
      <p:sp>
        <p:nvSpPr>
          <p:cNvPr id="23" name="Rectangle 22"/>
          <p:cNvSpPr/>
          <p:nvPr/>
        </p:nvSpPr>
        <p:spPr>
          <a:xfrm>
            <a:off x="2651760" y="4267200"/>
            <a:ext cx="367408" cy="523220"/>
          </a:xfrm>
          <a:prstGeom prst="rect">
            <a:avLst/>
          </a:prstGeom>
        </p:spPr>
        <p:txBody>
          <a:bodyPr wrap="none">
            <a:spAutoFit/>
          </a:bodyPr>
          <a:lstStyle/>
          <a:p>
            <a:r>
              <a:rPr lang="en-US" sz="2800" dirty="0" smtClean="0">
                <a:solidFill>
                  <a:srgbClr val="FF0000"/>
                </a:solidFill>
              </a:rPr>
              <a:t>7</a:t>
            </a:r>
            <a:endParaRPr lang="en-US" sz="2800" dirty="0">
              <a:solidFill>
                <a:srgbClr val="FF0000"/>
              </a:solidFill>
            </a:endParaRPr>
          </a:p>
        </p:txBody>
      </p:sp>
      <p:sp>
        <p:nvSpPr>
          <p:cNvPr id="24" name="Rectangle 23"/>
          <p:cNvSpPr/>
          <p:nvPr/>
        </p:nvSpPr>
        <p:spPr>
          <a:xfrm>
            <a:off x="2575560" y="4886980"/>
            <a:ext cx="550151" cy="523220"/>
          </a:xfrm>
          <a:prstGeom prst="rect">
            <a:avLst/>
          </a:prstGeom>
        </p:spPr>
        <p:txBody>
          <a:bodyPr wrap="none">
            <a:spAutoFit/>
          </a:bodyPr>
          <a:lstStyle/>
          <a:p>
            <a:r>
              <a:rPr lang="en-US" sz="2800" dirty="0" smtClean="0">
                <a:solidFill>
                  <a:srgbClr val="FF0000"/>
                </a:solidFill>
              </a:rPr>
              <a:t>12</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P spid="20" grpId="0"/>
      <p:bldP spid="21" grpId="0"/>
      <p:bldP spid="22" grpId="0"/>
      <p:bldP spid="23" grpId="0"/>
      <p:bldP spid="2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Completion Example 8</a:t>
            </a:r>
            <a:endParaRPr lang="en-US" dirty="0"/>
          </a:p>
        </p:txBody>
      </p:sp>
      <p:sp>
        <p:nvSpPr>
          <p:cNvPr id="3" name="Content Placeholder 2"/>
          <p:cNvSpPr>
            <a:spLocks noGrp="1"/>
          </p:cNvSpPr>
          <p:nvPr>
            <p:ph idx="1"/>
          </p:nvPr>
        </p:nvSpPr>
        <p:spPr/>
        <p:txBody>
          <a:bodyPr/>
          <a:lstStyle/>
          <a:p>
            <a:r>
              <a:rPr lang="en-US" dirty="0" smtClean="0"/>
              <a:t>Evaluate the expression</a:t>
            </a:r>
          </a:p>
          <a:p>
            <a:r>
              <a:rPr lang="en-US" b="1" dirty="0" smtClean="0"/>
              <a:t>Solution</a:t>
            </a:r>
            <a:endParaRPr lang="en-US" dirty="0"/>
          </a:p>
        </p:txBody>
      </p:sp>
      <p:graphicFrame>
        <p:nvGraphicFramePr>
          <p:cNvPr id="38914" name="Object 2"/>
          <p:cNvGraphicFramePr>
            <a:graphicFrameLocks noChangeAspect="1"/>
          </p:cNvGraphicFramePr>
          <p:nvPr/>
        </p:nvGraphicFramePr>
        <p:xfrm>
          <a:off x="4082547" y="1282171"/>
          <a:ext cx="2895600" cy="571500"/>
        </p:xfrm>
        <a:graphic>
          <a:graphicData uri="http://schemas.openxmlformats.org/presentationml/2006/ole">
            <mc:AlternateContent xmlns:mc="http://schemas.openxmlformats.org/markup-compatibility/2006">
              <mc:Choice xmlns:v="urn:schemas-microsoft-com:vml" Requires="v">
                <p:oleObj spid="_x0000_s39943" name="Equation" r:id="rId3" imgW="2895480" imgH="571320" progId="Equation.DSMT4">
                  <p:embed/>
                </p:oleObj>
              </mc:Choice>
              <mc:Fallback>
                <p:oleObj name="Equation" r:id="rId3" imgW="2895480" imgH="5713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2547" y="1282171"/>
                        <a:ext cx="2895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601729" y="2957286"/>
            <a:ext cx="4830168" cy="523220"/>
          </a:xfrm>
          <a:prstGeom prst="rect">
            <a:avLst/>
          </a:prstGeom>
        </p:spPr>
        <p:txBody>
          <a:bodyPr wrap="none">
            <a:spAutoFit/>
          </a:bodyPr>
          <a:lstStyle/>
          <a:p>
            <a:r>
              <a:rPr lang="en-US" sz="2800" dirty="0" smtClean="0">
                <a:solidFill>
                  <a:srgbClr val="000099"/>
                </a:solidFill>
              </a:rPr>
              <a:t>= 9( _____ − 1 ) − 17 + 6 ⋅ _____</a:t>
            </a:r>
            <a:endParaRPr lang="en-US" sz="2800" dirty="0">
              <a:solidFill>
                <a:srgbClr val="000099"/>
              </a:solidFill>
            </a:endParaRPr>
          </a:p>
        </p:txBody>
      </p:sp>
      <p:sp>
        <p:nvSpPr>
          <p:cNvPr id="12" name="Rectangle 11"/>
          <p:cNvSpPr/>
          <p:nvPr/>
        </p:nvSpPr>
        <p:spPr>
          <a:xfrm>
            <a:off x="601729" y="3609344"/>
            <a:ext cx="4304383" cy="523220"/>
          </a:xfrm>
          <a:prstGeom prst="rect">
            <a:avLst/>
          </a:prstGeom>
        </p:spPr>
        <p:txBody>
          <a:bodyPr wrap="none">
            <a:spAutoFit/>
          </a:bodyPr>
          <a:lstStyle/>
          <a:p>
            <a:r>
              <a:rPr lang="en-US" sz="2800" dirty="0" smtClean="0">
                <a:solidFill>
                  <a:srgbClr val="000099"/>
                </a:solidFill>
              </a:rPr>
              <a:t>= 9( _____ ) − 17 + 6 ⋅ _____</a:t>
            </a:r>
            <a:endParaRPr lang="en-US" sz="2800" dirty="0">
              <a:solidFill>
                <a:srgbClr val="000099"/>
              </a:solidFill>
            </a:endParaRPr>
          </a:p>
        </p:txBody>
      </p:sp>
      <p:sp>
        <p:nvSpPr>
          <p:cNvPr id="13" name="Rectangle 12"/>
          <p:cNvSpPr/>
          <p:nvPr/>
        </p:nvSpPr>
        <p:spPr>
          <a:xfrm>
            <a:off x="601729" y="4261402"/>
            <a:ext cx="3292889" cy="523220"/>
          </a:xfrm>
          <a:prstGeom prst="rect">
            <a:avLst/>
          </a:prstGeom>
        </p:spPr>
        <p:txBody>
          <a:bodyPr wrap="none">
            <a:spAutoFit/>
          </a:bodyPr>
          <a:lstStyle/>
          <a:p>
            <a:r>
              <a:rPr lang="en-US" sz="2800" dirty="0" smtClean="0">
                <a:solidFill>
                  <a:srgbClr val="000099"/>
                </a:solidFill>
              </a:rPr>
              <a:t>= _____ − 17 + _____</a:t>
            </a:r>
            <a:endParaRPr lang="en-US" sz="2800" dirty="0">
              <a:solidFill>
                <a:srgbClr val="000099"/>
              </a:solidFill>
            </a:endParaRPr>
          </a:p>
        </p:txBody>
      </p:sp>
      <p:sp>
        <p:nvSpPr>
          <p:cNvPr id="14" name="Rectangle 13"/>
          <p:cNvSpPr/>
          <p:nvPr/>
        </p:nvSpPr>
        <p:spPr>
          <a:xfrm>
            <a:off x="601729" y="4913460"/>
            <a:ext cx="2584362" cy="523220"/>
          </a:xfrm>
          <a:prstGeom prst="rect">
            <a:avLst/>
          </a:prstGeom>
        </p:spPr>
        <p:txBody>
          <a:bodyPr wrap="none">
            <a:spAutoFit/>
          </a:bodyPr>
          <a:lstStyle/>
          <a:p>
            <a:r>
              <a:rPr lang="en-US" sz="2800" dirty="0" smtClean="0">
                <a:solidFill>
                  <a:srgbClr val="000099"/>
                </a:solidFill>
              </a:rPr>
              <a:t>= _____ + _____</a:t>
            </a:r>
            <a:endParaRPr lang="en-US" sz="2800" dirty="0">
              <a:solidFill>
                <a:srgbClr val="000099"/>
              </a:solidFill>
            </a:endParaRPr>
          </a:p>
        </p:txBody>
      </p:sp>
      <p:sp>
        <p:nvSpPr>
          <p:cNvPr id="15" name="Rectangle 14"/>
          <p:cNvSpPr/>
          <p:nvPr/>
        </p:nvSpPr>
        <p:spPr>
          <a:xfrm>
            <a:off x="601729" y="5449408"/>
            <a:ext cx="1343638" cy="523220"/>
          </a:xfrm>
          <a:prstGeom prst="rect">
            <a:avLst/>
          </a:prstGeom>
        </p:spPr>
        <p:txBody>
          <a:bodyPr wrap="none">
            <a:spAutoFit/>
          </a:bodyPr>
          <a:lstStyle/>
          <a:p>
            <a:r>
              <a:rPr lang="en-US" sz="2800" dirty="0" smtClean="0">
                <a:solidFill>
                  <a:srgbClr val="000099"/>
                </a:solidFill>
              </a:rPr>
              <a:t>= _____</a:t>
            </a:r>
            <a:endParaRPr lang="en-US" sz="2800" dirty="0">
              <a:solidFill>
                <a:srgbClr val="000099"/>
              </a:solidFill>
            </a:endParaRPr>
          </a:p>
        </p:txBody>
      </p:sp>
      <p:graphicFrame>
        <p:nvGraphicFramePr>
          <p:cNvPr id="39940" name="Object 2"/>
          <p:cNvGraphicFramePr>
            <a:graphicFrameLocks noChangeAspect="1"/>
          </p:cNvGraphicFramePr>
          <p:nvPr/>
        </p:nvGraphicFramePr>
        <p:xfrm>
          <a:off x="548640" y="2300514"/>
          <a:ext cx="2819400" cy="571500"/>
        </p:xfrm>
        <a:graphic>
          <a:graphicData uri="http://schemas.openxmlformats.org/presentationml/2006/ole">
            <mc:AlternateContent xmlns:mc="http://schemas.openxmlformats.org/markup-compatibility/2006">
              <mc:Choice xmlns:v="urn:schemas-microsoft-com:vml" Requires="v">
                <p:oleObj spid="_x0000_s39944" name="Equation" r:id="rId5" imgW="2819160" imgH="571320" progId="Equation.DSMT4">
                  <p:embed/>
                </p:oleObj>
              </mc:Choice>
              <mc:Fallback>
                <p:oleObj name="Equation" r:id="rId5" imgW="281916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2300514"/>
                        <a:ext cx="2819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16"/>
          <p:cNvSpPr/>
          <p:nvPr/>
        </p:nvSpPr>
        <p:spPr>
          <a:xfrm>
            <a:off x="1552832" y="2941320"/>
            <a:ext cx="367408" cy="523220"/>
          </a:xfrm>
          <a:prstGeom prst="rect">
            <a:avLst/>
          </a:prstGeom>
        </p:spPr>
        <p:txBody>
          <a:bodyPr wrap="none">
            <a:spAutoFit/>
          </a:bodyPr>
          <a:lstStyle/>
          <a:p>
            <a:r>
              <a:rPr lang="en-US" sz="2800" dirty="0" smtClean="0">
                <a:solidFill>
                  <a:srgbClr val="FF0000"/>
                </a:solidFill>
              </a:rPr>
              <a:t>4</a:t>
            </a:r>
            <a:endParaRPr lang="en-US" sz="2800" dirty="0">
              <a:solidFill>
                <a:srgbClr val="FF0000"/>
              </a:solidFill>
            </a:endParaRPr>
          </a:p>
        </p:txBody>
      </p:sp>
      <p:sp>
        <p:nvSpPr>
          <p:cNvPr id="18" name="Rectangle 17"/>
          <p:cNvSpPr/>
          <p:nvPr/>
        </p:nvSpPr>
        <p:spPr>
          <a:xfrm>
            <a:off x="4631312" y="2941320"/>
            <a:ext cx="367408" cy="523220"/>
          </a:xfrm>
          <a:prstGeom prst="rect">
            <a:avLst/>
          </a:prstGeom>
        </p:spPr>
        <p:txBody>
          <a:bodyPr wrap="none">
            <a:spAutoFit/>
          </a:bodyPr>
          <a:lstStyle/>
          <a:p>
            <a:r>
              <a:rPr lang="en-US" sz="2800" dirty="0" smtClean="0">
                <a:solidFill>
                  <a:srgbClr val="FF0000"/>
                </a:solidFill>
              </a:rPr>
              <a:t>4</a:t>
            </a:r>
            <a:endParaRPr lang="en-US" sz="2800" dirty="0">
              <a:solidFill>
                <a:srgbClr val="FF0000"/>
              </a:solidFill>
            </a:endParaRPr>
          </a:p>
        </p:txBody>
      </p:sp>
      <p:sp>
        <p:nvSpPr>
          <p:cNvPr id="19" name="Rectangle 18"/>
          <p:cNvSpPr/>
          <p:nvPr/>
        </p:nvSpPr>
        <p:spPr>
          <a:xfrm>
            <a:off x="4130040" y="3596640"/>
            <a:ext cx="367408" cy="523220"/>
          </a:xfrm>
          <a:prstGeom prst="rect">
            <a:avLst/>
          </a:prstGeom>
        </p:spPr>
        <p:txBody>
          <a:bodyPr wrap="none">
            <a:spAutoFit/>
          </a:bodyPr>
          <a:lstStyle/>
          <a:p>
            <a:r>
              <a:rPr lang="en-US" sz="2800" dirty="0" smtClean="0">
                <a:solidFill>
                  <a:srgbClr val="FF0000"/>
                </a:solidFill>
              </a:rPr>
              <a:t>4</a:t>
            </a:r>
            <a:endParaRPr lang="en-US" sz="2800" dirty="0">
              <a:solidFill>
                <a:srgbClr val="FF0000"/>
              </a:solidFill>
            </a:endParaRPr>
          </a:p>
        </p:txBody>
      </p:sp>
      <p:sp>
        <p:nvSpPr>
          <p:cNvPr id="20" name="Rectangle 19"/>
          <p:cNvSpPr/>
          <p:nvPr/>
        </p:nvSpPr>
        <p:spPr>
          <a:xfrm>
            <a:off x="3002280" y="4251960"/>
            <a:ext cx="550151" cy="523220"/>
          </a:xfrm>
          <a:prstGeom prst="rect">
            <a:avLst/>
          </a:prstGeom>
        </p:spPr>
        <p:txBody>
          <a:bodyPr wrap="none">
            <a:spAutoFit/>
          </a:bodyPr>
          <a:lstStyle/>
          <a:p>
            <a:r>
              <a:rPr lang="en-US" sz="2800" dirty="0" smtClean="0">
                <a:solidFill>
                  <a:srgbClr val="FF0000"/>
                </a:solidFill>
              </a:rPr>
              <a:t>24</a:t>
            </a:r>
            <a:endParaRPr lang="en-US" sz="2800" dirty="0">
              <a:solidFill>
                <a:srgbClr val="FF0000"/>
              </a:solidFill>
            </a:endParaRPr>
          </a:p>
        </p:txBody>
      </p:sp>
      <p:sp>
        <p:nvSpPr>
          <p:cNvPr id="21" name="Rectangle 20"/>
          <p:cNvSpPr/>
          <p:nvPr/>
        </p:nvSpPr>
        <p:spPr>
          <a:xfrm>
            <a:off x="1539240" y="3596640"/>
            <a:ext cx="367408" cy="523220"/>
          </a:xfrm>
          <a:prstGeom prst="rect">
            <a:avLst/>
          </a:prstGeom>
        </p:spPr>
        <p:txBody>
          <a:bodyPr wrap="none">
            <a:spAutoFit/>
          </a:bodyPr>
          <a:lstStyle/>
          <a:p>
            <a:r>
              <a:rPr lang="en-US" sz="2800" dirty="0" smtClean="0">
                <a:solidFill>
                  <a:srgbClr val="FF0000"/>
                </a:solidFill>
              </a:rPr>
              <a:t>3</a:t>
            </a:r>
            <a:endParaRPr lang="en-US" sz="2800" dirty="0">
              <a:solidFill>
                <a:srgbClr val="FF0000"/>
              </a:solidFill>
            </a:endParaRPr>
          </a:p>
        </p:txBody>
      </p:sp>
      <p:sp>
        <p:nvSpPr>
          <p:cNvPr id="22" name="Rectangle 21"/>
          <p:cNvSpPr/>
          <p:nvPr/>
        </p:nvSpPr>
        <p:spPr>
          <a:xfrm>
            <a:off x="1082040" y="4246900"/>
            <a:ext cx="550151" cy="523220"/>
          </a:xfrm>
          <a:prstGeom prst="rect">
            <a:avLst/>
          </a:prstGeom>
        </p:spPr>
        <p:txBody>
          <a:bodyPr wrap="none">
            <a:spAutoFit/>
          </a:bodyPr>
          <a:lstStyle/>
          <a:p>
            <a:r>
              <a:rPr lang="en-US" sz="2800" dirty="0" smtClean="0">
                <a:solidFill>
                  <a:srgbClr val="FF0000"/>
                </a:solidFill>
              </a:rPr>
              <a:t>27</a:t>
            </a:r>
            <a:endParaRPr lang="en-US" sz="2800" dirty="0">
              <a:solidFill>
                <a:srgbClr val="FF0000"/>
              </a:solidFill>
            </a:endParaRPr>
          </a:p>
        </p:txBody>
      </p:sp>
      <p:sp>
        <p:nvSpPr>
          <p:cNvPr id="23" name="Rectangle 22"/>
          <p:cNvSpPr/>
          <p:nvPr/>
        </p:nvSpPr>
        <p:spPr>
          <a:xfrm>
            <a:off x="2331720" y="4917460"/>
            <a:ext cx="550151" cy="523220"/>
          </a:xfrm>
          <a:prstGeom prst="rect">
            <a:avLst/>
          </a:prstGeom>
        </p:spPr>
        <p:txBody>
          <a:bodyPr wrap="none">
            <a:spAutoFit/>
          </a:bodyPr>
          <a:lstStyle/>
          <a:p>
            <a:r>
              <a:rPr lang="en-US" sz="2800" dirty="0" smtClean="0">
                <a:solidFill>
                  <a:srgbClr val="FF0000"/>
                </a:solidFill>
              </a:rPr>
              <a:t>24</a:t>
            </a:r>
            <a:endParaRPr lang="en-US" sz="2800" dirty="0">
              <a:solidFill>
                <a:srgbClr val="FF0000"/>
              </a:solidFill>
            </a:endParaRPr>
          </a:p>
        </p:txBody>
      </p:sp>
      <p:sp>
        <p:nvSpPr>
          <p:cNvPr id="24" name="Rectangle 23"/>
          <p:cNvSpPr/>
          <p:nvPr/>
        </p:nvSpPr>
        <p:spPr>
          <a:xfrm>
            <a:off x="1097280" y="4912400"/>
            <a:ext cx="550151" cy="523220"/>
          </a:xfrm>
          <a:prstGeom prst="rect">
            <a:avLst/>
          </a:prstGeom>
        </p:spPr>
        <p:txBody>
          <a:bodyPr wrap="none">
            <a:spAutoFit/>
          </a:bodyPr>
          <a:lstStyle/>
          <a:p>
            <a:r>
              <a:rPr lang="en-US" sz="2800" dirty="0" smtClean="0">
                <a:solidFill>
                  <a:srgbClr val="FF0000"/>
                </a:solidFill>
              </a:rPr>
              <a:t>10</a:t>
            </a:r>
            <a:endParaRPr lang="en-US" sz="2800" dirty="0">
              <a:solidFill>
                <a:srgbClr val="FF0000"/>
              </a:solidFill>
            </a:endParaRPr>
          </a:p>
        </p:txBody>
      </p:sp>
      <p:sp>
        <p:nvSpPr>
          <p:cNvPr id="25" name="Rectangle 24"/>
          <p:cNvSpPr/>
          <p:nvPr/>
        </p:nvSpPr>
        <p:spPr>
          <a:xfrm>
            <a:off x="1082040" y="5440680"/>
            <a:ext cx="550151" cy="523220"/>
          </a:xfrm>
          <a:prstGeom prst="rect">
            <a:avLst/>
          </a:prstGeom>
        </p:spPr>
        <p:txBody>
          <a:bodyPr wrap="none">
            <a:spAutoFit/>
          </a:bodyPr>
          <a:lstStyle/>
          <a:p>
            <a:r>
              <a:rPr lang="en-US" sz="2800" dirty="0" smtClean="0">
                <a:solidFill>
                  <a:srgbClr val="FF0000"/>
                </a:solidFill>
              </a:rPr>
              <a:t>34</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9" grpId="0"/>
      <p:bldP spid="21" grpId="0"/>
      <p:bldP spid="22" grpId="0"/>
      <p:bldP spid="23" grpId="0"/>
      <p:bldP spid="24" grpId="0"/>
      <p:bldP spid="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5" name="Content Placeholder 4"/>
          <p:cNvSpPr>
            <a:spLocks noGrp="1"/>
          </p:cNvSpPr>
          <p:nvPr>
            <p:ph idx="1"/>
          </p:nvPr>
        </p:nvSpPr>
        <p:spPr/>
        <p:txBody>
          <a:bodyPr/>
          <a:lstStyle/>
          <a:p>
            <a:pPr>
              <a:buNone/>
            </a:pPr>
            <a:r>
              <a:rPr lang="en-US" b="1" i="0" dirty="0" smtClean="0">
                <a:solidFill>
                  <a:srgbClr val="366092"/>
                </a:solidFill>
              </a:rPr>
              <a:t>With Repeated Multiplication	</a:t>
            </a:r>
          </a:p>
          <a:p>
            <a:pPr>
              <a:lnSpc>
                <a:spcPct val="150000"/>
              </a:lnSpc>
              <a:buNone/>
            </a:pPr>
            <a:r>
              <a:rPr lang="en-US" b="1" dirty="0" smtClean="0"/>
              <a:t>a.	</a:t>
            </a:r>
          </a:p>
          <a:p>
            <a:pPr>
              <a:lnSpc>
                <a:spcPct val="150000"/>
              </a:lnSpc>
              <a:buNone/>
            </a:pPr>
            <a:r>
              <a:rPr lang="en-US" b="1" i="0" dirty="0" smtClean="0">
                <a:solidFill>
                  <a:srgbClr val="366092"/>
                </a:solidFill>
              </a:rPr>
              <a:t>b.</a:t>
            </a:r>
          </a:p>
          <a:p>
            <a:pPr>
              <a:lnSpc>
                <a:spcPct val="150000"/>
              </a:lnSpc>
              <a:buNone/>
            </a:pPr>
            <a:r>
              <a:rPr lang="en-US" b="1" dirty="0" smtClean="0"/>
              <a:t>c.</a:t>
            </a:r>
          </a:p>
          <a:p>
            <a:pPr>
              <a:lnSpc>
                <a:spcPct val="150000"/>
              </a:lnSpc>
              <a:buNone/>
            </a:pPr>
            <a:r>
              <a:rPr lang="en-US" b="1" i="0" dirty="0" smtClean="0">
                <a:solidFill>
                  <a:srgbClr val="366092"/>
                </a:solidFill>
              </a:rPr>
              <a:t>d.</a:t>
            </a:r>
          </a:p>
          <a:p>
            <a:pPr>
              <a:lnSpc>
                <a:spcPct val="200000"/>
              </a:lnSpc>
              <a:buNone/>
            </a:pPr>
            <a:endParaRPr lang="en-US" b="1" i="0" dirty="0" smtClean="0">
              <a:solidFill>
                <a:srgbClr val="366092"/>
              </a:solidFill>
            </a:endParaRPr>
          </a:p>
          <a:p>
            <a:pPr>
              <a:buNone/>
            </a:pPr>
            <a:endParaRPr lang="en-US" b="1" i="0" dirty="0" smtClean="0">
              <a:solidFill>
                <a:srgbClr val="366092"/>
              </a:solidFill>
            </a:endParaRPr>
          </a:p>
          <a:p>
            <a:pPr>
              <a:buNone/>
            </a:pPr>
            <a:endParaRPr lang="en-US" b="1" i="0" dirty="0" smtClean="0">
              <a:solidFill>
                <a:srgbClr val="366092"/>
              </a:solidFill>
            </a:endParaRPr>
          </a:p>
          <a:p>
            <a:pPr>
              <a:buNone/>
            </a:pPr>
            <a:endParaRPr lang="en-US" b="1" i="0" dirty="0">
              <a:solidFill>
                <a:srgbClr val="366092"/>
              </a:solidFill>
            </a:endParaRPr>
          </a:p>
        </p:txBody>
      </p:sp>
      <p:graphicFrame>
        <p:nvGraphicFramePr>
          <p:cNvPr id="6" name="Object 5"/>
          <p:cNvGraphicFramePr>
            <a:graphicFrameLocks noChangeAspect="1"/>
          </p:cNvGraphicFramePr>
          <p:nvPr/>
        </p:nvGraphicFramePr>
        <p:xfrm>
          <a:off x="1089378" y="2068160"/>
          <a:ext cx="1219200" cy="292100"/>
        </p:xfrm>
        <a:graphic>
          <a:graphicData uri="http://schemas.openxmlformats.org/presentationml/2006/ole">
            <mc:AlternateContent xmlns:mc="http://schemas.openxmlformats.org/markup-compatibility/2006">
              <mc:Choice xmlns:v="urn:schemas-microsoft-com:vml" Requires="v">
                <p:oleObj spid="_x0000_s3090" name="Equation" r:id="rId3" imgW="1218960" imgH="291960" progId="Equation.DSMT4">
                  <p:embed/>
                </p:oleObj>
              </mc:Choice>
              <mc:Fallback>
                <p:oleObj name="Equation" r:id="rId3" imgW="1218960" imgH="291960" progId="Equation.DSMT4">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9378" y="2068160"/>
                        <a:ext cx="1219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9" name="Object 3"/>
          <p:cNvGraphicFramePr>
            <a:graphicFrameLocks noChangeAspect="1"/>
          </p:cNvGraphicFramePr>
          <p:nvPr/>
        </p:nvGraphicFramePr>
        <p:xfrm>
          <a:off x="1104900" y="2787650"/>
          <a:ext cx="1028700" cy="292100"/>
        </p:xfrm>
        <a:graphic>
          <a:graphicData uri="http://schemas.openxmlformats.org/presentationml/2006/ole">
            <mc:AlternateContent xmlns:mc="http://schemas.openxmlformats.org/markup-compatibility/2006">
              <mc:Choice xmlns:v="urn:schemas-microsoft-com:vml" Requires="v">
                <p:oleObj spid="_x0000_s3091" name="Equation" r:id="rId5" imgW="1028520" imgH="291960" progId="Equation.DSMT4">
                  <p:embed/>
                </p:oleObj>
              </mc:Choice>
              <mc:Fallback>
                <p:oleObj name="Equation" r:id="rId5" imgW="1028520" imgH="291960" progId="Equation.DSMT4">
                  <p:embed/>
                  <p:pic>
                    <p:nvPicPr>
                      <p:cNvPr id="0" name="Object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4900" y="2787650"/>
                        <a:ext cx="1028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nvGraphicFramePr>
        <p:xfrm>
          <a:off x="1135944" y="3530600"/>
          <a:ext cx="1333500" cy="292100"/>
        </p:xfrm>
        <a:graphic>
          <a:graphicData uri="http://schemas.openxmlformats.org/presentationml/2006/ole">
            <mc:AlternateContent xmlns:mc="http://schemas.openxmlformats.org/markup-compatibility/2006">
              <mc:Choice xmlns:v="urn:schemas-microsoft-com:vml" Requires="v">
                <p:oleObj spid="_x0000_s3092" name="Equation" r:id="rId7" imgW="1333440" imgH="291960" progId="Equation.DSMT4">
                  <p:embed/>
                </p:oleObj>
              </mc:Choice>
              <mc:Fallback>
                <p:oleObj name="Equation" r:id="rId7" imgW="1333440" imgH="291960" progId="Equation.DSMT4">
                  <p:embed/>
                  <p:pic>
                    <p:nvPicPr>
                      <p:cNvPr id="0" name="Object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35944" y="3530600"/>
                        <a:ext cx="1333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2" name="Object 6"/>
          <p:cNvGraphicFramePr>
            <a:graphicFrameLocks noChangeAspect="1"/>
          </p:cNvGraphicFramePr>
          <p:nvPr/>
        </p:nvGraphicFramePr>
        <p:xfrm>
          <a:off x="1092200" y="4248150"/>
          <a:ext cx="3175000" cy="330200"/>
        </p:xfrm>
        <a:graphic>
          <a:graphicData uri="http://schemas.openxmlformats.org/presentationml/2006/ole">
            <mc:AlternateContent xmlns:mc="http://schemas.openxmlformats.org/markup-compatibility/2006">
              <mc:Choice xmlns:v="urn:schemas-microsoft-com:vml" Requires="v">
                <p:oleObj spid="_x0000_s3093" name="Equation" r:id="rId9" imgW="3174840" imgH="330120" progId="Equation.DSMT4">
                  <p:embed/>
                </p:oleObj>
              </mc:Choice>
              <mc:Fallback>
                <p:oleObj name="Equation" r:id="rId9" imgW="3174840" imgH="330120" progId="Equation.DSMT4">
                  <p:embed/>
                  <p:pic>
                    <p:nvPicPr>
                      <p:cNvPr id="0" name="Object 3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92200" y="4248150"/>
                        <a:ext cx="31750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5778500" y="2027904"/>
          <a:ext cx="1016000" cy="355600"/>
        </p:xfrm>
        <a:graphic>
          <a:graphicData uri="http://schemas.openxmlformats.org/presentationml/2006/ole">
            <mc:AlternateContent xmlns:mc="http://schemas.openxmlformats.org/markup-compatibility/2006">
              <mc:Choice xmlns:v="urn:schemas-microsoft-com:vml" Requires="v">
                <p:oleObj spid="_x0000_s3094" name="Equation" r:id="rId11" imgW="1015559" imgH="355446" progId="Equation.DSMT4">
                  <p:embed/>
                </p:oleObj>
              </mc:Choice>
              <mc:Fallback>
                <p:oleObj name="Equation" r:id="rId11" imgW="1015559" imgH="355446" progId="Equation.DSMT4">
                  <p:embed/>
                  <p:pic>
                    <p:nvPicPr>
                      <p:cNvPr id="0" name="Object 3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78500" y="2027904"/>
                        <a:ext cx="10160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nvGraphicFramePr>
        <p:xfrm>
          <a:off x="5778500" y="2728452"/>
          <a:ext cx="825500" cy="355600"/>
        </p:xfrm>
        <a:graphic>
          <a:graphicData uri="http://schemas.openxmlformats.org/presentationml/2006/ole">
            <mc:AlternateContent xmlns:mc="http://schemas.openxmlformats.org/markup-compatibility/2006">
              <mc:Choice xmlns:v="urn:schemas-microsoft-com:vml" Requires="v">
                <p:oleObj spid="_x0000_s3095" name="Equation" r:id="rId13" imgW="825142" imgH="355446" progId="Equation.DSMT4">
                  <p:embed/>
                </p:oleObj>
              </mc:Choice>
              <mc:Fallback>
                <p:oleObj name="Equation" r:id="rId13" imgW="825142" imgH="355446" progId="Equation.DSMT4">
                  <p:embed/>
                  <p:pic>
                    <p:nvPicPr>
                      <p:cNvPr id="0" name="Object 3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78500" y="2728452"/>
                        <a:ext cx="8255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nvGraphicFramePr>
        <p:xfrm>
          <a:off x="5778500" y="3490452"/>
          <a:ext cx="825500" cy="355600"/>
        </p:xfrm>
        <a:graphic>
          <a:graphicData uri="http://schemas.openxmlformats.org/presentationml/2006/ole">
            <mc:AlternateContent xmlns:mc="http://schemas.openxmlformats.org/markup-compatibility/2006">
              <mc:Choice xmlns:v="urn:schemas-microsoft-com:vml" Requires="v">
                <p:oleObj spid="_x0000_s3096" name="Equation" r:id="rId15" imgW="825142" imgH="355446" progId="Equation.DSMT4">
                  <p:embed/>
                </p:oleObj>
              </mc:Choice>
              <mc:Fallback>
                <p:oleObj name="Equation" r:id="rId15" imgW="825142" imgH="355446" progId="Equation.DSMT4">
                  <p:embed/>
                  <p:pic>
                    <p:nvPicPr>
                      <p:cNvPr id="0" name="Object 3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78500" y="3490452"/>
                        <a:ext cx="8255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nvGraphicFramePr>
        <p:xfrm>
          <a:off x="5778500" y="4191000"/>
          <a:ext cx="1841500" cy="393700"/>
        </p:xfrm>
        <a:graphic>
          <a:graphicData uri="http://schemas.openxmlformats.org/presentationml/2006/ole">
            <mc:AlternateContent xmlns:mc="http://schemas.openxmlformats.org/markup-compatibility/2006">
              <mc:Choice xmlns:v="urn:schemas-microsoft-com:vml" Requires="v">
                <p:oleObj spid="_x0000_s3097" name="Equation" r:id="rId17" imgW="1841500" imgH="393700" progId="Equation.DSMT4">
                  <p:embed/>
                </p:oleObj>
              </mc:Choice>
              <mc:Fallback>
                <p:oleObj name="Equation" r:id="rId17" imgW="1841500" imgH="393700" progId="Equation.DSMT4">
                  <p:embed/>
                  <p:pic>
                    <p:nvPicPr>
                      <p:cNvPr id="0" name="Object 3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78500" y="4191000"/>
                        <a:ext cx="18415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Rectangle 13"/>
          <p:cNvSpPr/>
          <p:nvPr/>
        </p:nvSpPr>
        <p:spPr>
          <a:xfrm>
            <a:off x="5448826" y="1295400"/>
            <a:ext cx="2552174" cy="523220"/>
          </a:xfrm>
          <a:prstGeom prst="rect">
            <a:avLst/>
          </a:prstGeom>
        </p:spPr>
        <p:txBody>
          <a:bodyPr wrap="none">
            <a:spAutoFit/>
          </a:bodyPr>
          <a:lstStyle/>
          <a:p>
            <a:r>
              <a:rPr lang="en-US" sz="2800" b="1" dirty="0" smtClean="0">
                <a:solidFill>
                  <a:srgbClr val="366092"/>
                </a:solidFill>
                <a:latin typeface="+mj-lt"/>
              </a:rPr>
              <a:t>With Exponents</a:t>
            </a:r>
            <a:endParaRPr lang="en-US" sz="28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0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0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10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 of Exponents</a:t>
            </a:r>
            <a:endParaRPr lang="en-US" dirty="0"/>
          </a:p>
        </p:txBody>
      </p:sp>
      <p:sp>
        <p:nvSpPr>
          <p:cNvPr id="3" name="Content Placeholder 2"/>
          <p:cNvSpPr>
            <a:spLocks noGrp="1"/>
          </p:cNvSpPr>
          <p:nvPr>
            <p:ph idx="1"/>
          </p:nvPr>
        </p:nvSpPr>
        <p:spPr>
          <a:xfrm>
            <a:off x="457200" y="1280160"/>
            <a:ext cx="8229600" cy="3596640"/>
          </a:xfrm>
          <a:solidFill>
            <a:srgbClr val="FFFFCC"/>
          </a:solidFill>
          <a:ln w="28575">
            <a:solidFill>
              <a:srgbClr val="000000"/>
            </a:solidFill>
          </a:ln>
        </p:spPr>
        <p:txBody>
          <a:bodyPr>
            <a:noAutofit/>
          </a:bodyPr>
          <a:lstStyle/>
          <a:p>
            <a:pPr algn="ctr"/>
            <a:r>
              <a:rPr lang="en-US" b="1" dirty="0" smtClean="0">
                <a:solidFill>
                  <a:srgbClr val="000000"/>
                </a:solidFill>
              </a:rPr>
              <a:t>Exponent and Base</a:t>
            </a:r>
          </a:p>
          <a:p>
            <a:r>
              <a:rPr lang="en-US" dirty="0" smtClean="0">
                <a:solidFill>
                  <a:srgbClr val="000000"/>
                </a:solidFill>
              </a:rPr>
              <a:t>A whole number </a:t>
            </a:r>
            <a:r>
              <a:rPr lang="en-US" b="1" i="1" dirty="0" smtClean="0">
                <a:solidFill>
                  <a:srgbClr val="000000"/>
                </a:solidFill>
              </a:rPr>
              <a:t>n </a:t>
            </a:r>
            <a:r>
              <a:rPr lang="en-US" dirty="0" smtClean="0">
                <a:solidFill>
                  <a:srgbClr val="000000"/>
                </a:solidFill>
              </a:rPr>
              <a:t>is an </a:t>
            </a:r>
            <a:r>
              <a:rPr lang="en-US" b="1" dirty="0" smtClean="0">
                <a:solidFill>
                  <a:srgbClr val="C00000"/>
                </a:solidFill>
              </a:rPr>
              <a:t>exponent</a:t>
            </a:r>
            <a:r>
              <a:rPr lang="en-US" dirty="0" smtClean="0">
                <a:solidFill>
                  <a:srgbClr val="000000"/>
                </a:solidFill>
              </a:rPr>
              <a:t> if it is used to tell how many times another whole number </a:t>
            </a:r>
            <a:r>
              <a:rPr lang="en-US" b="1" i="1" dirty="0" smtClean="0">
                <a:solidFill>
                  <a:srgbClr val="000000"/>
                </a:solidFill>
              </a:rPr>
              <a:t>a </a:t>
            </a:r>
            <a:r>
              <a:rPr lang="en-US" dirty="0" smtClean="0">
                <a:solidFill>
                  <a:srgbClr val="000000"/>
                </a:solidFill>
              </a:rPr>
              <a:t>is used as a factor. The repeated factor </a:t>
            </a:r>
            <a:r>
              <a:rPr lang="en-US" b="1" i="1" dirty="0" smtClean="0">
                <a:solidFill>
                  <a:srgbClr val="000000"/>
                </a:solidFill>
              </a:rPr>
              <a:t>a</a:t>
            </a:r>
            <a:r>
              <a:rPr lang="en-US" dirty="0" smtClean="0">
                <a:solidFill>
                  <a:srgbClr val="000000"/>
                </a:solidFill>
              </a:rPr>
              <a:t> is called the </a:t>
            </a:r>
            <a:r>
              <a:rPr lang="en-US" b="1" dirty="0" smtClean="0">
                <a:solidFill>
                  <a:srgbClr val="C00000"/>
                </a:solidFill>
              </a:rPr>
              <a:t>base</a:t>
            </a:r>
            <a:r>
              <a:rPr lang="en-US" b="1" dirty="0" smtClean="0">
                <a:solidFill>
                  <a:srgbClr val="000000"/>
                </a:solidFill>
              </a:rPr>
              <a:t> </a:t>
            </a:r>
            <a:r>
              <a:rPr lang="en-US" dirty="0" smtClean="0">
                <a:solidFill>
                  <a:srgbClr val="000000"/>
                </a:solidFill>
              </a:rPr>
              <a:t>of the exponent. Symbolically,</a:t>
            </a:r>
            <a:endParaRPr lang="en-US" dirty="0">
              <a:solidFill>
                <a:srgbClr val="000000"/>
              </a:solidFill>
            </a:endParaRPr>
          </a:p>
        </p:txBody>
      </p:sp>
      <p:graphicFrame>
        <p:nvGraphicFramePr>
          <p:cNvPr id="31746" name="Object 10"/>
          <p:cNvGraphicFramePr>
            <a:graphicFrameLocks noChangeAspect="1"/>
          </p:cNvGraphicFramePr>
          <p:nvPr/>
        </p:nvGraphicFramePr>
        <p:xfrm>
          <a:off x="3187700" y="3657600"/>
          <a:ext cx="2768600" cy="787400"/>
        </p:xfrm>
        <a:graphic>
          <a:graphicData uri="http://schemas.openxmlformats.org/presentationml/2006/ole">
            <mc:AlternateContent xmlns:mc="http://schemas.openxmlformats.org/markup-compatibility/2006">
              <mc:Choice xmlns:v="urn:schemas-microsoft-com:vml" Requires="v">
                <p:oleObj spid="_x0000_s31748" name="Equation" r:id="rId3" imgW="2768400" imgH="787320" progId="Equation.DSMT4">
                  <p:embed/>
                </p:oleObj>
              </mc:Choice>
              <mc:Fallback>
                <p:oleObj name="Equation" r:id="rId3" imgW="2768400" imgH="78732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87700" y="3657600"/>
                        <a:ext cx="2768600" cy="78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3657600" y="4343400"/>
            <a:ext cx="1206741" cy="400110"/>
          </a:xfrm>
          <a:prstGeom prst="rect">
            <a:avLst/>
          </a:prstGeom>
        </p:spPr>
        <p:txBody>
          <a:bodyPr wrap="none">
            <a:spAutoFit/>
          </a:bodyPr>
          <a:lstStyle/>
          <a:p>
            <a:r>
              <a:rPr lang="en-US" sz="2000" b="1" i="1" dirty="0" smtClean="0">
                <a:solidFill>
                  <a:srgbClr val="008080"/>
                </a:solidFill>
              </a:rPr>
              <a:t>n</a:t>
            </a:r>
            <a:r>
              <a:rPr lang="en-US" sz="2000" b="1" dirty="0" smtClean="0">
                <a:solidFill>
                  <a:srgbClr val="008080"/>
                </a:solidFill>
              </a:rPr>
              <a:t>  </a:t>
            </a:r>
            <a:r>
              <a:rPr lang="en-US" sz="2000" dirty="0" smtClean="0">
                <a:solidFill>
                  <a:srgbClr val="008080"/>
                </a:solidFill>
              </a:rPr>
              <a:t>factors </a:t>
            </a:r>
            <a:endParaRPr lang="en-US" sz="2000" dirty="0">
              <a:solidFill>
                <a:srgbClr val="00808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 of Exponents</a:t>
            </a:r>
            <a:endParaRPr lang="en-US" dirty="0"/>
          </a:p>
        </p:txBody>
      </p:sp>
      <p:sp>
        <p:nvSpPr>
          <p:cNvPr id="3" name="Content Placeholder 2"/>
          <p:cNvSpPr>
            <a:spLocks noGrp="1"/>
          </p:cNvSpPr>
          <p:nvPr>
            <p:ph idx="1"/>
          </p:nvPr>
        </p:nvSpPr>
        <p:spPr>
          <a:xfrm>
            <a:off x="457200" y="1280160"/>
            <a:ext cx="8229600" cy="3901440"/>
          </a:xfrm>
          <a:noFill/>
          <a:ln w="28575">
            <a:solidFill>
              <a:srgbClr val="FF0000"/>
            </a:solidFill>
          </a:ln>
        </p:spPr>
        <p:txBody>
          <a:bodyPr>
            <a:noAutofit/>
          </a:bodyPr>
          <a:lstStyle/>
          <a:p>
            <a:pPr algn="ctr"/>
            <a:r>
              <a:rPr lang="en-US" b="1" dirty="0" smtClean="0">
                <a:solidFill>
                  <a:srgbClr val="000000"/>
                </a:solidFill>
              </a:rPr>
              <a:t>Common Error</a:t>
            </a:r>
            <a:endParaRPr lang="en-US" dirty="0">
              <a:solidFill>
                <a:srgbClr val="000000"/>
              </a:solidFill>
            </a:endParaRPr>
          </a:p>
        </p:txBody>
      </p:sp>
      <p:sp>
        <p:nvSpPr>
          <p:cNvPr id="4" name="Rectangle 3"/>
          <p:cNvSpPr/>
          <p:nvPr/>
        </p:nvSpPr>
        <p:spPr>
          <a:xfrm>
            <a:off x="457200" y="1920240"/>
            <a:ext cx="4572000" cy="954107"/>
          </a:xfrm>
          <a:prstGeom prst="rect">
            <a:avLst/>
          </a:prstGeom>
        </p:spPr>
        <p:txBody>
          <a:bodyPr>
            <a:spAutoFit/>
          </a:bodyPr>
          <a:lstStyle/>
          <a:p>
            <a:r>
              <a:rPr lang="en-US" sz="2800" b="1" dirty="0" smtClean="0">
                <a:solidFill>
                  <a:srgbClr val="000000"/>
                </a:solidFill>
              </a:rPr>
              <a:t>Do not </a:t>
            </a:r>
            <a:r>
              <a:rPr lang="en-US" sz="2800" dirty="0" smtClean="0">
                <a:solidFill>
                  <a:srgbClr val="000000"/>
                </a:solidFill>
              </a:rPr>
              <a:t>multiply the </a:t>
            </a:r>
          </a:p>
          <a:p>
            <a:r>
              <a:rPr lang="en-US" sz="2800" dirty="0" smtClean="0">
                <a:solidFill>
                  <a:srgbClr val="000000"/>
                </a:solidFill>
              </a:rPr>
              <a:t>base and the exponent.</a:t>
            </a:r>
            <a:endParaRPr lang="en-US" sz="2800" dirty="0">
              <a:solidFill>
                <a:srgbClr val="000000"/>
              </a:solidFill>
            </a:endParaRPr>
          </a:p>
        </p:txBody>
      </p:sp>
      <p:sp>
        <p:nvSpPr>
          <p:cNvPr id="5" name="Rectangle 4"/>
          <p:cNvSpPr/>
          <p:nvPr/>
        </p:nvSpPr>
        <p:spPr>
          <a:xfrm>
            <a:off x="4298815" y="1939647"/>
            <a:ext cx="4616585" cy="523220"/>
          </a:xfrm>
          <a:prstGeom prst="rect">
            <a:avLst/>
          </a:prstGeom>
        </p:spPr>
        <p:txBody>
          <a:bodyPr wrap="none">
            <a:spAutoFit/>
          </a:bodyPr>
          <a:lstStyle/>
          <a:p>
            <a:r>
              <a:rPr lang="en-US" sz="2800" b="1" dirty="0" smtClean="0">
                <a:solidFill>
                  <a:srgbClr val="000000"/>
                </a:solidFill>
              </a:rPr>
              <a:t>Do </a:t>
            </a:r>
            <a:r>
              <a:rPr lang="en-US" sz="2800" dirty="0" smtClean="0">
                <a:solidFill>
                  <a:srgbClr val="000000"/>
                </a:solidFill>
              </a:rPr>
              <a:t>multiply the base by itself.</a:t>
            </a:r>
            <a:endParaRPr lang="en-US" sz="2800" dirty="0">
              <a:solidFill>
                <a:srgbClr val="000000"/>
              </a:solidFill>
            </a:endParaRPr>
          </a:p>
        </p:txBody>
      </p:sp>
      <p:sp>
        <p:nvSpPr>
          <p:cNvPr id="6" name="Rectangle 5"/>
          <p:cNvSpPr/>
          <p:nvPr/>
        </p:nvSpPr>
        <p:spPr>
          <a:xfrm>
            <a:off x="2286000" y="3384756"/>
            <a:ext cx="1860574" cy="523220"/>
          </a:xfrm>
          <a:prstGeom prst="rect">
            <a:avLst/>
          </a:prstGeom>
        </p:spPr>
        <p:txBody>
          <a:bodyPr wrap="none">
            <a:spAutoFit/>
          </a:bodyPr>
          <a:lstStyle/>
          <a:p>
            <a:r>
              <a:rPr lang="en-US" sz="2800" dirty="0" smtClean="0">
                <a:solidFill>
                  <a:srgbClr val="FF0000"/>
                </a:solidFill>
              </a:rPr>
              <a:t>INCORRECT</a:t>
            </a:r>
            <a:endParaRPr lang="en-US" sz="2800" dirty="0">
              <a:solidFill>
                <a:srgbClr val="FF0000"/>
              </a:solidFill>
            </a:endParaRPr>
          </a:p>
        </p:txBody>
      </p:sp>
      <p:sp>
        <p:nvSpPr>
          <p:cNvPr id="7" name="Rectangle 6"/>
          <p:cNvSpPr/>
          <p:nvPr/>
        </p:nvSpPr>
        <p:spPr>
          <a:xfrm>
            <a:off x="2286000" y="3928336"/>
            <a:ext cx="1860574" cy="523220"/>
          </a:xfrm>
          <a:prstGeom prst="rect">
            <a:avLst/>
          </a:prstGeom>
        </p:spPr>
        <p:txBody>
          <a:bodyPr wrap="none">
            <a:spAutoFit/>
          </a:bodyPr>
          <a:lstStyle/>
          <a:p>
            <a:r>
              <a:rPr lang="en-US" sz="2800" dirty="0" smtClean="0">
                <a:solidFill>
                  <a:srgbClr val="FF0000"/>
                </a:solidFill>
              </a:rPr>
              <a:t>INCORRECT</a:t>
            </a:r>
            <a:endParaRPr lang="en-US" sz="2800" dirty="0">
              <a:solidFill>
                <a:srgbClr val="FF0000"/>
              </a:solidFill>
            </a:endParaRPr>
          </a:p>
        </p:txBody>
      </p:sp>
      <p:sp>
        <p:nvSpPr>
          <p:cNvPr id="8" name="Rectangle 7"/>
          <p:cNvSpPr/>
          <p:nvPr/>
        </p:nvSpPr>
        <p:spPr>
          <a:xfrm>
            <a:off x="6858000" y="3380188"/>
            <a:ext cx="1538370" cy="523220"/>
          </a:xfrm>
          <a:prstGeom prst="rect">
            <a:avLst/>
          </a:prstGeom>
        </p:spPr>
        <p:txBody>
          <a:bodyPr wrap="none">
            <a:spAutoFit/>
          </a:bodyPr>
          <a:lstStyle/>
          <a:p>
            <a:r>
              <a:rPr lang="en-US" sz="2800" dirty="0" smtClean="0">
                <a:solidFill>
                  <a:srgbClr val="008080"/>
                </a:solidFill>
              </a:rPr>
              <a:t>CORRECT</a:t>
            </a:r>
            <a:endParaRPr lang="en-US" sz="2800" dirty="0">
              <a:solidFill>
                <a:srgbClr val="008080"/>
              </a:solidFill>
            </a:endParaRPr>
          </a:p>
        </p:txBody>
      </p:sp>
      <p:sp>
        <p:nvSpPr>
          <p:cNvPr id="9" name="Rectangle 8"/>
          <p:cNvSpPr/>
          <p:nvPr/>
        </p:nvSpPr>
        <p:spPr>
          <a:xfrm>
            <a:off x="6858000" y="3972580"/>
            <a:ext cx="1538370" cy="523220"/>
          </a:xfrm>
          <a:prstGeom prst="rect">
            <a:avLst/>
          </a:prstGeom>
        </p:spPr>
        <p:txBody>
          <a:bodyPr wrap="none">
            <a:spAutoFit/>
          </a:bodyPr>
          <a:lstStyle/>
          <a:p>
            <a:r>
              <a:rPr lang="en-US" sz="2800" dirty="0" smtClean="0">
                <a:solidFill>
                  <a:srgbClr val="008080"/>
                </a:solidFill>
              </a:rPr>
              <a:t>CORRECT</a:t>
            </a:r>
            <a:endParaRPr lang="en-US" sz="2800" dirty="0">
              <a:solidFill>
                <a:srgbClr val="008080"/>
              </a:solidFill>
            </a:endParaRPr>
          </a:p>
        </p:txBody>
      </p:sp>
      <p:graphicFrame>
        <p:nvGraphicFramePr>
          <p:cNvPr id="32770" name="Object 2"/>
          <p:cNvGraphicFramePr>
            <a:graphicFrameLocks noChangeAspect="1"/>
          </p:cNvGraphicFramePr>
          <p:nvPr/>
        </p:nvGraphicFramePr>
        <p:xfrm>
          <a:off x="742744" y="3410156"/>
          <a:ext cx="1511300" cy="965200"/>
        </p:xfrm>
        <a:graphic>
          <a:graphicData uri="http://schemas.openxmlformats.org/presentationml/2006/ole">
            <mc:AlternateContent xmlns:mc="http://schemas.openxmlformats.org/markup-compatibility/2006">
              <mc:Choice xmlns:v="urn:schemas-microsoft-com:vml" Requires="v">
                <p:oleObj spid="_x0000_s32774" name="Equation" r:id="rId3" imgW="1511280" imgH="965160" progId="Equation.DSMT4">
                  <p:embed/>
                </p:oleObj>
              </mc:Choice>
              <mc:Fallback>
                <p:oleObj name="Equation" r:id="rId3" imgW="1511280" imgH="965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2744" y="3410156"/>
                        <a:ext cx="15113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5105400" y="3409684"/>
          <a:ext cx="1689100" cy="965200"/>
        </p:xfrm>
        <a:graphic>
          <a:graphicData uri="http://schemas.openxmlformats.org/presentationml/2006/ole">
            <mc:AlternateContent xmlns:mc="http://schemas.openxmlformats.org/markup-compatibility/2006">
              <mc:Choice xmlns:v="urn:schemas-microsoft-com:vml" Requires="v">
                <p:oleObj spid="_x0000_s32775" name="Equation" r:id="rId5" imgW="1688760" imgH="965160" progId="Equation.DSMT4">
                  <p:embed/>
                </p:oleObj>
              </mc:Choice>
              <mc:Fallback>
                <p:oleObj name="Equation" r:id="rId5" imgW="1688760" imgH="9651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5400" y="3409684"/>
                        <a:ext cx="16891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a:off x="990600" y="2971800"/>
            <a:ext cx="3048000" cy="1828800"/>
          </a:xfrm>
          <a:prstGeom prst="line">
            <a:avLst/>
          </a:prstGeom>
          <a:ln w="254000">
            <a:solidFill>
              <a:srgbClr val="FF0000">
                <a:alpha val="50196"/>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990600" y="3048000"/>
            <a:ext cx="2971800" cy="1752600"/>
          </a:xfrm>
          <a:prstGeom prst="line">
            <a:avLst/>
          </a:prstGeom>
          <a:ln w="254000">
            <a:solidFill>
              <a:srgbClr val="FF0000">
                <a:alpha val="50196"/>
              </a:srgbClr>
            </a:solidFill>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5201244" y="2743200"/>
            <a:ext cx="3200400" cy="2209800"/>
          </a:xfrm>
          <a:prstGeom prst="ellipse">
            <a:avLst/>
          </a:prstGeom>
          <a:noFill/>
          <a:ln w="254000">
            <a:solidFill>
              <a:srgbClr val="00B050">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2</a:t>
            </a:r>
            <a:endParaRPr lang="en-US" dirty="0">
              <a:solidFill>
                <a:srgbClr val="1F497D"/>
              </a:solidFill>
            </a:endParaRPr>
          </a:p>
        </p:txBody>
      </p:sp>
      <p:sp>
        <p:nvSpPr>
          <p:cNvPr id="7" name="Content Placeholder 6"/>
          <p:cNvSpPr>
            <a:spLocks noGrp="1"/>
          </p:cNvSpPr>
          <p:nvPr>
            <p:ph idx="1"/>
          </p:nvPr>
        </p:nvSpPr>
        <p:spPr/>
        <p:txBody>
          <a:bodyPr>
            <a:normAutofit/>
          </a:bodyPr>
          <a:lstStyle/>
          <a:p>
            <a:pPr marL="457200" indent="-457200">
              <a:buNone/>
            </a:pPr>
            <a:r>
              <a:rPr lang="en-US" b="1" i="0" dirty="0" smtClean="0">
                <a:solidFill>
                  <a:srgbClr val="366092"/>
                </a:solidFill>
              </a:rPr>
              <a:t>a.  </a:t>
            </a:r>
            <a:r>
              <a:rPr lang="en-US" i="0" dirty="0" smtClean="0">
                <a:solidFill>
                  <a:srgbClr val="0000FF"/>
                </a:solidFill>
              </a:rPr>
              <a:t>8</a:t>
            </a:r>
            <a:r>
              <a:rPr lang="en-US" i="0" baseline="30000" dirty="0" smtClean="0">
                <a:solidFill>
                  <a:srgbClr val="0000FF"/>
                </a:solidFill>
              </a:rPr>
              <a:t>2</a:t>
            </a:r>
            <a:r>
              <a:rPr lang="en-US" i="0" dirty="0" smtClean="0">
                <a:solidFill>
                  <a:srgbClr val="0000FF"/>
                </a:solidFill>
              </a:rPr>
              <a:t> = 64</a:t>
            </a:r>
          </a:p>
          <a:p>
            <a:pPr marL="457200" indent="-457200">
              <a:spcBef>
                <a:spcPts val="1200"/>
              </a:spcBef>
              <a:buNone/>
            </a:pPr>
            <a:r>
              <a:rPr lang="en-US" b="1" i="0" dirty="0" smtClean="0">
                <a:solidFill>
                  <a:srgbClr val="366092"/>
                </a:solidFill>
              </a:rPr>
              <a:t>b.</a:t>
            </a:r>
            <a:r>
              <a:rPr lang="en-US" i="0" dirty="0" smtClean="0">
                <a:solidFill>
                  <a:srgbClr val="366092"/>
                </a:solidFill>
              </a:rPr>
              <a:t>  </a:t>
            </a:r>
            <a:r>
              <a:rPr lang="en-US" i="0" dirty="0" smtClean="0">
                <a:solidFill>
                  <a:srgbClr val="0000FF"/>
                </a:solidFill>
              </a:rPr>
              <a:t>5</a:t>
            </a:r>
            <a:r>
              <a:rPr lang="en-US" i="0" baseline="30000" dirty="0" smtClean="0">
                <a:solidFill>
                  <a:srgbClr val="0000FF"/>
                </a:solidFill>
              </a:rPr>
              <a:t>3</a:t>
            </a:r>
            <a:r>
              <a:rPr lang="en-US" i="0" dirty="0" smtClean="0">
                <a:solidFill>
                  <a:srgbClr val="0000FF"/>
                </a:solidFill>
              </a:rPr>
              <a:t> = 125</a:t>
            </a:r>
          </a:p>
          <a:p>
            <a:pPr marL="457200" indent="-457200">
              <a:spcBef>
                <a:spcPts val="1200"/>
              </a:spcBef>
              <a:buNone/>
            </a:pPr>
            <a:endParaRPr lang="en-US" i="0" dirty="0" smtClean="0">
              <a:solidFill>
                <a:srgbClr val="366092"/>
              </a:solidFill>
            </a:endParaRPr>
          </a:p>
          <a:p>
            <a:pPr>
              <a:spcBef>
                <a:spcPts val="2400"/>
              </a:spcBef>
            </a:pPr>
            <a:r>
              <a:rPr lang="en-US" i="0" dirty="0" smtClean="0">
                <a:solidFill>
                  <a:srgbClr val="366092"/>
                </a:solidFill>
              </a:rPr>
              <a:t>Expressions with exponents other than 2 or 3 are read as the base “to the ___ </a:t>
            </a:r>
            <a:r>
              <a:rPr lang="en-US" dirty="0"/>
              <a:t>power.” </a:t>
            </a:r>
            <a:r>
              <a:rPr lang="en-US" i="0" dirty="0" smtClean="0">
                <a:solidFill>
                  <a:srgbClr val="366092"/>
                </a:solidFill>
              </a:rPr>
              <a:t>For example,</a:t>
            </a:r>
          </a:p>
          <a:p>
            <a:pPr defTabSz="176213">
              <a:spcBef>
                <a:spcPts val="1800"/>
              </a:spcBef>
            </a:pPr>
            <a:r>
              <a:rPr lang="en-US" i="0" dirty="0" smtClean="0">
                <a:solidFill>
                  <a:srgbClr val="0000FF"/>
                </a:solidFill>
              </a:rPr>
              <a:t>2</a:t>
            </a:r>
            <a:r>
              <a:rPr lang="en-US" i="0" baseline="30000" dirty="0" smtClean="0">
                <a:solidFill>
                  <a:srgbClr val="0000FF"/>
                </a:solidFill>
              </a:rPr>
              <a:t>5</a:t>
            </a:r>
            <a:r>
              <a:rPr lang="en-US" i="0" dirty="0" smtClean="0">
                <a:solidFill>
                  <a:srgbClr val="0000FF"/>
                </a:solidFill>
              </a:rPr>
              <a:t> = 32 </a:t>
            </a:r>
            <a:r>
              <a:rPr lang="en-US" i="0" dirty="0" smtClean="0">
                <a:solidFill>
                  <a:srgbClr val="366092"/>
                </a:solidFill>
              </a:rPr>
              <a:t>is read “</a:t>
            </a:r>
            <a:r>
              <a:rPr lang="en-US" i="0" dirty="0" smtClean="0">
                <a:solidFill>
                  <a:srgbClr val="FF0000"/>
                </a:solidFill>
              </a:rPr>
              <a:t>two to the fifth power is equal to thirty-two</a:t>
            </a:r>
            <a:r>
              <a:rPr lang="en-US" dirty="0" smtClean="0"/>
              <a:t>.</a:t>
            </a:r>
            <a:r>
              <a:rPr lang="en-US" i="0" dirty="0" smtClean="0">
                <a:solidFill>
                  <a:srgbClr val="366092"/>
                </a:solidFill>
              </a:rPr>
              <a:t>”</a:t>
            </a:r>
            <a:endParaRPr lang="en-US" i="0" dirty="0">
              <a:solidFill>
                <a:srgbClr val="366092"/>
              </a:solidFill>
            </a:endParaRPr>
          </a:p>
        </p:txBody>
      </p:sp>
      <p:sp>
        <p:nvSpPr>
          <p:cNvPr id="4" name="Rectangle 3"/>
          <p:cNvSpPr/>
          <p:nvPr/>
        </p:nvSpPr>
        <p:spPr>
          <a:xfrm>
            <a:off x="2151744" y="1843314"/>
            <a:ext cx="6400800" cy="954107"/>
          </a:xfrm>
          <a:prstGeom prst="rect">
            <a:avLst/>
          </a:prstGeom>
        </p:spPr>
        <p:txBody>
          <a:bodyPr>
            <a:spAutoFit/>
          </a:bodyPr>
          <a:lstStyle/>
          <a:p>
            <a:r>
              <a:rPr lang="en-US" sz="2800" dirty="0" smtClean="0">
                <a:solidFill>
                  <a:srgbClr val="366092"/>
                </a:solidFill>
              </a:rPr>
              <a:t>is read “</a:t>
            </a:r>
            <a:r>
              <a:rPr lang="en-US" sz="2800" dirty="0" smtClean="0">
                <a:solidFill>
                  <a:srgbClr val="FF0000"/>
                </a:solidFill>
              </a:rPr>
              <a:t>five cubed is equal to one hundred </a:t>
            </a:r>
            <a:r>
              <a:rPr lang="en-US" sz="2800" smtClean="0">
                <a:solidFill>
                  <a:srgbClr val="FF0000"/>
                </a:solidFill>
              </a:rPr>
              <a:t>twenty-five</a:t>
            </a:r>
            <a:r>
              <a:rPr lang="en-US" sz="2800" smtClean="0">
                <a:solidFill>
                  <a:srgbClr val="366092"/>
                </a:solidFill>
              </a:rPr>
              <a:t>.”</a:t>
            </a:r>
            <a:endParaRPr lang="en-US" sz="2800" dirty="0"/>
          </a:p>
        </p:txBody>
      </p:sp>
      <p:sp>
        <p:nvSpPr>
          <p:cNvPr id="5" name="Rectangle 4"/>
          <p:cNvSpPr/>
          <p:nvPr/>
        </p:nvSpPr>
        <p:spPr>
          <a:xfrm>
            <a:off x="1985325" y="1280886"/>
            <a:ext cx="6625275" cy="523220"/>
          </a:xfrm>
          <a:prstGeom prst="rect">
            <a:avLst/>
          </a:prstGeom>
        </p:spPr>
        <p:txBody>
          <a:bodyPr wrap="none">
            <a:spAutoFit/>
          </a:bodyPr>
          <a:lstStyle/>
          <a:p>
            <a:r>
              <a:rPr lang="en-US" sz="2800" dirty="0" smtClean="0">
                <a:solidFill>
                  <a:srgbClr val="366092"/>
                </a:solidFill>
              </a:rPr>
              <a:t>is read “</a:t>
            </a:r>
            <a:r>
              <a:rPr lang="en-US" sz="2800" dirty="0" smtClean="0">
                <a:solidFill>
                  <a:srgbClr val="FF0000"/>
                </a:solidFill>
              </a:rPr>
              <a:t>eight squared is equal to sixty-four</a:t>
            </a:r>
            <a:r>
              <a:rPr lang="en-US" sz="2800" dirty="0" smtClean="0"/>
              <a:t>.</a:t>
            </a:r>
            <a:r>
              <a:rPr lang="en-US" sz="2800" dirty="0" smtClean="0">
                <a:solidFill>
                  <a:srgbClr val="366092"/>
                </a:solidFill>
              </a:rPr>
              <a: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 of Exponents</a:t>
            </a:r>
            <a:endParaRPr lang="en-US" dirty="0"/>
          </a:p>
        </p:txBody>
      </p:sp>
      <p:sp>
        <p:nvSpPr>
          <p:cNvPr id="3" name="Content Placeholder 2"/>
          <p:cNvSpPr>
            <a:spLocks noGrp="1"/>
          </p:cNvSpPr>
          <p:nvPr>
            <p:ph idx="1"/>
          </p:nvPr>
        </p:nvSpPr>
        <p:spPr>
          <a:xfrm>
            <a:off x="457200" y="1280160"/>
            <a:ext cx="8229600" cy="3539430"/>
          </a:xfrm>
          <a:ln w="28575">
            <a:solidFill>
              <a:srgbClr val="FF0000"/>
            </a:solidFill>
          </a:ln>
        </p:spPr>
        <p:txBody>
          <a:bodyPr>
            <a:spAutoFit/>
          </a:bodyPr>
          <a:lstStyle/>
          <a:p>
            <a:r>
              <a:rPr lang="en-US" b="1" dirty="0" smtClean="0">
                <a:solidFill>
                  <a:srgbClr val="000000"/>
                </a:solidFill>
              </a:rPr>
              <a:t>Special Note: </a:t>
            </a:r>
            <a:r>
              <a:rPr lang="en-US" dirty="0" smtClean="0">
                <a:solidFill>
                  <a:srgbClr val="000000"/>
                </a:solidFill>
              </a:rPr>
              <a:t>There is usually some confusion about the use of the word “power.” Since 2</a:t>
            </a:r>
            <a:r>
              <a:rPr lang="en-US" baseline="30000" dirty="0" smtClean="0">
                <a:solidFill>
                  <a:srgbClr val="000000"/>
                </a:solidFill>
              </a:rPr>
              <a:t>5</a:t>
            </a:r>
            <a:r>
              <a:rPr lang="en-US" dirty="0" smtClean="0">
                <a:solidFill>
                  <a:srgbClr val="000000"/>
                </a:solidFill>
              </a:rPr>
              <a:t> is read “two to the fifth power,” it is natural to think of 5 as the power. This is not true. A power is not an exponent. A power is the product indicated by a base raised to an exponent. Thus, for the equation 2</a:t>
            </a:r>
            <a:r>
              <a:rPr lang="en-US" baseline="30000" dirty="0" smtClean="0">
                <a:solidFill>
                  <a:srgbClr val="000000"/>
                </a:solidFill>
              </a:rPr>
              <a:t>5</a:t>
            </a:r>
            <a:r>
              <a:rPr lang="en-US" dirty="0" smtClean="0">
                <a:solidFill>
                  <a:srgbClr val="000000"/>
                </a:solidFill>
              </a:rPr>
              <a:t> = 32 , think of the phrase “two to the fifth power” in its entirety. The corresponding power is the product, 32.</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and Zero as Exponents</a:t>
            </a:r>
            <a:endParaRPr lang="en-US" dirty="0"/>
          </a:p>
        </p:txBody>
      </p:sp>
      <p:sp>
        <p:nvSpPr>
          <p:cNvPr id="3"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algn="ctr"/>
            <a:r>
              <a:rPr lang="en-US" b="1" dirty="0" smtClean="0">
                <a:solidFill>
                  <a:srgbClr val="000000"/>
                </a:solidFill>
              </a:rPr>
              <a:t>The Exponent 1</a:t>
            </a:r>
          </a:p>
          <a:p>
            <a:r>
              <a:rPr lang="en-US" dirty="0" smtClean="0">
                <a:solidFill>
                  <a:srgbClr val="000000"/>
                </a:solidFill>
              </a:rPr>
              <a:t>For any whole number </a:t>
            </a:r>
            <a:r>
              <a:rPr lang="en-US" i="1" dirty="0" smtClean="0">
                <a:solidFill>
                  <a:srgbClr val="000000"/>
                </a:solidFill>
              </a:rPr>
              <a:t>a, </a:t>
            </a:r>
            <a:r>
              <a:rPr lang="en-US" b="1" i="1" dirty="0" smtClean="0">
                <a:solidFill>
                  <a:srgbClr val="0000FF"/>
                </a:solidFill>
              </a:rPr>
              <a:t>a </a:t>
            </a:r>
            <a:r>
              <a:rPr lang="en-US" dirty="0" smtClean="0">
                <a:solidFill>
                  <a:srgbClr val="0000FF"/>
                </a:solidFill>
              </a:rPr>
              <a:t>=</a:t>
            </a:r>
            <a:r>
              <a:rPr lang="en-US" b="1" i="1" dirty="0" smtClean="0">
                <a:solidFill>
                  <a:srgbClr val="0000FF"/>
                </a:solidFill>
              </a:rPr>
              <a:t> a</a:t>
            </a:r>
            <a:r>
              <a:rPr lang="en-US" baseline="30000" dirty="0" smtClean="0">
                <a:solidFill>
                  <a:srgbClr val="0000FF"/>
                </a:solidFill>
              </a:rPr>
              <a:t>1</a:t>
            </a:r>
            <a:r>
              <a:rPr lang="en-US" dirty="0" smtClean="0">
                <a:solidFill>
                  <a:srgbClr val="000000"/>
                </a:solidFill>
              </a:rPr>
              <a:t>.</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and Zero as Exponents</a:t>
            </a:r>
            <a:endParaRPr lang="en-US" dirty="0"/>
          </a:p>
        </p:txBody>
      </p:sp>
      <p:sp>
        <p:nvSpPr>
          <p:cNvPr id="3" name="Content Placeholder 2"/>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pPr algn="ctr"/>
            <a:r>
              <a:rPr lang="en-US" b="1" dirty="0" smtClean="0">
                <a:solidFill>
                  <a:srgbClr val="000000"/>
                </a:solidFill>
              </a:rPr>
              <a:t>The Exponent 0</a:t>
            </a:r>
          </a:p>
          <a:p>
            <a:r>
              <a:rPr lang="en-US" dirty="0" smtClean="0">
                <a:solidFill>
                  <a:srgbClr val="000000"/>
                </a:solidFill>
              </a:rPr>
              <a:t>If </a:t>
            </a:r>
            <a:r>
              <a:rPr lang="en-US" i="1" dirty="0" smtClean="0">
                <a:solidFill>
                  <a:srgbClr val="000000"/>
                </a:solidFill>
              </a:rPr>
              <a:t>a </a:t>
            </a:r>
            <a:r>
              <a:rPr lang="en-US" dirty="0" smtClean="0">
                <a:solidFill>
                  <a:srgbClr val="000000"/>
                </a:solidFill>
              </a:rPr>
              <a:t>is any nonzero whole number, then</a:t>
            </a:r>
          </a:p>
          <a:p>
            <a:pPr algn="ctr"/>
            <a:r>
              <a:rPr lang="en-US" b="1" i="1" dirty="0" smtClean="0">
                <a:solidFill>
                  <a:srgbClr val="0000FF"/>
                </a:solidFill>
              </a:rPr>
              <a:t>a</a:t>
            </a:r>
            <a:r>
              <a:rPr lang="en-US" baseline="30000" dirty="0" smtClean="0">
                <a:solidFill>
                  <a:srgbClr val="0000FF"/>
                </a:solidFill>
              </a:rPr>
              <a:t>0</a:t>
            </a:r>
            <a:r>
              <a:rPr lang="en-US" b="1" i="1" dirty="0" smtClean="0">
                <a:solidFill>
                  <a:srgbClr val="0000FF"/>
                </a:solidFill>
              </a:rPr>
              <a:t> </a:t>
            </a:r>
            <a:r>
              <a:rPr lang="en-US" dirty="0" smtClean="0">
                <a:solidFill>
                  <a:srgbClr val="0000FF"/>
                </a:solidFill>
              </a:rPr>
              <a:t>=</a:t>
            </a:r>
            <a:r>
              <a:rPr lang="en-US" b="1" i="1" dirty="0" smtClean="0">
                <a:solidFill>
                  <a:srgbClr val="0000FF"/>
                </a:solidFill>
              </a:rPr>
              <a:t> </a:t>
            </a:r>
            <a:r>
              <a:rPr lang="en-US" b="1" dirty="0" smtClean="0">
                <a:solidFill>
                  <a:srgbClr val="0000FF"/>
                </a:solidFill>
              </a:rPr>
              <a:t>1</a:t>
            </a:r>
            <a:r>
              <a:rPr lang="en-US" dirty="0" smtClean="0">
                <a:solidFill>
                  <a:srgbClr val="0000FF"/>
                </a:solidFill>
              </a:rPr>
              <a:t>.</a:t>
            </a:r>
            <a:endParaRPr lang="en-US" dirty="0" smtClean="0">
              <a:solidFill>
                <a:srgbClr val="000000"/>
              </a:solidFill>
            </a:endParaRPr>
          </a:p>
          <a:p>
            <a:r>
              <a:rPr lang="en-US" dirty="0" smtClean="0">
                <a:solidFill>
                  <a:srgbClr val="000000"/>
                </a:solidFill>
              </a:rPr>
              <a:t>(</a:t>
            </a:r>
            <a:r>
              <a:rPr lang="en-US" b="1" dirty="0" smtClean="0">
                <a:solidFill>
                  <a:srgbClr val="000000"/>
                </a:solidFill>
              </a:rPr>
              <a:t>Note</a:t>
            </a:r>
            <a:r>
              <a:rPr lang="en-US" dirty="0" smtClean="0">
                <a:solidFill>
                  <a:srgbClr val="000000"/>
                </a:solidFill>
              </a:rPr>
              <a:t>: The expression 0</a:t>
            </a:r>
            <a:r>
              <a:rPr lang="en-US" baseline="30000" dirty="0" smtClean="0">
                <a:solidFill>
                  <a:srgbClr val="000000"/>
                </a:solidFill>
              </a:rPr>
              <a:t>0</a:t>
            </a:r>
            <a:r>
              <a:rPr lang="en-US" dirty="0" smtClean="0">
                <a:solidFill>
                  <a:srgbClr val="000000"/>
                </a:solidFill>
              </a:rPr>
              <a:t> is undefined.)</a:t>
            </a:r>
            <a:endParaRPr lang="en-US" dirty="0">
              <a:solidFill>
                <a:srgbClr val="00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486</TotalTime>
  <Words>824</Words>
  <Application>Microsoft Office PowerPoint</Application>
  <PresentationFormat>On-screen Show (4:3)</PresentationFormat>
  <Paragraphs>154</Paragraphs>
  <Slides>22</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7" baseType="lpstr">
      <vt:lpstr>Calibri</vt:lpstr>
      <vt:lpstr>Courier New</vt:lpstr>
      <vt:lpstr>Arial</vt:lpstr>
      <vt:lpstr>Office Theme</vt:lpstr>
      <vt:lpstr>Equation</vt:lpstr>
      <vt:lpstr>Section 1.6</vt:lpstr>
      <vt:lpstr>Objectives</vt:lpstr>
      <vt:lpstr>Example 1</vt:lpstr>
      <vt:lpstr>Terminology of Exponents</vt:lpstr>
      <vt:lpstr>Terminology of Exponents</vt:lpstr>
      <vt:lpstr>Example 2</vt:lpstr>
      <vt:lpstr>Terminology of Exponents</vt:lpstr>
      <vt:lpstr>One and Zero as Exponents</vt:lpstr>
      <vt:lpstr>One and Zero as Exponents</vt:lpstr>
      <vt:lpstr>Example 3</vt:lpstr>
      <vt:lpstr>Example 3 (cont.)</vt:lpstr>
      <vt:lpstr>Example 3 (cont.)</vt:lpstr>
      <vt:lpstr>Rules for Order of Operations</vt:lpstr>
      <vt:lpstr>Rules for Order of Operations</vt:lpstr>
      <vt:lpstr>Rules for Order of Operations</vt:lpstr>
      <vt:lpstr>Rules for Order of Operations</vt:lpstr>
      <vt:lpstr>Rules for Order of Operations</vt:lpstr>
      <vt:lpstr>Example 4</vt:lpstr>
      <vt:lpstr>Example 5</vt:lpstr>
      <vt:lpstr>Example 6</vt:lpstr>
      <vt:lpstr>Completion Example 7</vt:lpstr>
      <vt:lpstr>Completion Example 8</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84</cp:revision>
  <dcterms:created xsi:type="dcterms:W3CDTF">2013-04-26T14:43:13Z</dcterms:created>
  <dcterms:modified xsi:type="dcterms:W3CDTF">2017-08-02T15:23:16Z</dcterms:modified>
</cp:coreProperties>
</file>