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2"/>
  </p:notesMasterIdLst>
  <p:handoutMasterIdLst>
    <p:handoutMasterId r:id="rId13"/>
  </p:handoutMasterIdLst>
  <p:sldIdLst>
    <p:sldId id="256" r:id="rId2"/>
    <p:sldId id="258" r:id="rId3"/>
    <p:sldId id="260" r:id="rId4"/>
    <p:sldId id="263" r:id="rId5"/>
    <p:sldId id="273" r:id="rId6"/>
    <p:sldId id="272" r:id="rId7"/>
    <p:sldId id="266" r:id="rId8"/>
    <p:sldId id="269" r:id="rId9"/>
    <p:sldId id="270" r:id="rId10"/>
    <p:sldId id="271" r:id="rId11"/>
  </p:sldIdLst>
  <p:sldSz cx="9144000" cy="6858000" type="screen4x3"/>
  <p:notesSz cx="6858000" cy="9144000"/>
  <p:embeddedFontLst>
    <p:embeddedFont>
      <p:font typeface="Calibri" panose="020F0502020204030204" pitchFamily="34" charset="0"/>
      <p:regular r:id="rId14"/>
      <p:bold r:id="rId15"/>
      <p:italic r:id="rId16"/>
      <p:boldItalic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00"/>
    <a:srgbClr val="008080"/>
    <a:srgbClr val="9900FF"/>
    <a:srgbClr val="00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5" Type="http://schemas.openxmlformats.org/officeDocument/2006/relationships/image" Target="../media/image9.wmf"/><Relationship Id="rId4"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6" Type="http://schemas.openxmlformats.org/officeDocument/2006/relationships/image" Target="../media/image15.wmf"/><Relationship Id="rId5" Type="http://schemas.openxmlformats.org/officeDocument/2006/relationships/image" Target="../media/image14.wmf"/><Relationship Id="rId4"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5" Type="http://schemas.openxmlformats.org/officeDocument/2006/relationships/image" Target="../media/image20.wmf"/><Relationship Id="rId4" Type="http://schemas.openxmlformats.org/officeDocument/2006/relationships/image" Target="../media/image1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2754260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973CF-09D7-4052-A646-9CEA07203C14}"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70B726-89BE-47BA-84FE-5B5C1DBE184A}" type="slidenum">
              <a:rPr lang="en-US" smtClean="0"/>
              <a:pPr/>
              <a:t>‹#›</a:t>
            </a:fld>
            <a:endParaRPr lang="en-US"/>
          </a:p>
        </p:txBody>
      </p:sp>
    </p:spTree>
    <p:extLst>
      <p:ext uri="{BB962C8B-B14F-4D97-AF65-F5344CB8AC3E}">
        <p14:creationId xmlns:p14="http://schemas.microsoft.com/office/powerpoint/2010/main" val="3826220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38308749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7</a:t>
            </a:fld>
            <a:endParaRPr lang="en-US" dirty="0"/>
          </a:p>
        </p:txBody>
      </p:sp>
    </p:spTree>
    <p:extLst>
      <p:ext uri="{BB962C8B-B14F-4D97-AF65-F5344CB8AC3E}">
        <p14:creationId xmlns:p14="http://schemas.microsoft.com/office/powerpoint/2010/main" val="13747049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8</a:t>
            </a:fld>
            <a:endParaRPr lang="en-US" dirty="0"/>
          </a:p>
        </p:txBody>
      </p:sp>
    </p:spTree>
    <p:extLst>
      <p:ext uri="{BB962C8B-B14F-4D97-AF65-F5344CB8AC3E}">
        <p14:creationId xmlns:p14="http://schemas.microsoft.com/office/powerpoint/2010/main" val="22717980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9</a:t>
            </a:fld>
            <a:endParaRPr lang="en-US" dirty="0"/>
          </a:p>
        </p:txBody>
      </p:sp>
    </p:spTree>
    <p:extLst>
      <p:ext uri="{BB962C8B-B14F-4D97-AF65-F5344CB8AC3E}">
        <p14:creationId xmlns:p14="http://schemas.microsoft.com/office/powerpoint/2010/main" val="430559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10</a:t>
            </a:fld>
            <a:endParaRPr lang="en-US" dirty="0"/>
          </a:p>
        </p:txBody>
      </p:sp>
    </p:spTree>
    <p:extLst>
      <p:ext uri="{BB962C8B-B14F-4D97-AF65-F5344CB8AC3E}">
        <p14:creationId xmlns:p14="http://schemas.microsoft.com/office/powerpoint/2010/main" val="6785128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a:t>
            </a:r>
            <a:r>
              <a:rPr lang="en-US" baseline="-25000" dirty="0" smtClean="0">
                <a:solidFill>
                  <a:srgbClr val="2D7D9F"/>
                </a:solidFill>
              </a:rPr>
              <a:t>Learning</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20.wmf"/><Relationship Id="rId3" Type="http://schemas.openxmlformats.org/officeDocument/2006/relationships/notesSlide" Target="../notesSlides/notesSlide5.xml"/><Relationship Id="rId7" Type="http://schemas.openxmlformats.org/officeDocument/2006/relationships/image" Target="../media/image17.wmf"/><Relationship Id="rId12"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6.bin"/><Relationship Id="rId11" Type="http://schemas.openxmlformats.org/officeDocument/2006/relationships/image" Target="../media/image19.wmf"/><Relationship Id="rId5" Type="http://schemas.openxmlformats.org/officeDocument/2006/relationships/image" Target="../media/image16.wmf"/><Relationship Id="rId10" Type="http://schemas.openxmlformats.org/officeDocument/2006/relationships/oleObject" Target="../embeddings/oleObject18.bin"/><Relationship Id="rId4" Type="http://schemas.openxmlformats.org/officeDocument/2006/relationships/oleObject" Target="../embeddings/oleObject15.bin"/><Relationship Id="rId9" Type="http://schemas.openxmlformats.org/officeDocument/2006/relationships/image" Target="../media/image18.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9.wmf"/><Relationship Id="rId3" Type="http://schemas.openxmlformats.org/officeDocument/2006/relationships/notesSlide" Target="../notesSlides/notesSlide3.xml"/><Relationship Id="rId7" Type="http://schemas.openxmlformats.org/officeDocument/2006/relationships/image" Target="../media/image6.wmf"/><Relationship Id="rId12"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5.bin"/><Relationship Id="rId11" Type="http://schemas.openxmlformats.org/officeDocument/2006/relationships/image" Target="../media/image8.wmf"/><Relationship Id="rId5" Type="http://schemas.openxmlformats.org/officeDocument/2006/relationships/image" Target="../media/image5.wmf"/><Relationship Id="rId10" Type="http://schemas.openxmlformats.org/officeDocument/2006/relationships/oleObject" Target="../embeddings/oleObject7.bin"/><Relationship Id="rId4" Type="http://schemas.openxmlformats.org/officeDocument/2006/relationships/oleObject" Target="../embeddings/oleObject4.bin"/><Relationship Id="rId9" Type="http://schemas.openxmlformats.org/officeDocument/2006/relationships/image" Target="../media/image7.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3" Type="http://schemas.openxmlformats.org/officeDocument/2006/relationships/notesSlide" Target="../notesSlides/notesSlide4.xml"/><Relationship Id="rId7" Type="http://schemas.openxmlformats.org/officeDocument/2006/relationships/image" Target="../media/image11.wmf"/><Relationship Id="rId12"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5" Type="http://schemas.openxmlformats.org/officeDocument/2006/relationships/image" Target="../media/image15.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wmf"/><Relationship Id="rId14" Type="http://schemas.openxmlformats.org/officeDocument/2006/relationships/oleObject" Target="../embeddings/oleObject1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1.7</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smtClean="0">
                <a:solidFill>
                  <a:srgbClr val="1F497D"/>
                </a:solidFill>
              </a:rPr>
              <a:t>Introduction to Polynomials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4</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eaLnBrk="1" hangingPunct="1">
              <a:buNone/>
            </a:pPr>
            <a:r>
              <a:rPr lang="en-US" i="0" dirty="0" smtClean="0">
                <a:solidFill>
                  <a:schemeClr val="tx1"/>
                </a:solidFill>
              </a:rPr>
              <a:t>Evaluate the polynomial </a:t>
            </a:r>
            <a:r>
              <a:rPr lang="en-US" i="1" dirty="0" smtClean="0">
                <a:solidFill>
                  <a:srgbClr val="0000FF"/>
                </a:solidFill>
              </a:rPr>
              <a:t>x</a:t>
            </a:r>
            <a:r>
              <a:rPr lang="en-US" i="0" baseline="30000" dirty="0" smtClean="0">
                <a:solidFill>
                  <a:srgbClr val="0000FF"/>
                </a:solidFill>
              </a:rPr>
              <a:t>2</a:t>
            </a:r>
            <a:r>
              <a:rPr lang="en-US" i="0" dirty="0" smtClean="0">
                <a:solidFill>
                  <a:srgbClr val="0000FF"/>
                </a:solidFill>
              </a:rPr>
              <a:t> + 5</a:t>
            </a:r>
            <a:r>
              <a:rPr lang="en-US" i="1" dirty="0" smtClean="0">
                <a:solidFill>
                  <a:srgbClr val="0000FF"/>
                </a:solidFill>
              </a:rPr>
              <a:t>x</a:t>
            </a:r>
            <a:r>
              <a:rPr lang="en-US" i="0" dirty="0" smtClean="0">
                <a:solidFill>
                  <a:srgbClr val="0000FF"/>
                </a:solidFill>
              </a:rPr>
              <a:t> – 36</a:t>
            </a:r>
            <a:r>
              <a:rPr lang="en-US" i="0" dirty="0" smtClean="0">
                <a:solidFill>
                  <a:schemeClr val="tx1"/>
                </a:solidFill>
              </a:rPr>
              <a:t> for </a:t>
            </a:r>
            <a:r>
              <a:rPr lang="en-US" i="1" dirty="0" smtClean="0">
                <a:solidFill>
                  <a:srgbClr val="0000FF"/>
                </a:solidFill>
              </a:rPr>
              <a:t>x</a:t>
            </a:r>
            <a:r>
              <a:rPr lang="en-US" i="0" dirty="0" smtClean="0">
                <a:solidFill>
                  <a:srgbClr val="0000FF"/>
                </a:solidFill>
              </a:rPr>
              <a:t> = </a:t>
            </a:r>
            <a:r>
              <a:rPr lang="en-US" i="0" dirty="0" smtClean="0">
                <a:solidFill>
                  <a:srgbClr val="9900FF"/>
                </a:solidFill>
              </a:rPr>
              <a:t>4</a:t>
            </a:r>
            <a:r>
              <a:rPr lang="en-US" i="0" dirty="0" smtClean="0">
                <a:solidFill>
                  <a:schemeClr val="tx1"/>
                </a:solidFill>
              </a:rPr>
              <a:t>.</a:t>
            </a:r>
          </a:p>
          <a:p>
            <a:r>
              <a:rPr lang="en-US" b="1" dirty="0" smtClean="0"/>
              <a:t>Solution</a:t>
            </a:r>
            <a:endParaRPr lang="en-US" i="0" dirty="0" smtClean="0">
              <a:solidFill>
                <a:schemeClr val="tx1"/>
              </a:solidFill>
            </a:endParaRPr>
          </a:p>
          <a:p>
            <a:pPr eaLnBrk="1" hangingPunct="1">
              <a:buNone/>
            </a:pPr>
            <a:r>
              <a:rPr lang="en-US" i="0" dirty="0" smtClean="0">
                <a:solidFill>
                  <a:schemeClr val="tx1"/>
                </a:solidFill>
              </a:rPr>
              <a:t>		 </a:t>
            </a:r>
          </a:p>
        </p:txBody>
      </p:sp>
      <p:graphicFrame>
        <p:nvGraphicFramePr>
          <p:cNvPr id="5" name="Object 4"/>
          <p:cNvGraphicFramePr>
            <a:graphicFrameLocks noChangeAspect="1"/>
          </p:cNvGraphicFramePr>
          <p:nvPr/>
        </p:nvGraphicFramePr>
        <p:xfrm>
          <a:off x="624348" y="2590800"/>
          <a:ext cx="1701800" cy="381000"/>
        </p:xfrm>
        <a:graphic>
          <a:graphicData uri="http://schemas.openxmlformats.org/presentationml/2006/ole">
            <mc:AlternateContent xmlns:mc="http://schemas.openxmlformats.org/markup-compatibility/2006">
              <mc:Choice xmlns:v="urn:schemas-microsoft-com:vml" Requires="v">
                <p:oleObj spid="_x0000_s8205" name="Equation" r:id="rId4" imgW="1701720" imgH="380880" progId="Equation.DSMT4">
                  <p:embed/>
                </p:oleObj>
              </mc:Choice>
              <mc:Fallback>
                <p:oleObj name="Equation" r:id="rId4" imgW="1701720" imgH="380880" progId="Equation.DSMT4">
                  <p:embed/>
                  <p:pic>
                    <p:nvPicPr>
                      <p:cNvPr id="0" name="Object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4348" y="2590800"/>
                        <a:ext cx="17018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2454578" y="2616200"/>
          <a:ext cx="2235200" cy="482600"/>
        </p:xfrm>
        <a:graphic>
          <a:graphicData uri="http://schemas.openxmlformats.org/presentationml/2006/ole">
            <mc:AlternateContent xmlns:mc="http://schemas.openxmlformats.org/markup-compatibility/2006">
              <mc:Choice xmlns:v="urn:schemas-microsoft-com:vml" Requires="v">
                <p:oleObj spid="_x0000_s8206" name="Equation" r:id="rId6" imgW="2234880" imgH="482400" progId="Equation.DSMT4">
                  <p:embed/>
                </p:oleObj>
              </mc:Choice>
              <mc:Fallback>
                <p:oleObj name="Equation" r:id="rId6" imgW="2234880" imgH="482400" progId="Equation.DSMT4">
                  <p:embed/>
                  <p:pic>
                    <p:nvPicPr>
                      <p:cNvPr id="0" name="Object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54578" y="2616200"/>
                        <a:ext cx="22352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2454578" y="3321050"/>
          <a:ext cx="2260600" cy="469900"/>
        </p:xfrm>
        <a:graphic>
          <a:graphicData uri="http://schemas.openxmlformats.org/presentationml/2006/ole">
            <mc:AlternateContent xmlns:mc="http://schemas.openxmlformats.org/markup-compatibility/2006">
              <mc:Choice xmlns:v="urn:schemas-microsoft-com:vml" Requires="v">
                <p:oleObj spid="_x0000_s8207" name="Equation" r:id="rId8" imgW="2260440" imgH="469800" progId="Equation.DSMT4">
                  <p:embed/>
                </p:oleObj>
              </mc:Choice>
              <mc:Fallback>
                <p:oleObj name="Equation" r:id="rId8" imgW="2260440" imgH="469800" progId="Equation.DSMT4">
                  <p:embed/>
                  <p:pic>
                    <p:nvPicPr>
                      <p:cNvPr id="0" name="Object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54578" y="3321050"/>
                        <a:ext cx="22606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2454578" y="4013200"/>
          <a:ext cx="1981200" cy="292100"/>
        </p:xfrm>
        <a:graphic>
          <a:graphicData uri="http://schemas.openxmlformats.org/presentationml/2006/ole">
            <mc:AlternateContent xmlns:mc="http://schemas.openxmlformats.org/markup-compatibility/2006">
              <mc:Choice xmlns:v="urn:schemas-microsoft-com:vml" Requires="v">
                <p:oleObj spid="_x0000_s8208" name="Equation" r:id="rId10" imgW="1981080" imgH="291960" progId="Equation.DSMT4">
                  <p:embed/>
                </p:oleObj>
              </mc:Choice>
              <mc:Fallback>
                <p:oleObj name="Equation" r:id="rId10" imgW="1981080" imgH="291960" progId="Equation.DSMT4">
                  <p:embed/>
                  <p:pic>
                    <p:nvPicPr>
                      <p:cNvPr id="0" name="Object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54578" y="4013200"/>
                        <a:ext cx="1981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2454578" y="4527550"/>
          <a:ext cx="482600" cy="292100"/>
        </p:xfrm>
        <a:graphic>
          <a:graphicData uri="http://schemas.openxmlformats.org/presentationml/2006/ole">
            <mc:AlternateContent xmlns:mc="http://schemas.openxmlformats.org/markup-compatibility/2006">
              <mc:Choice xmlns:v="urn:schemas-microsoft-com:vml" Requires="v">
                <p:oleObj spid="_x0000_s8209" name="Equation" r:id="rId12" imgW="482400" imgH="291960" progId="Equation.DSMT4">
                  <p:embed/>
                </p:oleObj>
              </mc:Choice>
              <mc:Fallback>
                <p:oleObj name="Equation" r:id="rId12" imgW="482400" imgH="291960" progId="Equation.DSMT4">
                  <p:embed/>
                  <p:pic>
                    <p:nvPicPr>
                      <p:cNvPr id="0" name="Object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54578" y="4527550"/>
                        <a:ext cx="482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Rectangle 9"/>
          <p:cNvSpPr/>
          <p:nvPr/>
        </p:nvSpPr>
        <p:spPr>
          <a:xfrm>
            <a:off x="4876800" y="2522010"/>
            <a:ext cx="4114800" cy="707886"/>
          </a:xfrm>
          <a:prstGeom prst="rect">
            <a:avLst/>
          </a:prstGeom>
        </p:spPr>
        <p:txBody>
          <a:bodyPr wrap="square">
            <a:spAutoFit/>
          </a:bodyPr>
          <a:lstStyle/>
          <a:p>
            <a:r>
              <a:rPr lang="en-US" sz="2000" dirty="0" smtClean="0">
                <a:solidFill>
                  <a:srgbClr val="008080"/>
                </a:solidFill>
              </a:rPr>
              <a:t>Note that a raised dot or parentheses can be used to indicate multiplication.</a:t>
            </a:r>
            <a:endParaRPr lang="en-US" sz="2000" dirty="0">
              <a:solidFill>
                <a:srgbClr val="00808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Objectives</a:t>
            </a:r>
            <a:endParaRPr lang="en-US" dirty="0">
              <a:solidFill>
                <a:srgbClr val="1F497D"/>
              </a:solidFill>
            </a:endParaRPr>
          </a:p>
        </p:txBody>
      </p:sp>
      <p:sp>
        <p:nvSpPr>
          <p:cNvPr id="15362" name="Content Placeholder 2"/>
          <p:cNvSpPr>
            <a:spLocks noGrp="1"/>
          </p:cNvSpPr>
          <p:nvPr>
            <p:ph idx="1"/>
          </p:nvPr>
        </p:nvSpPr>
        <p:spPr/>
        <p:txBody>
          <a:bodyPr/>
          <a:lstStyle/>
          <a:p>
            <a:pPr marL="457200" indent="-457200" eaLnBrk="1" hangingPunct="1">
              <a:buFont typeface="Courier New" pitchFamily="49" charset="0"/>
              <a:buChar char="o"/>
            </a:pPr>
            <a:r>
              <a:rPr lang="en-US" i="0" dirty="0" smtClean="0">
                <a:solidFill>
                  <a:srgbClr val="366092"/>
                </a:solidFill>
              </a:rPr>
              <a:t>Learn the meaning of the term </a:t>
            </a:r>
            <a:r>
              <a:rPr lang="en-US" b="1" i="0" dirty="0" smtClean="0">
                <a:solidFill>
                  <a:srgbClr val="366092"/>
                </a:solidFill>
              </a:rPr>
              <a:t>polynomial</a:t>
            </a:r>
            <a:r>
              <a:rPr lang="en-US" i="0" dirty="0" smtClean="0">
                <a:solidFill>
                  <a:srgbClr val="366092"/>
                </a:solidFill>
              </a:rPr>
              <a:t>.</a:t>
            </a:r>
          </a:p>
          <a:p>
            <a:pPr marL="457200" indent="-457200" eaLnBrk="1" hangingPunct="1">
              <a:buFont typeface="Courier New" pitchFamily="49" charset="0"/>
              <a:buChar char="o"/>
            </a:pPr>
            <a:r>
              <a:rPr lang="en-US" i="0" dirty="0" smtClean="0">
                <a:solidFill>
                  <a:srgbClr val="366092"/>
                </a:solidFill>
              </a:rPr>
              <a:t>Be able to determine the </a:t>
            </a:r>
            <a:r>
              <a:rPr lang="en-US" b="1" i="0" dirty="0" smtClean="0">
                <a:solidFill>
                  <a:srgbClr val="366092"/>
                </a:solidFill>
              </a:rPr>
              <a:t>degree</a:t>
            </a:r>
            <a:r>
              <a:rPr lang="en-US" i="0" dirty="0" smtClean="0">
                <a:solidFill>
                  <a:srgbClr val="366092"/>
                </a:solidFill>
              </a:rPr>
              <a:t> of a polynomial.</a:t>
            </a:r>
          </a:p>
          <a:p>
            <a:pPr marL="457200" indent="-457200" eaLnBrk="1" hangingPunct="1">
              <a:buFont typeface="Courier New" pitchFamily="49" charset="0"/>
              <a:buChar char="o"/>
            </a:pPr>
            <a:r>
              <a:rPr lang="en-US" i="0" dirty="0" smtClean="0">
                <a:solidFill>
                  <a:srgbClr val="366092"/>
                </a:solidFill>
              </a:rPr>
              <a:t>Learn the classifications of polynomials: </a:t>
            </a:r>
            <a:r>
              <a:rPr lang="en-US" b="1" i="0" dirty="0" smtClean="0">
                <a:solidFill>
                  <a:srgbClr val="366092"/>
                </a:solidFill>
              </a:rPr>
              <a:t>monomial</a:t>
            </a:r>
            <a:r>
              <a:rPr lang="en-US" i="0" dirty="0" smtClean="0">
                <a:solidFill>
                  <a:srgbClr val="366092"/>
                </a:solidFill>
              </a:rPr>
              <a:t>, </a:t>
            </a:r>
            <a:r>
              <a:rPr lang="en-US" b="1" i="0" dirty="0" smtClean="0">
                <a:solidFill>
                  <a:srgbClr val="366092"/>
                </a:solidFill>
              </a:rPr>
              <a:t>binomial</a:t>
            </a:r>
            <a:r>
              <a:rPr lang="en-US" i="0" dirty="0" smtClean="0">
                <a:solidFill>
                  <a:srgbClr val="366092"/>
                </a:solidFill>
              </a:rPr>
              <a:t>, and </a:t>
            </a:r>
            <a:r>
              <a:rPr lang="en-US" b="1" i="0" dirty="0" smtClean="0">
                <a:solidFill>
                  <a:srgbClr val="366092"/>
                </a:solidFill>
              </a:rPr>
              <a:t>trinomial</a:t>
            </a:r>
            <a:r>
              <a:rPr lang="en-US" i="0" dirty="0" smtClean="0">
                <a:solidFill>
                  <a:srgbClr val="366092"/>
                </a:solidFill>
              </a:rPr>
              <a:t>.</a:t>
            </a:r>
          </a:p>
          <a:p>
            <a:pPr marL="457200" indent="-457200" eaLnBrk="1" hangingPunct="1">
              <a:buFont typeface="Courier New" pitchFamily="49" charset="0"/>
              <a:buChar char="o"/>
            </a:pPr>
            <a:r>
              <a:rPr lang="en-US" i="0" dirty="0" smtClean="0">
                <a:solidFill>
                  <a:srgbClr val="366092"/>
                </a:solidFill>
              </a:rPr>
              <a:t>Know how to evaluate a polynomial for a given value of the variable by following the rules for order of operations.</a:t>
            </a:r>
          </a:p>
          <a:p>
            <a:pPr marL="457200" indent="-457200" eaLnBrk="1" hangingPunct="1">
              <a:buFont typeface="Courier New" pitchFamily="49" charset="0"/>
              <a:buChar char="o"/>
            </a:pPr>
            <a:r>
              <a:rPr lang="en-US" i="0" dirty="0" smtClean="0">
                <a:solidFill>
                  <a:srgbClr val="366092"/>
                </a:solidFill>
              </a:rPr>
              <a:t>Be able to use a calculator to evaluate numerical expressions.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a Polynomial</a:t>
            </a:r>
            <a:endParaRPr lang="en-US" sz="3200" dirty="0"/>
          </a:p>
        </p:txBody>
      </p:sp>
      <p:sp>
        <p:nvSpPr>
          <p:cNvPr id="4" name="Content Placeholder 2"/>
          <p:cNvSpPr>
            <a:spLocks noGrp="1"/>
          </p:cNvSpPr>
          <p:nvPr>
            <p:ph idx="1"/>
          </p:nvPr>
        </p:nvSpPr>
        <p:spPr>
          <a:xfrm>
            <a:off x="457200" y="1280160"/>
            <a:ext cx="8229600" cy="2505301"/>
          </a:xfrm>
          <a:solidFill>
            <a:srgbClr val="FFFFCC"/>
          </a:solidFill>
          <a:ln w="28575">
            <a:solidFill>
              <a:srgbClr val="000000"/>
            </a:solidFill>
          </a:ln>
        </p:spPr>
        <p:txBody>
          <a:bodyPr>
            <a:spAutoFit/>
          </a:bodyPr>
          <a:lstStyle/>
          <a:p>
            <a:pPr algn="ctr"/>
            <a:r>
              <a:rPr lang="en-US" b="1" dirty="0" smtClean="0">
                <a:solidFill>
                  <a:srgbClr val="000000"/>
                </a:solidFill>
              </a:rPr>
              <a:t>Monomial</a:t>
            </a:r>
          </a:p>
          <a:p>
            <a:r>
              <a:rPr lang="en-US" dirty="0" smtClean="0">
                <a:solidFill>
                  <a:srgbClr val="000000"/>
                </a:solidFill>
              </a:rPr>
              <a:t>A </a:t>
            </a:r>
            <a:r>
              <a:rPr lang="en-US" b="1" dirty="0" smtClean="0">
                <a:solidFill>
                  <a:srgbClr val="C00000"/>
                </a:solidFill>
              </a:rPr>
              <a:t>monomial in </a:t>
            </a:r>
            <a:r>
              <a:rPr lang="en-US" b="1" i="1" dirty="0" smtClean="0">
                <a:solidFill>
                  <a:srgbClr val="C00000"/>
                </a:solidFill>
              </a:rPr>
              <a:t>x</a:t>
            </a:r>
            <a:r>
              <a:rPr lang="en-US" b="1" i="1" dirty="0" smtClean="0">
                <a:solidFill>
                  <a:srgbClr val="000000"/>
                </a:solidFill>
              </a:rPr>
              <a:t> </a:t>
            </a:r>
            <a:r>
              <a:rPr lang="en-US" dirty="0" smtClean="0">
                <a:solidFill>
                  <a:srgbClr val="000000"/>
                </a:solidFill>
              </a:rPr>
              <a:t>is a term of the form</a:t>
            </a:r>
          </a:p>
          <a:p>
            <a:r>
              <a:rPr lang="en-US" b="1" i="1" dirty="0" smtClean="0">
                <a:solidFill>
                  <a:srgbClr val="000000"/>
                </a:solidFill>
              </a:rPr>
              <a:t>	</a:t>
            </a:r>
            <a:r>
              <a:rPr lang="en-US" b="1" i="1" dirty="0" err="1" smtClean="0">
                <a:solidFill>
                  <a:srgbClr val="0000FF"/>
                </a:solidFill>
              </a:rPr>
              <a:t>kx</a:t>
            </a:r>
            <a:r>
              <a:rPr lang="en-US" b="1" i="1" baseline="30000" dirty="0" err="1" smtClean="0">
                <a:solidFill>
                  <a:srgbClr val="0000FF"/>
                </a:solidFill>
              </a:rPr>
              <a:t>n</a:t>
            </a:r>
            <a:r>
              <a:rPr lang="en-US" b="1" i="1" baseline="30000" dirty="0" smtClean="0">
                <a:solidFill>
                  <a:srgbClr val="000000"/>
                </a:solidFill>
              </a:rPr>
              <a:t>	</a:t>
            </a:r>
            <a:r>
              <a:rPr lang="en-US" dirty="0" smtClean="0">
                <a:solidFill>
                  <a:srgbClr val="000000"/>
                </a:solidFill>
              </a:rPr>
              <a:t>where </a:t>
            </a:r>
            <a:r>
              <a:rPr lang="en-US" b="1" i="1" dirty="0" smtClean="0">
                <a:solidFill>
                  <a:srgbClr val="000000"/>
                </a:solidFill>
              </a:rPr>
              <a:t>k </a:t>
            </a:r>
            <a:r>
              <a:rPr lang="en-US" dirty="0" smtClean="0">
                <a:solidFill>
                  <a:srgbClr val="000000"/>
                </a:solidFill>
              </a:rPr>
              <a:t>and</a:t>
            </a:r>
            <a:r>
              <a:rPr lang="en-US" b="1" i="1" dirty="0" smtClean="0">
                <a:solidFill>
                  <a:srgbClr val="000000"/>
                </a:solidFill>
              </a:rPr>
              <a:t> n </a:t>
            </a:r>
            <a:r>
              <a:rPr lang="en-US" dirty="0" smtClean="0">
                <a:solidFill>
                  <a:srgbClr val="000000"/>
                </a:solidFill>
              </a:rPr>
              <a:t>are whole numbers.</a:t>
            </a:r>
          </a:p>
          <a:p>
            <a:r>
              <a:rPr lang="en-US" b="1" i="1" dirty="0" smtClean="0">
                <a:solidFill>
                  <a:srgbClr val="000000"/>
                </a:solidFill>
              </a:rPr>
              <a:t>n </a:t>
            </a:r>
            <a:r>
              <a:rPr lang="en-US" dirty="0" smtClean="0">
                <a:solidFill>
                  <a:srgbClr val="000000"/>
                </a:solidFill>
              </a:rPr>
              <a:t>is called the </a:t>
            </a:r>
            <a:r>
              <a:rPr lang="en-US" b="1" dirty="0" smtClean="0">
                <a:solidFill>
                  <a:srgbClr val="C00000"/>
                </a:solidFill>
              </a:rPr>
              <a:t>degree</a:t>
            </a:r>
            <a:r>
              <a:rPr lang="en-US" dirty="0" smtClean="0">
                <a:solidFill>
                  <a:srgbClr val="000000"/>
                </a:solidFill>
              </a:rPr>
              <a:t> of the monomial, and </a:t>
            </a:r>
            <a:r>
              <a:rPr lang="en-US" b="1" i="1" dirty="0" smtClean="0">
                <a:solidFill>
                  <a:srgbClr val="000000"/>
                </a:solidFill>
              </a:rPr>
              <a:t>k</a:t>
            </a:r>
            <a:r>
              <a:rPr lang="en-US" dirty="0" smtClean="0">
                <a:solidFill>
                  <a:srgbClr val="000000"/>
                </a:solidFill>
              </a:rPr>
              <a:t> is called the </a:t>
            </a:r>
            <a:r>
              <a:rPr lang="en-US" b="1" dirty="0" smtClean="0">
                <a:solidFill>
                  <a:srgbClr val="C00000"/>
                </a:solidFill>
              </a:rPr>
              <a:t>coefficient</a:t>
            </a:r>
            <a:r>
              <a:rPr lang="en-US" dirty="0" smtClean="0">
                <a:solidFill>
                  <a:srgbClr val="000000"/>
                </a:solidFill>
              </a:rPr>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Definition of a Polynomial</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3367076"/>
          </a:xfrm>
          <a:solidFill>
            <a:srgbClr val="FFFFCC"/>
          </a:solidFill>
          <a:ln w="28575">
            <a:solidFill>
              <a:srgbClr val="000000"/>
            </a:solidFill>
          </a:ln>
        </p:spPr>
        <p:txBody>
          <a:bodyPr>
            <a:spAutoFit/>
          </a:bodyPr>
          <a:lstStyle/>
          <a:p>
            <a:pPr algn="ctr">
              <a:buNone/>
            </a:pPr>
            <a:r>
              <a:rPr lang="en-US" b="1" i="0" dirty="0" smtClean="0">
                <a:solidFill>
                  <a:srgbClr val="000000"/>
                </a:solidFill>
              </a:rPr>
              <a:t>Polynomial</a:t>
            </a:r>
          </a:p>
          <a:p>
            <a:pPr marL="0" indent="0">
              <a:buNone/>
            </a:pPr>
            <a:r>
              <a:rPr lang="en-US" i="0" dirty="0" smtClean="0">
                <a:solidFill>
                  <a:srgbClr val="000000"/>
                </a:solidFill>
              </a:rPr>
              <a:t>A </a:t>
            </a:r>
            <a:r>
              <a:rPr lang="en-US" b="1" i="0" dirty="0" smtClean="0">
                <a:solidFill>
                  <a:srgbClr val="C00000"/>
                </a:solidFill>
              </a:rPr>
              <a:t>polynomial</a:t>
            </a:r>
            <a:r>
              <a:rPr lang="en-US" i="0" dirty="0" smtClean="0">
                <a:solidFill>
                  <a:srgbClr val="000000"/>
                </a:solidFill>
              </a:rPr>
              <a:t> is a monomial or the indicated sum or difference of monomials.</a:t>
            </a:r>
          </a:p>
          <a:p>
            <a:pPr marL="0" indent="0">
              <a:buNone/>
            </a:pPr>
            <a:r>
              <a:rPr lang="en-US" i="0" dirty="0" smtClean="0">
                <a:solidFill>
                  <a:srgbClr val="000000"/>
                </a:solidFill>
              </a:rPr>
              <a:t>The </a:t>
            </a:r>
            <a:r>
              <a:rPr lang="en-US" b="1" i="0" dirty="0" smtClean="0">
                <a:solidFill>
                  <a:srgbClr val="C00000"/>
                </a:solidFill>
              </a:rPr>
              <a:t>degree</a:t>
            </a:r>
            <a:r>
              <a:rPr lang="en-US" i="0" dirty="0" smtClean="0">
                <a:solidFill>
                  <a:srgbClr val="000000"/>
                </a:solidFill>
              </a:rPr>
              <a:t> </a:t>
            </a:r>
            <a:r>
              <a:rPr lang="en-US" b="1" i="0" dirty="0" smtClean="0">
                <a:solidFill>
                  <a:srgbClr val="C00000"/>
                </a:solidFill>
              </a:rPr>
              <a:t>of a polynomial </a:t>
            </a:r>
            <a:r>
              <a:rPr lang="en-US" i="0" dirty="0" smtClean="0">
                <a:solidFill>
                  <a:srgbClr val="000000"/>
                </a:solidFill>
              </a:rPr>
              <a:t>is the largest of the degrees of its terms.</a:t>
            </a:r>
          </a:p>
          <a:p>
            <a:pPr marL="0" indent="0">
              <a:buNone/>
            </a:pPr>
            <a:r>
              <a:rPr lang="en-US" dirty="0" smtClean="0">
                <a:solidFill>
                  <a:srgbClr val="000000"/>
                </a:solidFill>
              </a:rPr>
              <a:t>The coefficient of the term of the largest degree is called the </a:t>
            </a:r>
            <a:r>
              <a:rPr lang="en-US" b="1" dirty="0">
                <a:solidFill>
                  <a:srgbClr val="C00000"/>
                </a:solidFill>
              </a:rPr>
              <a:t>leading coefficient</a:t>
            </a:r>
            <a:r>
              <a:rPr lang="en-US" dirty="0" smtClean="0">
                <a:solidFill>
                  <a:srgbClr val="000000"/>
                </a:solidFill>
              </a:rPr>
              <a:t>.</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Definition of a Polynomial</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smtClean="0">
                <a:solidFill>
                  <a:srgbClr val="000000"/>
                </a:solidFill>
              </a:rPr>
              <a:t>Note</a:t>
            </a:r>
          </a:p>
          <a:p>
            <a:r>
              <a:rPr lang="en-US" dirty="0" smtClean="0">
                <a:solidFill>
                  <a:srgbClr val="000000"/>
                </a:solidFill>
              </a:rPr>
              <a:t>As stated earlier concerning terms, we will limit our discussions in this text to polynomials in only one variable. In future courses in mathematics you may study polynomials in more than one variable.</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1280160"/>
            <a:ext cx="8229600" cy="3977640"/>
          </a:xfrm>
          <a:solidFill>
            <a:srgbClr val="FFFFCC"/>
          </a:solidFill>
          <a:ln w="28575">
            <a:solidFill>
              <a:srgbClr val="000000"/>
            </a:solidFill>
          </a:ln>
        </p:spPr>
        <p:txBody>
          <a:bodyPr>
            <a:noAutofit/>
          </a:bodyPr>
          <a:lstStyle/>
          <a:p>
            <a:endParaRPr lang="en-US" dirty="0"/>
          </a:p>
        </p:txBody>
      </p:sp>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Classifications of Polynomials</a:t>
            </a:r>
            <a:endParaRPr lang="en-US" dirty="0">
              <a:solidFill>
                <a:schemeClr val="accent1">
                  <a:lumMod val="50000"/>
                </a:schemeClr>
              </a:solidFill>
            </a:endParaRPr>
          </a:p>
        </p:txBody>
      </p:sp>
      <p:graphicFrame>
        <p:nvGraphicFramePr>
          <p:cNvPr id="9" name="Table 8"/>
          <p:cNvGraphicFramePr>
            <a:graphicFrameLocks noGrp="1"/>
          </p:cNvGraphicFramePr>
          <p:nvPr/>
        </p:nvGraphicFramePr>
        <p:xfrm>
          <a:off x="472440" y="1295400"/>
          <a:ext cx="8292630" cy="4084320"/>
        </p:xfrm>
        <a:graphic>
          <a:graphicData uri="http://schemas.openxmlformats.org/drawingml/2006/table">
            <a:tbl>
              <a:tblPr firstRow="1" bandRow="1">
                <a:tableStyleId>{2D5ABB26-0587-4C30-8999-92F81FD0307C}</a:tableStyleId>
              </a:tblPr>
              <a:tblGrid>
                <a:gridCol w="4297680"/>
                <a:gridCol w="1997475"/>
                <a:gridCol w="1997475"/>
              </a:tblGrid>
              <a:tr h="731520">
                <a:tc gridSpan="3">
                  <a:txBody>
                    <a:bodyPr/>
                    <a:lstStyle/>
                    <a:p>
                      <a:pPr algn="ctr"/>
                      <a:r>
                        <a:rPr lang="en-US" sz="2800" b="1" dirty="0" smtClean="0">
                          <a:solidFill>
                            <a:srgbClr val="000000"/>
                          </a:solidFill>
                        </a:rPr>
                        <a:t>Classifications of Polynomials</a:t>
                      </a:r>
                      <a:endParaRPr lang="en-US" sz="2800" b="1" dirty="0">
                        <a:solidFill>
                          <a:srgbClr val="000000"/>
                        </a:solidFill>
                      </a:endParaRP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hMerge="1">
                  <a:txBody>
                    <a:bodyPr/>
                    <a:lstStyle/>
                    <a:p>
                      <a:endParaRPr lang="en-US" sz="2800" b="1" dirty="0">
                        <a:solidFill>
                          <a:srgbClr val="000000"/>
                        </a:solidFill>
                      </a:endParaRPr>
                    </a:p>
                  </a:txBody>
                  <a:tcP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hMerge="1">
                  <a:txBody>
                    <a:bodyPr/>
                    <a:lstStyle/>
                    <a:p>
                      <a:endParaRPr lang="en-US" sz="2800" b="1" dirty="0">
                        <a:solidFill>
                          <a:srgbClr val="000000"/>
                        </a:solidFill>
                      </a:endParaRPr>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r>
              <a:tr h="731520">
                <a:tc>
                  <a:txBody>
                    <a:bodyPr/>
                    <a:lstStyle/>
                    <a:p>
                      <a:r>
                        <a:rPr lang="en-US" sz="2800" b="1" dirty="0" smtClean="0">
                          <a:solidFill>
                            <a:srgbClr val="000000"/>
                          </a:solidFill>
                        </a:rPr>
                        <a:t>Description</a:t>
                      </a:r>
                      <a:endParaRPr lang="en-US" sz="2800" b="1" dirty="0">
                        <a:solidFill>
                          <a:srgbClr val="000000"/>
                        </a:solidFill>
                      </a:endParaRP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r>
                        <a:rPr lang="en-US" sz="2800" b="1" dirty="0" smtClean="0">
                          <a:solidFill>
                            <a:srgbClr val="000000"/>
                          </a:solidFill>
                        </a:rPr>
                        <a:t>Name</a:t>
                      </a:r>
                      <a:endParaRPr lang="en-US" sz="2800" b="1" dirty="0">
                        <a:solidFill>
                          <a:srgbClr val="000000"/>
                        </a:solidFill>
                      </a:endParaRPr>
                    </a:p>
                  </a:txBody>
                  <a:tcPr>
                    <a:lnL>
                      <a:noFill/>
                    </a:lnL>
                    <a:lnR>
                      <a:noFill/>
                    </a:lnR>
                    <a:lnT>
                      <a:noFill/>
                    </a:lnT>
                    <a:lnB>
                      <a:noFill/>
                    </a:lnB>
                    <a:lnTlToBr w="12700" cmpd="sng">
                      <a:noFill/>
                      <a:prstDash val="solid"/>
                    </a:lnTlToBr>
                    <a:lnBlToTr w="12700" cmpd="sng">
                      <a:noFill/>
                      <a:prstDash val="solid"/>
                    </a:lnBlToTr>
                    <a:noFill/>
                  </a:tcPr>
                </a:tc>
                <a:tc>
                  <a:txBody>
                    <a:bodyPr/>
                    <a:lstStyle/>
                    <a:p>
                      <a:r>
                        <a:rPr lang="en-US" sz="2800" b="1" dirty="0" smtClean="0">
                          <a:solidFill>
                            <a:srgbClr val="000000"/>
                          </a:solidFill>
                        </a:rPr>
                        <a:t>Example</a:t>
                      </a:r>
                      <a:endParaRPr lang="en-US" sz="2800" b="1" dirty="0">
                        <a:solidFill>
                          <a:srgbClr val="000000"/>
                        </a:solidFill>
                      </a:endParaRPr>
                    </a:p>
                  </a:txBody>
                  <a:tcP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r>
              <a:tr h="731520">
                <a:tc>
                  <a:txBody>
                    <a:bodyPr/>
                    <a:lstStyle/>
                    <a:p>
                      <a:r>
                        <a:rPr lang="en-US" sz="2800" dirty="0" smtClean="0">
                          <a:solidFill>
                            <a:srgbClr val="000000"/>
                          </a:solidFill>
                        </a:rPr>
                        <a:t>Polynomial with one term</a:t>
                      </a:r>
                      <a:endParaRPr lang="en-US" sz="2800" dirty="0">
                        <a:solidFill>
                          <a:srgbClr val="000000"/>
                        </a:solidFill>
                      </a:endParaRP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r>
                        <a:rPr lang="en-US" sz="2800" b="1" dirty="0" smtClean="0">
                          <a:solidFill>
                            <a:srgbClr val="C00000"/>
                          </a:solidFill>
                        </a:rPr>
                        <a:t>Monomial</a:t>
                      </a:r>
                      <a:endParaRPr lang="en-US" sz="2800" b="1" dirty="0">
                        <a:solidFill>
                          <a:srgbClr val="C00000"/>
                        </a:solidFill>
                      </a:endParaRPr>
                    </a:p>
                  </a:txBody>
                  <a:tcPr>
                    <a:lnL>
                      <a:noFill/>
                    </a:lnL>
                    <a:lnR>
                      <a:noFill/>
                    </a:lnR>
                    <a:lnT>
                      <a:noFill/>
                    </a:lnT>
                    <a:lnB>
                      <a:noFill/>
                    </a:lnB>
                    <a:lnTlToBr w="12700" cmpd="sng">
                      <a:noFill/>
                      <a:prstDash val="solid"/>
                    </a:lnTlToBr>
                    <a:lnBlToTr w="12700" cmpd="sng">
                      <a:noFill/>
                      <a:prstDash val="solid"/>
                    </a:lnBlToTr>
                    <a:noFill/>
                  </a:tcPr>
                </a:tc>
                <a:tc>
                  <a:txBody>
                    <a:bodyPr/>
                    <a:lstStyle/>
                    <a:p>
                      <a:endParaRPr lang="en-US" sz="2800" dirty="0">
                        <a:solidFill>
                          <a:srgbClr val="000000"/>
                        </a:solidFill>
                      </a:endParaRPr>
                    </a:p>
                  </a:txBody>
                  <a:tcP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r>
              <a:tr h="7315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dirty="0" smtClean="0">
                          <a:solidFill>
                            <a:srgbClr val="000000"/>
                          </a:solidFill>
                        </a:rPr>
                        <a:t>Polynomial with two terms</a:t>
                      </a:r>
                    </a:p>
                    <a:p>
                      <a:endParaRPr lang="en-US" sz="2800" dirty="0">
                        <a:solidFill>
                          <a:srgbClr val="000000"/>
                        </a:solidFill>
                      </a:endParaRP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r>
                        <a:rPr lang="en-US" sz="2800" b="1" dirty="0" smtClean="0">
                          <a:solidFill>
                            <a:srgbClr val="C00000"/>
                          </a:solidFill>
                        </a:rPr>
                        <a:t>Binomial</a:t>
                      </a:r>
                      <a:endParaRPr lang="en-US" sz="2800" b="1" dirty="0">
                        <a:solidFill>
                          <a:srgbClr val="C00000"/>
                        </a:solidFill>
                      </a:endParaRPr>
                    </a:p>
                  </a:txBody>
                  <a:tcPr>
                    <a:lnL>
                      <a:noFill/>
                    </a:lnL>
                    <a:lnR>
                      <a:noFill/>
                    </a:lnR>
                    <a:lnT>
                      <a:noFill/>
                    </a:lnT>
                    <a:lnB>
                      <a:noFill/>
                    </a:lnB>
                    <a:lnTlToBr w="12700" cmpd="sng">
                      <a:noFill/>
                      <a:prstDash val="solid"/>
                    </a:lnTlToBr>
                    <a:lnBlToTr w="12700" cmpd="sng">
                      <a:noFill/>
                      <a:prstDash val="solid"/>
                    </a:lnBlToTr>
                    <a:noFill/>
                  </a:tcPr>
                </a:tc>
                <a:tc>
                  <a:txBody>
                    <a:bodyPr/>
                    <a:lstStyle/>
                    <a:p>
                      <a:endParaRPr lang="en-US" sz="2800" dirty="0">
                        <a:solidFill>
                          <a:srgbClr val="000000"/>
                        </a:solidFill>
                      </a:endParaRPr>
                    </a:p>
                  </a:txBody>
                  <a:tcP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r>
              <a:tr h="7315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dirty="0" smtClean="0">
                          <a:solidFill>
                            <a:srgbClr val="000000"/>
                          </a:solidFill>
                        </a:rPr>
                        <a:t>Polynomial with three terms</a:t>
                      </a:r>
                    </a:p>
                    <a:p>
                      <a:endParaRPr lang="en-US" sz="2800" dirty="0">
                        <a:solidFill>
                          <a:srgbClr val="000000"/>
                        </a:solidFill>
                      </a:endParaRPr>
                    </a:p>
                  </a:txBody>
                  <a:tcP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2800" b="1" dirty="0" smtClean="0">
                          <a:solidFill>
                            <a:srgbClr val="C00000"/>
                          </a:solidFill>
                        </a:rPr>
                        <a:t>Trinomial</a:t>
                      </a:r>
                      <a:endParaRPr lang="en-US" sz="2800" b="1" dirty="0">
                        <a:solidFill>
                          <a:srgbClr val="C00000"/>
                        </a:solidFill>
                      </a:endParaRPr>
                    </a:p>
                  </a:txBody>
                  <a:tcP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2800" dirty="0">
                        <a:solidFill>
                          <a:srgbClr val="000000"/>
                        </a:solidFill>
                      </a:endParaRPr>
                    </a:p>
                  </a:txBody>
                  <a:tcP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aphicFrame>
        <p:nvGraphicFramePr>
          <p:cNvPr id="10" name="Object 9"/>
          <p:cNvGraphicFramePr>
            <a:graphicFrameLocks noChangeAspect="1"/>
          </p:cNvGraphicFramePr>
          <p:nvPr/>
        </p:nvGraphicFramePr>
        <p:xfrm>
          <a:off x="7245144" y="2819400"/>
          <a:ext cx="495300" cy="381000"/>
        </p:xfrm>
        <a:graphic>
          <a:graphicData uri="http://schemas.openxmlformats.org/presentationml/2006/ole">
            <mc:AlternateContent xmlns:mc="http://schemas.openxmlformats.org/markup-compatibility/2006">
              <mc:Choice xmlns:v="urn:schemas-microsoft-com:vml" Requires="v">
                <p:oleObj spid="_x0000_s21512" name="Equation" r:id="rId3" imgW="495000" imgH="380880" progId="Equation.DSMT4">
                  <p:embed/>
                </p:oleObj>
              </mc:Choice>
              <mc:Fallback>
                <p:oleObj name="Equation" r:id="rId3" imgW="495000" imgH="38088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45144" y="2819400"/>
                        <a:ext cx="4953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nvGraphicFramePr>
        <p:xfrm>
          <a:off x="7003844" y="3642852"/>
          <a:ext cx="1041400" cy="292100"/>
        </p:xfrm>
        <a:graphic>
          <a:graphicData uri="http://schemas.openxmlformats.org/presentationml/2006/ole">
            <mc:AlternateContent xmlns:mc="http://schemas.openxmlformats.org/markup-compatibility/2006">
              <mc:Choice xmlns:v="urn:schemas-microsoft-com:vml" Requires="v">
                <p:oleObj spid="_x0000_s21513" name="Equation" r:id="rId5" imgW="1041120" imgH="291960" progId="Equation.DSMT4">
                  <p:embed/>
                </p:oleObj>
              </mc:Choice>
              <mc:Fallback>
                <p:oleObj name="Equation" r:id="rId5" imgW="1041120" imgH="291960" progId="Equation.DSMT4">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03844" y="3642852"/>
                        <a:ext cx="1041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nvGraphicFramePr>
        <p:xfrm>
          <a:off x="6794500" y="4495800"/>
          <a:ext cx="1511300" cy="381000"/>
        </p:xfrm>
        <a:graphic>
          <a:graphicData uri="http://schemas.openxmlformats.org/presentationml/2006/ole">
            <mc:AlternateContent xmlns:mc="http://schemas.openxmlformats.org/markup-compatibility/2006">
              <mc:Choice xmlns:v="urn:schemas-microsoft-com:vml" Requires="v">
                <p:oleObj spid="_x0000_s21514" name="Equation" r:id="rId7" imgW="1511280" imgH="380880" progId="Equation.DSMT4">
                  <p:embed/>
                </p:oleObj>
              </mc:Choice>
              <mc:Fallback>
                <p:oleObj name="Equation" r:id="rId7" imgW="1511280" imgH="380880" progId="Equation.DSMT4">
                  <p:embed/>
                  <p:pic>
                    <p:nvPicPr>
                      <p:cNvPr id="0" name="Object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94500" y="4495800"/>
                        <a:ext cx="15113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0" indent="0" eaLnBrk="1" hangingPunct="1">
              <a:buNone/>
            </a:pPr>
            <a:r>
              <a:rPr lang="en-US" i="0" dirty="0" smtClean="0">
                <a:solidFill>
                  <a:schemeClr val="tx1"/>
                </a:solidFill>
              </a:rPr>
              <a:t>Name the degree and type of each of the following polynomials.</a:t>
            </a:r>
          </a:p>
          <a:p>
            <a:pPr eaLnBrk="1" hangingPunct="1">
              <a:buNone/>
              <a:tabLst>
                <a:tab pos="457200" algn="l"/>
                <a:tab pos="2743200" algn="l"/>
                <a:tab pos="3317875" algn="l"/>
                <a:tab pos="6342063" algn="l"/>
                <a:tab pos="6858000" algn="l"/>
              </a:tabLst>
            </a:pPr>
            <a:r>
              <a:rPr lang="en-US" b="1" i="0" dirty="0" smtClean="0">
                <a:solidFill>
                  <a:schemeClr val="tx1"/>
                </a:solidFill>
              </a:rPr>
              <a:t>a.</a:t>
            </a:r>
            <a:r>
              <a:rPr lang="en-US" i="0" dirty="0" smtClean="0">
                <a:solidFill>
                  <a:schemeClr val="tx1"/>
                </a:solidFill>
              </a:rPr>
              <a:t>	</a:t>
            </a:r>
            <a:r>
              <a:rPr lang="en-US" i="0" dirty="0" smtClean="0">
                <a:solidFill>
                  <a:srgbClr val="0000FF"/>
                </a:solidFill>
              </a:rPr>
              <a:t>5</a:t>
            </a:r>
            <a:r>
              <a:rPr lang="en-US" i="1" dirty="0" smtClean="0">
                <a:solidFill>
                  <a:srgbClr val="0000FF"/>
                </a:solidFill>
              </a:rPr>
              <a:t>x</a:t>
            </a:r>
            <a:r>
              <a:rPr lang="en-US" i="0" dirty="0" smtClean="0">
                <a:solidFill>
                  <a:srgbClr val="0000FF"/>
                </a:solidFill>
              </a:rPr>
              <a:t> </a:t>
            </a:r>
            <a:r>
              <a:rPr lang="en-US" i="0" dirty="0" smtClean="0">
                <a:solidFill>
                  <a:srgbClr val="0000FF"/>
                </a:solidFill>
                <a:latin typeface="Symbol" pitchFamily="18" charset="2"/>
              </a:rPr>
              <a:t>-</a:t>
            </a:r>
            <a:r>
              <a:rPr lang="en-US" i="0" dirty="0" smtClean="0">
                <a:solidFill>
                  <a:srgbClr val="0000FF"/>
                </a:solidFill>
              </a:rPr>
              <a:t> 10</a:t>
            </a:r>
            <a:r>
              <a:rPr lang="en-US" i="0" dirty="0" smtClean="0">
                <a:solidFill>
                  <a:schemeClr val="tx1"/>
                </a:solidFill>
              </a:rPr>
              <a:t>	</a:t>
            </a:r>
            <a:r>
              <a:rPr lang="en-US" b="1" i="0" dirty="0" smtClean="0">
                <a:solidFill>
                  <a:schemeClr val="tx1"/>
                </a:solidFill>
              </a:rPr>
              <a:t>b.</a:t>
            </a:r>
            <a:r>
              <a:rPr lang="en-US" i="0" dirty="0" smtClean="0">
                <a:solidFill>
                  <a:schemeClr val="tx1"/>
                </a:solidFill>
              </a:rPr>
              <a:t>	</a:t>
            </a:r>
            <a:r>
              <a:rPr lang="en-US" i="0" dirty="0" smtClean="0">
                <a:solidFill>
                  <a:srgbClr val="0000FF"/>
                </a:solidFill>
              </a:rPr>
              <a:t>3</a:t>
            </a:r>
            <a:r>
              <a:rPr lang="en-US" i="1" dirty="0" smtClean="0">
                <a:solidFill>
                  <a:srgbClr val="0000FF"/>
                </a:solidFill>
              </a:rPr>
              <a:t>x</a:t>
            </a:r>
            <a:r>
              <a:rPr lang="en-US" i="0" baseline="30000" dirty="0" smtClean="0">
                <a:solidFill>
                  <a:srgbClr val="0000FF"/>
                </a:solidFill>
              </a:rPr>
              <a:t>4</a:t>
            </a:r>
            <a:r>
              <a:rPr lang="en-US" i="0" dirty="0" smtClean="0">
                <a:solidFill>
                  <a:srgbClr val="0000FF"/>
                </a:solidFill>
              </a:rPr>
              <a:t> + 5</a:t>
            </a:r>
            <a:r>
              <a:rPr lang="en-US" i="1" dirty="0" smtClean="0">
                <a:solidFill>
                  <a:srgbClr val="0000FF"/>
                </a:solidFill>
              </a:rPr>
              <a:t>x</a:t>
            </a:r>
            <a:r>
              <a:rPr lang="en-US" i="0" baseline="30000" dirty="0" smtClean="0">
                <a:solidFill>
                  <a:srgbClr val="0000FF"/>
                </a:solidFill>
              </a:rPr>
              <a:t>3</a:t>
            </a:r>
            <a:r>
              <a:rPr lang="en-US" i="0" dirty="0" smtClean="0">
                <a:solidFill>
                  <a:srgbClr val="0000FF"/>
                </a:solidFill>
              </a:rPr>
              <a:t> </a:t>
            </a:r>
            <a:r>
              <a:rPr lang="en-US" i="0" dirty="0" smtClean="0">
                <a:solidFill>
                  <a:srgbClr val="0000FF"/>
                </a:solidFill>
                <a:latin typeface="Symbol" pitchFamily="18" charset="2"/>
              </a:rPr>
              <a:t>-</a:t>
            </a:r>
            <a:r>
              <a:rPr lang="en-US" i="0" dirty="0" smtClean="0">
                <a:solidFill>
                  <a:srgbClr val="0000FF"/>
                </a:solidFill>
              </a:rPr>
              <a:t> 4</a:t>
            </a:r>
            <a:r>
              <a:rPr lang="en-US" i="0" dirty="0" smtClean="0">
                <a:solidFill>
                  <a:schemeClr val="tx1"/>
                </a:solidFill>
              </a:rPr>
              <a:t>	</a:t>
            </a:r>
            <a:r>
              <a:rPr lang="en-US" b="1" i="0" dirty="0" smtClean="0">
                <a:solidFill>
                  <a:schemeClr val="tx1"/>
                </a:solidFill>
              </a:rPr>
              <a:t>c.</a:t>
            </a:r>
            <a:r>
              <a:rPr lang="en-US" i="0" dirty="0" smtClean="0">
                <a:solidFill>
                  <a:schemeClr val="tx1"/>
                </a:solidFill>
              </a:rPr>
              <a:t>	</a:t>
            </a:r>
            <a:r>
              <a:rPr lang="en-US" i="0" dirty="0" smtClean="0">
                <a:solidFill>
                  <a:srgbClr val="0000FF"/>
                </a:solidFill>
              </a:rPr>
              <a:t>17</a:t>
            </a:r>
            <a:r>
              <a:rPr lang="en-US" i="1" dirty="0" smtClean="0">
                <a:solidFill>
                  <a:srgbClr val="0000FF"/>
                </a:solidFill>
              </a:rPr>
              <a:t>y</a:t>
            </a:r>
            <a:r>
              <a:rPr lang="en-US" i="0" baseline="30000" dirty="0" smtClean="0">
                <a:solidFill>
                  <a:srgbClr val="0000FF"/>
                </a:solidFill>
              </a:rPr>
              <a:t>20</a:t>
            </a:r>
          </a:p>
          <a:p>
            <a:pPr eaLnBrk="1" hangingPunct="1">
              <a:buNone/>
              <a:tabLst>
                <a:tab pos="457200" algn="l"/>
              </a:tabLst>
            </a:pPr>
            <a:r>
              <a:rPr lang="en-US" b="1" i="0" dirty="0" smtClean="0">
                <a:solidFill>
                  <a:schemeClr val="tx1"/>
                </a:solidFill>
              </a:rPr>
              <a:t>Solutions</a:t>
            </a:r>
          </a:p>
          <a:p>
            <a:pPr>
              <a:spcBef>
                <a:spcPts val="1200"/>
              </a:spcBef>
              <a:tabLst>
                <a:tab pos="457200" algn="l"/>
              </a:tabLst>
            </a:pPr>
            <a:r>
              <a:rPr lang="en-US" b="1" i="0" dirty="0" smtClean="0">
                <a:solidFill>
                  <a:schemeClr val="tx1"/>
                </a:solidFill>
              </a:rPr>
              <a:t>a.	</a:t>
            </a:r>
            <a:r>
              <a:rPr lang="en-US" dirty="0" smtClean="0">
                <a:solidFill>
                  <a:srgbClr val="0000FF"/>
                </a:solidFill>
              </a:rPr>
              <a:t> 5</a:t>
            </a:r>
            <a:r>
              <a:rPr lang="en-US" i="1" dirty="0" smtClean="0">
                <a:solidFill>
                  <a:srgbClr val="0000FF"/>
                </a:solidFill>
              </a:rPr>
              <a:t>x</a:t>
            </a:r>
            <a:r>
              <a:rPr lang="en-US"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 10 </a:t>
            </a:r>
            <a:r>
              <a:rPr lang="en-US" b="1" i="0" dirty="0" smtClean="0">
                <a:solidFill>
                  <a:schemeClr val="tx1"/>
                </a:solidFill>
              </a:rPr>
              <a:t>			</a:t>
            </a:r>
            <a:endParaRPr lang="en-US" i="0" dirty="0" smtClean="0">
              <a:solidFill>
                <a:schemeClr val="tx1"/>
              </a:solidFill>
            </a:endParaRPr>
          </a:p>
          <a:p>
            <a:pPr>
              <a:spcBef>
                <a:spcPts val="1200"/>
              </a:spcBef>
              <a:tabLst>
                <a:tab pos="457200" algn="l"/>
              </a:tabLst>
            </a:pPr>
            <a:r>
              <a:rPr lang="en-US" b="1" i="0" dirty="0" smtClean="0">
                <a:solidFill>
                  <a:schemeClr val="tx1"/>
                </a:solidFill>
              </a:rPr>
              <a:t>b.	</a:t>
            </a:r>
            <a:r>
              <a:rPr lang="en-US" dirty="0" smtClean="0">
                <a:solidFill>
                  <a:srgbClr val="0000FF"/>
                </a:solidFill>
              </a:rPr>
              <a:t> 3</a:t>
            </a:r>
            <a:r>
              <a:rPr lang="en-US" i="1" dirty="0" smtClean="0">
                <a:solidFill>
                  <a:srgbClr val="0000FF"/>
                </a:solidFill>
              </a:rPr>
              <a:t>x</a:t>
            </a:r>
            <a:r>
              <a:rPr lang="en-US" baseline="30000" dirty="0" smtClean="0">
                <a:solidFill>
                  <a:srgbClr val="0000FF"/>
                </a:solidFill>
              </a:rPr>
              <a:t>4</a:t>
            </a:r>
            <a:r>
              <a:rPr lang="en-US" dirty="0" smtClean="0">
                <a:solidFill>
                  <a:srgbClr val="0000FF"/>
                </a:solidFill>
              </a:rPr>
              <a:t> + 5</a:t>
            </a:r>
            <a:r>
              <a:rPr lang="en-US" i="1" dirty="0" smtClean="0">
                <a:solidFill>
                  <a:srgbClr val="0000FF"/>
                </a:solidFill>
              </a:rPr>
              <a:t>x</a:t>
            </a:r>
            <a:r>
              <a:rPr lang="en-US" baseline="30000" dirty="0" smtClean="0">
                <a:solidFill>
                  <a:srgbClr val="0000FF"/>
                </a:solidFill>
              </a:rPr>
              <a:t>3</a:t>
            </a:r>
            <a:r>
              <a:rPr lang="en-US"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 4</a:t>
            </a:r>
            <a:endParaRPr lang="en-US" i="0" dirty="0" smtClean="0">
              <a:solidFill>
                <a:srgbClr val="FF0000"/>
              </a:solidFill>
            </a:endParaRPr>
          </a:p>
          <a:p>
            <a:pPr>
              <a:spcBef>
                <a:spcPts val="1200"/>
              </a:spcBef>
              <a:tabLst>
                <a:tab pos="457200" algn="l"/>
              </a:tabLst>
            </a:pPr>
            <a:r>
              <a:rPr lang="en-US" b="1" i="0" dirty="0" smtClean="0">
                <a:solidFill>
                  <a:schemeClr val="tx1"/>
                </a:solidFill>
              </a:rPr>
              <a:t>c. 	</a:t>
            </a:r>
            <a:r>
              <a:rPr lang="en-US" dirty="0" smtClean="0">
                <a:solidFill>
                  <a:srgbClr val="0000FF"/>
                </a:solidFill>
              </a:rPr>
              <a:t>17</a:t>
            </a:r>
            <a:r>
              <a:rPr lang="en-US" i="1" dirty="0" smtClean="0">
                <a:solidFill>
                  <a:srgbClr val="0000FF"/>
                </a:solidFill>
              </a:rPr>
              <a:t>y</a:t>
            </a:r>
            <a:r>
              <a:rPr lang="en-US" baseline="30000" dirty="0" smtClean="0">
                <a:solidFill>
                  <a:srgbClr val="0000FF"/>
                </a:solidFill>
              </a:rPr>
              <a:t>20 </a:t>
            </a:r>
            <a:r>
              <a:rPr lang="en-US" b="1" dirty="0" smtClean="0">
                <a:solidFill>
                  <a:schemeClr val="tx1"/>
                </a:solidFill>
              </a:rPr>
              <a:t> </a:t>
            </a:r>
            <a:r>
              <a:rPr lang="en-US" b="1" i="0" dirty="0" smtClean="0">
                <a:solidFill>
                  <a:schemeClr val="tx1"/>
                </a:solidFill>
              </a:rPr>
              <a:t>		</a:t>
            </a:r>
            <a:endParaRPr lang="en-US" i="0" dirty="0" smtClean="0">
              <a:solidFill>
                <a:schemeClr val="tx1"/>
              </a:solidFill>
            </a:endParaRPr>
          </a:p>
        </p:txBody>
      </p:sp>
      <p:sp>
        <p:nvSpPr>
          <p:cNvPr id="8" name="Rectangle 7"/>
          <p:cNvSpPr/>
          <p:nvPr/>
        </p:nvSpPr>
        <p:spPr>
          <a:xfrm>
            <a:off x="2159102" y="3303988"/>
            <a:ext cx="3784498" cy="523220"/>
          </a:xfrm>
          <a:prstGeom prst="rect">
            <a:avLst/>
          </a:prstGeom>
        </p:spPr>
        <p:txBody>
          <a:bodyPr wrap="none">
            <a:spAutoFit/>
          </a:bodyPr>
          <a:lstStyle/>
          <a:p>
            <a:r>
              <a:rPr lang="en-US" sz="2800" dirty="0" smtClean="0"/>
              <a:t>is a</a:t>
            </a:r>
            <a:r>
              <a:rPr lang="en-US" sz="2800" dirty="0" smtClean="0">
                <a:solidFill>
                  <a:srgbClr val="0000FF"/>
                </a:solidFill>
              </a:rPr>
              <a:t> </a:t>
            </a:r>
            <a:r>
              <a:rPr lang="en-US" sz="2800" dirty="0" smtClean="0">
                <a:solidFill>
                  <a:srgbClr val="FF0000"/>
                </a:solidFill>
              </a:rPr>
              <a:t>first-degree binomial</a:t>
            </a:r>
            <a:endParaRPr lang="en-US" sz="2800" dirty="0"/>
          </a:p>
        </p:txBody>
      </p:sp>
      <p:sp>
        <p:nvSpPr>
          <p:cNvPr id="9" name="Rectangle 8"/>
          <p:cNvSpPr/>
          <p:nvPr/>
        </p:nvSpPr>
        <p:spPr>
          <a:xfrm>
            <a:off x="2894886" y="3896380"/>
            <a:ext cx="4801314" cy="523220"/>
          </a:xfrm>
          <a:prstGeom prst="rect">
            <a:avLst/>
          </a:prstGeom>
        </p:spPr>
        <p:txBody>
          <a:bodyPr wrap="none">
            <a:spAutoFit/>
          </a:bodyPr>
          <a:lstStyle/>
          <a:p>
            <a:r>
              <a:rPr lang="en-US" sz="2800" dirty="0" smtClean="0"/>
              <a:t>is a</a:t>
            </a:r>
            <a:r>
              <a:rPr lang="en-US" sz="2800" dirty="0" smtClean="0">
                <a:solidFill>
                  <a:srgbClr val="0000FF"/>
                </a:solidFill>
              </a:rPr>
              <a:t> </a:t>
            </a:r>
            <a:r>
              <a:rPr lang="en-US" sz="2800" dirty="0" smtClean="0">
                <a:solidFill>
                  <a:srgbClr val="FF0000"/>
                </a:solidFill>
              </a:rPr>
              <a:t>fourth-degree trinomial</a:t>
            </a:r>
            <a:r>
              <a:rPr lang="en-US" sz="2800" b="1" dirty="0" smtClean="0"/>
              <a:t>	</a:t>
            </a:r>
            <a:endParaRPr lang="en-US" sz="2800" dirty="0"/>
          </a:p>
        </p:txBody>
      </p:sp>
      <p:sp>
        <p:nvSpPr>
          <p:cNvPr id="10" name="Rectangle 9"/>
          <p:cNvSpPr/>
          <p:nvPr/>
        </p:nvSpPr>
        <p:spPr>
          <a:xfrm>
            <a:off x="1814052" y="4449096"/>
            <a:ext cx="4847481" cy="523220"/>
          </a:xfrm>
          <a:prstGeom prst="rect">
            <a:avLst/>
          </a:prstGeom>
        </p:spPr>
        <p:txBody>
          <a:bodyPr wrap="none">
            <a:spAutoFit/>
          </a:bodyPr>
          <a:lstStyle/>
          <a:p>
            <a:r>
              <a:rPr lang="en-US" sz="2800" dirty="0" smtClean="0"/>
              <a:t>is a</a:t>
            </a:r>
            <a:r>
              <a:rPr lang="en-US" sz="2800" b="1" dirty="0" smtClean="0"/>
              <a:t> </a:t>
            </a:r>
            <a:r>
              <a:rPr lang="en-US" sz="2800" dirty="0" smtClean="0">
                <a:solidFill>
                  <a:srgbClr val="FF0000"/>
                </a:solidFill>
              </a:rPr>
              <a:t>twentieth-degree monomial</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eaLnBrk="1" hangingPunct="1">
              <a:buNone/>
            </a:pPr>
            <a:r>
              <a:rPr lang="en-US" i="0" dirty="0" smtClean="0">
                <a:solidFill>
                  <a:schemeClr val="tx1"/>
                </a:solidFill>
              </a:rPr>
              <a:t>Evaluate the polynomial </a:t>
            </a:r>
            <a:r>
              <a:rPr lang="en-US" i="0" dirty="0" smtClean="0">
                <a:solidFill>
                  <a:srgbClr val="0000FF"/>
                </a:solidFill>
              </a:rPr>
              <a:t>4</a:t>
            </a:r>
            <a:r>
              <a:rPr lang="en-US" i="1" dirty="0" smtClean="0">
                <a:solidFill>
                  <a:srgbClr val="0000FF"/>
                </a:solidFill>
              </a:rPr>
              <a:t>a</a:t>
            </a:r>
            <a:r>
              <a:rPr lang="en-US" i="0" baseline="30000" dirty="0" smtClean="0">
                <a:solidFill>
                  <a:srgbClr val="0000FF"/>
                </a:solidFill>
              </a:rPr>
              <a:t>2</a:t>
            </a:r>
            <a:r>
              <a:rPr lang="en-US" i="0" dirty="0" smtClean="0">
                <a:solidFill>
                  <a:srgbClr val="0000FF"/>
                </a:solidFill>
              </a:rPr>
              <a:t> + 5</a:t>
            </a:r>
            <a:r>
              <a:rPr lang="en-US" i="1" dirty="0" smtClean="0">
                <a:solidFill>
                  <a:srgbClr val="0000FF"/>
                </a:solidFill>
              </a:rPr>
              <a:t>a</a:t>
            </a:r>
            <a:r>
              <a:rPr lang="en-US" i="0" dirty="0" smtClean="0">
                <a:solidFill>
                  <a:srgbClr val="0000FF"/>
                </a:solidFill>
              </a:rPr>
              <a:t> – 12</a:t>
            </a:r>
            <a:r>
              <a:rPr lang="en-US" i="0" dirty="0" smtClean="0">
                <a:solidFill>
                  <a:schemeClr val="tx1"/>
                </a:solidFill>
              </a:rPr>
              <a:t> for </a:t>
            </a:r>
            <a:r>
              <a:rPr lang="en-US" i="1" dirty="0" smtClean="0">
                <a:solidFill>
                  <a:srgbClr val="0000FF"/>
                </a:solidFill>
              </a:rPr>
              <a:t>a</a:t>
            </a:r>
            <a:r>
              <a:rPr lang="en-US" i="0" dirty="0" smtClean="0">
                <a:solidFill>
                  <a:srgbClr val="0000FF"/>
                </a:solidFill>
              </a:rPr>
              <a:t> = </a:t>
            </a:r>
            <a:r>
              <a:rPr lang="en-US" i="0" dirty="0" smtClean="0">
                <a:solidFill>
                  <a:srgbClr val="9900FF"/>
                </a:solidFill>
              </a:rPr>
              <a:t>3</a:t>
            </a:r>
            <a:r>
              <a:rPr lang="en-US" i="0" dirty="0" smtClean="0">
                <a:solidFill>
                  <a:schemeClr val="tx1"/>
                </a:solidFill>
              </a:rPr>
              <a:t>.</a:t>
            </a:r>
          </a:p>
          <a:p>
            <a:r>
              <a:rPr lang="en-US" b="1" dirty="0" smtClean="0"/>
              <a:t>Solution</a:t>
            </a:r>
            <a:endParaRPr lang="en-US" i="0" dirty="0" smtClean="0">
              <a:solidFill>
                <a:schemeClr val="tx1"/>
              </a:solidFill>
            </a:endParaRPr>
          </a:p>
          <a:p>
            <a:pPr marL="0" indent="0" eaLnBrk="1" hangingPunct="1">
              <a:buNone/>
            </a:pPr>
            <a:r>
              <a:rPr lang="en-US" i="0" dirty="0" smtClean="0">
                <a:solidFill>
                  <a:schemeClr val="tx1"/>
                </a:solidFill>
              </a:rPr>
              <a:t>Substitute </a:t>
            </a:r>
            <a:r>
              <a:rPr lang="en-US" i="0" dirty="0" smtClean="0">
                <a:solidFill>
                  <a:srgbClr val="9900FF"/>
                </a:solidFill>
              </a:rPr>
              <a:t>3</a:t>
            </a:r>
            <a:r>
              <a:rPr lang="en-US" i="0" dirty="0" smtClean="0">
                <a:solidFill>
                  <a:schemeClr val="tx1"/>
                </a:solidFill>
              </a:rPr>
              <a:t> for </a:t>
            </a:r>
            <a:r>
              <a:rPr lang="en-US" i="1" dirty="0" smtClean="0">
                <a:solidFill>
                  <a:schemeClr val="tx1"/>
                </a:solidFill>
              </a:rPr>
              <a:t>a</a:t>
            </a:r>
            <a:r>
              <a:rPr lang="en-US" i="0" dirty="0" smtClean="0">
                <a:solidFill>
                  <a:schemeClr val="tx1"/>
                </a:solidFill>
              </a:rPr>
              <a:t> wherever </a:t>
            </a:r>
            <a:r>
              <a:rPr lang="en-US" i="1" dirty="0" smtClean="0">
                <a:solidFill>
                  <a:schemeClr val="tx1"/>
                </a:solidFill>
              </a:rPr>
              <a:t>a</a:t>
            </a:r>
            <a:r>
              <a:rPr lang="en-US" i="0" dirty="0" smtClean="0">
                <a:solidFill>
                  <a:schemeClr val="tx1"/>
                </a:solidFill>
              </a:rPr>
              <a:t> occurs, and follow the rules for order of operations. </a:t>
            </a:r>
          </a:p>
          <a:p>
            <a:pPr eaLnBrk="1" hangingPunct="1">
              <a:buNone/>
            </a:pPr>
            <a:r>
              <a:rPr lang="en-US" i="0" dirty="0" smtClean="0">
                <a:solidFill>
                  <a:schemeClr val="tx1"/>
                </a:solidFill>
              </a:rPr>
              <a:t>		 </a:t>
            </a:r>
          </a:p>
        </p:txBody>
      </p:sp>
      <p:graphicFrame>
        <p:nvGraphicFramePr>
          <p:cNvPr id="5" name="Object 4"/>
          <p:cNvGraphicFramePr>
            <a:graphicFrameLocks noChangeAspect="1"/>
          </p:cNvGraphicFramePr>
          <p:nvPr/>
        </p:nvGraphicFramePr>
        <p:xfrm>
          <a:off x="1377950" y="3581400"/>
          <a:ext cx="1866900" cy="381000"/>
        </p:xfrm>
        <a:graphic>
          <a:graphicData uri="http://schemas.openxmlformats.org/presentationml/2006/ole">
            <mc:AlternateContent xmlns:mc="http://schemas.openxmlformats.org/markup-compatibility/2006">
              <mc:Choice xmlns:v="urn:schemas-microsoft-com:vml" Requires="v">
                <p:oleObj spid="_x0000_s6157" name="Equation" r:id="rId4" imgW="1866600" imgH="380880" progId="Equation.DSMT4">
                  <p:embed/>
                </p:oleObj>
              </mc:Choice>
              <mc:Fallback>
                <p:oleObj name="Equation" r:id="rId4" imgW="1866600" imgH="380880" progId="Equation.DSMT4">
                  <p:embed/>
                  <p:pic>
                    <p:nvPicPr>
                      <p:cNvPr id="0" name="Object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7950" y="3581400"/>
                        <a:ext cx="18669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3316748" y="3581400"/>
          <a:ext cx="2413000" cy="381000"/>
        </p:xfrm>
        <a:graphic>
          <a:graphicData uri="http://schemas.openxmlformats.org/presentationml/2006/ole">
            <mc:AlternateContent xmlns:mc="http://schemas.openxmlformats.org/markup-compatibility/2006">
              <mc:Choice xmlns:v="urn:schemas-microsoft-com:vml" Requires="v">
                <p:oleObj spid="_x0000_s6158" name="Equation" r:id="rId6" imgW="2412720" imgH="380880" progId="Equation.DSMT4">
                  <p:embed/>
                </p:oleObj>
              </mc:Choice>
              <mc:Fallback>
                <p:oleObj name="Equation" r:id="rId6" imgW="2412720" imgH="380880" progId="Equation.DSMT4">
                  <p:embed/>
                  <p:pic>
                    <p:nvPicPr>
                      <p:cNvPr id="0" name="Object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16748" y="3581400"/>
                        <a:ext cx="24130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3316748" y="4197964"/>
          <a:ext cx="2286000" cy="292100"/>
        </p:xfrm>
        <a:graphic>
          <a:graphicData uri="http://schemas.openxmlformats.org/presentationml/2006/ole">
            <mc:AlternateContent xmlns:mc="http://schemas.openxmlformats.org/markup-compatibility/2006">
              <mc:Choice xmlns:v="urn:schemas-microsoft-com:vml" Requires="v">
                <p:oleObj spid="_x0000_s6159" name="Equation" r:id="rId8" imgW="2286000" imgH="291960" progId="Equation.DSMT4">
                  <p:embed/>
                </p:oleObj>
              </mc:Choice>
              <mc:Fallback>
                <p:oleObj name="Equation" r:id="rId8" imgW="2286000" imgH="291960" progId="Equation.DSMT4">
                  <p:embed/>
                  <p:pic>
                    <p:nvPicPr>
                      <p:cNvPr id="0" name="Object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16748" y="4197964"/>
                        <a:ext cx="2286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3316748" y="4725628"/>
          <a:ext cx="1955800" cy="292100"/>
        </p:xfrm>
        <a:graphic>
          <a:graphicData uri="http://schemas.openxmlformats.org/presentationml/2006/ole">
            <mc:AlternateContent xmlns:mc="http://schemas.openxmlformats.org/markup-compatibility/2006">
              <mc:Choice xmlns:v="urn:schemas-microsoft-com:vml" Requires="v">
                <p:oleObj spid="_x0000_s6160" name="Equation" r:id="rId10" imgW="1955520" imgH="291960" progId="Equation.DSMT4">
                  <p:embed/>
                </p:oleObj>
              </mc:Choice>
              <mc:Fallback>
                <p:oleObj name="Equation" r:id="rId10" imgW="1955520" imgH="291960" progId="Equation.DSMT4">
                  <p:embed/>
                  <p:pic>
                    <p:nvPicPr>
                      <p:cNvPr id="0" name="Object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316748" y="4725628"/>
                        <a:ext cx="1955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3316748" y="5253292"/>
          <a:ext cx="660400" cy="292100"/>
        </p:xfrm>
        <a:graphic>
          <a:graphicData uri="http://schemas.openxmlformats.org/presentationml/2006/ole">
            <mc:AlternateContent xmlns:mc="http://schemas.openxmlformats.org/markup-compatibility/2006">
              <mc:Choice xmlns:v="urn:schemas-microsoft-com:vml" Requires="v">
                <p:oleObj spid="_x0000_s6161" name="Equation" r:id="rId12" imgW="660240" imgH="291960" progId="Equation.DSMT4">
                  <p:embed/>
                </p:oleObj>
              </mc:Choice>
              <mc:Fallback>
                <p:oleObj name="Equation" r:id="rId12" imgW="660240" imgH="291960" progId="Equation.DSMT4">
                  <p:embed/>
                  <p:pic>
                    <p:nvPicPr>
                      <p:cNvPr id="0" name="Object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16748" y="5253292"/>
                        <a:ext cx="660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3</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eaLnBrk="1" hangingPunct="1">
              <a:buNone/>
            </a:pPr>
            <a:r>
              <a:rPr lang="en-US" i="0" dirty="0" smtClean="0">
                <a:solidFill>
                  <a:schemeClr val="tx1"/>
                </a:solidFill>
              </a:rPr>
              <a:t>Evaluate the polynomial </a:t>
            </a:r>
            <a:r>
              <a:rPr lang="en-US" i="0" dirty="0" smtClean="0">
                <a:solidFill>
                  <a:srgbClr val="0000FF"/>
                </a:solidFill>
              </a:rPr>
              <a:t>3</a:t>
            </a:r>
            <a:r>
              <a:rPr lang="en-US" i="1" dirty="0" smtClean="0">
                <a:solidFill>
                  <a:srgbClr val="0000FF"/>
                </a:solidFill>
              </a:rPr>
              <a:t>x</a:t>
            </a:r>
            <a:r>
              <a:rPr lang="en-US" i="0" baseline="30000" dirty="0" smtClean="0">
                <a:solidFill>
                  <a:srgbClr val="0000FF"/>
                </a:solidFill>
              </a:rPr>
              <a:t>3</a:t>
            </a:r>
            <a:r>
              <a:rPr lang="en-US" i="0" dirty="0" smtClean="0">
                <a:solidFill>
                  <a:srgbClr val="0000FF"/>
                </a:solidFill>
              </a:rPr>
              <a:t> + </a:t>
            </a:r>
            <a:r>
              <a:rPr lang="en-US" i="1" dirty="0" smtClean="0">
                <a:solidFill>
                  <a:srgbClr val="0000FF"/>
                </a:solidFill>
              </a:rPr>
              <a:t>x</a:t>
            </a:r>
            <a:r>
              <a:rPr lang="en-US" i="0" baseline="30000" dirty="0" smtClean="0">
                <a:solidFill>
                  <a:srgbClr val="0000FF"/>
                </a:solidFill>
              </a:rPr>
              <a:t>2</a:t>
            </a:r>
            <a:r>
              <a:rPr lang="en-US" i="0" dirty="0" smtClean="0">
                <a:solidFill>
                  <a:srgbClr val="0000FF"/>
                </a:solidFill>
              </a:rPr>
              <a:t> – 4</a:t>
            </a:r>
            <a:r>
              <a:rPr lang="en-US" i="1" dirty="0" smtClean="0">
                <a:solidFill>
                  <a:srgbClr val="0000FF"/>
                </a:solidFill>
              </a:rPr>
              <a:t>x</a:t>
            </a:r>
            <a:r>
              <a:rPr lang="en-US" i="0" dirty="0" smtClean="0">
                <a:solidFill>
                  <a:srgbClr val="0000FF"/>
                </a:solidFill>
              </a:rPr>
              <a:t> + 5</a:t>
            </a:r>
            <a:r>
              <a:rPr lang="en-US" i="0" dirty="0" smtClean="0">
                <a:solidFill>
                  <a:schemeClr val="tx1"/>
                </a:solidFill>
              </a:rPr>
              <a:t> for </a:t>
            </a:r>
            <a:r>
              <a:rPr lang="en-US" i="1" dirty="0" smtClean="0">
                <a:solidFill>
                  <a:srgbClr val="0000FF"/>
                </a:solidFill>
              </a:rPr>
              <a:t>x</a:t>
            </a:r>
            <a:r>
              <a:rPr lang="en-US" i="0" dirty="0" smtClean="0">
                <a:solidFill>
                  <a:srgbClr val="0000FF"/>
                </a:solidFill>
              </a:rPr>
              <a:t> = </a:t>
            </a:r>
            <a:r>
              <a:rPr lang="en-US" i="0" dirty="0" smtClean="0">
                <a:solidFill>
                  <a:srgbClr val="9900FF"/>
                </a:solidFill>
              </a:rPr>
              <a:t>2</a:t>
            </a:r>
            <a:r>
              <a:rPr lang="en-US" i="0" dirty="0" smtClean="0">
                <a:solidFill>
                  <a:schemeClr val="tx1"/>
                </a:solidFill>
              </a:rPr>
              <a:t>.</a:t>
            </a:r>
          </a:p>
          <a:p>
            <a:r>
              <a:rPr lang="en-US" b="1" dirty="0" smtClean="0"/>
              <a:t>Solution</a:t>
            </a:r>
            <a:endParaRPr lang="en-US" dirty="0" smtClean="0">
              <a:solidFill>
                <a:schemeClr val="tx1"/>
              </a:solidFill>
            </a:endParaRPr>
          </a:p>
          <a:p>
            <a:pPr eaLnBrk="1" hangingPunct="1">
              <a:buNone/>
            </a:pPr>
            <a:r>
              <a:rPr lang="en-US" i="0" dirty="0" smtClean="0">
                <a:solidFill>
                  <a:schemeClr val="tx1"/>
                </a:solidFill>
              </a:rPr>
              <a:t>		 </a:t>
            </a:r>
          </a:p>
        </p:txBody>
      </p:sp>
      <p:graphicFrame>
        <p:nvGraphicFramePr>
          <p:cNvPr id="5" name="Object 4"/>
          <p:cNvGraphicFramePr>
            <a:graphicFrameLocks noChangeAspect="1"/>
          </p:cNvGraphicFramePr>
          <p:nvPr/>
        </p:nvGraphicFramePr>
        <p:xfrm>
          <a:off x="1373188" y="2667000"/>
          <a:ext cx="2336800" cy="381000"/>
        </p:xfrm>
        <a:graphic>
          <a:graphicData uri="http://schemas.openxmlformats.org/presentationml/2006/ole">
            <mc:AlternateContent xmlns:mc="http://schemas.openxmlformats.org/markup-compatibility/2006">
              <mc:Choice xmlns:v="urn:schemas-microsoft-com:vml" Requires="v">
                <p:oleObj spid="_x0000_s7183" name="Equation" r:id="rId4" imgW="2336760" imgH="380880" progId="Equation.DSMT4">
                  <p:embed/>
                </p:oleObj>
              </mc:Choice>
              <mc:Fallback>
                <p:oleObj name="Equation" r:id="rId4" imgW="2336760" imgH="380880" progId="Equation.DSMT4">
                  <p:embed/>
                  <p:pic>
                    <p:nvPicPr>
                      <p:cNvPr id="0" name="Object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3188" y="2667000"/>
                        <a:ext cx="23368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3877596" y="2667000"/>
          <a:ext cx="2857500" cy="381000"/>
        </p:xfrm>
        <a:graphic>
          <a:graphicData uri="http://schemas.openxmlformats.org/presentationml/2006/ole">
            <mc:AlternateContent xmlns:mc="http://schemas.openxmlformats.org/markup-compatibility/2006">
              <mc:Choice xmlns:v="urn:schemas-microsoft-com:vml" Requires="v">
                <p:oleObj spid="_x0000_s7184" name="Equation" r:id="rId6" imgW="2857320" imgH="380880" progId="Equation.DSMT4">
                  <p:embed/>
                </p:oleObj>
              </mc:Choice>
              <mc:Fallback>
                <p:oleObj name="Equation" r:id="rId6" imgW="2857320" imgH="380880" progId="Equation.DSMT4">
                  <p:embed/>
                  <p:pic>
                    <p:nvPicPr>
                      <p:cNvPr id="0" name="Object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77596" y="2667000"/>
                        <a:ext cx="2857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3877596" y="3365500"/>
          <a:ext cx="2616200" cy="292100"/>
        </p:xfrm>
        <a:graphic>
          <a:graphicData uri="http://schemas.openxmlformats.org/presentationml/2006/ole">
            <mc:AlternateContent xmlns:mc="http://schemas.openxmlformats.org/markup-compatibility/2006">
              <mc:Choice xmlns:v="urn:schemas-microsoft-com:vml" Requires="v">
                <p:oleObj spid="_x0000_s7185" name="Equation" r:id="rId8" imgW="2616120" imgH="291960" progId="Equation.DSMT4">
                  <p:embed/>
                </p:oleObj>
              </mc:Choice>
              <mc:Fallback>
                <p:oleObj name="Equation" r:id="rId8" imgW="2616120" imgH="291960" progId="Equation.DSMT4">
                  <p:embed/>
                  <p:pic>
                    <p:nvPicPr>
                      <p:cNvPr id="0" name="Object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77596" y="3365500"/>
                        <a:ext cx="2616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3877596" y="3975100"/>
          <a:ext cx="2133600" cy="292100"/>
        </p:xfrm>
        <a:graphic>
          <a:graphicData uri="http://schemas.openxmlformats.org/presentationml/2006/ole">
            <mc:AlternateContent xmlns:mc="http://schemas.openxmlformats.org/markup-compatibility/2006">
              <mc:Choice xmlns:v="urn:schemas-microsoft-com:vml" Requires="v">
                <p:oleObj spid="_x0000_s7186" name="Equation" r:id="rId10" imgW="2133360" imgH="291960" progId="Equation.DSMT4">
                  <p:embed/>
                </p:oleObj>
              </mc:Choice>
              <mc:Fallback>
                <p:oleObj name="Equation" r:id="rId10" imgW="2133360" imgH="291960" progId="Equation.DSMT4">
                  <p:embed/>
                  <p:pic>
                    <p:nvPicPr>
                      <p:cNvPr id="0" name="Object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77596" y="3975100"/>
                        <a:ext cx="2133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3877596" y="5194300"/>
          <a:ext cx="647700" cy="292100"/>
        </p:xfrm>
        <a:graphic>
          <a:graphicData uri="http://schemas.openxmlformats.org/presentationml/2006/ole">
            <mc:AlternateContent xmlns:mc="http://schemas.openxmlformats.org/markup-compatibility/2006">
              <mc:Choice xmlns:v="urn:schemas-microsoft-com:vml" Requires="v">
                <p:oleObj spid="_x0000_s7187" name="Equation" r:id="rId12" imgW="647640" imgH="291960" progId="Equation.DSMT4">
                  <p:embed/>
                </p:oleObj>
              </mc:Choice>
              <mc:Fallback>
                <p:oleObj name="Equation" r:id="rId12" imgW="647640" imgH="291960" progId="Equation.DSMT4">
                  <p:embed/>
                  <p:pic>
                    <p:nvPicPr>
                      <p:cNvPr id="0" name="Object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77596" y="5194300"/>
                        <a:ext cx="6477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6" name="Object 18"/>
          <p:cNvGraphicFramePr>
            <a:graphicFrameLocks noChangeAspect="1"/>
          </p:cNvGraphicFramePr>
          <p:nvPr/>
        </p:nvGraphicFramePr>
        <p:xfrm>
          <a:off x="3877596" y="4584700"/>
          <a:ext cx="1625600" cy="292100"/>
        </p:xfrm>
        <a:graphic>
          <a:graphicData uri="http://schemas.openxmlformats.org/presentationml/2006/ole">
            <mc:AlternateContent xmlns:mc="http://schemas.openxmlformats.org/markup-compatibility/2006">
              <mc:Choice xmlns:v="urn:schemas-microsoft-com:vml" Requires="v">
                <p:oleObj spid="_x0000_s7188" name="Equation" r:id="rId14" imgW="1625400" imgH="291960" progId="Equation.DSMT4">
                  <p:embed/>
                </p:oleObj>
              </mc:Choice>
              <mc:Fallback>
                <p:oleObj name="Equation" r:id="rId14" imgW="1625400" imgH="29196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77596" y="4584700"/>
                        <a:ext cx="1625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TotalTime>
  <Words>313</Words>
  <Application>Microsoft Office PowerPoint</Application>
  <PresentationFormat>On-screen Show (4:3)</PresentationFormat>
  <Paragraphs>61</Paragraphs>
  <Slides>10</Slides>
  <Notes>5</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6" baseType="lpstr">
      <vt:lpstr>Calibri</vt:lpstr>
      <vt:lpstr>Courier New</vt:lpstr>
      <vt:lpstr>Arial</vt:lpstr>
      <vt:lpstr>Symbol</vt:lpstr>
      <vt:lpstr>Office Theme</vt:lpstr>
      <vt:lpstr>Equation</vt:lpstr>
      <vt:lpstr>Section 1.7</vt:lpstr>
      <vt:lpstr>Objectives</vt:lpstr>
      <vt:lpstr>Definition of a Polynomial</vt:lpstr>
      <vt:lpstr>Definition of a Polynomial</vt:lpstr>
      <vt:lpstr>Definition of a Polynomial</vt:lpstr>
      <vt:lpstr>Classifications of Polynomials</vt:lpstr>
      <vt:lpstr>Example 1</vt:lpstr>
      <vt:lpstr>Example 2</vt:lpstr>
      <vt:lpstr>Example 3</vt:lpstr>
      <vt:lpstr>Example 4</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ashish.samudre</cp:lastModifiedBy>
  <cp:revision>41</cp:revision>
  <dcterms:created xsi:type="dcterms:W3CDTF">2013-04-26T14:43:13Z</dcterms:created>
  <dcterms:modified xsi:type="dcterms:W3CDTF">2017-08-02T15:24:26Z</dcterms:modified>
</cp:coreProperties>
</file>