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8" r:id="rId3"/>
    <p:sldId id="259" r:id="rId4"/>
    <p:sldId id="261" r:id="rId5"/>
    <p:sldId id="296" r:id="rId6"/>
    <p:sldId id="262" r:id="rId7"/>
    <p:sldId id="297" r:id="rId8"/>
    <p:sldId id="266" r:id="rId9"/>
    <p:sldId id="298" r:id="rId10"/>
    <p:sldId id="300" r:id="rId11"/>
    <p:sldId id="267" r:id="rId12"/>
    <p:sldId id="301" r:id="rId13"/>
    <p:sldId id="302" r:id="rId14"/>
    <p:sldId id="303" r:id="rId15"/>
    <p:sldId id="268" r:id="rId16"/>
    <p:sldId id="304" r:id="rId17"/>
    <p:sldId id="272" r:id="rId18"/>
    <p:sldId id="306" r:id="rId19"/>
    <p:sldId id="307" r:id="rId20"/>
    <p:sldId id="308" r:id="rId21"/>
    <p:sldId id="309" r:id="rId22"/>
    <p:sldId id="279" r:id="rId23"/>
    <p:sldId id="310" r:id="rId24"/>
    <p:sldId id="312" r:id="rId25"/>
    <p:sldId id="311" r:id="rId26"/>
    <p:sldId id="283" r:id="rId27"/>
    <p:sldId id="313" r:id="rId28"/>
    <p:sldId id="314" r:id="rId29"/>
    <p:sldId id="315" r:id="rId30"/>
    <p:sldId id="284" r:id="rId31"/>
    <p:sldId id="316" r:id="rId32"/>
    <p:sldId id="317" r:id="rId33"/>
    <p:sldId id="287" r:id="rId34"/>
    <p:sldId id="288" r:id="rId35"/>
    <p:sldId id="290" r:id="rId36"/>
    <p:sldId id="318" r:id="rId37"/>
    <p:sldId id="292" r:id="rId38"/>
    <p:sldId id="293" r:id="rId39"/>
    <p:sldId id="319" r:id="rId4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3"/>
      <p:bold r:id="rId44"/>
      <p:italic r:id="rId45"/>
      <p:boldItalic r:id="rId4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366092"/>
    <a:srgbClr val="0000FF"/>
    <a:srgbClr val="000099"/>
    <a:srgbClr val="00000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4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1.fntdata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4.fntdata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55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1F9AF-3051-410D-B5EC-EA14A25D652E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57E45-5BDC-4838-985F-AA7563CB2D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808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269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6950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26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7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919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361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701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031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321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140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732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33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35.png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3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5.bin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9.wmf"/><Relationship Id="rId5" Type="http://schemas.openxmlformats.org/officeDocument/2006/relationships/image" Target="../media/image35.png"/><Relationship Id="rId10" Type="http://schemas.openxmlformats.org/officeDocument/2006/relationships/oleObject" Target="../embeddings/oleObject28.bin"/><Relationship Id="rId4" Type="http://schemas.openxmlformats.org/officeDocument/2006/relationships/image" Target="../media/image36.wmf"/><Relationship Id="rId9" Type="http://schemas.openxmlformats.org/officeDocument/2006/relationships/image" Target="../media/image38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29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4.png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0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5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47.png"/><Relationship Id="rId4" Type="http://schemas.openxmlformats.org/officeDocument/2006/relationships/image" Target="../media/image46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9.png"/><Relationship Id="rId4" Type="http://schemas.openxmlformats.org/officeDocument/2006/relationships/image" Target="../media/image48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51.png"/><Relationship Id="rId4" Type="http://schemas.openxmlformats.org/officeDocument/2006/relationships/image" Target="../media/image50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53.png"/><Relationship Id="rId4" Type="http://schemas.openxmlformats.org/officeDocument/2006/relationships/image" Target="../media/image52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55.png"/><Relationship Id="rId4" Type="http://schemas.openxmlformats.org/officeDocument/2006/relationships/image" Target="../media/image54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57.png"/><Relationship Id="rId4" Type="http://schemas.openxmlformats.org/officeDocument/2006/relationships/image" Target="../media/image56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38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10.1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Angles and Triangles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Three Common Ways of Labeling Angles (cont.)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</a:t>
            </a:r>
            <a:r>
              <a:rPr lang="en-US" i="0" dirty="0" smtClean="0">
                <a:solidFill>
                  <a:srgbClr val="000000"/>
                </a:solidFill>
              </a:rPr>
              <a:t> 	Using the single capital letter at the vertex when the meaning is clear.			</a:t>
            </a: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79878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4588" y="2724150"/>
            <a:ext cx="4314825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Types of Angles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Name		  Measure		Illustration</a:t>
            </a:r>
          </a:p>
          <a:p>
            <a:pPr marL="514350" indent="-514350"/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b="1" i="0" dirty="0" smtClean="0">
                <a:solidFill>
                  <a:srgbClr val="C00000"/>
                </a:solidFill>
              </a:rPr>
              <a:t>	Acute</a:t>
            </a:r>
            <a:r>
              <a:rPr lang="en-US" i="0" dirty="0" smtClean="0">
                <a:solidFill>
                  <a:srgbClr val="000000"/>
                </a:solidFill>
              </a:rPr>
              <a:t>					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2481263" y="2470150"/>
          <a:ext cx="2235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2234880" imgH="317160" progId="Equation.DSMT4">
                  <p:embed/>
                </p:oleObj>
              </mc:Choice>
              <mc:Fallback>
                <p:oleObj name="Equation" r:id="rId3" imgW="2234880" imgH="3171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3" y="2470150"/>
                        <a:ext cx="22352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/>
        </p:nvGraphicFramePr>
        <p:xfrm>
          <a:off x="5105400" y="2438400"/>
          <a:ext cx="308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3085920" imgH="393480" progId="Equation.DSMT4">
                  <p:embed/>
                </p:oleObj>
              </mc:Choice>
              <mc:Fallback>
                <p:oleObj name="Equation" r:id="rId5" imgW="3085920" imgH="393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438400"/>
                        <a:ext cx="308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1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79758" y="2836608"/>
            <a:ext cx="329565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Types of Angles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Name		Measure		Illustration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0" dirty="0" smtClean="0">
                <a:solidFill>
                  <a:srgbClr val="C00000"/>
                </a:solidFill>
              </a:rPr>
              <a:t>Right</a:t>
            </a:r>
          </a:p>
          <a:p>
            <a:pPr>
              <a:buNone/>
            </a:pPr>
            <a:r>
              <a:rPr lang="en-US" i="0" dirty="0" smtClean="0">
                <a:solidFill>
                  <a:srgbClr val="000000"/>
                </a:solidFill>
              </a:rPr>
              <a:t>					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2374900" y="2470150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6" name="Equation" r:id="rId3" imgW="1600200" imgH="317160" progId="Equation.DSMT4">
                  <p:embed/>
                </p:oleObj>
              </mc:Choice>
              <mc:Fallback>
                <p:oleObj name="Equation" r:id="rId3" imgW="1600200" imgH="3171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2470150"/>
                        <a:ext cx="16002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610100" y="2467896"/>
          <a:ext cx="40005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7" name="Equation" r:id="rId5" imgW="4000320" imgH="1091880" progId="Equation.DSMT4">
                  <p:embed/>
                </p:oleObj>
              </mc:Choice>
              <mc:Fallback>
                <p:oleObj name="Equation" r:id="rId5" imgW="4000320" imgH="10918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2467896"/>
                        <a:ext cx="40005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0909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3625644"/>
            <a:ext cx="2377440" cy="2111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Types of Angles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Name		Measure		Illustration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0" dirty="0" smtClean="0">
                <a:solidFill>
                  <a:srgbClr val="C00000"/>
                </a:solidFill>
              </a:rPr>
              <a:t>Obtuse</a:t>
            </a:r>
          </a:p>
          <a:p>
            <a:pPr>
              <a:buNone/>
            </a:pPr>
            <a:endParaRPr lang="en-US" b="1" i="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b="1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2347913" y="2470150"/>
          <a:ext cx="2489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1" name="Equation" r:id="rId3" imgW="2489040" imgH="406080" progId="Equation.DSMT4">
                  <p:embed/>
                </p:oleObj>
              </mc:Choice>
              <mc:Fallback>
                <p:oleObj name="Equation" r:id="rId3" imgW="2489040" imgH="4060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2470150"/>
                        <a:ext cx="24892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181600" y="2514600"/>
          <a:ext cx="3378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2" name="Equation" r:id="rId5" imgW="3377880" imgH="393480" progId="Equation.DSMT4">
                  <p:embed/>
                </p:oleObj>
              </mc:Choice>
              <mc:Fallback>
                <p:oleObj name="Equation" r:id="rId5" imgW="3377880" imgH="393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514600"/>
                        <a:ext cx="3378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31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1560" y="3124200"/>
            <a:ext cx="3749040" cy="2351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Types of Angles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Name		Measure		Illustration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4. </a:t>
            </a:r>
            <a:r>
              <a:rPr lang="en-US" b="1" i="0" dirty="0" smtClean="0">
                <a:solidFill>
                  <a:srgbClr val="C00000"/>
                </a:solidFill>
              </a:rPr>
              <a:t>Straight</a:t>
            </a:r>
            <a:r>
              <a:rPr lang="en-US" i="0" dirty="0" smtClean="0">
                <a:solidFill>
                  <a:srgbClr val="000000"/>
                </a:solidFill>
              </a:rPr>
              <a:t>						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2401888" y="2455196"/>
          <a:ext cx="1765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4" name="Equation" r:id="rId3" imgW="1765080" imgH="317160" progId="Equation.DSMT4">
                  <p:embed/>
                </p:oleObj>
              </mc:Choice>
              <mc:Fallback>
                <p:oleObj name="Equation" r:id="rId3" imgW="1765080" imgH="3171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8" y="2455196"/>
                        <a:ext cx="17653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4953000" y="2469944"/>
          <a:ext cx="3289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5" name="Equation" r:id="rId5" imgW="3288960" imgH="1155600" progId="Equation.DSMT4">
                  <p:embed/>
                </p:oleObj>
              </mc:Choice>
              <mc:Fallback>
                <p:oleObj name="Equation" r:id="rId5" imgW="3288960" imgH="1155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469944"/>
                        <a:ext cx="32893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951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62525" y="3886200"/>
            <a:ext cx="34194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 smtClean="0"/>
              <a:t>Example 1 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 smtClean="0"/>
              <a:t>Use a protractor to check that the measures of the angles. </a:t>
            </a:r>
          </a:p>
          <a:p>
            <a:r>
              <a:rPr lang="en-US" b="1" dirty="0" smtClean="0"/>
              <a:t>Solution </a:t>
            </a:r>
          </a:p>
          <a:p>
            <a:endParaRPr lang="en-US" dirty="0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52979" y="2224727"/>
            <a:ext cx="3480867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550335" y="2830512"/>
          <a:ext cx="1181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5" imgW="1180800" imgH="304560" progId="Equation.DSMT4">
                  <p:embed/>
                </p:oleObj>
              </mc:Choice>
              <mc:Fallback>
                <p:oleObj name="Equation" r:id="rId5" imgW="11808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335" y="2830512"/>
                        <a:ext cx="1181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1751013" y="2819400"/>
          <a:ext cx="800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7" imgW="799920" imgH="317160" progId="Equation.DSMT4">
                  <p:embed/>
                </p:oleObj>
              </mc:Choice>
              <mc:Fallback>
                <p:oleObj name="Equation" r:id="rId7" imgW="799920" imgH="317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013" y="2819400"/>
                        <a:ext cx="800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555978" y="3713868"/>
          <a:ext cx="1193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9" imgW="1193760" imgH="304560" progId="Equation.DSMT4">
                  <p:embed/>
                </p:oleObj>
              </mc:Choice>
              <mc:Fallback>
                <p:oleObj name="Equation" r:id="rId9" imgW="119376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3713868"/>
                        <a:ext cx="1193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1783644" y="3696229"/>
          <a:ext cx="800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1" imgW="799920" imgH="317160" progId="Equation.DSMT4">
                  <p:embed/>
                </p:oleObj>
              </mc:Choice>
              <mc:Fallback>
                <p:oleObj name="Equation" r:id="rId11" imgW="799920" imgH="317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3644" y="3696229"/>
                        <a:ext cx="800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544689" y="4605690"/>
          <a:ext cx="1193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3" imgW="1193760" imgH="304560" progId="Equation.DSMT4">
                  <p:embed/>
                </p:oleObj>
              </mc:Choice>
              <mc:Fallback>
                <p:oleObj name="Equation" r:id="rId13" imgW="119376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4605690"/>
                        <a:ext cx="1193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/>
        </p:nvGraphicFramePr>
        <p:xfrm>
          <a:off x="1759656" y="4590167"/>
          <a:ext cx="800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5" imgW="799920" imgH="317160" progId="Equation.DSMT4">
                  <p:embed/>
                </p:oleObj>
              </mc:Choice>
              <mc:Fallback>
                <p:oleObj name="Equation" r:id="rId15" imgW="799920" imgH="317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9656" y="4590167"/>
                        <a:ext cx="800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9"/>
          <p:cNvGraphicFramePr>
            <a:graphicFrameLocks noChangeAspect="1"/>
          </p:cNvGraphicFramePr>
          <p:nvPr/>
        </p:nvGraphicFramePr>
        <p:xfrm>
          <a:off x="544689" y="5477757"/>
          <a:ext cx="1219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7" imgW="1218960" imgH="304560" progId="Equation.DSMT4">
                  <p:embed/>
                </p:oleObj>
              </mc:Choice>
              <mc:Fallback>
                <p:oleObj name="Equation" r:id="rId17" imgW="121896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5477757"/>
                        <a:ext cx="1219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/>
        </p:nvGraphicFramePr>
        <p:xfrm>
          <a:off x="1789289" y="5476346"/>
          <a:ext cx="965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9" imgW="965160" imgH="317160" progId="Equation.DSMT4">
                  <p:embed/>
                </p:oleObj>
              </mc:Choice>
              <mc:Fallback>
                <p:oleObj name="Equation" r:id="rId19" imgW="96516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289" y="5476346"/>
                        <a:ext cx="965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 smtClean="0"/>
              <a:t>Tell whether each of the following angles is acute, right, obtuse, or straight.</a:t>
            </a:r>
          </a:p>
          <a:p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Solution </a:t>
            </a:r>
            <a:endParaRPr lang="en-US" dirty="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277836"/>
              </p:ext>
            </p:extLst>
          </p:nvPr>
        </p:nvGraphicFramePr>
        <p:xfrm>
          <a:off x="547688" y="2282119"/>
          <a:ext cx="4191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2" name="Equation" r:id="rId3" imgW="4190760" imgH="393480" progId="Equation.DSMT4">
                  <p:embed/>
                </p:oleObj>
              </mc:Choice>
              <mc:Fallback>
                <p:oleObj name="Equation" r:id="rId3" imgW="4190760" imgH="393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282119"/>
                        <a:ext cx="4191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99848" y="2426693"/>
            <a:ext cx="3200400" cy="2522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55625" y="3505200"/>
          <a:ext cx="5410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3" name="Equation" r:id="rId6" imgW="5410080" imgH="406080" progId="Equation.DSMT4">
                  <p:embed/>
                </p:oleObj>
              </mc:Choice>
              <mc:Fallback>
                <p:oleObj name="Equation" r:id="rId6" imgW="541008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3505200"/>
                        <a:ext cx="5410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555625" y="4385734"/>
          <a:ext cx="5537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4" name="Equation" r:id="rId8" imgW="5537160" imgH="406080" progId="Equation.DSMT4">
                  <p:embed/>
                </p:oleObj>
              </mc:Choice>
              <mc:Fallback>
                <p:oleObj name="Equation" r:id="rId8" imgW="553716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4385734"/>
                        <a:ext cx="5537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555625" y="5181600"/>
          <a:ext cx="8547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5" name="Equation" r:id="rId10" imgW="8546760" imgH="406080" progId="Equation.DSMT4">
                  <p:embed/>
                </p:oleObj>
              </mc:Choice>
              <mc:Fallback>
                <p:oleObj name="Equation" r:id="rId10" imgW="854676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5181600"/>
                        <a:ext cx="8547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Angles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Complementary, Supplementary, Equal Angles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 	Two angles are </a:t>
            </a:r>
            <a:r>
              <a:rPr lang="en-US" b="1" i="0" dirty="0" smtClean="0">
                <a:solidFill>
                  <a:srgbClr val="C00000"/>
                </a:solidFill>
              </a:rPr>
              <a:t>complementary </a:t>
            </a:r>
            <a:r>
              <a:rPr lang="en-US" i="0" dirty="0" smtClean="0">
                <a:solidFill>
                  <a:srgbClr val="000000"/>
                </a:solidFill>
              </a:rPr>
              <a:t>if the sum of their measures is 90</a:t>
            </a:r>
            <a:r>
              <a:rPr lang="en-US" i="0" baseline="30000" dirty="0" smtClean="0">
                <a:solidFill>
                  <a:srgbClr val="000000"/>
                </a:solidFill>
              </a:rPr>
              <a:t>o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 	Two angles are </a:t>
            </a:r>
            <a:r>
              <a:rPr lang="en-US" b="1" i="0" dirty="0" smtClean="0">
                <a:solidFill>
                  <a:srgbClr val="C00000"/>
                </a:solidFill>
              </a:rPr>
              <a:t>supplementary </a:t>
            </a:r>
            <a:r>
              <a:rPr lang="en-US" i="0" dirty="0" smtClean="0">
                <a:solidFill>
                  <a:srgbClr val="000000"/>
                </a:solidFill>
              </a:rPr>
              <a:t>if the sum of their measures is 180</a:t>
            </a:r>
            <a:r>
              <a:rPr lang="en-US" i="0" baseline="30000" dirty="0" smtClean="0">
                <a:solidFill>
                  <a:srgbClr val="000000"/>
                </a:solidFill>
              </a:rPr>
              <a:t>o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</a:t>
            </a:r>
            <a:r>
              <a:rPr lang="en-US" i="0" dirty="0" smtClean="0">
                <a:solidFill>
                  <a:srgbClr val="000000"/>
                </a:solidFill>
              </a:rPr>
              <a:t> 	Two angles are </a:t>
            </a:r>
            <a:r>
              <a:rPr lang="en-US" b="1" i="0" dirty="0" smtClean="0">
                <a:solidFill>
                  <a:srgbClr val="C00000"/>
                </a:solidFill>
              </a:rPr>
              <a:t>equal </a:t>
            </a:r>
            <a:r>
              <a:rPr lang="en-US" i="0" dirty="0" smtClean="0">
                <a:solidFill>
                  <a:srgbClr val="000000"/>
                </a:solidFill>
              </a:rPr>
              <a:t>if they have the same measure.</a:t>
            </a:r>
            <a:r>
              <a:rPr lang="en-US" sz="2000" i="0" dirty="0" smtClean="0">
                <a:solidFill>
                  <a:srgbClr val="000000"/>
                </a:solidFill>
              </a:rPr>
              <a:t> 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 smtClean="0"/>
              <a:t>Example 3 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39704"/>
          </a:xfrm>
        </p:spPr>
        <p:txBody>
          <a:bodyPr>
            <a:spAutoFit/>
          </a:bodyPr>
          <a:lstStyle/>
          <a:p>
            <a:r>
              <a:rPr lang="en-US" dirty="0" smtClean="0"/>
              <a:t>In the following figure, </a:t>
            </a:r>
          </a:p>
          <a:p>
            <a:pPr marL="463550" indent="-463550">
              <a:spcBef>
                <a:spcPts val="1200"/>
              </a:spcBef>
            </a:pPr>
            <a:endParaRPr lang="en-US" b="1" dirty="0" smtClean="0"/>
          </a:p>
          <a:p>
            <a:pPr marL="463550" indent="-463550">
              <a:spcBef>
                <a:spcPts val="1200"/>
              </a:spcBef>
            </a:pPr>
            <a:endParaRPr lang="en-US" b="1" dirty="0" smtClean="0"/>
          </a:p>
          <a:p>
            <a:pPr marL="463550" indent="-463550">
              <a:spcBef>
                <a:spcPts val="1200"/>
              </a:spcBef>
            </a:pPr>
            <a:endParaRPr lang="en-US" b="1" dirty="0" smtClean="0"/>
          </a:p>
          <a:p>
            <a:pPr marL="463550" indent="-463550">
              <a:spcBef>
                <a:spcPts val="1200"/>
              </a:spcBef>
            </a:pPr>
            <a:endParaRPr lang="en-US" b="1" dirty="0" smtClean="0"/>
          </a:p>
          <a:p>
            <a:pPr marL="463550" indent="-463550">
              <a:spcBef>
                <a:spcPts val="1200"/>
              </a:spcBef>
            </a:pPr>
            <a:endParaRPr lang="en-US" b="1" dirty="0" smtClean="0"/>
          </a:p>
          <a:p>
            <a:pPr marL="463550" indent="-463550">
              <a:spcBef>
                <a:spcPts val="1200"/>
              </a:spcBef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∠1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∠2</a:t>
            </a:r>
            <a:r>
              <a:rPr lang="en-US" dirty="0" smtClean="0"/>
              <a:t> are </a:t>
            </a:r>
            <a:r>
              <a:rPr lang="en-US" dirty="0" smtClean="0">
                <a:solidFill>
                  <a:srgbClr val="FF0000"/>
                </a:solidFill>
              </a:rPr>
              <a:t>complementary</a:t>
            </a:r>
            <a:r>
              <a:rPr lang="en-US" dirty="0" smtClean="0"/>
              <a:t> because </a:t>
            </a:r>
          </a:p>
          <a:p>
            <a:pPr marL="463550" indent="-463550">
              <a:spcBef>
                <a:spcPts val="600"/>
              </a:spcBef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9900FF"/>
                </a:solidFill>
              </a:rPr>
              <a:t>m∠1 + m∠2 =  90</a:t>
            </a:r>
            <a:r>
              <a:rPr lang="en-US" dirty="0" smtClean="0">
                <a:solidFill>
                  <a:srgbClr val="7030A0"/>
                </a:solidFill>
                <a:sym typeface="Symbol"/>
              </a:rPr>
              <a:t></a:t>
            </a:r>
            <a:r>
              <a:rPr lang="en-US" dirty="0" smtClean="0"/>
              <a:t>;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817146"/>
            <a:ext cx="5486400" cy="2535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 smtClean="0"/>
              <a:t>Example 3 (cont.) 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463550" indent="-463550">
              <a:spcBef>
                <a:spcPts val="1200"/>
              </a:spcBef>
            </a:pP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COD</a:t>
            </a:r>
            <a:r>
              <a:rPr lang="en-US" i="1" dirty="0" smtClean="0"/>
              <a:t>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COA</a:t>
            </a:r>
            <a:r>
              <a:rPr lang="en-US" i="1" dirty="0" smtClean="0"/>
              <a:t> </a:t>
            </a:r>
            <a:r>
              <a:rPr lang="en-US" dirty="0" smtClean="0"/>
              <a:t>are </a:t>
            </a:r>
            <a:r>
              <a:rPr lang="en-US" dirty="0" smtClean="0">
                <a:solidFill>
                  <a:srgbClr val="FF0000"/>
                </a:solidFill>
              </a:rPr>
              <a:t>supplementary </a:t>
            </a:r>
            <a:r>
              <a:rPr lang="en-US" dirty="0" smtClean="0"/>
              <a:t>because </a:t>
            </a:r>
          </a:p>
          <a:p>
            <a:pPr marL="463550" indent="-463550">
              <a:spcBef>
                <a:spcPts val="600"/>
              </a:spcBef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9900FF"/>
                </a:solidFill>
              </a:rPr>
              <a:t>m∠</a:t>
            </a:r>
            <a:r>
              <a:rPr lang="en-US" i="1" dirty="0" err="1" smtClean="0">
                <a:solidFill>
                  <a:srgbClr val="9900FF"/>
                </a:solidFill>
              </a:rPr>
              <a:t>COD</a:t>
            </a:r>
            <a:r>
              <a:rPr lang="en-US" dirty="0" smtClean="0">
                <a:solidFill>
                  <a:srgbClr val="9900FF"/>
                </a:solidFill>
              </a:rPr>
              <a:t> + </a:t>
            </a:r>
            <a:r>
              <a:rPr lang="en-US" dirty="0" err="1" smtClean="0">
                <a:solidFill>
                  <a:srgbClr val="9900FF"/>
                </a:solidFill>
              </a:rPr>
              <a:t>m∠</a:t>
            </a:r>
            <a:r>
              <a:rPr lang="en-US" i="1" dirty="0" err="1" smtClean="0">
                <a:solidFill>
                  <a:srgbClr val="9900FF"/>
                </a:solidFill>
              </a:rPr>
              <a:t>COA</a:t>
            </a:r>
            <a:r>
              <a:rPr lang="en-US" i="1" dirty="0" smtClean="0">
                <a:solidFill>
                  <a:srgbClr val="9900FF"/>
                </a:solidFill>
              </a:rPr>
              <a:t> </a:t>
            </a:r>
            <a:r>
              <a:rPr lang="en-US" dirty="0" smtClean="0">
                <a:solidFill>
                  <a:srgbClr val="9900FF"/>
                </a:solidFill>
              </a:rPr>
              <a:t>= 70</a:t>
            </a:r>
            <a:r>
              <a:rPr lang="en-US" dirty="0" smtClean="0">
                <a:solidFill>
                  <a:srgbClr val="9900FF"/>
                </a:solidFill>
                <a:sym typeface="Symbol"/>
              </a:rPr>
              <a:t> </a:t>
            </a:r>
            <a:r>
              <a:rPr lang="en-US" dirty="0" smtClean="0">
                <a:solidFill>
                  <a:srgbClr val="9900FF"/>
                </a:solidFill>
              </a:rPr>
              <a:t>+ 110</a:t>
            </a:r>
            <a:r>
              <a:rPr lang="en-US" dirty="0" smtClean="0">
                <a:solidFill>
                  <a:srgbClr val="9900FF"/>
                </a:solidFill>
                <a:sym typeface="Symbol"/>
              </a:rPr>
              <a:t> = </a:t>
            </a:r>
            <a:r>
              <a:rPr lang="en-US" dirty="0" smtClean="0">
                <a:solidFill>
                  <a:srgbClr val="9900FF"/>
                </a:solidFill>
              </a:rPr>
              <a:t>180</a:t>
            </a:r>
            <a:r>
              <a:rPr lang="en-US" dirty="0" smtClean="0">
                <a:solidFill>
                  <a:srgbClr val="7030A0"/>
                </a:solidFill>
                <a:sym typeface="Symbol"/>
              </a:rPr>
              <a:t></a:t>
            </a:r>
            <a:r>
              <a:rPr lang="en-US" dirty="0" smtClean="0"/>
              <a:t>;</a:t>
            </a:r>
            <a:r>
              <a:rPr lang="en-US" b="1" dirty="0" smtClean="0"/>
              <a:t> </a:t>
            </a:r>
          </a:p>
          <a:p>
            <a:pPr marL="463550" indent="-463550">
              <a:spcBef>
                <a:spcPts val="1200"/>
              </a:spcBef>
            </a:pPr>
            <a:r>
              <a:rPr lang="en-US" b="1" dirty="0" smtClean="0"/>
              <a:t>c.	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AOD</a:t>
            </a:r>
            <a:r>
              <a:rPr lang="en-US" dirty="0" smtClean="0"/>
              <a:t> is a </a:t>
            </a:r>
            <a:r>
              <a:rPr lang="en-US" dirty="0" smtClean="0">
                <a:solidFill>
                  <a:srgbClr val="FF0000"/>
                </a:solidFill>
              </a:rPr>
              <a:t>straight angle</a:t>
            </a:r>
            <a:r>
              <a:rPr lang="en-US" dirty="0" smtClean="0"/>
              <a:t> because </a:t>
            </a:r>
            <a:r>
              <a:rPr lang="en-US" dirty="0" err="1" smtClean="0">
                <a:solidFill>
                  <a:srgbClr val="9900FF"/>
                </a:solidFill>
              </a:rPr>
              <a:t>m∠</a:t>
            </a:r>
            <a:r>
              <a:rPr lang="en-US" i="1" dirty="0" err="1" smtClean="0">
                <a:solidFill>
                  <a:srgbClr val="9900FF"/>
                </a:solidFill>
              </a:rPr>
              <a:t>AOD</a:t>
            </a:r>
            <a:r>
              <a:rPr lang="en-US" dirty="0" smtClean="0">
                <a:solidFill>
                  <a:srgbClr val="9900FF"/>
                </a:solidFill>
                <a:sym typeface="Symbol"/>
              </a:rPr>
              <a:t> = </a:t>
            </a:r>
            <a:r>
              <a:rPr lang="en-US" dirty="0" smtClean="0">
                <a:solidFill>
                  <a:srgbClr val="9900FF"/>
                </a:solidFill>
              </a:rPr>
              <a:t>180</a:t>
            </a:r>
            <a:r>
              <a:rPr lang="en-US" dirty="0" smtClean="0">
                <a:solidFill>
                  <a:srgbClr val="9900FF"/>
                </a:solidFill>
                <a:sym typeface="Symbol"/>
              </a:rPr>
              <a:t></a:t>
            </a:r>
            <a:r>
              <a:rPr lang="en-US" dirty="0" smtClean="0"/>
              <a:t>;</a:t>
            </a:r>
            <a:r>
              <a:rPr lang="en-US" b="1" i="1" dirty="0" smtClean="0"/>
              <a:t> </a:t>
            </a:r>
          </a:p>
          <a:p>
            <a:pPr marL="463550" indent="-463550">
              <a:spcBef>
                <a:spcPts val="1200"/>
              </a:spcBef>
            </a:pPr>
            <a:r>
              <a:rPr lang="en-US" b="1" dirty="0" smtClean="0"/>
              <a:t>d.	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BOA</a:t>
            </a:r>
            <a:r>
              <a:rPr lang="en-US" i="1" dirty="0" smtClean="0"/>
              <a:t>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BOD </a:t>
            </a:r>
            <a:r>
              <a:rPr lang="en-US" dirty="0" smtClean="0"/>
              <a:t>are </a:t>
            </a:r>
            <a:r>
              <a:rPr lang="en-US" dirty="0" smtClean="0">
                <a:solidFill>
                  <a:srgbClr val="FF0000"/>
                </a:solidFill>
              </a:rPr>
              <a:t>supplementary</a:t>
            </a:r>
            <a:r>
              <a:rPr lang="en-US" dirty="0" smtClean="0"/>
              <a:t>; and in this case </a:t>
            </a:r>
            <a:r>
              <a:rPr lang="en-US" dirty="0" err="1" smtClean="0">
                <a:solidFill>
                  <a:srgbClr val="9900FF"/>
                </a:solidFill>
              </a:rPr>
              <a:t>m∠</a:t>
            </a:r>
            <a:r>
              <a:rPr lang="en-US" i="1" dirty="0" err="1" smtClean="0">
                <a:solidFill>
                  <a:srgbClr val="9900FF"/>
                </a:solidFill>
              </a:rPr>
              <a:t>BOA</a:t>
            </a:r>
            <a:r>
              <a:rPr lang="en-US" i="1" dirty="0" smtClean="0">
                <a:solidFill>
                  <a:srgbClr val="9900FF"/>
                </a:solidFill>
              </a:rPr>
              <a:t> </a:t>
            </a:r>
            <a:r>
              <a:rPr lang="en-US" dirty="0" smtClean="0">
                <a:solidFill>
                  <a:srgbClr val="9900FF"/>
                </a:solidFill>
              </a:rPr>
              <a:t>=</a:t>
            </a:r>
            <a:r>
              <a:rPr lang="en-US" i="1" dirty="0" smtClean="0">
                <a:solidFill>
                  <a:srgbClr val="9900FF"/>
                </a:solidFill>
              </a:rPr>
              <a:t> </a:t>
            </a:r>
            <a:r>
              <a:rPr lang="en-US" dirty="0" err="1" smtClean="0">
                <a:solidFill>
                  <a:srgbClr val="9900FF"/>
                </a:solidFill>
              </a:rPr>
              <a:t>m∠</a:t>
            </a:r>
            <a:r>
              <a:rPr lang="en-US" i="1" dirty="0" err="1" smtClean="0">
                <a:solidFill>
                  <a:srgbClr val="9900FF"/>
                </a:solidFill>
              </a:rPr>
              <a:t>BOD</a:t>
            </a:r>
            <a:r>
              <a:rPr lang="en-US" i="1" dirty="0" smtClean="0">
                <a:solidFill>
                  <a:srgbClr val="9900FF"/>
                </a:solidFill>
              </a:rPr>
              <a:t> </a:t>
            </a:r>
            <a:r>
              <a:rPr lang="en-US" dirty="0" smtClean="0">
                <a:solidFill>
                  <a:srgbClr val="9900FF"/>
                </a:solidFill>
              </a:rPr>
              <a:t>= 90</a:t>
            </a:r>
            <a:r>
              <a:rPr lang="en-US" dirty="0" smtClean="0">
                <a:solidFill>
                  <a:srgbClr val="9900FF"/>
                </a:solidFill>
                <a:sym typeface="Symbol"/>
              </a:rPr>
              <a:t>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Recognize the terms </a:t>
            </a:r>
            <a:r>
              <a:rPr lang="en-US" b="1" i="0" dirty="0" smtClean="0">
                <a:solidFill>
                  <a:schemeClr val="tx1"/>
                </a:solidFill>
              </a:rPr>
              <a:t>point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b="1" i="0" dirty="0" smtClean="0">
                <a:solidFill>
                  <a:schemeClr val="tx1"/>
                </a:solidFill>
              </a:rPr>
              <a:t>line</a:t>
            </a:r>
            <a:r>
              <a:rPr lang="en-US" i="0" dirty="0" smtClean="0">
                <a:solidFill>
                  <a:schemeClr val="tx1"/>
                </a:solidFill>
              </a:rPr>
              <a:t>, and </a:t>
            </a:r>
            <a:r>
              <a:rPr lang="en-US" b="1" i="0" dirty="0" smtClean="0">
                <a:solidFill>
                  <a:schemeClr val="tx1"/>
                </a:solidFill>
              </a:rPr>
              <a:t>plane</a:t>
            </a:r>
            <a:r>
              <a:rPr lang="en-US" i="0" dirty="0" smtClean="0">
                <a:solidFill>
                  <a:schemeClr val="tx1"/>
                </a:solidFill>
              </a:rPr>
              <a:t>, and know that they are undefined terms.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the definition of an </a:t>
            </a:r>
            <a:r>
              <a:rPr lang="en-US" b="1" i="0" dirty="0" smtClean="0">
                <a:solidFill>
                  <a:schemeClr val="tx1"/>
                </a:solidFill>
              </a:rPr>
              <a:t>angle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Learn how to classify an angle by its measure as </a:t>
            </a:r>
            <a:r>
              <a:rPr lang="en-US" b="1" i="0" dirty="0" smtClean="0">
                <a:solidFill>
                  <a:schemeClr val="tx1"/>
                </a:solidFill>
              </a:rPr>
              <a:t>acute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b="1" i="0" dirty="0" smtClean="0">
                <a:solidFill>
                  <a:schemeClr val="tx1"/>
                </a:solidFill>
              </a:rPr>
              <a:t>right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b="1" i="0" dirty="0" smtClean="0">
                <a:solidFill>
                  <a:schemeClr val="tx1"/>
                </a:solidFill>
              </a:rPr>
              <a:t>obtuse</a:t>
            </a:r>
            <a:r>
              <a:rPr lang="en-US" i="0" dirty="0" smtClean="0">
                <a:solidFill>
                  <a:schemeClr val="tx1"/>
                </a:solidFill>
              </a:rPr>
              <a:t>, or </a:t>
            </a:r>
            <a:r>
              <a:rPr lang="en-US" b="1" i="0" dirty="0" smtClean="0">
                <a:solidFill>
                  <a:schemeClr val="tx1"/>
                </a:solidFill>
              </a:rPr>
              <a:t>straight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the meanings of the terms </a:t>
            </a:r>
            <a:r>
              <a:rPr lang="en-US" b="1" i="0" dirty="0" smtClean="0">
                <a:solidFill>
                  <a:schemeClr val="tx1"/>
                </a:solidFill>
              </a:rPr>
              <a:t>complementary angles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b="1" i="0" dirty="0" smtClean="0">
                <a:solidFill>
                  <a:schemeClr val="tx1"/>
                </a:solidFill>
              </a:rPr>
              <a:t>supplementary angles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 smtClean="0"/>
              <a:t>In the figure below,       is a straight line and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m∠</a:t>
            </a:r>
            <a:r>
              <a:rPr lang="en-US" i="1" dirty="0" smtClean="0">
                <a:solidFill>
                  <a:srgbClr val="0000FF"/>
                </a:solidFill>
              </a:rPr>
              <a:t>QOP</a:t>
            </a:r>
            <a:r>
              <a:rPr lang="en-US" dirty="0" smtClean="0">
                <a:solidFill>
                  <a:srgbClr val="0000FF"/>
                </a:solidFill>
              </a:rPr>
              <a:t> = 30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0000FF"/>
                </a:solidFill>
              </a:rPr>
              <a:t>m∠</a:t>
            </a:r>
            <a:r>
              <a:rPr lang="en-US" i="1" dirty="0" err="1" smtClean="0">
                <a:solidFill>
                  <a:srgbClr val="0000FF"/>
                </a:solidFill>
              </a:rPr>
              <a:t>QOR</a:t>
            </a:r>
            <a:r>
              <a:rPr lang="en-US" dirty="0" smtClean="0">
                <a:solidFill>
                  <a:srgbClr val="0000FF"/>
                </a:solidFill>
              </a:rPr>
              <a:t> = 30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dirty="0" smtClean="0"/>
              <a:t>. Find the measures of </a:t>
            </a:r>
          </a:p>
          <a:p>
            <a:pPr>
              <a:tabLst>
                <a:tab pos="463550" algn="l"/>
                <a:tab pos="1828800" algn="l"/>
                <a:tab pos="2743200" algn="l"/>
                <a:tab pos="320675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QOS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	and 	</a:t>
            </a: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SOP</a:t>
            </a:r>
            <a:r>
              <a:rPr lang="en-US" dirty="0" smtClean="0"/>
              <a:t>.</a:t>
            </a:r>
            <a:r>
              <a:rPr lang="en-US" b="1" i="1" dirty="0" smtClean="0"/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Are any pairs complementary?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d.	</a:t>
            </a:r>
            <a:r>
              <a:rPr lang="en-US" dirty="0" smtClean="0"/>
              <a:t>Are any pairs supplementary?</a:t>
            </a:r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pic>
        <p:nvPicPr>
          <p:cNvPr id="6" name="Picture 2" descr="E:\Book work\BAM PPT\BAM_Chapter_6\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3639" y="3352800"/>
            <a:ext cx="4677361" cy="2560320"/>
          </a:xfrm>
          <a:prstGeom prst="rect">
            <a:avLst/>
          </a:prstGeom>
          <a:noFill/>
        </p:spPr>
      </p:pic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380096" y="1272822"/>
          <a:ext cx="381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7" name="Equation" r:id="rId4" imgW="380835" imgH="418918" progId="Equation.DSMT4">
                  <p:embed/>
                </p:oleObj>
              </mc:Choice>
              <mc:Fallback>
                <p:oleObj name="Equation" r:id="rId4" imgW="380835" imgH="418918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096" y="1272822"/>
                        <a:ext cx="381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 smtClean="0"/>
              <a:t>Example 4 (cont.)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 smtClean="0"/>
              <a:t>Solution </a:t>
            </a:r>
          </a:p>
          <a:p>
            <a:pPr marL="463550" indent="-463550"/>
            <a:r>
              <a:rPr lang="en-US" b="1" dirty="0" smtClean="0"/>
              <a:t>a.	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m∠</a:t>
            </a:r>
            <a:r>
              <a:rPr lang="en-US" i="1" dirty="0" smtClean="0">
                <a:solidFill>
                  <a:srgbClr val="0000FF"/>
                </a:solidFill>
              </a:rPr>
              <a:t>QOS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150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</a:t>
            </a:r>
            <a:r>
              <a:rPr lang="en-US" i="1" dirty="0" smtClean="0"/>
              <a:t>.</a:t>
            </a:r>
            <a:r>
              <a:rPr lang="en-US" b="1" i="1" dirty="0" smtClean="0"/>
              <a:t> </a:t>
            </a:r>
          </a:p>
          <a:p>
            <a:pPr marL="463550" indent="-463550">
              <a:spcBef>
                <a:spcPts val="1800"/>
              </a:spcBef>
            </a:pPr>
            <a:r>
              <a:rPr lang="en-US" b="1" dirty="0" smtClean="0"/>
              <a:t>b.	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00FF"/>
                </a:solidFill>
              </a:rPr>
              <a:t>m∠</a:t>
            </a:r>
            <a:r>
              <a:rPr lang="en-US" i="1" dirty="0" err="1" smtClean="0">
                <a:solidFill>
                  <a:srgbClr val="0000FF"/>
                </a:solidFill>
              </a:rPr>
              <a:t>SOP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180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</a:t>
            </a:r>
            <a:r>
              <a:rPr lang="en-US" dirty="0" smtClean="0"/>
              <a:t>.</a:t>
            </a:r>
          </a:p>
          <a:p>
            <a:pPr marL="457200" indent="-457200"/>
            <a:r>
              <a:rPr lang="en-US" b="1" dirty="0" smtClean="0"/>
              <a:t>c.	</a:t>
            </a:r>
            <a:r>
              <a:rPr lang="en-US" dirty="0" smtClean="0">
                <a:solidFill>
                  <a:srgbClr val="FF0000"/>
                </a:solidFill>
              </a:rPr>
              <a:t>No pairs are complementary</a:t>
            </a:r>
            <a:r>
              <a:rPr lang="en-US" dirty="0" smtClean="0"/>
              <a:t>. No two angles have a total measure of 90</a:t>
            </a:r>
            <a:r>
              <a:rPr lang="en-US" dirty="0" smtClean="0">
                <a:sym typeface="Symbol"/>
              </a:rPr>
              <a:t></a:t>
            </a:r>
            <a:r>
              <a:rPr lang="en-US" dirty="0" smtClean="0"/>
              <a:t>.</a:t>
            </a:r>
            <a:r>
              <a:rPr lang="en-US" b="1" i="1" dirty="0" smtClean="0"/>
              <a:t> </a:t>
            </a:r>
          </a:p>
          <a:p>
            <a:pPr marL="463550" indent="-463550">
              <a:spcBef>
                <a:spcPts val="1800"/>
              </a:spcBef>
            </a:pPr>
            <a:r>
              <a:rPr lang="en-US" b="1" dirty="0" smtClean="0"/>
              <a:t>d.	</a:t>
            </a:r>
            <a:r>
              <a:rPr lang="en-US" dirty="0" smtClean="0"/>
              <a:t>Yes,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QOP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QOS</a:t>
            </a:r>
            <a:r>
              <a:rPr lang="en-US" dirty="0" smtClean="0"/>
              <a:t> are </a:t>
            </a:r>
            <a:r>
              <a:rPr lang="en-US" dirty="0" smtClean="0">
                <a:solidFill>
                  <a:srgbClr val="FF0000"/>
                </a:solidFill>
              </a:rPr>
              <a:t>supplementary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ROP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ROS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are </a:t>
            </a:r>
            <a:r>
              <a:rPr lang="en-US" dirty="0" smtClean="0">
                <a:solidFill>
                  <a:srgbClr val="FF0000"/>
                </a:solidFill>
              </a:rPr>
              <a:t>supplementary</a:t>
            </a:r>
            <a:r>
              <a:rPr lang="en-US" dirty="0" smtClean="0"/>
              <a:t>. The sum of the measures of each pair is 180</a:t>
            </a:r>
            <a:r>
              <a:rPr lang="en-US" dirty="0" smtClean="0">
                <a:sym typeface="Symbol"/>
              </a:rPr>
              <a:t>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72"/>
              </a:spcBef>
            </a:pPr>
            <a:r>
              <a:rPr lang="en-US" i="0" dirty="0" smtClean="0">
                <a:solidFill>
                  <a:schemeClr val="tx1"/>
                </a:solidFill>
              </a:rPr>
              <a:t>In the figure </a:t>
            </a:r>
            <a:r>
              <a:rPr lang="en-US" dirty="0" smtClean="0">
                <a:solidFill>
                  <a:schemeClr val="tx1"/>
                </a:solidFill>
              </a:rPr>
              <a:t>below</a:t>
            </a:r>
            <a:r>
              <a:rPr lang="en-US" i="0" dirty="0" smtClean="0">
                <a:solidFill>
                  <a:schemeClr val="tx1"/>
                </a:solidFill>
              </a:rPr>
              <a:t>                       are straight lines.</a:t>
            </a:r>
          </a:p>
          <a:p>
            <a:pPr>
              <a:spcBef>
                <a:spcPts val="672"/>
              </a:spcBef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 	Name an angle adjacent to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EOD.</a:t>
            </a:r>
            <a:endParaRPr lang="en-US" i="0" dirty="0" smtClean="0">
              <a:solidFill>
                <a:schemeClr val="tx1"/>
              </a:solidFill>
            </a:endParaRPr>
          </a:p>
          <a:p>
            <a:pPr>
              <a:spcBef>
                <a:spcPts val="272"/>
              </a:spcBef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 	</a:t>
            </a:r>
            <a:r>
              <a:rPr lang="en-US" i="0" dirty="0" smtClean="0">
                <a:solidFill>
                  <a:schemeClr val="tx1"/>
                </a:solidFill>
              </a:rPr>
              <a:t>What is </a:t>
            </a:r>
            <a:r>
              <a:rPr lang="en-US" dirty="0" err="1" smtClean="0">
                <a:solidFill>
                  <a:srgbClr val="0000FF"/>
                </a:solidFill>
              </a:rPr>
              <a:t>m∠</a:t>
            </a:r>
            <a:r>
              <a:rPr lang="en-US" i="1" dirty="0" err="1" smtClean="0">
                <a:solidFill>
                  <a:srgbClr val="0000FF"/>
                </a:solidFill>
              </a:rPr>
              <a:t>AOD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ts val="272"/>
              </a:spcBef>
              <a:buNone/>
            </a:pPr>
            <a:endParaRPr lang="en-US" i="0" dirty="0" smtClean="0">
              <a:solidFill>
                <a:srgbClr val="3333FF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355340" y="1295400"/>
          <a:ext cx="1612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4" imgW="1612800" imgH="419040" progId="Equation.DSMT4">
                  <p:embed/>
                </p:oleObj>
              </mc:Choice>
              <mc:Fallback>
                <p:oleObj name="Equation" r:id="rId4" imgW="1612800" imgH="419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340" y="1295400"/>
                        <a:ext cx="1612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2057400"/>
            <a:ext cx="4231530" cy="37224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72"/>
              </a:spcBef>
            </a:pPr>
            <a:r>
              <a:rPr lang="en-US" b="1" dirty="0" smtClean="0">
                <a:solidFill>
                  <a:schemeClr val="tx1"/>
                </a:solidFill>
              </a:rPr>
              <a:t>Solutions</a:t>
            </a:r>
          </a:p>
          <a:p>
            <a:pPr marL="457200" indent="-457200">
              <a:spcBef>
                <a:spcPts val="672"/>
              </a:spcBef>
            </a:pPr>
            <a:r>
              <a:rPr lang="en-US" b="1" i="0" dirty="0" smtClean="0">
                <a:solidFill>
                  <a:schemeClr val="tx1"/>
                </a:solidFill>
              </a:rPr>
              <a:t>a. 	</a:t>
            </a:r>
            <a:r>
              <a:rPr lang="en-US" dirty="0" smtClean="0"/>
              <a:t>Four angles adjacent to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EOD </a:t>
            </a:r>
            <a:r>
              <a:rPr lang="en-US" dirty="0" smtClean="0"/>
              <a:t>are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AOE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00FF"/>
                </a:solidFill>
              </a:rPr>
              <a:t> ∠</a:t>
            </a:r>
            <a:r>
              <a:rPr lang="en-US" i="1" dirty="0" smtClean="0">
                <a:solidFill>
                  <a:srgbClr val="0000FF"/>
                </a:solidFill>
              </a:rPr>
              <a:t>BOE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00FF"/>
                </a:solidFill>
              </a:rPr>
              <a:t> ∠</a:t>
            </a:r>
            <a:r>
              <a:rPr lang="en-US" i="1" dirty="0" smtClean="0">
                <a:solidFill>
                  <a:srgbClr val="0000FF"/>
                </a:solidFill>
              </a:rPr>
              <a:t>BOD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COD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</a:p>
          <a:p>
            <a:pPr marL="457200" indent="-457200"/>
            <a:r>
              <a:rPr lang="en-US" b="1" dirty="0" smtClean="0">
                <a:solidFill>
                  <a:schemeClr val="tx1"/>
                </a:solidFill>
              </a:rPr>
              <a:t>b. 	</a:t>
            </a:r>
            <a:r>
              <a:rPr lang="en-US" dirty="0" smtClean="0"/>
              <a:t>Since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BOC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AOD </a:t>
            </a:r>
            <a:r>
              <a:rPr lang="en-US" dirty="0" smtClean="0"/>
              <a:t>are vertical angles, they have the same measure. So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m∠</a:t>
            </a:r>
            <a:r>
              <a:rPr lang="en-US" i="1" dirty="0" err="1" smtClean="0">
                <a:solidFill>
                  <a:srgbClr val="0000FF"/>
                </a:solidFill>
              </a:rPr>
              <a:t>AOD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60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</a:t>
            </a:r>
            <a:r>
              <a:rPr lang="en-US" dirty="0" smtClean="0"/>
              <a:t>.</a:t>
            </a:r>
          </a:p>
          <a:p>
            <a:pPr marL="457200" indent="-457200">
              <a:spcBef>
                <a:spcPts val="672"/>
              </a:spcBef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Triangles are classified in two ways: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1. 	</a:t>
            </a:r>
            <a:r>
              <a:rPr lang="en-US" dirty="0" smtClean="0">
                <a:solidFill>
                  <a:srgbClr val="000000"/>
                </a:solidFill>
              </a:rPr>
              <a:t>According to the lengths of their sides, and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2. 	</a:t>
            </a:r>
            <a:r>
              <a:rPr lang="en-US" dirty="0" smtClean="0">
                <a:solidFill>
                  <a:srgbClr val="000000"/>
                </a:solidFill>
              </a:rPr>
              <a:t>According to the measures of their angles.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 smtClean="0"/>
              <a:t>Triangles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Special Note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line segment with endpoints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is indicated by placing a bar over the letters, as in         The length of the segment is indicated by writing only the letters, as in </a:t>
            </a:r>
            <a:r>
              <a:rPr lang="en-US" i="1" dirty="0" smtClean="0">
                <a:solidFill>
                  <a:srgbClr val="000000"/>
                </a:solidFill>
              </a:rPr>
              <a:t>AB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5996296" y="2103282"/>
          <a:ext cx="50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5" name="Equation" r:id="rId3" imgW="507780" imgH="393529" progId="Equation.DSMT4">
                  <p:embed/>
                </p:oleObj>
              </mc:Choice>
              <mc:Fallback>
                <p:oleObj name="Equation" r:id="rId3" imgW="507780" imgH="39352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6296" y="2103282"/>
                        <a:ext cx="508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Triangles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Triangles Classified by Sides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Name		   Property		Illustration</a:t>
            </a:r>
          </a:p>
          <a:p>
            <a:pPr>
              <a:spcBef>
                <a:spcPts val="0"/>
              </a:spcBef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0" dirty="0" smtClean="0">
                <a:solidFill>
                  <a:srgbClr val="C00000"/>
                </a:solidFill>
              </a:rPr>
              <a:t>Scalene	 </a:t>
            </a:r>
            <a:r>
              <a:rPr lang="en-US" i="0" dirty="0" smtClean="0">
                <a:solidFill>
                  <a:srgbClr val="000000"/>
                </a:solidFill>
              </a:rPr>
              <a:t>No two sides </a:t>
            </a:r>
          </a:p>
          <a:p>
            <a:pPr>
              <a:spcBef>
                <a:spcPts val="0"/>
              </a:spcBef>
              <a:buNone/>
            </a:pPr>
            <a:r>
              <a:rPr lang="en-US" i="0" dirty="0" smtClean="0">
                <a:solidFill>
                  <a:srgbClr val="000000"/>
                </a:solidFill>
              </a:rPr>
              <a:t>		 are equal.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876800" y="2364248"/>
          <a:ext cx="33528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3" imgW="3352680" imgH="774360" progId="Equation.DSMT4">
                  <p:embed/>
                </p:oleObj>
              </mc:Choice>
              <mc:Fallback>
                <p:oleObj name="Equation" r:id="rId3" imgW="3352680" imgH="774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364248"/>
                        <a:ext cx="335280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23560" y="3193229"/>
            <a:ext cx="1920240" cy="2597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Triangles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i="0" dirty="0" smtClean="0">
                <a:solidFill>
                  <a:srgbClr val="000000"/>
                </a:solidFill>
              </a:rPr>
              <a:t>Triangles Classified by Sides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  <a:endParaRPr lang="en-US" b="1" i="0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22860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Name	 Property		Illustration</a:t>
            </a:r>
          </a:p>
          <a:p>
            <a:pPr>
              <a:spcBef>
                <a:spcPts val="0"/>
              </a:spcBef>
              <a:buNone/>
              <a:tabLst>
                <a:tab pos="22860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0" dirty="0" smtClean="0">
                <a:solidFill>
                  <a:srgbClr val="C00000"/>
                </a:solidFill>
              </a:rPr>
              <a:t>Isosceles	</a:t>
            </a:r>
            <a:r>
              <a:rPr lang="en-US" i="0" dirty="0" smtClean="0">
                <a:solidFill>
                  <a:srgbClr val="000000"/>
                </a:solidFill>
              </a:rPr>
              <a:t>Two sides </a:t>
            </a:r>
          </a:p>
          <a:p>
            <a:pPr>
              <a:spcBef>
                <a:spcPts val="0"/>
              </a:spcBef>
              <a:buNone/>
              <a:tabLst>
                <a:tab pos="22860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are equal.</a:t>
            </a:r>
            <a:endParaRPr lang="en-US" b="1" i="0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b="1" i="0" dirty="0" smtClean="0">
              <a:solidFill>
                <a:srgbClr val="C00000"/>
              </a:solidFill>
            </a:endParaRP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5626100" y="2300748"/>
          <a:ext cx="26035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0" name="Equation" r:id="rId3" imgW="2603160" imgH="749160" progId="Equation.DSMT4">
                  <p:embed/>
                </p:oleObj>
              </mc:Choice>
              <mc:Fallback>
                <p:oleObj name="Equation" r:id="rId3" imgW="2603160" imgH="749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2300748"/>
                        <a:ext cx="26035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806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2160" y="3085040"/>
            <a:ext cx="1920240" cy="2706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Triangles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i="0" dirty="0" smtClean="0">
                <a:solidFill>
                  <a:srgbClr val="000000"/>
                </a:solidFill>
              </a:rPr>
              <a:t>Triangles Classified by Sides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  <a:endParaRPr lang="en-US" b="1" i="0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22860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Name	 Property		Illustration</a:t>
            </a:r>
          </a:p>
          <a:p>
            <a:pPr>
              <a:spcBef>
                <a:spcPts val="0"/>
              </a:spcBef>
              <a:buNone/>
              <a:tabLst>
                <a:tab pos="22860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3.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0" dirty="0" smtClean="0">
                <a:solidFill>
                  <a:srgbClr val="C00000"/>
                </a:solidFill>
              </a:rPr>
              <a:t>Equilateral	 </a:t>
            </a:r>
            <a:r>
              <a:rPr lang="en-US" i="0" dirty="0" smtClean="0">
                <a:solidFill>
                  <a:srgbClr val="000000"/>
                </a:solidFill>
              </a:rPr>
              <a:t>All three sides </a:t>
            </a:r>
          </a:p>
          <a:p>
            <a:pPr>
              <a:spcBef>
                <a:spcPts val="0"/>
              </a:spcBef>
              <a:buNone/>
              <a:tabLst>
                <a:tab pos="22860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 are equal</a:t>
            </a:r>
            <a:endParaRPr lang="en-US" b="1" i="0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b="1" i="0" dirty="0" smtClean="0">
              <a:solidFill>
                <a:srgbClr val="C00000"/>
              </a:solidFill>
            </a:endParaRPr>
          </a:p>
          <a:p>
            <a:pPr marL="0">
              <a:spcBef>
                <a:spcPts val="0"/>
              </a:spcBef>
              <a:buNone/>
            </a:pPr>
            <a:r>
              <a:rPr lang="en-US" i="0" dirty="0" smtClean="0">
                <a:solidFill>
                  <a:srgbClr val="000000"/>
                </a:solidFill>
              </a:rPr>
              <a:t>			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5518150" y="2342532"/>
          <a:ext cx="28194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18" name="Equation" r:id="rId3" imgW="2819160" imgH="850680" progId="Equation.DSMT4">
                  <p:embed/>
                </p:oleObj>
              </mc:Choice>
              <mc:Fallback>
                <p:oleObj name="Equation" r:id="rId3" imgW="2819160" imgH="8506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2342532"/>
                        <a:ext cx="28194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0116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7348" y="3276600"/>
            <a:ext cx="2743200" cy="2500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Triangles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Triangles Classified by Sides (cont.)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b="1" dirty="0" smtClean="0">
                <a:solidFill>
                  <a:srgbClr val="000000"/>
                </a:solidFill>
              </a:rPr>
              <a:t>NOTE: </a:t>
            </a:r>
            <a:r>
              <a:rPr lang="en-US" dirty="0" smtClean="0">
                <a:solidFill>
                  <a:srgbClr val="000000"/>
                </a:solidFill>
              </a:rPr>
              <a:t>The different number of tick marks on more than one side of a triangle indicate unequal sides, while the same amount of tick marks on more than one side indicate equal sides. For example, on the scalene triangle, each side has a different number of tick marks, indicating no sides are equal, while the equilateral triangle has a single tick mark on each side, indicating all sides are equal.]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Learn how to classify a triangle by its sides: </a:t>
            </a:r>
            <a:r>
              <a:rPr lang="en-US" b="1" i="0" dirty="0" smtClean="0">
                <a:solidFill>
                  <a:schemeClr val="tx1"/>
                </a:solidFill>
              </a:rPr>
              <a:t>scalene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b="1" i="0" dirty="0" smtClean="0">
                <a:solidFill>
                  <a:schemeClr val="tx1"/>
                </a:solidFill>
              </a:rPr>
              <a:t>isosceles</a:t>
            </a:r>
            <a:r>
              <a:rPr lang="en-US" i="0" dirty="0" smtClean="0">
                <a:solidFill>
                  <a:schemeClr val="tx1"/>
                </a:solidFill>
              </a:rPr>
              <a:t>, or </a:t>
            </a:r>
            <a:r>
              <a:rPr lang="en-US" b="1" i="0" dirty="0" smtClean="0">
                <a:solidFill>
                  <a:schemeClr val="tx1"/>
                </a:solidFill>
              </a:rPr>
              <a:t>equilateral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Learn how to classify a triangle by its angles: </a:t>
            </a:r>
            <a:r>
              <a:rPr lang="en-US" b="1" i="0" dirty="0" smtClean="0">
                <a:solidFill>
                  <a:schemeClr val="tx1"/>
                </a:solidFill>
              </a:rPr>
              <a:t>acute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b="1" i="0" dirty="0" smtClean="0">
                <a:solidFill>
                  <a:schemeClr val="tx1"/>
                </a:solidFill>
              </a:rPr>
              <a:t>right</a:t>
            </a:r>
            <a:r>
              <a:rPr lang="en-US" i="0" dirty="0" smtClean="0">
                <a:solidFill>
                  <a:schemeClr val="tx1"/>
                </a:solidFill>
              </a:rPr>
              <a:t>, or </a:t>
            </a:r>
            <a:r>
              <a:rPr lang="en-US" b="1" i="0" dirty="0" smtClean="0">
                <a:solidFill>
                  <a:schemeClr val="tx1"/>
                </a:solidFill>
              </a:rPr>
              <a:t>obtuse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that for any triangle:</a:t>
            </a:r>
          </a:p>
          <a:p>
            <a:pPr marL="914400" lvl="1" indent="-457200" eaLnBrk="1" hangingPunct="1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a.</a:t>
            </a:r>
            <a:r>
              <a:rPr lang="en-US" sz="2800" dirty="0" smtClean="0">
                <a:solidFill>
                  <a:schemeClr val="tx1"/>
                </a:solidFill>
              </a:rPr>
              <a:t> 	The sum of the measures of its angles is 180</a:t>
            </a:r>
            <a:r>
              <a:rPr lang="en-US" sz="2800" dirty="0" smtClean="0">
                <a:solidFill>
                  <a:schemeClr val="tx1"/>
                </a:solidFill>
                <a:sym typeface="Symbol"/>
              </a:rPr>
              <a:t>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</a:p>
          <a:p>
            <a:pPr marL="914400" lvl="1" indent="-457200" eaLnBrk="1" hangingPunct="1"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b.</a:t>
            </a:r>
            <a:r>
              <a:rPr lang="en-US" sz="2800" i="0" dirty="0" smtClean="0">
                <a:solidFill>
                  <a:schemeClr val="tx1"/>
                </a:solidFill>
              </a:rPr>
              <a:t> 	The sum of the lengths of any two sides must be greater than the length of the third side.</a:t>
            </a: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Triangles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Triangles Classified by Angles</a:t>
            </a:r>
          </a:p>
          <a:p>
            <a:pPr>
              <a:buNone/>
              <a:tabLst>
                <a:tab pos="1770063" algn="l"/>
                <a:tab pos="4808538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Name	Property	Illustration</a:t>
            </a:r>
          </a:p>
          <a:p>
            <a:pPr>
              <a:spcBef>
                <a:spcPts val="0"/>
              </a:spcBef>
              <a:buNone/>
              <a:tabLst>
                <a:tab pos="1770063" algn="l"/>
                <a:tab pos="4808538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0" dirty="0" smtClean="0">
                <a:solidFill>
                  <a:srgbClr val="C00000"/>
                </a:solidFill>
              </a:rPr>
              <a:t>Acute       </a:t>
            </a:r>
            <a:r>
              <a:rPr lang="en-US" i="0" dirty="0" smtClean="0">
                <a:solidFill>
                  <a:srgbClr val="000000"/>
                </a:solidFill>
              </a:rPr>
              <a:t>All three angles</a:t>
            </a:r>
          </a:p>
          <a:p>
            <a:pPr>
              <a:spcBef>
                <a:spcPts val="0"/>
              </a:spcBef>
              <a:buNone/>
              <a:tabLst>
                <a:tab pos="1770063" algn="l"/>
                <a:tab pos="4808538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are acute.</a:t>
            </a:r>
          </a:p>
          <a:p>
            <a:pPr>
              <a:spcBef>
                <a:spcPts val="0"/>
              </a:spcBef>
              <a:buNone/>
              <a:tabLst>
                <a:tab pos="1770063" algn="l"/>
                <a:tab pos="4808538" algn="l"/>
              </a:tabLst>
            </a:pPr>
            <a:endParaRPr lang="en-US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306381"/>
              </p:ext>
            </p:extLst>
          </p:nvPr>
        </p:nvGraphicFramePr>
        <p:xfrm>
          <a:off x="5149850" y="2366963"/>
          <a:ext cx="26035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quation" r:id="rId3" imgW="2603160" imgH="1091880" progId="Equation.DSMT4">
                  <p:embed/>
                </p:oleObj>
              </mc:Choice>
              <mc:Fallback>
                <p:oleObj name="Equation" r:id="rId3" imgW="2603160" imgH="1091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850" y="2366963"/>
                        <a:ext cx="26035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18" name="Picture 1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51120" y="3574109"/>
            <a:ext cx="2468880" cy="2140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Triangles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Triangles Classified by Angles (cont.)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Name		 Property	          Illustration</a:t>
            </a:r>
          </a:p>
          <a:p>
            <a:pPr>
              <a:spcBef>
                <a:spcPts val="0"/>
              </a:spcBef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0" dirty="0" smtClean="0">
                <a:solidFill>
                  <a:srgbClr val="C00000"/>
                </a:solidFill>
              </a:rPr>
              <a:t>Right         </a:t>
            </a:r>
            <a:r>
              <a:rPr lang="en-US" i="0" dirty="0" smtClean="0">
                <a:solidFill>
                  <a:srgbClr val="000000"/>
                </a:solidFill>
              </a:rPr>
              <a:t>One angle is </a:t>
            </a:r>
          </a:p>
          <a:p>
            <a:pPr>
              <a:spcBef>
                <a:spcPts val="0"/>
              </a:spcBef>
              <a:buNone/>
            </a:pPr>
            <a:r>
              <a:rPr lang="en-US" i="0" dirty="0" smtClean="0">
                <a:solidFill>
                  <a:srgbClr val="000000"/>
                </a:solidFill>
              </a:rPr>
              <a:t>		 a right angle.</a:t>
            </a:r>
            <a:endParaRPr lang="en-US" b="1" i="0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b="1" i="0" dirty="0" smtClean="0">
              <a:solidFill>
                <a:srgbClr val="C00000"/>
              </a:solidFill>
            </a:endParaRP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4918996" y="2313448"/>
          <a:ext cx="30226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6" name="Equation" r:id="rId3" imgW="3022560" imgH="850680" progId="Equation.DSMT4">
                  <p:embed/>
                </p:oleObj>
              </mc:Choice>
              <mc:Fallback>
                <p:oleObj name="Equation" r:id="rId3" imgW="3022560" imgH="8506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996" y="2313448"/>
                        <a:ext cx="30226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168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9225" y="3259392"/>
            <a:ext cx="2771775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Triangles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Triangles Classified by Angles (cont.)</a:t>
            </a:r>
          </a:p>
          <a:p>
            <a:pPr>
              <a:buNone/>
              <a:tabLst>
                <a:tab pos="1828800" algn="l"/>
                <a:tab pos="4808538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Name	Property	 Illustration</a:t>
            </a:r>
          </a:p>
          <a:p>
            <a:pPr>
              <a:spcBef>
                <a:spcPts val="0"/>
              </a:spcBef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0" dirty="0" smtClean="0">
                <a:solidFill>
                  <a:srgbClr val="C00000"/>
                </a:solidFill>
              </a:rPr>
              <a:t>Obtuse     </a:t>
            </a:r>
            <a:r>
              <a:rPr lang="en-US" i="0" dirty="0" smtClean="0">
                <a:solidFill>
                  <a:srgbClr val="000000"/>
                </a:solidFill>
              </a:rPr>
              <a:t>One angle is</a:t>
            </a:r>
          </a:p>
          <a:p>
            <a:pPr>
              <a:spcBef>
                <a:spcPts val="0"/>
              </a:spcBef>
              <a:buNone/>
            </a:pPr>
            <a:r>
              <a:rPr lang="en-US" i="0" dirty="0" smtClean="0">
                <a:solidFill>
                  <a:srgbClr val="000000"/>
                </a:solidFill>
              </a:rPr>
              <a:t>		an obtuse angle.</a:t>
            </a:r>
            <a:endParaRPr lang="en-US" b="1" i="0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b="1" i="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0" dirty="0" smtClean="0">
                <a:solidFill>
                  <a:srgbClr val="000000"/>
                </a:solidFill>
              </a:rPr>
              <a:t>						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5283200" y="2362200"/>
          <a:ext cx="24130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4" name="Equation" r:id="rId3" imgW="2412720" imgH="1155600" progId="Equation.DSMT4">
                  <p:embed/>
                </p:oleObj>
              </mc:Choice>
              <mc:Fallback>
                <p:oleObj name="Equation" r:id="rId3" imgW="2412720" imgH="1155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2362200"/>
                        <a:ext cx="24130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4215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66360" y="3581400"/>
            <a:ext cx="2834640" cy="208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Triangle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Two Important Properties of Any Triangle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 	The sum of the measures of its angles is 180</a:t>
            </a:r>
            <a:r>
              <a:rPr lang="en-US" i="0" baseline="30000" dirty="0" smtClean="0">
                <a:solidFill>
                  <a:srgbClr val="000000"/>
                </a:solidFill>
              </a:rPr>
              <a:t>o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 	The sum of the lengths of any two sides must be greater than the length of the third side.</a:t>
            </a:r>
            <a:r>
              <a:rPr lang="en-US" sz="2000" i="0" dirty="0" smtClean="0">
                <a:solidFill>
                  <a:srgbClr val="000000"/>
                </a:solidFill>
              </a:rPr>
              <a:t>		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ABC </a:t>
            </a:r>
            <a:r>
              <a:rPr lang="en-US" dirty="0" smtClean="0"/>
              <a:t>below, </a:t>
            </a:r>
            <a:r>
              <a:rPr lang="en-US" i="1" dirty="0" smtClean="0">
                <a:solidFill>
                  <a:srgbClr val="0000FF"/>
                </a:solidFill>
              </a:rPr>
              <a:t>AB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AC</a:t>
            </a:r>
            <a:r>
              <a:rPr lang="en-US" dirty="0" smtClean="0"/>
              <a:t>. What kind of triangle is 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0000FF"/>
                </a:solidFill>
              </a:rPr>
              <a:t>ABC</a:t>
            </a:r>
            <a:r>
              <a:rPr lang="en-US" dirty="0" smtClean="0"/>
              <a:t>?</a:t>
            </a:r>
          </a:p>
          <a:p>
            <a:endParaRPr lang="en-US" dirty="0" smtClean="0">
              <a:solidFill>
                <a:srgbClr val="3333FF"/>
              </a:solidFill>
            </a:endParaRPr>
          </a:p>
          <a:p>
            <a:endParaRPr lang="en-US" dirty="0" smtClean="0">
              <a:solidFill>
                <a:srgbClr val="3333FF"/>
              </a:solidFill>
            </a:endParaRPr>
          </a:p>
          <a:p>
            <a:endParaRPr lang="en-US" dirty="0" smtClean="0">
              <a:solidFill>
                <a:srgbClr val="3333FF"/>
              </a:solidFill>
            </a:endParaRPr>
          </a:p>
          <a:p>
            <a:endParaRPr lang="en-US" dirty="0" smtClean="0">
              <a:solidFill>
                <a:srgbClr val="3333FF"/>
              </a:solidFill>
            </a:endParaRPr>
          </a:p>
          <a:p>
            <a:r>
              <a:rPr lang="en-US" b="1" dirty="0" smtClean="0"/>
              <a:t>Solution</a:t>
            </a:r>
          </a:p>
          <a:p>
            <a:r>
              <a:rPr lang="en-US" dirty="0" smtClean="0">
                <a:solidFill>
                  <a:srgbClr val="0000FF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0000FF"/>
                </a:solidFill>
              </a:rPr>
              <a:t>ABC</a:t>
            </a:r>
            <a:r>
              <a:rPr lang="en-US" i="1" dirty="0" smtClean="0"/>
              <a:t> </a:t>
            </a:r>
            <a:r>
              <a:rPr lang="en-US" dirty="0" smtClean="0"/>
              <a:t>can be classified in two ways.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ABC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isosceles</a:t>
            </a:r>
            <a:r>
              <a:rPr lang="en-US" b="1" dirty="0" smtClean="0"/>
              <a:t> </a:t>
            </a:r>
            <a:r>
              <a:rPr lang="en-US" dirty="0" smtClean="0"/>
              <a:t>because </a:t>
            </a:r>
            <a:r>
              <a:rPr lang="en-US" dirty="0" smtClean="0">
                <a:solidFill>
                  <a:srgbClr val="000099"/>
                </a:solidFill>
              </a:rPr>
              <a:t>two sides are equal</a:t>
            </a:r>
            <a:r>
              <a:rPr lang="en-US" dirty="0" smtClean="0"/>
              <a:t>.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ABC </a:t>
            </a:r>
            <a:r>
              <a:rPr lang="en-US" dirty="0" smtClean="0"/>
              <a:t>is also </a:t>
            </a:r>
            <a:r>
              <a:rPr lang="en-US" dirty="0" smtClean="0">
                <a:solidFill>
                  <a:srgbClr val="FF0000"/>
                </a:solidFill>
              </a:rPr>
              <a:t>obtuse </a:t>
            </a:r>
            <a:r>
              <a:rPr lang="en-US" dirty="0" smtClean="0"/>
              <a:t>because </a:t>
            </a:r>
            <a:r>
              <a:rPr lang="en-US" dirty="0" err="1" smtClean="0">
                <a:solidFill>
                  <a:srgbClr val="000099"/>
                </a:solidFill>
              </a:rPr>
              <a:t>m∠</a:t>
            </a:r>
            <a:r>
              <a:rPr lang="en-US" i="1" dirty="0" err="1" smtClean="0">
                <a:solidFill>
                  <a:srgbClr val="000099"/>
                </a:solidFill>
              </a:rPr>
              <a:t>A</a:t>
            </a:r>
            <a:r>
              <a:rPr lang="en-US" dirty="0" smtClean="0">
                <a:solidFill>
                  <a:srgbClr val="000099"/>
                </a:solidFill>
              </a:rPr>
              <a:t> &gt; 90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</a:t>
            </a:r>
            <a:r>
              <a:rPr lang="en-US" dirty="0" smtClean="0"/>
              <a:t>.</a:t>
            </a:r>
            <a:endParaRPr lang="en-US" dirty="0" smtClean="0">
              <a:solidFill>
                <a:srgbClr val="3333FF"/>
              </a:solidFill>
            </a:endParaRPr>
          </a:p>
        </p:txBody>
      </p:sp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9763" y="1819275"/>
            <a:ext cx="53244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Suppose the lengths of the sides of 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0000FF"/>
                </a:solidFill>
              </a:rPr>
              <a:t>PQR </a:t>
            </a:r>
            <a:r>
              <a:rPr lang="en-US" dirty="0" smtClean="0"/>
              <a:t>are as shown in the figure below. Is this possible?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9275" y="2286000"/>
            <a:ext cx="55054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7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Solution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This is </a:t>
            </a:r>
            <a:r>
              <a:rPr lang="en-US" b="1" dirty="0" smtClean="0">
                <a:solidFill>
                  <a:srgbClr val="FF0000"/>
                </a:solidFill>
              </a:rPr>
              <a:t>not</a:t>
            </a:r>
            <a:r>
              <a:rPr lang="en-US" dirty="0" smtClean="0">
                <a:solidFill>
                  <a:srgbClr val="FF0000"/>
                </a:solidFill>
              </a:rPr>
              <a:t> possible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i="1" dirty="0" smtClean="0">
                <a:solidFill>
                  <a:srgbClr val="000099"/>
                </a:solidFill>
              </a:rPr>
              <a:t>PR</a:t>
            </a:r>
            <a:r>
              <a:rPr lang="en-US" dirty="0" smtClean="0">
                <a:solidFill>
                  <a:srgbClr val="000099"/>
                </a:solidFill>
              </a:rPr>
              <a:t> +</a:t>
            </a:r>
            <a:r>
              <a:rPr lang="en-US" i="1" dirty="0" smtClean="0">
                <a:solidFill>
                  <a:srgbClr val="000099"/>
                </a:solidFill>
              </a:rPr>
              <a:t> QR </a:t>
            </a:r>
            <a:r>
              <a:rPr lang="en-US" dirty="0" smtClean="0">
                <a:solidFill>
                  <a:srgbClr val="000099"/>
                </a:solidFill>
              </a:rPr>
              <a:t>= 10 ft + 13 ft = 23ft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i="1" dirty="0" smtClean="0">
                <a:solidFill>
                  <a:srgbClr val="000099"/>
                </a:solidFill>
              </a:rPr>
              <a:t>PQ</a:t>
            </a:r>
            <a:r>
              <a:rPr lang="en-US" dirty="0" smtClean="0">
                <a:solidFill>
                  <a:srgbClr val="000099"/>
                </a:solidFill>
              </a:rPr>
              <a:t> = 24 ft</a:t>
            </a:r>
            <a:r>
              <a:rPr lang="en-US" dirty="0" smtClean="0">
                <a:solidFill>
                  <a:schemeClr val="tx1"/>
                </a:solidFill>
              </a:rPr>
              <a:t>, which is longer than the sum of the other two sides. In a triangle, the sum of the lengths of any two sides must be greater than the length of the third side.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8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3320" y="2876006"/>
            <a:ext cx="4754880" cy="2838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8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Content Placeholder 2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Δ</a:t>
            </a:r>
            <a:r>
              <a:rPr lang="en-US" i="1" dirty="0" smtClean="0"/>
              <a:t>BOR below, </a:t>
            </a:r>
            <a:r>
              <a:rPr lang="en-US" dirty="0" err="1" smtClean="0">
                <a:solidFill>
                  <a:srgbClr val="0000FF"/>
                </a:solidFill>
              </a:rPr>
              <a:t>m</a:t>
            </a:r>
            <a:r>
              <a:rPr lang="en-US" i="1" dirty="0" err="1" smtClean="0">
                <a:solidFill>
                  <a:srgbClr val="0000FF"/>
                </a:solidFill>
              </a:rPr>
              <a:t>∠B</a:t>
            </a:r>
            <a:r>
              <a:rPr lang="en-US" dirty="0" smtClean="0">
                <a:solidFill>
                  <a:srgbClr val="0000FF"/>
                </a:solidFill>
              </a:rPr>
              <a:t> = 50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0000FF"/>
                </a:solidFill>
              </a:rPr>
              <a:t>m∠</a:t>
            </a:r>
            <a:r>
              <a:rPr lang="en-US" i="1" dirty="0" err="1" smtClean="0">
                <a:solidFill>
                  <a:srgbClr val="0000FF"/>
                </a:solidFill>
              </a:rPr>
              <a:t>O</a:t>
            </a:r>
            <a:r>
              <a:rPr lang="en-US" dirty="0" smtClean="0">
                <a:solidFill>
                  <a:srgbClr val="0000FF"/>
                </a:solidFill>
              </a:rPr>
              <a:t> = 70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What is </a:t>
            </a:r>
            <a:r>
              <a:rPr lang="en-US" dirty="0" err="1" smtClean="0">
                <a:solidFill>
                  <a:srgbClr val="0000FF"/>
                </a:solidFill>
              </a:rPr>
              <a:t>m∠</a:t>
            </a:r>
            <a:r>
              <a:rPr lang="en-US" i="1" dirty="0" err="1" smtClean="0">
                <a:solidFill>
                  <a:srgbClr val="0000FF"/>
                </a:solidFill>
              </a:rPr>
              <a:t>R</a:t>
            </a:r>
            <a:r>
              <a:rPr lang="en-US" dirty="0" smtClean="0"/>
              <a:t>?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b. 	</a:t>
            </a:r>
            <a:r>
              <a:rPr lang="en-US" dirty="0" smtClean="0"/>
              <a:t>What kind of triangle is 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0000FF"/>
                </a:solidFill>
              </a:rPr>
              <a:t>BOR</a:t>
            </a:r>
            <a:r>
              <a:rPr lang="en-US" i="1" dirty="0" smtClean="0"/>
              <a:t>?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c. 	</a:t>
            </a:r>
            <a:r>
              <a:rPr lang="en-US" dirty="0" smtClean="0"/>
              <a:t>Which side is opposite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/>
              <a:t>?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d. 	</a:t>
            </a:r>
            <a:r>
              <a:rPr lang="en-US" dirty="0" smtClean="0"/>
              <a:t>Which sides include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/>
              <a:t>?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e. 	</a:t>
            </a:r>
            <a:r>
              <a:rPr lang="en-US" dirty="0" smtClean="0"/>
              <a:t>Is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BOR </a:t>
            </a:r>
            <a:r>
              <a:rPr lang="en-US" dirty="0" smtClean="0"/>
              <a:t>a right triangle? 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	Why or why not?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8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</p:spPr>
        <p:txBody>
          <a:bodyPr>
            <a:noAutofit/>
          </a:bodyPr>
          <a:lstStyle/>
          <a:p>
            <a:r>
              <a:rPr lang="en-US" b="1" dirty="0" smtClean="0"/>
              <a:t>Solutions</a:t>
            </a:r>
          </a:p>
          <a:p>
            <a:pPr marL="457200" indent="-457200"/>
            <a:r>
              <a:rPr lang="en-US" b="1" dirty="0" smtClean="0"/>
              <a:t>a. 	</a:t>
            </a:r>
            <a:r>
              <a:rPr lang="en-US" dirty="0" smtClean="0"/>
              <a:t>The sum of the measures of the angles must be 180</a:t>
            </a:r>
            <a:r>
              <a:rPr lang="en-US" dirty="0" smtClean="0">
                <a:sym typeface="Symbol"/>
              </a:rPr>
              <a:t></a:t>
            </a:r>
            <a:r>
              <a:rPr lang="en-US" dirty="0" smtClean="0"/>
              <a:t>. Since </a:t>
            </a:r>
            <a:r>
              <a:rPr lang="en-US" dirty="0" smtClean="0">
                <a:solidFill>
                  <a:srgbClr val="000099"/>
                </a:solidFill>
              </a:rPr>
              <a:t>50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 smtClean="0">
                <a:solidFill>
                  <a:srgbClr val="000099"/>
                </a:solidFill>
              </a:rPr>
              <a:t> 70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 </a:t>
            </a:r>
            <a:r>
              <a:rPr lang="en-US" dirty="0" smtClean="0">
                <a:solidFill>
                  <a:srgbClr val="000099"/>
                </a:solidFill>
              </a:rPr>
              <a:t>= 120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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m∠</a:t>
            </a:r>
            <a:r>
              <a:rPr lang="en-US" i="1" dirty="0" err="1" smtClean="0">
                <a:solidFill>
                  <a:srgbClr val="000099"/>
                </a:solidFill>
              </a:rPr>
              <a:t>R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= 180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</a:t>
            </a:r>
            <a:r>
              <a:rPr lang="en-US" dirty="0" smtClean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99"/>
                </a:solidFill>
              </a:rPr>
              <a:t>120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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60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</a:t>
            </a:r>
            <a:r>
              <a:rPr lang="en-US" dirty="0" smtClean="0"/>
              <a:t>.</a:t>
            </a:r>
          </a:p>
          <a:p>
            <a:pPr marL="457200" indent="-457200"/>
            <a:r>
              <a:rPr lang="en-US" b="1" dirty="0" smtClean="0"/>
              <a:t>b. 	</a:t>
            </a:r>
            <a:r>
              <a:rPr lang="en-US" b="1" dirty="0" smtClean="0">
                <a:sym typeface="Symbol"/>
              </a:rPr>
              <a:t></a:t>
            </a:r>
            <a:r>
              <a:rPr lang="en-US" i="1" dirty="0" smtClean="0"/>
              <a:t>BOR </a:t>
            </a:r>
            <a:r>
              <a:rPr lang="en-US" dirty="0" smtClean="0"/>
              <a:t>is an acute triangle because all the angles are acute. Also, 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FF0000"/>
                </a:solidFill>
              </a:rPr>
              <a:t>BOR </a:t>
            </a:r>
            <a:r>
              <a:rPr lang="en-US" dirty="0" smtClean="0">
                <a:solidFill>
                  <a:srgbClr val="FF0000"/>
                </a:solidFill>
              </a:rPr>
              <a:t>is a scalene triangle</a:t>
            </a:r>
            <a:r>
              <a:rPr lang="en-US" dirty="0" smtClean="0"/>
              <a:t> because no two sides are equal.</a:t>
            </a:r>
          </a:p>
          <a:p>
            <a:pPr marL="457200" indent="-457200"/>
            <a:r>
              <a:rPr lang="en-US" b="1" dirty="0" smtClean="0"/>
              <a:t>c. 	       </a:t>
            </a:r>
            <a:r>
              <a:rPr lang="en-US" dirty="0" smtClean="0"/>
              <a:t>is opposite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/>
              <a:t>.</a:t>
            </a:r>
          </a:p>
          <a:p>
            <a:pPr marL="457200" indent="-457200"/>
            <a:r>
              <a:rPr lang="en-US" b="1" dirty="0" smtClean="0"/>
              <a:t>d. 	                    </a:t>
            </a:r>
            <a:r>
              <a:rPr lang="en-US" dirty="0" smtClean="0"/>
              <a:t>include </a:t>
            </a:r>
            <a:r>
              <a:rPr lang="en-US" dirty="0" smtClean="0">
                <a:solidFill>
                  <a:srgbClr val="0000FF"/>
                </a:solidFill>
              </a:rPr>
              <a:t>∠</a:t>
            </a:r>
            <a:r>
              <a:rPr lang="en-US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/>
              <a:t>.</a:t>
            </a:r>
          </a:p>
        </p:txBody>
      </p:sp>
      <p:graphicFrame>
        <p:nvGraphicFramePr>
          <p:cNvPr id="276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092692"/>
              </p:ext>
            </p:extLst>
          </p:nvPr>
        </p:nvGraphicFramePr>
        <p:xfrm>
          <a:off x="990600" y="4114800"/>
          <a:ext cx="457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Equation" r:id="rId4" imgW="457200" imgH="406080" progId="Equation.DSMT4">
                  <p:embed/>
                </p:oleObj>
              </mc:Choice>
              <mc:Fallback>
                <p:oleObj name="Equation" r:id="rId4" imgW="45720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114800"/>
                        <a:ext cx="457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192098"/>
              </p:ext>
            </p:extLst>
          </p:nvPr>
        </p:nvGraphicFramePr>
        <p:xfrm>
          <a:off x="946150" y="4648200"/>
          <a:ext cx="1574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Equation" r:id="rId6" imgW="1574640" imgH="406080" progId="Equation.DSMT4">
                  <p:embed/>
                </p:oleObj>
              </mc:Choice>
              <mc:Fallback>
                <p:oleObj name="Equation" r:id="rId6" imgW="1574640" imgH="406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4648200"/>
                        <a:ext cx="1574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8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/>
            <a:r>
              <a:rPr lang="en-US" b="1" dirty="0" smtClean="0"/>
              <a:t>e. 	</a:t>
            </a:r>
            <a:r>
              <a:rPr lang="en-US" b="1" dirty="0" smtClean="0">
                <a:solidFill>
                  <a:srgbClr val="0000FF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0000FF"/>
                </a:solidFill>
              </a:rPr>
              <a:t>BOR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FF0000"/>
                </a:solidFill>
              </a:rPr>
              <a:t>not a right triangle</a:t>
            </a:r>
            <a:r>
              <a:rPr lang="en-US" dirty="0" smtClean="0"/>
              <a:t> because none of the angles are right angles.</a:t>
            </a:r>
            <a:endParaRPr lang="en-US" dirty="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Introduction to Geometry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buNone/>
              <a:tabLst>
                <a:tab pos="2522538" algn="l"/>
                <a:tab pos="5546725" algn="l"/>
              </a:tabLst>
            </a:pPr>
            <a:r>
              <a:rPr lang="en-US" sz="2600" b="1" i="0" dirty="0" smtClean="0">
                <a:solidFill>
                  <a:srgbClr val="000000"/>
                </a:solidFill>
              </a:rPr>
              <a:t>Undefined Term	Representation	Discussion</a:t>
            </a:r>
          </a:p>
          <a:p>
            <a:pPr>
              <a:spcBef>
                <a:spcPts val="2400"/>
              </a:spcBef>
              <a:buNone/>
              <a:tabLst>
                <a:tab pos="2743200" algn="l"/>
              </a:tabLst>
            </a:pPr>
            <a:r>
              <a:rPr lang="en-US" sz="2600" b="1" i="0" dirty="0" smtClean="0">
                <a:solidFill>
                  <a:srgbClr val="000000"/>
                </a:solidFill>
              </a:rPr>
              <a:t>1.</a:t>
            </a:r>
            <a:r>
              <a:rPr lang="en-US" sz="2600" i="0" dirty="0" smtClean="0">
                <a:solidFill>
                  <a:srgbClr val="000000"/>
                </a:solidFill>
              </a:rPr>
              <a:t>  </a:t>
            </a:r>
            <a:r>
              <a:rPr lang="en-US" sz="2600" b="1" i="0" dirty="0" smtClean="0">
                <a:solidFill>
                  <a:srgbClr val="C00000"/>
                </a:solidFill>
              </a:rPr>
              <a:t>Point</a:t>
            </a:r>
            <a:endParaRPr lang="en-US" sz="2600" i="0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2743200" algn="l"/>
              </a:tabLst>
            </a:pPr>
            <a:endParaRPr lang="en-US" sz="2600" b="1" i="0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2743200" algn="l"/>
              </a:tabLst>
            </a:pPr>
            <a:endParaRPr lang="en-US" sz="2600" b="1" i="0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2743200" algn="l"/>
              </a:tabLst>
            </a:pPr>
            <a:endParaRPr lang="en-US" sz="2600" b="1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2743200" algn="l"/>
              </a:tabLst>
            </a:pPr>
            <a:r>
              <a:rPr lang="en-US" sz="2600" b="1" i="0" dirty="0" smtClean="0">
                <a:solidFill>
                  <a:srgbClr val="000000"/>
                </a:solidFill>
              </a:rPr>
              <a:t>2.</a:t>
            </a:r>
            <a:r>
              <a:rPr lang="en-US" sz="2600" i="0" dirty="0" smtClean="0">
                <a:solidFill>
                  <a:srgbClr val="000000"/>
                </a:solidFill>
              </a:rPr>
              <a:t>  </a:t>
            </a:r>
            <a:r>
              <a:rPr lang="en-US" sz="2600" b="1" i="0" dirty="0" smtClean="0">
                <a:solidFill>
                  <a:srgbClr val="C00000"/>
                </a:solidFill>
              </a:rPr>
              <a:t>Line</a:t>
            </a:r>
            <a:endParaRPr lang="en-US" sz="2600" i="0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2743200" algn="l"/>
              </a:tabLst>
            </a:pPr>
            <a:endParaRPr lang="en-US" sz="2600" b="1" i="0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2743200" algn="l"/>
              </a:tabLst>
            </a:pPr>
            <a:endParaRPr lang="en-US" sz="2600" b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494088" y="1987550"/>
          <a:ext cx="1092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1091880" imgH="825480" progId="Equation.DSMT4">
                  <p:embed/>
                </p:oleObj>
              </mc:Choice>
              <mc:Fallback>
                <p:oleObj name="Equation" r:id="rId3" imgW="1091880" imgH="825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088" y="1987550"/>
                        <a:ext cx="1092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7"/>
          <p:cNvGrpSpPr/>
          <p:nvPr/>
        </p:nvGrpSpPr>
        <p:grpSpPr>
          <a:xfrm>
            <a:off x="2846419" y="4006850"/>
            <a:ext cx="2120869" cy="1403350"/>
            <a:chOff x="3429000" y="3054350"/>
            <a:chExt cx="2120869" cy="1403350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/>
          </p:nvGraphicFramePr>
          <p:xfrm>
            <a:off x="3441669" y="4064000"/>
            <a:ext cx="2108200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2" name="Equation" r:id="rId5" imgW="2108160" imgH="393480" progId="Equation.DSMT4">
                    <p:embed/>
                  </p:oleObj>
                </mc:Choice>
                <mc:Fallback>
                  <p:oleObj name="Equation" r:id="rId5" imgW="2108160" imgH="393480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41669" y="4064000"/>
                          <a:ext cx="2108200" cy="393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" name="Group 11"/>
            <p:cNvGrpSpPr/>
            <p:nvPr/>
          </p:nvGrpSpPr>
          <p:grpSpPr>
            <a:xfrm>
              <a:off x="3429000" y="3054350"/>
              <a:ext cx="2057400" cy="914400"/>
              <a:chOff x="3429000" y="3054350"/>
              <a:chExt cx="2057400" cy="914400"/>
            </a:xfrm>
          </p:grpSpPr>
          <p:grpSp>
            <p:nvGrpSpPr>
              <p:cNvPr id="8" name="Group 8"/>
              <p:cNvGrpSpPr/>
              <p:nvPr/>
            </p:nvGrpSpPr>
            <p:grpSpPr>
              <a:xfrm>
                <a:off x="3429000" y="3276600"/>
                <a:ext cx="2057400" cy="685800"/>
                <a:chOff x="3429000" y="3276600"/>
                <a:chExt cx="2057400" cy="685800"/>
              </a:xfrm>
            </p:grpSpPr>
            <p:cxnSp>
              <p:nvCxnSpPr>
                <p:cNvPr id="7" name="Straight Arrow Connector 6"/>
                <p:cNvCxnSpPr/>
                <p:nvPr/>
              </p:nvCxnSpPr>
              <p:spPr>
                <a:xfrm>
                  <a:off x="3429000" y="3276600"/>
                  <a:ext cx="2057400" cy="685800"/>
                </a:xfrm>
                <a:prstGeom prst="straightConnector1">
                  <a:avLst/>
                </a:prstGeom>
                <a:ln w="19050">
                  <a:solidFill>
                    <a:srgbClr val="000000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aphicFrame>
              <p:nvGraphicFramePr>
                <p:cNvPr id="1028" name="Object 4"/>
                <p:cNvGraphicFramePr>
                  <a:graphicFrameLocks noChangeAspect="1"/>
                </p:cNvGraphicFramePr>
                <p:nvPr/>
              </p:nvGraphicFramePr>
              <p:xfrm>
                <a:off x="4191000" y="3657600"/>
                <a:ext cx="114300" cy="2540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43" name="Equation" r:id="rId7" imgW="114201" imgH="253780" progId="Equation.DSMT4">
                        <p:embed/>
                      </p:oleObj>
                    </mc:Choice>
                    <mc:Fallback>
                      <p:oleObj name="Equation" r:id="rId7" imgW="114201" imgH="253780" progId="Equation.DSMT4">
                        <p:embed/>
                        <p:pic>
                          <p:nvPicPr>
                            <p:cNvPr id="0" name="Object 1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191000" y="3657600"/>
                              <a:ext cx="114300" cy="2540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1029" name="Object 5"/>
              <p:cNvGraphicFramePr>
                <a:graphicFrameLocks noChangeAspect="1"/>
              </p:cNvGraphicFramePr>
              <p:nvPr/>
            </p:nvGraphicFramePr>
            <p:xfrm>
              <a:off x="3733800" y="3054350"/>
              <a:ext cx="228600" cy="4445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4" name="Equation" r:id="rId9" imgW="228501" imgH="444307" progId="Equation.DSMT4">
                      <p:embed/>
                    </p:oleObj>
                  </mc:Choice>
                  <mc:Fallback>
                    <p:oleObj name="Equation" r:id="rId9" imgW="228501" imgH="444307" progId="Equation.DSMT4">
                      <p:embed/>
                      <p:pic>
                        <p:nvPicPr>
                          <p:cNvPr id="0" name="Object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33800" y="3054350"/>
                            <a:ext cx="228600" cy="4445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30" name="Object 6"/>
              <p:cNvGraphicFramePr>
                <a:graphicFrameLocks noChangeAspect="1"/>
              </p:cNvGraphicFramePr>
              <p:nvPr/>
            </p:nvGraphicFramePr>
            <p:xfrm>
              <a:off x="5105400" y="3524250"/>
              <a:ext cx="228600" cy="4445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5" name="Equation" r:id="rId11" imgW="228501" imgH="444307" progId="Equation.DSMT4">
                      <p:embed/>
                    </p:oleObj>
                  </mc:Choice>
                  <mc:Fallback>
                    <p:oleObj name="Equation" r:id="rId11" imgW="228501" imgH="444307" progId="Equation.DSMT4">
                      <p:embed/>
                      <p:pic>
                        <p:nvPicPr>
                          <p:cNvPr id="0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05400" y="3524250"/>
                            <a:ext cx="228600" cy="4445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0" name="Rectangle 19"/>
          <p:cNvSpPr/>
          <p:nvPr/>
        </p:nvSpPr>
        <p:spPr>
          <a:xfrm>
            <a:off x="5319252" y="1883775"/>
            <a:ext cx="3383280" cy="169277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dirty="0" smtClean="0">
                <a:solidFill>
                  <a:srgbClr val="000000"/>
                </a:solidFill>
              </a:rPr>
              <a:t>A dot represents a point. Points are labeled with capital letters.</a:t>
            </a:r>
            <a:endParaRPr lang="en-US" sz="2600" dirty="0"/>
          </a:p>
        </p:txBody>
      </p:sp>
      <p:sp>
        <p:nvSpPr>
          <p:cNvPr id="21" name="Rectangle 20"/>
          <p:cNvSpPr/>
          <p:nvPr/>
        </p:nvSpPr>
        <p:spPr>
          <a:xfrm>
            <a:off x="5319252" y="3651615"/>
            <a:ext cx="3383280" cy="20928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dirty="0" smtClean="0">
                <a:solidFill>
                  <a:srgbClr val="000000"/>
                </a:solidFill>
              </a:rPr>
              <a:t>A line has no beginning or end. Lines are labeled  with small letters or by two points on the line.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Introduction to Geometry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buNone/>
              <a:tabLst>
                <a:tab pos="2625725" algn="l"/>
                <a:tab pos="5546725" algn="l"/>
              </a:tabLst>
            </a:pPr>
            <a:r>
              <a:rPr lang="en-US" sz="2600" b="1" i="0" dirty="0" smtClean="0">
                <a:solidFill>
                  <a:srgbClr val="000000"/>
                </a:solidFill>
              </a:rPr>
              <a:t>Undefined Term	Representation	Discussion</a:t>
            </a:r>
          </a:p>
          <a:p>
            <a:pPr>
              <a:spcBef>
                <a:spcPts val="1800"/>
              </a:spcBef>
              <a:buNone/>
              <a:tabLst>
                <a:tab pos="2743200" algn="l"/>
              </a:tabLst>
            </a:pPr>
            <a:r>
              <a:rPr lang="en-US" sz="2600" b="1" i="0" dirty="0" smtClean="0">
                <a:solidFill>
                  <a:srgbClr val="000000"/>
                </a:solidFill>
              </a:rPr>
              <a:t>3. </a:t>
            </a:r>
            <a:r>
              <a:rPr lang="en-US" sz="2600" i="0" dirty="0" smtClean="0">
                <a:solidFill>
                  <a:srgbClr val="000000"/>
                </a:solidFill>
              </a:rPr>
              <a:t> </a:t>
            </a:r>
            <a:r>
              <a:rPr lang="en-US" sz="2600" b="1" i="0" dirty="0" smtClean="0">
                <a:solidFill>
                  <a:srgbClr val="C00000"/>
                </a:solidFill>
              </a:rPr>
              <a:t>Plane</a:t>
            </a:r>
            <a:endParaRPr lang="en-US" sz="2600" i="0" dirty="0">
              <a:solidFill>
                <a:srgbClr val="000000"/>
              </a:solidFill>
            </a:endParaRPr>
          </a:p>
        </p:txBody>
      </p:sp>
      <p:grpSp>
        <p:nvGrpSpPr>
          <p:cNvPr id="9" name="Group 22"/>
          <p:cNvGrpSpPr>
            <a:grpSpLocks noChangeAspect="1"/>
          </p:cNvGrpSpPr>
          <p:nvPr/>
        </p:nvGrpSpPr>
        <p:grpSpPr>
          <a:xfrm>
            <a:off x="2971800" y="2133601"/>
            <a:ext cx="2468880" cy="1873503"/>
            <a:chOff x="3124200" y="4876800"/>
            <a:chExt cx="2209800" cy="1676901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3505200" y="5105400"/>
              <a:ext cx="1828800" cy="1588"/>
            </a:xfrm>
            <a:prstGeom prst="straightConnector1">
              <a:avLst/>
            </a:prstGeom>
            <a:ln w="19050">
              <a:solidFill>
                <a:srgbClr val="00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3124200" y="6170612"/>
              <a:ext cx="1828800" cy="1588"/>
            </a:xfrm>
            <a:prstGeom prst="straightConnector1">
              <a:avLst/>
            </a:prstGeom>
            <a:ln w="19050">
              <a:solidFill>
                <a:srgbClr val="00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31" name="Object 7"/>
            <p:cNvGraphicFramePr>
              <a:graphicFrameLocks noChangeAspect="1"/>
            </p:cNvGraphicFramePr>
            <p:nvPr/>
          </p:nvGraphicFramePr>
          <p:xfrm>
            <a:off x="3512109" y="6225470"/>
            <a:ext cx="1040106" cy="3282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789" name="Equation" r:id="rId3" imgW="1041120" imgH="330120" progId="Equation.DSMT4">
                    <p:embed/>
                  </p:oleObj>
                </mc:Choice>
                <mc:Fallback>
                  <p:oleObj name="Equation" r:id="rId3" imgW="1041120" imgH="33012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2109" y="6225470"/>
                          <a:ext cx="1040106" cy="32823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2" name="Object 8"/>
            <p:cNvGraphicFramePr>
              <a:graphicFrameLocks noChangeAspect="1"/>
            </p:cNvGraphicFramePr>
            <p:nvPr/>
          </p:nvGraphicFramePr>
          <p:xfrm>
            <a:off x="3365755" y="5403958"/>
            <a:ext cx="291287" cy="2401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790" name="Equation" r:id="rId5" imgW="291960" imgH="241200" progId="Equation.DSMT4">
                    <p:embed/>
                  </p:oleObj>
                </mc:Choice>
                <mc:Fallback>
                  <p:oleObj name="Equation" r:id="rId5" imgW="291960" imgH="24120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5755" y="5403958"/>
                          <a:ext cx="291287" cy="24013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9" name="Straight Arrow Connector 18"/>
            <p:cNvCxnSpPr/>
            <p:nvPr/>
          </p:nvCxnSpPr>
          <p:spPr>
            <a:xfrm rot="5400000">
              <a:off x="2781300" y="5372100"/>
              <a:ext cx="1524000" cy="533400"/>
            </a:xfrm>
            <a:prstGeom prst="straightConnector1">
              <a:avLst/>
            </a:prstGeom>
            <a:ln w="19050">
              <a:solidFill>
                <a:srgbClr val="00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5400000">
              <a:off x="4076700" y="5372100"/>
              <a:ext cx="1524000" cy="533400"/>
            </a:xfrm>
            <a:prstGeom prst="straightConnector1">
              <a:avLst/>
            </a:prstGeom>
            <a:ln w="19050">
              <a:solidFill>
                <a:srgbClr val="00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5669280" y="1981200"/>
            <a:ext cx="3017520" cy="20928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dirty="0" smtClean="0">
                <a:solidFill>
                  <a:srgbClr val="000000"/>
                </a:solidFill>
              </a:rPr>
              <a:t>Flat surfaces, such as table tops or walls, represent planes. Planes are labeled with capital letters.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Ray, Angle, Vertex, Sides</a:t>
            </a:r>
          </a:p>
          <a:p>
            <a:pPr marL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 A </a:t>
            </a:r>
            <a:r>
              <a:rPr lang="en-US" b="1" i="0" dirty="0" smtClean="0">
                <a:solidFill>
                  <a:srgbClr val="C00000"/>
                </a:solidFill>
              </a:rPr>
              <a:t>ray</a:t>
            </a:r>
            <a:r>
              <a:rPr lang="en-US" i="0" dirty="0" smtClean="0">
                <a:solidFill>
                  <a:srgbClr val="000000"/>
                </a:solidFill>
              </a:rPr>
              <a:t> consists of a point (called the </a:t>
            </a:r>
            <a:r>
              <a:rPr lang="en-US" b="1" i="0" dirty="0" smtClean="0">
                <a:solidFill>
                  <a:srgbClr val="C00000"/>
                </a:solidFill>
              </a:rPr>
              <a:t>endpoint</a:t>
            </a:r>
            <a:r>
              <a:rPr lang="en-US" i="0" dirty="0" smtClean="0">
                <a:solidFill>
                  <a:srgbClr val="000000"/>
                </a:solidFill>
              </a:rPr>
              <a:t>) and all the points on a line on one side of that point.</a:t>
            </a:r>
          </a:p>
          <a:p>
            <a:pPr marL="0"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>
              <a:buNone/>
            </a:pPr>
            <a:endParaRPr lang="en-US" i="0" dirty="0" smtClean="0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441" y="2971800"/>
            <a:ext cx="3687118" cy="16611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Ray, Angle, Vertex, Sides (cont.)</a:t>
            </a:r>
          </a:p>
          <a:p>
            <a:pPr marL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An </a:t>
            </a:r>
            <a:r>
              <a:rPr lang="en-US" b="1" i="0" dirty="0" smtClean="0">
                <a:solidFill>
                  <a:srgbClr val="C00000"/>
                </a:solidFill>
              </a:rPr>
              <a:t>angle</a:t>
            </a:r>
            <a:r>
              <a:rPr lang="en-US" i="0" dirty="0" smtClean="0">
                <a:solidFill>
                  <a:srgbClr val="000000"/>
                </a:solidFill>
              </a:rPr>
              <a:t> consists of two rays </a:t>
            </a:r>
          </a:p>
          <a:p>
            <a:pPr marL="0">
              <a:spcBef>
                <a:spcPts val="0"/>
              </a:spcBef>
              <a:buNone/>
            </a:pPr>
            <a:r>
              <a:rPr lang="en-US" i="0" dirty="0" smtClean="0">
                <a:solidFill>
                  <a:srgbClr val="000000"/>
                </a:solidFill>
              </a:rPr>
              <a:t>with a common endpoint. </a:t>
            </a:r>
          </a:p>
          <a:p>
            <a:pPr marL="0">
              <a:spcBef>
                <a:spcPts val="0"/>
              </a:spcBef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common endpoint is </a:t>
            </a:r>
          </a:p>
          <a:p>
            <a:pPr marL="0">
              <a:spcBef>
                <a:spcPts val="0"/>
              </a:spcBef>
              <a:buNone/>
            </a:pPr>
            <a:r>
              <a:rPr lang="en-US" i="0" dirty="0" smtClean="0">
                <a:solidFill>
                  <a:srgbClr val="000000"/>
                </a:solidFill>
              </a:rPr>
              <a:t>called the </a:t>
            </a:r>
            <a:r>
              <a:rPr lang="en-US" b="1" i="0" dirty="0" smtClean="0">
                <a:solidFill>
                  <a:srgbClr val="C00000"/>
                </a:solidFill>
              </a:rPr>
              <a:t>vertex</a:t>
            </a:r>
            <a:r>
              <a:rPr lang="en-US" i="0" dirty="0" smtClean="0">
                <a:solidFill>
                  <a:srgbClr val="000000"/>
                </a:solidFill>
              </a:rPr>
              <a:t> of the angle. </a:t>
            </a:r>
          </a:p>
          <a:p>
            <a:pPr marL="0"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>
              <a:spcBef>
                <a:spcPts val="2400"/>
              </a:spcBef>
              <a:buNone/>
            </a:pPr>
            <a:r>
              <a:rPr lang="en-US" i="0" dirty="0" smtClean="0">
                <a:solidFill>
                  <a:srgbClr val="000000"/>
                </a:solidFill>
              </a:rPr>
              <a:t>In an angle, the two rays are called the </a:t>
            </a:r>
            <a:r>
              <a:rPr lang="en-US" b="1" i="0" dirty="0" smtClean="0">
                <a:solidFill>
                  <a:srgbClr val="C00000"/>
                </a:solidFill>
              </a:rPr>
              <a:t>sides</a:t>
            </a:r>
            <a:r>
              <a:rPr lang="en-US" i="0" dirty="0" smtClean="0">
                <a:solidFill>
                  <a:srgbClr val="000000"/>
                </a:solidFill>
              </a:rPr>
              <a:t> of the angle. Thus, as shown in the above figure, 				</a:t>
            </a: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1981200" y="5272548"/>
          <a:ext cx="425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0" name="Equation" r:id="rId3" imgW="4254480" imgH="419040" progId="Equation.DSMT4">
                  <p:embed/>
                </p:oleObj>
              </mc:Choice>
              <mc:Fallback>
                <p:oleObj name="Equation" r:id="rId3" imgW="4254480" imgH="419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272548"/>
                        <a:ext cx="425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757412"/>
            <a:ext cx="3304028" cy="2282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Three Common Ways of Labeling Angles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 	Using three capital letters with the vertex as the middle letter.</a:t>
            </a:r>
          </a:p>
          <a:p>
            <a:pPr marL="457200" indent="-457200"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457200" indent="-457200"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457200" indent="-457200">
              <a:buNone/>
            </a:pPr>
            <a:endParaRPr lang="en-US" i="0" dirty="0" smtClean="0">
              <a:solidFill>
                <a:srgbClr val="0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645" y="2438400"/>
            <a:ext cx="3410710" cy="3070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Angles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Three Common Ways of Labeling Angles (cont.)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 	Using single numbers such as 1, 2, 3.</a:t>
            </a:r>
          </a:p>
        </p:txBody>
      </p:sp>
      <p:pic>
        <p:nvPicPr>
          <p:cNvPr id="77830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47913" y="2476500"/>
            <a:ext cx="44481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816</Words>
  <Application>Microsoft Office PowerPoint</Application>
  <PresentationFormat>On-screen Show (4:3)</PresentationFormat>
  <Paragraphs>201</Paragraphs>
  <Slides>39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Calibri</vt:lpstr>
      <vt:lpstr>Courier New</vt:lpstr>
      <vt:lpstr>Arial</vt:lpstr>
      <vt:lpstr>Symbol</vt:lpstr>
      <vt:lpstr>Office Theme</vt:lpstr>
      <vt:lpstr>Equation</vt:lpstr>
      <vt:lpstr>Section 10.1</vt:lpstr>
      <vt:lpstr>Objectives</vt:lpstr>
      <vt:lpstr>Objectives</vt:lpstr>
      <vt:lpstr>Introduction to Geometry</vt:lpstr>
      <vt:lpstr>Introduction to Geometry</vt:lpstr>
      <vt:lpstr>Angles</vt:lpstr>
      <vt:lpstr>Angles</vt:lpstr>
      <vt:lpstr>Angles</vt:lpstr>
      <vt:lpstr>Angles</vt:lpstr>
      <vt:lpstr>Angles</vt:lpstr>
      <vt:lpstr>Angles</vt:lpstr>
      <vt:lpstr>Angles</vt:lpstr>
      <vt:lpstr>Angles</vt:lpstr>
      <vt:lpstr>Angles</vt:lpstr>
      <vt:lpstr>Example 1 </vt:lpstr>
      <vt:lpstr>Example 2</vt:lpstr>
      <vt:lpstr>Angles </vt:lpstr>
      <vt:lpstr>Example 3 </vt:lpstr>
      <vt:lpstr>Example 3 (cont.) </vt:lpstr>
      <vt:lpstr>Example 4</vt:lpstr>
      <vt:lpstr>Example 4 (cont.)</vt:lpstr>
      <vt:lpstr>Example 5</vt:lpstr>
      <vt:lpstr>Example 5 (cont.)</vt:lpstr>
      <vt:lpstr>Triangles</vt:lpstr>
      <vt:lpstr>Triangles</vt:lpstr>
      <vt:lpstr>Triangles</vt:lpstr>
      <vt:lpstr>Triangles</vt:lpstr>
      <vt:lpstr>Triangles</vt:lpstr>
      <vt:lpstr>Triangles</vt:lpstr>
      <vt:lpstr>Triangles</vt:lpstr>
      <vt:lpstr>Triangles</vt:lpstr>
      <vt:lpstr>Triangles</vt:lpstr>
      <vt:lpstr>Triangle</vt:lpstr>
      <vt:lpstr>Example 6</vt:lpstr>
      <vt:lpstr>Example 7</vt:lpstr>
      <vt:lpstr>Example 7 (cont.)</vt:lpstr>
      <vt:lpstr>Example 8</vt:lpstr>
      <vt:lpstr>Example 8 (cont.)</vt:lpstr>
      <vt:lpstr>Example 8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69</cp:revision>
  <dcterms:created xsi:type="dcterms:W3CDTF">2013-04-26T14:43:13Z</dcterms:created>
  <dcterms:modified xsi:type="dcterms:W3CDTF">2017-08-02T15:26:57Z</dcterms:modified>
</cp:coreProperties>
</file>