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8" r:id="rId3"/>
    <p:sldId id="260" r:id="rId4"/>
    <p:sldId id="261" r:id="rId5"/>
    <p:sldId id="262" r:id="rId6"/>
    <p:sldId id="264" r:id="rId7"/>
    <p:sldId id="267" r:id="rId8"/>
    <p:sldId id="269" r:id="rId9"/>
    <p:sldId id="271" r:id="rId10"/>
    <p:sldId id="272" r:id="rId11"/>
    <p:sldId id="273" r:id="rId12"/>
    <p:sldId id="288" r:id="rId13"/>
    <p:sldId id="274" r:id="rId14"/>
    <p:sldId id="276" r:id="rId15"/>
    <p:sldId id="278" r:id="rId16"/>
    <p:sldId id="279" r:id="rId17"/>
    <p:sldId id="280" r:id="rId18"/>
    <p:sldId id="289" r:id="rId19"/>
    <p:sldId id="290" r:id="rId20"/>
    <p:sldId id="281" r:id="rId21"/>
    <p:sldId id="283" r:id="rId22"/>
    <p:sldId id="291" r:id="rId23"/>
    <p:sldId id="285" r:id="rId24"/>
    <p:sldId id="292" r:id="rId25"/>
    <p:sldId id="287" r:id="rId26"/>
    <p:sldId id="293" r:id="rId27"/>
  </p:sldIdLst>
  <p:sldSz cx="9144000" cy="6858000" type="screen4x3"/>
  <p:notesSz cx="6858000" cy="9144000"/>
  <p:embeddedFontLst>
    <p:embeddedFont>
      <p:font typeface="Calibri" panose="020F0502020204030204" pitchFamily="34" charset="0"/>
      <p:regular r:id="rId30"/>
      <p:bold r:id="rId31"/>
      <p:italic r:id="rId32"/>
      <p:boldItalic r:id="rId33"/>
    </p:embeddedFon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00"/>
    <a:srgbClr val="000099"/>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6" d="100"/>
          <a:sy n="116" d="100"/>
        </p:scale>
        <p:origin x="207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4.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3.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image" Target="../media/image45.wmf"/><Relationship Id="rId7" Type="http://schemas.openxmlformats.org/officeDocument/2006/relationships/image" Target="../media/image49.wmf"/><Relationship Id="rId2" Type="http://schemas.openxmlformats.org/officeDocument/2006/relationships/image" Target="../media/image44.wmf"/><Relationship Id="rId1" Type="http://schemas.openxmlformats.org/officeDocument/2006/relationships/image" Target="../media/image43.wmf"/><Relationship Id="rId6" Type="http://schemas.openxmlformats.org/officeDocument/2006/relationships/image" Target="../media/image48.wmf"/><Relationship Id="rId5" Type="http://schemas.openxmlformats.org/officeDocument/2006/relationships/image" Target="../media/image47.wmf"/><Relationship Id="rId4" Type="http://schemas.openxmlformats.org/officeDocument/2006/relationships/image" Target="../media/image4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171829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303281-8F0E-45AD-9BA1-672FE1281A86}" type="datetimeFigureOut">
              <a:rPr lang="en-US" smtClean="0"/>
              <a:pPr/>
              <a:t>9/4/2018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DBAEE2-8327-45CD-A7DF-4B5BA72D8FA3}" type="slidenum">
              <a:rPr lang="en-US" smtClean="0"/>
              <a:pPr/>
              <a:t>‹#›</a:t>
            </a:fld>
            <a:endParaRPr lang="en-US"/>
          </a:p>
        </p:txBody>
      </p:sp>
    </p:spTree>
    <p:extLst>
      <p:ext uri="{BB962C8B-B14F-4D97-AF65-F5344CB8AC3E}">
        <p14:creationId xmlns:p14="http://schemas.microsoft.com/office/powerpoint/2010/main" val="681007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39461407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14</a:t>
            </a:fld>
            <a:endParaRPr lang="en-US" dirty="0"/>
          </a:p>
        </p:txBody>
      </p:sp>
    </p:spTree>
    <p:extLst>
      <p:ext uri="{BB962C8B-B14F-4D97-AF65-F5344CB8AC3E}">
        <p14:creationId xmlns:p14="http://schemas.microsoft.com/office/powerpoint/2010/main" val="3409696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20</a:t>
            </a:fld>
            <a:endParaRPr lang="en-US" dirty="0"/>
          </a:p>
        </p:txBody>
      </p:sp>
    </p:spTree>
    <p:extLst>
      <p:ext uri="{BB962C8B-B14F-4D97-AF65-F5344CB8AC3E}">
        <p14:creationId xmlns:p14="http://schemas.microsoft.com/office/powerpoint/2010/main" val="20409352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21</a:t>
            </a:fld>
            <a:endParaRPr lang="en-US" dirty="0"/>
          </a:p>
        </p:txBody>
      </p:sp>
    </p:spTree>
    <p:extLst>
      <p:ext uri="{BB962C8B-B14F-4D97-AF65-F5344CB8AC3E}">
        <p14:creationId xmlns:p14="http://schemas.microsoft.com/office/powerpoint/2010/main" val="38317415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22</a:t>
            </a:fld>
            <a:endParaRPr lang="en-US" dirty="0"/>
          </a:p>
        </p:txBody>
      </p:sp>
    </p:spTree>
    <p:extLst>
      <p:ext uri="{BB962C8B-B14F-4D97-AF65-F5344CB8AC3E}">
        <p14:creationId xmlns:p14="http://schemas.microsoft.com/office/powerpoint/2010/main" val="1370195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23</a:t>
            </a:fld>
            <a:endParaRPr lang="en-US" dirty="0"/>
          </a:p>
        </p:txBody>
      </p:sp>
    </p:spTree>
    <p:extLst>
      <p:ext uri="{BB962C8B-B14F-4D97-AF65-F5344CB8AC3E}">
        <p14:creationId xmlns:p14="http://schemas.microsoft.com/office/powerpoint/2010/main" val="19332686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24</a:t>
            </a:fld>
            <a:endParaRPr lang="en-US" dirty="0"/>
          </a:p>
        </p:txBody>
      </p:sp>
    </p:spTree>
    <p:extLst>
      <p:ext uri="{BB962C8B-B14F-4D97-AF65-F5344CB8AC3E}">
        <p14:creationId xmlns:p14="http://schemas.microsoft.com/office/powerpoint/2010/main" val="39462239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25</a:t>
            </a:fld>
            <a:endParaRPr lang="en-US" dirty="0"/>
          </a:p>
        </p:txBody>
      </p:sp>
    </p:spTree>
    <p:extLst>
      <p:ext uri="{BB962C8B-B14F-4D97-AF65-F5344CB8AC3E}">
        <p14:creationId xmlns:p14="http://schemas.microsoft.com/office/powerpoint/2010/main" val="24439424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26</a:t>
            </a:fld>
            <a:endParaRPr lang="en-US" dirty="0"/>
          </a:p>
        </p:txBody>
      </p:sp>
    </p:spTree>
    <p:extLst>
      <p:ext uri="{BB962C8B-B14F-4D97-AF65-F5344CB8AC3E}">
        <p14:creationId xmlns:p14="http://schemas.microsoft.com/office/powerpoint/2010/main" val="238341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a:t>
            </a:fld>
            <a:endParaRPr lang="en-US" dirty="0"/>
          </a:p>
        </p:txBody>
      </p:sp>
    </p:spTree>
    <p:extLst>
      <p:ext uri="{BB962C8B-B14F-4D97-AF65-F5344CB8AC3E}">
        <p14:creationId xmlns:p14="http://schemas.microsoft.com/office/powerpoint/2010/main" val="1303711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1926737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15401596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3417098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73860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2819159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11</a:t>
            </a:fld>
            <a:endParaRPr lang="en-US" dirty="0"/>
          </a:p>
        </p:txBody>
      </p:sp>
    </p:spTree>
    <p:extLst>
      <p:ext uri="{BB962C8B-B14F-4D97-AF65-F5344CB8AC3E}">
        <p14:creationId xmlns:p14="http://schemas.microsoft.com/office/powerpoint/2010/main" val="21296802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368936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bin"/><Relationship Id="rId7"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7.bin"/><Relationship Id="rId4" Type="http://schemas.openxmlformats.org/officeDocument/2006/relationships/image" Target="../media/image9.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9.bin"/><Relationship Id="rId4" Type="http://schemas.openxmlformats.org/officeDocument/2006/relationships/image" Target="../media/image12.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17.png"/><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5" Type="http://schemas.openxmlformats.org/officeDocument/2006/relationships/oleObject" Target="../embeddings/oleObject11.bin"/><Relationship Id="rId4" Type="http://schemas.openxmlformats.org/officeDocument/2006/relationships/image" Target="../media/image15.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22.wmf"/><Relationship Id="rId18" Type="http://schemas.openxmlformats.org/officeDocument/2006/relationships/image" Target="../media/image24.wmf"/><Relationship Id="rId3" Type="http://schemas.openxmlformats.org/officeDocument/2006/relationships/notesSlide" Target="../notesSlides/notesSlide11.xml"/><Relationship Id="rId7" Type="http://schemas.openxmlformats.org/officeDocument/2006/relationships/image" Target="../media/image19.wmf"/><Relationship Id="rId12" Type="http://schemas.openxmlformats.org/officeDocument/2006/relationships/oleObject" Target="../embeddings/oleObject16.bin"/><Relationship Id="rId17" Type="http://schemas.openxmlformats.org/officeDocument/2006/relationships/oleObject" Target="../embeddings/oleObject18.bin"/><Relationship Id="rId2" Type="http://schemas.openxmlformats.org/officeDocument/2006/relationships/slideLayout" Target="../slideLayouts/slideLayout2.xml"/><Relationship Id="rId16" Type="http://schemas.openxmlformats.org/officeDocument/2006/relationships/image" Target="../media/image23.wmf"/><Relationship Id="rId20" Type="http://schemas.openxmlformats.org/officeDocument/2006/relationships/image" Target="../media/image25.wmf"/><Relationship Id="rId1" Type="http://schemas.openxmlformats.org/officeDocument/2006/relationships/vmlDrawing" Target="../drawings/vmlDrawing6.vml"/><Relationship Id="rId6" Type="http://schemas.openxmlformats.org/officeDocument/2006/relationships/oleObject" Target="../embeddings/oleObject13.bin"/><Relationship Id="rId11" Type="http://schemas.openxmlformats.org/officeDocument/2006/relationships/image" Target="../media/image21.wmf"/><Relationship Id="rId5" Type="http://schemas.openxmlformats.org/officeDocument/2006/relationships/image" Target="../media/image18.wmf"/><Relationship Id="rId15" Type="http://schemas.openxmlformats.org/officeDocument/2006/relationships/oleObject" Target="../embeddings/oleObject17.bin"/><Relationship Id="rId10" Type="http://schemas.openxmlformats.org/officeDocument/2006/relationships/oleObject" Target="../embeddings/oleObject15.bin"/><Relationship Id="rId19" Type="http://schemas.openxmlformats.org/officeDocument/2006/relationships/oleObject" Target="../embeddings/oleObject19.bin"/><Relationship Id="rId4" Type="http://schemas.openxmlformats.org/officeDocument/2006/relationships/oleObject" Target="../embeddings/oleObject12.bin"/><Relationship Id="rId9" Type="http://schemas.openxmlformats.org/officeDocument/2006/relationships/image" Target="../media/image20.wmf"/><Relationship Id="rId14" Type="http://schemas.openxmlformats.org/officeDocument/2006/relationships/image" Target="../media/image26.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24.bin"/><Relationship Id="rId3" Type="http://schemas.openxmlformats.org/officeDocument/2006/relationships/notesSlide" Target="../notesSlides/notesSlide13.xml"/><Relationship Id="rId7" Type="http://schemas.openxmlformats.org/officeDocument/2006/relationships/oleObject" Target="../embeddings/oleObject21.bin"/><Relationship Id="rId12" Type="http://schemas.openxmlformats.org/officeDocument/2006/relationships/image" Target="../media/image30.wmf"/><Relationship Id="rId2" Type="http://schemas.openxmlformats.org/officeDocument/2006/relationships/slideLayout" Target="../slideLayouts/slideLayout2.xml"/><Relationship Id="rId16" Type="http://schemas.openxmlformats.org/officeDocument/2006/relationships/image" Target="../media/image32.wmf"/><Relationship Id="rId1" Type="http://schemas.openxmlformats.org/officeDocument/2006/relationships/vmlDrawing" Target="../drawings/vmlDrawing7.vml"/><Relationship Id="rId6" Type="http://schemas.openxmlformats.org/officeDocument/2006/relationships/image" Target="../media/image27.wmf"/><Relationship Id="rId11" Type="http://schemas.openxmlformats.org/officeDocument/2006/relationships/oleObject" Target="../embeddings/oleObject23.bin"/><Relationship Id="rId5" Type="http://schemas.openxmlformats.org/officeDocument/2006/relationships/oleObject" Target="../embeddings/oleObject20.bin"/><Relationship Id="rId15" Type="http://schemas.openxmlformats.org/officeDocument/2006/relationships/oleObject" Target="../embeddings/oleObject25.bin"/><Relationship Id="rId10" Type="http://schemas.openxmlformats.org/officeDocument/2006/relationships/image" Target="../media/image29.wmf"/><Relationship Id="rId4" Type="http://schemas.openxmlformats.org/officeDocument/2006/relationships/image" Target="../media/image33.png"/><Relationship Id="rId9" Type="http://schemas.openxmlformats.org/officeDocument/2006/relationships/oleObject" Target="../embeddings/oleObject22.bin"/><Relationship Id="rId14" Type="http://schemas.openxmlformats.org/officeDocument/2006/relationships/image" Target="../media/image31.wmf"/></Relationships>
</file>

<file path=ppt/slides/_rels/slide2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28.bin"/><Relationship Id="rId13" Type="http://schemas.openxmlformats.org/officeDocument/2006/relationships/image" Target="../media/image39.wmf"/><Relationship Id="rId3" Type="http://schemas.openxmlformats.org/officeDocument/2006/relationships/notesSlide" Target="../notesSlides/notesSlide15.xml"/><Relationship Id="rId7" Type="http://schemas.openxmlformats.org/officeDocument/2006/relationships/image" Target="../media/image36.wmf"/><Relationship Id="rId12" Type="http://schemas.openxmlformats.org/officeDocument/2006/relationships/oleObject" Target="../embeddings/oleObject30.bin"/><Relationship Id="rId17" Type="http://schemas.openxmlformats.org/officeDocument/2006/relationships/image" Target="../media/image41.wmf"/><Relationship Id="rId2" Type="http://schemas.openxmlformats.org/officeDocument/2006/relationships/slideLayout" Target="../slideLayouts/slideLayout2.xml"/><Relationship Id="rId16" Type="http://schemas.openxmlformats.org/officeDocument/2006/relationships/oleObject" Target="../embeddings/oleObject32.bin"/><Relationship Id="rId1" Type="http://schemas.openxmlformats.org/officeDocument/2006/relationships/vmlDrawing" Target="../drawings/vmlDrawing8.vml"/><Relationship Id="rId6" Type="http://schemas.openxmlformats.org/officeDocument/2006/relationships/oleObject" Target="../embeddings/oleObject27.bin"/><Relationship Id="rId11" Type="http://schemas.openxmlformats.org/officeDocument/2006/relationships/image" Target="../media/image38.wmf"/><Relationship Id="rId5" Type="http://schemas.openxmlformats.org/officeDocument/2006/relationships/image" Target="../media/image35.wmf"/><Relationship Id="rId15" Type="http://schemas.openxmlformats.org/officeDocument/2006/relationships/image" Target="../media/image40.wmf"/><Relationship Id="rId10" Type="http://schemas.openxmlformats.org/officeDocument/2006/relationships/oleObject" Target="../embeddings/oleObject29.bin"/><Relationship Id="rId4" Type="http://schemas.openxmlformats.org/officeDocument/2006/relationships/oleObject" Target="../embeddings/oleObject26.bin"/><Relationship Id="rId9" Type="http://schemas.openxmlformats.org/officeDocument/2006/relationships/image" Target="../media/image37.wmf"/><Relationship Id="rId14" Type="http://schemas.openxmlformats.org/officeDocument/2006/relationships/oleObject" Target="../embeddings/oleObject31.bin"/></Relationships>
</file>

<file path=ppt/slides/_rels/slide25.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47.wmf"/><Relationship Id="rId18" Type="http://schemas.openxmlformats.org/officeDocument/2006/relationships/oleObject" Target="../embeddings/oleObject40.bin"/><Relationship Id="rId3" Type="http://schemas.openxmlformats.org/officeDocument/2006/relationships/notesSlide" Target="../notesSlides/notesSlide17.xml"/><Relationship Id="rId7" Type="http://schemas.openxmlformats.org/officeDocument/2006/relationships/image" Target="../media/image44.wmf"/><Relationship Id="rId12" Type="http://schemas.openxmlformats.org/officeDocument/2006/relationships/oleObject" Target="../embeddings/oleObject37.bin"/><Relationship Id="rId17" Type="http://schemas.openxmlformats.org/officeDocument/2006/relationships/image" Target="../media/image49.wmf"/><Relationship Id="rId2" Type="http://schemas.openxmlformats.org/officeDocument/2006/relationships/slideLayout" Target="../slideLayouts/slideLayout2.xml"/><Relationship Id="rId16" Type="http://schemas.openxmlformats.org/officeDocument/2006/relationships/oleObject" Target="../embeddings/oleObject39.bin"/><Relationship Id="rId1" Type="http://schemas.openxmlformats.org/officeDocument/2006/relationships/vmlDrawing" Target="../drawings/vmlDrawing9.vml"/><Relationship Id="rId6" Type="http://schemas.openxmlformats.org/officeDocument/2006/relationships/oleObject" Target="../embeddings/oleObject34.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36.bin"/><Relationship Id="rId19" Type="http://schemas.openxmlformats.org/officeDocument/2006/relationships/image" Target="../media/image50.wmf"/><Relationship Id="rId4" Type="http://schemas.openxmlformats.org/officeDocument/2006/relationships/oleObject" Target="../embeddings/oleObject33.bin"/><Relationship Id="rId9" Type="http://schemas.openxmlformats.org/officeDocument/2006/relationships/image" Target="../media/image45.wmf"/><Relationship Id="rId14" Type="http://schemas.openxmlformats.org/officeDocument/2006/relationships/oleObject" Target="../embeddings/oleObject38.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4.xml"/><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 Id="rId9" Type="http://schemas.openxmlformats.org/officeDocument/2006/relationships/image" Target="../media/image6.wmf"/></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Length and Perimeter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U.S. Customary and Metric Equivalent Units of Length</a:t>
            </a:r>
          </a:p>
        </p:txBody>
      </p:sp>
      <p:sp>
        <p:nvSpPr>
          <p:cNvPr id="15362" name="Content Placeholder 2"/>
          <p:cNvSpPr>
            <a:spLocks noGrp="1"/>
          </p:cNvSpPr>
          <p:nvPr>
            <p:ph idx="1"/>
          </p:nvPr>
        </p:nvSpPr>
        <p:spPr/>
        <p:txBody>
          <a:bodyPr/>
          <a:lstStyle/>
          <a:p>
            <a:pPr eaLnBrk="1" hangingPunct="1">
              <a:buNone/>
            </a:pPr>
            <a:r>
              <a:rPr lang="en-US" i="0" dirty="0">
                <a:solidFill>
                  <a:schemeClr val="tx1"/>
                </a:solidFill>
              </a:rPr>
              <a:t>   </a:t>
            </a:r>
          </a:p>
        </p:txBody>
      </p:sp>
      <p:graphicFrame>
        <p:nvGraphicFramePr>
          <p:cNvPr id="4" name="Content Placeholder 3"/>
          <p:cNvGraphicFramePr>
            <a:graphicFrameLocks/>
          </p:cNvGraphicFramePr>
          <p:nvPr/>
        </p:nvGraphicFramePr>
        <p:xfrm>
          <a:off x="457200" y="1234440"/>
          <a:ext cx="8229600" cy="1584960"/>
        </p:xfrm>
        <a:graphic>
          <a:graphicData uri="http://schemas.openxmlformats.org/drawingml/2006/table">
            <a:tbl>
              <a:tblPr firstRow="1" bandRow="1">
                <a:tableStyleId>{5C22544A-7EE6-4342-B048-85BDC9FD1C3A}</a:tableStyleId>
              </a:tblPr>
              <a:tblGrid>
                <a:gridCol w="3826053">
                  <a:extLst>
                    <a:ext uri="{9D8B030D-6E8A-4147-A177-3AD203B41FA5}">
                      <a16:colId xmlns:a16="http://schemas.microsoft.com/office/drawing/2014/main" val="20000"/>
                    </a:ext>
                  </a:extLst>
                </a:gridCol>
                <a:gridCol w="4403547">
                  <a:extLst>
                    <a:ext uri="{9D8B030D-6E8A-4147-A177-3AD203B41FA5}">
                      <a16:colId xmlns:a16="http://schemas.microsoft.com/office/drawing/2014/main" val="20001"/>
                    </a:ext>
                  </a:extLst>
                </a:gridCol>
              </a:tblGrid>
              <a:tr h="388620">
                <a:tc gridSpan="2">
                  <a:txBody>
                    <a:bodyPr/>
                    <a:lstStyle/>
                    <a:p>
                      <a:pPr algn="ctr"/>
                      <a:r>
                        <a:rPr lang="en-US" sz="2000" dirty="0"/>
                        <a:t>U.S. Customary Units of Length</a:t>
                      </a:r>
                      <a:endParaRPr lang="en-US" sz="2000" b="1"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sz="2400"/>
                    </a:p>
                  </a:txBody>
                  <a:tcPr/>
                </a:tc>
                <a:extLst>
                  <a:ext uri="{0D108BD9-81ED-4DB2-BD59-A6C34878D82A}">
                    <a16:rowId xmlns:a16="http://schemas.microsoft.com/office/drawing/2014/main" val="10000"/>
                  </a:ext>
                </a:extLst>
              </a:tr>
              <a:tr h="388620">
                <a:tc>
                  <a:txBody>
                    <a:bodyPr/>
                    <a:lstStyle/>
                    <a:p>
                      <a:pPr algn="r"/>
                      <a:r>
                        <a:rPr lang="en-US" sz="2000" dirty="0">
                          <a:solidFill>
                            <a:srgbClr val="000000"/>
                          </a:solidFill>
                        </a:rPr>
                        <a:t>1 foot (ft)</a:t>
                      </a:r>
                      <a:endParaRPr lang="en-US" sz="2000" b="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12 inches (in.)</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88620">
                <a:tc>
                  <a:txBody>
                    <a:bodyPr/>
                    <a:lstStyle/>
                    <a:p>
                      <a:pPr algn="r"/>
                      <a:r>
                        <a:rPr lang="en-US" sz="2000" dirty="0">
                          <a:solidFill>
                            <a:srgbClr val="000000"/>
                          </a:solidFill>
                        </a:rPr>
                        <a:t>1 yard (yd)</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3 ft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8620">
                <a:tc>
                  <a:txBody>
                    <a:bodyPr/>
                    <a:lstStyle/>
                    <a:p>
                      <a:pPr algn="r"/>
                      <a:r>
                        <a:rPr lang="en-US" sz="2000" dirty="0">
                          <a:solidFill>
                            <a:srgbClr val="000000"/>
                          </a:solidFill>
                        </a:rPr>
                        <a:t>1 mile</a:t>
                      </a:r>
                      <a:r>
                        <a:rPr lang="en-US" sz="2000" baseline="0" dirty="0">
                          <a:solidFill>
                            <a:srgbClr val="000000"/>
                          </a:solidFill>
                        </a:rPr>
                        <a:t> (mi)</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5280</a:t>
                      </a:r>
                      <a:r>
                        <a:rPr lang="en-US" sz="2000" baseline="0" dirty="0">
                          <a:solidFill>
                            <a:srgbClr val="000000"/>
                          </a:solidFill>
                        </a:rPr>
                        <a:t> ft</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U.S. Customary and Metric Equivalent Units of Length</a:t>
            </a:r>
            <a:endParaRPr lang="en-US" dirty="0">
              <a:solidFill>
                <a:schemeClr val="accent1">
                  <a:lumMod val="50000"/>
                </a:schemeClr>
              </a:solidFill>
            </a:endParaRPr>
          </a:p>
        </p:txBody>
      </p:sp>
      <p:graphicFrame>
        <p:nvGraphicFramePr>
          <p:cNvPr id="4" name="Content Placeholder 3"/>
          <p:cNvGraphicFramePr>
            <a:graphicFrameLocks/>
          </p:cNvGraphicFramePr>
          <p:nvPr/>
        </p:nvGraphicFramePr>
        <p:xfrm>
          <a:off x="457200" y="1219200"/>
          <a:ext cx="8229600" cy="2377440"/>
        </p:xfrm>
        <a:graphic>
          <a:graphicData uri="http://schemas.openxmlformats.org/drawingml/2006/table">
            <a:tbl>
              <a:tblPr firstRow="1" bandRow="1">
                <a:tableStyleId>{5C22544A-7EE6-4342-B048-85BDC9FD1C3A}</a:tableStyleId>
              </a:tblPr>
              <a:tblGrid>
                <a:gridCol w="3826041">
                  <a:extLst>
                    <a:ext uri="{9D8B030D-6E8A-4147-A177-3AD203B41FA5}">
                      <a16:colId xmlns:a16="http://schemas.microsoft.com/office/drawing/2014/main" val="20000"/>
                    </a:ext>
                  </a:extLst>
                </a:gridCol>
                <a:gridCol w="4403559">
                  <a:extLst>
                    <a:ext uri="{9D8B030D-6E8A-4147-A177-3AD203B41FA5}">
                      <a16:colId xmlns:a16="http://schemas.microsoft.com/office/drawing/2014/main" val="20001"/>
                    </a:ext>
                  </a:extLst>
                </a:gridCol>
              </a:tblGrid>
              <a:tr h="381000">
                <a:tc gridSpan="2">
                  <a:txBody>
                    <a:bodyPr/>
                    <a:lstStyle/>
                    <a:p>
                      <a:pPr algn="ctr"/>
                      <a:r>
                        <a:rPr lang="en-US" sz="2000" dirty="0"/>
                        <a:t>U.S. – Metric Length Equivalents</a:t>
                      </a:r>
                      <a:endParaRPr lang="en-US" sz="2000" b="1"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sz="2400"/>
                    </a:p>
                  </a:txBody>
                  <a:tcPr/>
                </a:tc>
                <a:extLst>
                  <a:ext uri="{0D108BD9-81ED-4DB2-BD59-A6C34878D82A}">
                    <a16:rowId xmlns:a16="http://schemas.microsoft.com/office/drawing/2014/main" val="10000"/>
                  </a:ext>
                </a:extLst>
              </a:tr>
              <a:tr h="381000">
                <a:tc>
                  <a:txBody>
                    <a:bodyPr/>
                    <a:lstStyle/>
                    <a:p>
                      <a:pPr algn="ctr">
                        <a:tabLst/>
                      </a:pPr>
                      <a:r>
                        <a:rPr lang="en-US" sz="2000" b="1" dirty="0">
                          <a:solidFill>
                            <a:srgbClr val="000000"/>
                          </a:solidFill>
                        </a:rPr>
                        <a:t>U.S. to Metric</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ctr"/>
                      <a:r>
                        <a:rPr lang="en-US" sz="2000" b="1" dirty="0">
                          <a:solidFill>
                            <a:srgbClr val="000000"/>
                          </a:solidFill>
                        </a:rPr>
                        <a:t>Metric to U.S.</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81000">
                <a:tc>
                  <a:txBody>
                    <a:bodyPr/>
                    <a:lstStyle/>
                    <a:p>
                      <a:pPr>
                        <a:tabLst>
                          <a:tab pos="228600" algn="l"/>
                          <a:tab pos="914400" algn="r"/>
                          <a:tab pos="1028700" algn="l"/>
                        </a:tabLst>
                      </a:pPr>
                      <a:r>
                        <a:rPr lang="en-US" sz="2000" dirty="0">
                          <a:solidFill>
                            <a:srgbClr val="000000"/>
                          </a:solidFill>
                        </a:rPr>
                        <a:t>	1 in	=	2.54</a:t>
                      </a:r>
                      <a:r>
                        <a:rPr lang="en-US" sz="2000" baseline="0" dirty="0">
                          <a:solidFill>
                            <a:srgbClr val="000000"/>
                          </a:solidFill>
                        </a:rPr>
                        <a:t> cm (exact)</a:t>
                      </a:r>
                      <a:endParaRPr lang="en-US" sz="2000" b="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 cm  =  0.394 in.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1000">
                <a:tc>
                  <a:txBody>
                    <a:bodyPr/>
                    <a:lstStyle/>
                    <a:p>
                      <a:pPr>
                        <a:tabLst>
                          <a:tab pos="228600" algn="l"/>
                          <a:tab pos="914400" algn="r"/>
                          <a:tab pos="1028700" algn="l"/>
                        </a:tabLst>
                      </a:pPr>
                      <a:r>
                        <a:rPr lang="en-US" sz="2000" dirty="0">
                          <a:solidFill>
                            <a:srgbClr val="000000"/>
                          </a:solidFill>
                        </a:rPr>
                        <a:t>	1 ft	=	0.305 m</a:t>
                      </a:r>
                      <a:endParaRPr lang="en-US" sz="2000" b="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 m    =  3.28 ft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81000">
                <a:tc>
                  <a:txBody>
                    <a:bodyPr/>
                    <a:lstStyle/>
                    <a:p>
                      <a:pPr>
                        <a:tabLst>
                          <a:tab pos="228600" algn="l"/>
                          <a:tab pos="914400" algn="r"/>
                          <a:tab pos="1028700" algn="l"/>
                        </a:tabLst>
                      </a:pPr>
                      <a:r>
                        <a:rPr lang="en-US" sz="2000" dirty="0">
                          <a:solidFill>
                            <a:srgbClr val="000000"/>
                          </a:solidFill>
                        </a:rPr>
                        <a:t>	1 yd	=	0.914 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 m    =  1.09 yd</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81000">
                <a:tc>
                  <a:txBody>
                    <a:bodyPr/>
                    <a:lstStyle/>
                    <a:p>
                      <a:pPr>
                        <a:tabLst>
                          <a:tab pos="228600" algn="l"/>
                          <a:tab pos="914400" algn="r"/>
                          <a:tab pos="1028700" algn="l"/>
                        </a:tabLst>
                      </a:pPr>
                      <a:r>
                        <a:rPr lang="en-US" sz="2000" dirty="0">
                          <a:solidFill>
                            <a:srgbClr val="000000"/>
                          </a:solidFill>
                        </a:rPr>
                        <a:t>	1 mi	 =	1.61 km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 km  =  0.62 mi</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 Customary and Metric Equivalent Units of Length</a:t>
            </a:r>
          </a:p>
        </p:txBody>
      </p:sp>
      <p:sp>
        <p:nvSpPr>
          <p:cNvPr id="3" name="Content Placeholder 2"/>
          <p:cNvSpPr>
            <a:spLocks noGrp="1"/>
          </p:cNvSpPr>
          <p:nvPr>
            <p:ph idx="1"/>
          </p:nvPr>
        </p:nvSpPr>
        <p:spPr>
          <a:xfrm>
            <a:off x="457200" y="1280160"/>
            <a:ext cx="8229600" cy="3625608"/>
          </a:xfrm>
          <a:ln w="28575">
            <a:solidFill>
              <a:srgbClr val="FF0000"/>
            </a:solidFill>
          </a:ln>
        </p:spPr>
        <p:txBody>
          <a:bodyPr>
            <a:spAutoFit/>
          </a:bodyPr>
          <a:lstStyle/>
          <a:p>
            <a:pPr algn="ctr"/>
            <a:r>
              <a:rPr lang="en-US" b="1" dirty="0">
                <a:solidFill>
                  <a:srgbClr val="000000"/>
                </a:solidFill>
              </a:rPr>
              <a:t>Important Note About Conversions between U.S. and Metric Equivalents</a:t>
            </a:r>
          </a:p>
          <a:p>
            <a:r>
              <a:rPr lang="en-US" dirty="0">
                <a:solidFill>
                  <a:srgbClr val="000000"/>
                </a:solidFill>
              </a:rPr>
              <a:t>Most of the conversion units are not exact and slightly different answers are possible, depending on the conversion units used. Generally, the conversions will be accurate to at least the first three digits. Therefore, we will give conversions rounded to the place of the first three digits only.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5</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948773"/>
          </a:xfrm>
        </p:spPr>
        <p:txBody>
          <a:bodyPr>
            <a:spAutoFit/>
          </a:bodyPr>
          <a:lstStyle/>
          <a:p>
            <a:pPr eaLnBrk="1" hangingPunct="1">
              <a:lnSpc>
                <a:spcPct val="110000"/>
              </a:lnSpc>
              <a:spcBef>
                <a:spcPts val="672"/>
              </a:spcBef>
              <a:buNone/>
              <a:tabLst>
                <a:tab pos="457200" algn="l"/>
              </a:tabLst>
            </a:pPr>
            <a:r>
              <a:rPr lang="en-US" i="0" dirty="0">
                <a:solidFill>
                  <a:schemeClr val="tx1"/>
                </a:solidFill>
              </a:rPr>
              <a:t>Convert the following measures of length as indicated.</a:t>
            </a:r>
            <a:endParaRPr lang="en-US" b="1" i="0" dirty="0">
              <a:solidFill>
                <a:schemeClr val="tx1"/>
              </a:solidFill>
            </a:endParaRPr>
          </a:p>
          <a:p>
            <a:pPr eaLnBrk="1" hangingPunct="1">
              <a:lnSpc>
                <a:spcPct val="110000"/>
              </a:lnSpc>
              <a:spcBef>
                <a:spcPts val="672"/>
              </a:spcBef>
              <a:buNone/>
              <a:tabLst>
                <a:tab pos="457200" algn="l"/>
              </a:tabLst>
            </a:pPr>
            <a:r>
              <a:rPr lang="en-US" b="1" i="0" dirty="0">
                <a:solidFill>
                  <a:schemeClr val="tx1"/>
                </a:solidFill>
              </a:rPr>
              <a:t>a.</a:t>
            </a:r>
            <a:r>
              <a:rPr lang="en-US" i="0" dirty="0">
                <a:solidFill>
                  <a:schemeClr val="tx1"/>
                </a:solidFill>
              </a:rPr>
              <a:t>  </a:t>
            </a:r>
            <a:r>
              <a:rPr lang="en-US" i="0" dirty="0">
                <a:solidFill>
                  <a:srgbClr val="0000FF"/>
                </a:solidFill>
              </a:rPr>
              <a:t>6 ft  </a:t>
            </a:r>
            <a:r>
              <a:rPr lang="en-US" i="0" dirty="0">
                <a:solidFill>
                  <a:schemeClr val="tx1"/>
                </a:solidFill>
              </a:rPr>
              <a:t>=   ________ cm</a:t>
            </a:r>
            <a:r>
              <a:rPr lang="en-US" i="0" dirty="0">
                <a:solidFill>
                  <a:srgbClr val="000099"/>
                </a:solidFill>
              </a:rPr>
              <a:t>	</a:t>
            </a:r>
            <a:endParaRPr lang="en-US" i="0" dirty="0">
              <a:solidFill>
                <a:srgbClr val="FF0000"/>
              </a:solidFill>
            </a:endParaRPr>
          </a:p>
          <a:p>
            <a:pPr eaLnBrk="1" hangingPunct="1">
              <a:lnSpc>
                <a:spcPct val="110000"/>
              </a:lnSpc>
              <a:spcBef>
                <a:spcPts val="672"/>
              </a:spcBef>
              <a:buNone/>
              <a:tabLst>
                <a:tab pos="457200" algn="l"/>
              </a:tabLst>
            </a:pPr>
            <a:r>
              <a:rPr lang="en-US" b="1" i="0" dirty="0">
                <a:solidFill>
                  <a:schemeClr val="tx1"/>
                </a:solidFill>
              </a:rPr>
              <a:t>b.</a:t>
            </a:r>
            <a:r>
              <a:rPr lang="en-US" i="0" dirty="0">
                <a:solidFill>
                  <a:schemeClr val="tx1"/>
                </a:solidFill>
              </a:rPr>
              <a:t>  How many kilometers is the same as </a:t>
            </a:r>
            <a:r>
              <a:rPr lang="en-US" i="0" dirty="0">
                <a:solidFill>
                  <a:srgbClr val="0000FF"/>
                </a:solidFill>
              </a:rPr>
              <a:t>25 miles</a:t>
            </a:r>
            <a:r>
              <a:rPr lang="en-US" i="0" dirty="0">
                <a:solidFill>
                  <a:schemeClr val="tx1"/>
                </a:solidFill>
              </a:rPr>
              <a:t>?	</a:t>
            </a:r>
          </a:p>
          <a:p>
            <a:pPr eaLnBrk="1" hangingPunct="1">
              <a:lnSpc>
                <a:spcPct val="110000"/>
              </a:lnSpc>
              <a:spcBef>
                <a:spcPts val="672"/>
              </a:spcBef>
              <a:buNone/>
              <a:tabLst>
                <a:tab pos="457200" algn="l"/>
              </a:tabLst>
            </a:pPr>
            <a:r>
              <a:rPr lang="en-US" b="1" i="0" dirty="0">
                <a:solidFill>
                  <a:schemeClr val="tx1"/>
                </a:solidFill>
              </a:rPr>
              <a:t>Solution </a:t>
            </a:r>
            <a:endParaRPr lang="en-US" sz="2000" i="0" dirty="0">
              <a:solidFill>
                <a:schemeClr val="tx1"/>
              </a:solidFill>
            </a:endParaRPr>
          </a:p>
          <a:p>
            <a:pPr eaLnBrk="1" hangingPunct="1">
              <a:lnSpc>
                <a:spcPct val="110000"/>
              </a:lnSpc>
              <a:spcBef>
                <a:spcPts val="672"/>
              </a:spcBef>
              <a:buNone/>
              <a:tabLst>
                <a:tab pos="457200" algn="l"/>
              </a:tabLst>
            </a:pPr>
            <a:r>
              <a:rPr lang="en-US" b="1" i="0" dirty="0">
                <a:solidFill>
                  <a:schemeClr val="tx1"/>
                </a:solidFill>
              </a:rPr>
              <a:t>a.</a:t>
            </a:r>
            <a:r>
              <a:rPr lang="en-US" i="0" dirty="0">
                <a:solidFill>
                  <a:schemeClr val="tx1"/>
                </a:solidFill>
              </a:rPr>
              <a:t>  </a:t>
            </a:r>
            <a:r>
              <a:rPr lang="en-US" i="0" dirty="0">
                <a:solidFill>
                  <a:srgbClr val="0000FF"/>
                </a:solidFill>
              </a:rPr>
              <a:t>6 ft</a:t>
            </a:r>
            <a:endParaRPr lang="en-US" i="0" dirty="0">
              <a:solidFill>
                <a:srgbClr val="FF0000"/>
              </a:solidFill>
            </a:endParaRPr>
          </a:p>
          <a:p>
            <a:pPr eaLnBrk="1" hangingPunct="1">
              <a:lnSpc>
                <a:spcPct val="110000"/>
              </a:lnSpc>
              <a:spcBef>
                <a:spcPts val="672"/>
              </a:spcBef>
              <a:buNone/>
              <a:tabLst>
                <a:tab pos="457200" algn="l"/>
              </a:tabLst>
            </a:pPr>
            <a:endParaRPr lang="en-US" b="1" i="0" dirty="0">
              <a:solidFill>
                <a:schemeClr val="tx1"/>
              </a:solidFill>
            </a:endParaRPr>
          </a:p>
          <a:p>
            <a:pPr eaLnBrk="1" hangingPunct="1">
              <a:lnSpc>
                <a:spcPct val="110000"/>
              </a:lnSpc>
              <a:spcBef>
                <a:spcPts val="672"/>
              </a:spcBef>
              <a:buNone/>
              <a:tabLst>
                <a:tab pos="457200" algn="l"/>
              </a:tabLst>
            </a:pPr>
            <a:r>
              <a:rPr lang="en-US" b="1" i="0" dirty="0">
                <a:solidFill>
                  <a:schemeClr val="tx1"/>
                </a:solidFill>
              </a:rPr>
              <a:t>b.</a:t>
            </a:r>
            <a:r>
              <a:rPr lang="en-US" i="0" dirty="0">
                <a:solidFill>
                  <a:schemeClr val="tx1"/>
                </a:solidFill>
              </a:rPr>
              <a:t>  </a:t>
            </a:r>
            <a:r>
              <a:rPr lang="en-US" i="0" dirty="0">
                <a:solidFill>
                  <a:srgbClr val="0000FF"/>
                </a:solidFill>
              </a:rPr>
              <a:t>25 mi</a:t>
            </a:r>
            <a:endParaRPr lang="en-US" i="0" dirty="0">
              <a:solidFill>
                <a:srgbClr val="FF0000"/>
              </a:solidFill>
            </a:endParaRPr>
          </a:p>
        </p:txBody>
      </p:sp>
      <p:sp>
        <p:nvSpPr>
          <p:cNvPr id="4" name="Rectangle 3"/>
          <p:cNvSpPr/>
          <p:nvPr/>
        </p:nvSpPr>
        <p:spPr>
          <a:xfrm>
            <a:off x="1503012" y="3515380"/>
            <a:ext cx="1828800" cy="523220"/>
          </a:xfrm>
          <a:prstGeom prst="rect">
            <a:avLst/>
          </a:prstGeom>
        </p:spPr>
        <p:txBody>
          <a:bodyPr wrap="square">
            <a:spAutoFit/>
          </a:bodyPr>
          <a:lstStyle/>
          <a:p>
            <a:r>
              <a:rPr lang="en-US" sz="2800" dirty="0">
                <a:solidFill>
                  <a:srgbClr val="000099"/>
                </a:solidFill>
              </a:rPr>
              <a:t>=</a:t>
            </a:r>
            <a:r>
              <a:rPr lang="en-US" sz="2800" dirty="0">
                <a:solidFill>
                  <a:srgbClr val="3333FF"/>
                </a:solidFill>
              </a:rPr>
              <a:t> </a:t>
            </a:r>
            <a:r>
              <a:rPr lang="en-US" sz="2800" dirty="0">
                <a:solidFill>
                  <a:srgbClr val="000099"/>
                </a:solidFill>
              </a:rPr>
              <a:t>6(12 in.)</a:t>
            </a:r>
            <a:endParaRPr lang="en-US" sz="2800" dirty="0"/>
          </a:p>
        </p:txBody>
      </p:sp>
      <p:sp>
        <p:nvSpPr>
          <p:cNvPr id="6" name="Rectangle 5"/>
          <p:cNvSpPr/>
          <p:nvPr/>
        </p:nvSpPr>
        <p:spPr>
          <a:xfrm>
            <a:off x="3048000" y="3515380"/>
            <a:ext cx="1447800" cy="523220"/>
          </a:xfrm>
          <a:prstGeom prst="rect">
            <a:avLst/>
          </a:prstGeom>
        </p:spPr>
        <p:txBody>
          <a:bodyPr wrap="square">
            <a:spAutoFit/>
          </a:bodyPr>
          <a:lstStyle/>
          <a:p>
            <a:r>
              <a:rPr lang="en-US" sz="2800" dirty="0">
                <a:solidFill>
                  <a:srgbClr val="000099"/>
                </a:solidFill>
              </a:rPr>
              <a:t>= 72 in. </a:t>
            </a:r>
            <a:endParaRPr lang="en-US" sz="2800" dirty="0"/>
          </a:p>
        </p:txBody>
      </p:sp>
      <p:sp>
        <p:nvSpPr>
          <p:cNvPr id="7" name="Rectangle 6"/>
          <p:cNvSpPr/>
          <p:nvPr/>
        </p:nvSpPr>
        <p:spPr>
          <a:xfrm>
            <a:off x="4267200" y="3515380"/>
            <a:ext cx="1656223" cy="523220"/>
          </a:xfrm>
          <a:prstGeom prst="rect">
            <a:avLst/>
          </a:prstGeom>
        </p:spPr>
        <p:txBody>
          <a:bodyPr wrap="none">
            <a:spAutoFit/>
          </a:bodyPr>
          <a:lstStyle/>
          <a:p>
            <a:r>
              <a:rPr lang="en-US" sz="2800" dirty="0">
                <a:solidFill>
                  <a:srgbClr val="000099"/>
                </a:solidFill>
              </a:rPr>
              <a:t>= 72(</a:t>
            </a:r>
            <a:r>
              <a:rPr lang="en-US" sz="2800" dirty="0">
                <a:solidFill>
                  <a:srgbClr val="C00000"/>
                </a:solidFill>
              </a:rPr>
              <a:t>1</a:t>
            </a:r>
            <a:r>
              <a:rPr lang="en-US" sz="2800" dirty="0">
                <a:solidFill>
                  <a:srgbClr val="000099"/>
                </a:solidFill>
              </a:rPr>
              <a:t> </a:t>
            </a:r>
            <a:r>
              <a:rPr lang="en-US" sz="2800" dirty="0">
                <a:solidFill>
                  <a:srgbClr val="C00000"/>
                </a:solidFill>
              </a:rPr>
              <a:t>in.</a:t>
            </a:r>
            <a:r>
              <a:rPr lang="en-US" sz="2800" dirty="0">
                <a:solidFill>
                  <a:srgbClr val="000099"/>
                </a:solidFill>
              </a:rPr>
              <a:t>)</a:t>
            </a:r>
            <a:endParaRPr lang="en-US" sz="2800" dirty="0"/>
          </a:p>
        </p:txBody>
      </p:sp>
      <p:sp>
        <p:nvSpPr>
          <p:cNvPr id="8" name="Rectangle 7"/>
          <p:cNvSpPr/>
          <p:nvPr/>
        </p:nvSpPr>
        <p:spPr>
          <a:xfrm>
            <a:off x="1503012" y="4114800"/>
            <a:ext cx="2190023" cy="523220"/>
          </a:xfrm>
          <a:prstGeom prst="rect">
            <a:avLst/>
          </a:prstGeom>
        </p:spPr>
        <p:txBody>
          <a:bodyPr wrap="none">
            <a:spAutoFit/>
          </a:bodyPr>
          <a:lstStyle/>
          <a:p>
            <a:r>
              <a:rPr lang="en-US" sz="2800" dirty="0">
                <a:solidFill>
                  <a:srgbClr val="000099"/>
                </a:solidFill>
              </a:rPr>
              <a:t>= 72(</a:t>
            </a:r>
            <a:r>
              <a:rPr lang="en-US" sz="2800" dirty="0">
                <a:solidFill>
                  <a:srgbClr val="C00000"/>
                </a:solidFill>
              </a:rPr>
              <a:t>2.54 cm</a:t>
            </a:r>
            <a:r>
              <a:rPr lang="en-US" sz="2800" dirty="0">
                <a:solidFill>
                  <a:srgbClr val="000099"/>
                </a:solidFill>
              </a:rPr>
              <a:t>)</a:t>
            </a:r>
            <a:endParaRPr lang="en-US" sz="2800" dirty="0"/>
          </a:p>
        </p:txBody>
      </p:sp>
      <p:sp>
        <p:nvSpPr>
          <p:cNvPr id="9" name="Rectangle 8"/>
          <p:cNvSpPr/>
          <p:nvPr/>
        </p:nvSpPr>
        <p:spPr>
          <a:xfrm>
            <a:off x="3642158" y="4114800"/>
            <a:ext cx="3139642"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183 cm (rounded)</a:t>
            </a:r>
            <a:endParaRPr lang="en-US" sz="2800" dirty="0"/>
          </a:p>
        </p:txBody>
      </p:sp>
      <p:sp>
        <p:nvSpPr>
          <p:cNvPr id="10" name="Rectangle 9"/>
          <p:cNvSpPr/>
          <p:nvPr/>
        </p:nvSpPr>
        <p:spPr>
          <a:xfrm>
            <a:off x="1828800" y="4634948"/>
            <a:ext cx="1752600" cy="566309"/>
          </a:xfrm>
          <a:prstGeom prst="rect">
            <a:avLst/>
          </a:prstGeom>
        </p:spPr>
        <p:txBody>
          <a:bodyPr wrap="square">
            <a:spAutoFit/>
          </a:bodyPr>
          <a:lstStyle/>
          <a:p>
            <a:pPr>
              <a:lnSpc>
                <a:spcPct val="110000"/>
              </a:lnSpc>
              <a:spcBef>
                <a:spcPts val="672"/>
              </a:spcBef>
              <a:tabLst>
                <a:tab pos="457200" algn="l"/>
              </a:tabLst>
            </a:pPr>
            <a:r>
              <a:rPr lang="en-US" sz="2800" dirty="0">
                <a:solidFill>
                  <a:srgbClr val="000099"/>
                </a:solidFill>
              </a:rPr>
              <a:t>=</a:t>
            </a:r>
            <a:r>
              <a:rPr lang="en-US" sz="2800" dirty="0">
                <a:solidFill>
                  <a:srgbClr val="3333FF"/>
                </a:solidFill>
              </a:rPr>
              <a:t> </a:t>
            </a:r>
            <a:r>
              <a:rPr lang="en-US" sz="2800" dirty="0">
                <a:solidFill>
                  <a:srgbClr val="000099"/>
                </a:solidFill>
              </a:rPr>
              <a:t>25(</a:t>
            </a:r>
            <a:r>
              <a:rPr lang="en-US" sz="2800" dirty="0">
                <a:solidFill>
                  <a:srgbClr val="C00000"/>
                </a:solidFill>
              </a:rPr>
              <a:t>1 mi</a:t>
            </a:r>
            <a:r>
              <a:rPr lang="en-US" sz="2800" dirty="0">
                <a:solidFill>
                  <a:srgbClr val="000099"/>
                </a:solidFill>
              </a:rPr>
              <a:t>)</a:t>
            </a:r>
            <a:endParaRPr lang="en-US" sz="2800" dirty="0">
              <a:solidFill>
                <a:srgbClr val="FF0000"/>
              </a:solidFill>
            </a:endParaRPr>
          </a:p>
        </p:txBody>
      </p:sp>
      <p:sp>
        <p:nvSpPr>
          <p:cNvPr id="11" name="Rectangle 10"/>
          <p:cNvSpPr/>
          <p:nvPr/>
        </p:nvSpPr>
        <p:spPr>
          <a:xfrm>
            <a:off x="3505200" y="4634948"/>
            <a:ext cx="2362200" cy="566309"/>
          </a:xfrm>
          <a:prstGeom prst="rect">
            <a:avLst/>
          </a:prstGeom>
        </p:spPr>
        <p:txBody>
          <a:bodyPr wrap="square">
            <a:spAutoFit/>
          </a:bodyPr>
          <a:lstStyle/>
          <a:p>
            <a:pPr>
              <a:lnSpc>
                <a:spcPct val="110000"/>
              </a:lnSpc>
              <a:spcBef>
                <a:spcPts val="672"/>
              </a:spcBef>
              <a:tabLst>
                <a:tab pos="457200" algn="l"/>
              </a:tabLst>
            </a:pPr>
            <a:r>
              <a:rPr lang="en-US" sz="2800" dirty="0">
                <a:solidFill>
                  <a:srgbClr val="000099"/>
                </a:solidFill>
              </a:rPr>
              <a:t>= 25(</a:t>
            </a:r>
            <a:r>
              <a:rPr lang="en-US" sz="2800" dirty="0">
                <a:solidFill>
                  <a:srgbClr val="C00000"/>
                </a:solidFill>
              </a:rPr>
              <a:t>1.61 km</a:t>
            </a:r>
            <a:r>
              <a:rPr lang="en-US" sz="2800" dirty="0">
                <a:solidFill>
                  <a:srgbClr val="000099"/>
                </a:solidFill>
              </a:rPr>
              <a:t>)</a:t>
            </a:r>
            <a:endParaRPr lang="en-US" sz="2800" dirty="0">
              <a:solidFill>
                <a:srgbClr val="FF0000"/>
              </a:solidFill>
            </a:endParaRPr>
          </a:p>
        </p:txBody>
      </p:sp>
      <p:sp>
        <p:nvSpPr>
          <p:cNvPr id="12" name="Rectangle 11"/>
          <p:cNvSpPr/>
          <p:nvPr/>
        </p:nvSpPr>
        <p:spPr>
          <a:xfrm>
            <a:off x="1828800" y="5224891"/>
            <a:ext cx="1981200" cy="566309"/>
          </a:xfrm>
          <a:prstGeom prst="rect">
            <a:avLst/>
          </a:prstGeom>
        </p:spPr>
        <p:txBody>
          <a:bodyPr wrap="square">
            <a:spAutoFit/>
          </a:bodyPr>
          <a:lstStyle/>
          <a:p>
            <a:pPr>
              <a:lnSpc>
                <a:spcPct val="110000"/>
              </a:lnSpc>
              <a:spcBef>
                <a:spcPts val="672"/>
              </a:spcBef>
              <a:tabLst>
                <a:tab pos="457200" algn="l"/>
              </a:tabLst>
            </a:pPr>
            <a:r>
              <a:rPr lang="en-US" sz="2800" dirty="0">
                <a:solidFill>
                  <a:srgbClr val="000099"/>
                </a:solidFill>
              </a:rPr>
              <a:t>= 40.25 km</a:t>
            </a:r>
            <a:endParaRPr lang="en-US" sz="2800" dirty="0">
              <a:solidFill>
                <a:srgbClr val="FF0000"/>
              </a:solidFill>
            </a:endParaRPr>
          </a:p>
        </p:txBody>
      </p:sp>
      <p:sp>
        <p:nvSpPr>
          <p:cNvPr id="13" name="Rectangle 12"/>
          <p:cNvSpPr/>
          <p:nvPr/>
        </p:nvSpPr>
        <p:spPr>
          <a:xfrm>
            <a:off x="3581400" y="5224891"/>
            <a:ext cx="3505200" cy="566309"/>
          </a:xfrm>
          <a:prstGeom prst="rect">
            <a:avLst/>
          </a:prstGeom>
        </p:spPr>
        <p:txBody>
          <a:bodyPr wrap="square">
            <a:spAutoFit/>
          </a:bodyPr>
          <a:lstStyle/>
          <a:p>
            <a:pPr>
              <a:lnSpc>
                <a:spcPct val="110000"/>
              </a:lnSpc>
              <a:spcBef>
                <a:spcPts val="672"/>
              </a:spcBef>
              <a:tabLst>
                <a:tab pos="457200" algn="l"/>
              </a:tabLst>
            </a:pPr>
            <a:r>
              <a:rPr lang="en-US" sz="2800" dirty="0">
                <a:solidFill>
                  <a:srgbClr val="000099"/>
                </a:solidFill>
              </a:rPr>
              <a:t>= </a:t>
            </a:r>
            <a:r>
              <a:rPr lang="en-US" sz="2800" dirty="0">
                <a:solidFill>
                  <a:srgbClr val="FF0000"/>
                </a:solidFill>
              </a:rPr>
              <a:t>40.3 km (rounded)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10" grpId="0"/>
      <p:bldP spid="11"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6</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841052"/>
          </a:xfrm>
        </p:spPr>
        <p:txBody>
          <a:bodyPr>
            <a:spAutoFit/>
          </a:bodyPr>
          <a:lstStyle/>
          <a:p>
            <a:pPr marL="457200" indent="-457200" eaLnBrk="1" hangingPunct="1">
              <a:buNone/>
            </a:pPr>
            <a:r>
              <a:rPr lang="en-US" i="0" dirty="0">
                <a:solidFill>
                  <a:schemeClr val="tx1"/>
                </a:solidFill>
              </a:rPr>
              <a:t>Convert the following measures of length as indicated.</a:t>
            </a:r>
            <a:endParaRPr lang="en-US" b="1" i="0" dirty="0">
              <a:solidFill>
                <a:schemeClr val="tx1"/>
              </a:solidFill>
            </a:endParaRPr>
          </a:p>
          <a:p>
            <a:pPr marL="457200" indent="-457200" eaLnBrk="1" hangingPunct="1">
              <a:buNone/>
            </a:pPr>
            <a:r>
              <a:rPr lang="en-US" b="1" i="0" dirty="0">
                <a:solidFill>
                  <a:schemeClr val="tx1"/>
                </a:solidFill>
              </a:rPr>
              <a:t>a.</a:t>
            </a:r>
            <a:r>
              <a:rPr lang="en-US" i="0" dirty="0">
                <a:solidFill>
                  <a:schemeClr val="tx1"/>
                </a:solidFill>
              </a:rPr>
              <a:t>  How many feet are there in </a:t>
            </a:r>
            <a:r>
              <a:rPr lang="en-US" i="0" dirty="0">
                <a:solidFill>
                  <a:srgbClr val="0000FF"/>
                </a:solidFill>
              </a:rPr>
              <a:t>30 m</a:t>
            </a:r>
            <a:r>
              <a:rPr lang="en-US" i="0" dirty="0">
                <a:solidFill>
                  <a:schemeClr val="tx1"/>
                </a:solidFill>
              </a:rPr>
              <a:t>?</a:t>
            </a:r>
          </a:p>
          <a:p>
            <a:pPr marL="457200" indent="-457200" eaLnBrk="1" hangingPunct="1">
              <a:buNone/>
            </a:pPr>
            <a:r>
              <a:rPr lang="en-US" b="1" i="0" dirty="0">
                <a:solidFill>
                  <a:schemeClr val="tx1"/>
                </a:solidFill>
              </a:rPr>
              <a:t>b.</a:t>
            </a:r>
            <a:r>
              <a:rPr lang="en-US" i="0" dirty="0">
                <a:solidFill>
                  <a:schemeClr val="tx1"/>
                </a:solidFill>
              </a:rPr>
              <a:t>  Convert </a:t>
            </a:r>
            <a:r>
              <a:rPr lang="en-US" i="0" dirty="0">
                <a:solidFill>
                  <a:srgbClr val="0000FF"/>
                </a:solidFill>
              </a:rPr>
              <a:t>10 km </a:t>
            </a:r>
            <a:r>
              <a:rPr lang="en-US" i="0" dirty="0">
                <a:solidFill>
                  <a:schemeClr val="tx1"/>
                </a:solidFill>
              </a:rPr>
              <a:t>to miles.	</a:t>
            </a:r>
          </a:p>
          <a:p>
            <a:pPr marL="457200" indent="-457200" eaLnBrk="1" hangingPunct="1">
              <a:buNone/>
            </a:pPr>
            <a:r>
              <a:rPr lang="en-US" b="1" i="0" dirty="0">
                <a:solidFill>
                  <a:schemeClr val="tx1"/>
                </a:solidFill>
              </a:rPr>
              <a:t>Solution </a:t>
            </a:r>
          </a:p>
          <a:p>
            <a:pPr marL="457200" indent="-457200" eaLnBrk="1" hangingPunct="1">
              <a:buNone/>
            </a:pPr>
            <a:r>
              <a:rPr lang="en-US" b="1" i="0" dirty="0">
                <a:solidFill>
                  <a:schemeClr val="tx1"/>
                </a:solidFill>
              </a:rPr>
              <a:t>a</a:t>
            </a:r>
            <a:r>
              <a:rPr lang="en-US" b="1" i="0" dirty="0">
                <a:solidFill>
                  <a:srgbClr val="0000FF"/>
                </a:solidFill>
              </a:rPr>
              <a:t>.</a:t>
            </a:r>
            <a:r>
              <a:rPr lang="en-US" i="0" dirty="0">
                <a:solidFill>
                  <a:srgbClr val="0000FF"/>
                </a:solidFill>
              </a:rPr>
              <a:t>  30 m</a:t>
            </a:r>
            <a:endParaRPr lang="en-US" i="0" dirty="0">
              <a:solidFill>
                <a:srgbClr val="FF0000"/>
              </a:solidFill>
            </a:endParaRPr>
          </a:p>
          <a:p>
            <a:pPr marL="457200" indent="-457200" eaLnBrk="1" hangingPunct="1">
              <a:lnSpc>
                <a:spcPct val="150000"/>
              </a:lnSpc>
              <a:buNone/>
            </a:pPr>
            <a:r>
              <a:rPr lang="en-US" b="1" i="0" dirty="0">
                <a:solidFill>
                  <a:schemeClr val="tx1"/>
                </a:solidFill>
              </a:rPr>
              <a:t>b.</a:t>
            </a:r>
            <a:r>
              <a:rPr lang="en-US" i="0" dirty="0">
                <a:solidFill>
                  <a:schemeClr val="tx1"/>
                </a:solidFill>
              </a:rPr>
              <a:t>  </a:t>
            </a:r>
            <a:r>
              <a:rPr lang="en-US" i="0" dirty="0">
                <a:solidFill>
                  <a:srgbClr val="0000FF"/>
                </a:solidFill>
              </a:rPr>
              <a:t>10 km</a:t>
            </a:r>
            <a:endParaRPr lang="en-US" i="0" dirty="0">
              <a:solidFill>
                <a:srgbClr val="FF0000"/>
              </a:solidFill>
            </a:endParaRPr>
          </a:p>
          <a:p>
            <a:pPr marL="457200" indent="-457200" eaLnBrk="1" hangingPunct="1">
              <a:buNone/>
            </a:pPr>
            <a:endParaRPr lang="en-US" i="0" dirty="0">
              <a:solidFill>
                <a:srgbClr val="FF0000"/>
              </a:solidFill>
            </a:endParaRPr>
          </a:p>
        </p:txBody>
      </p:sp>
      <p:sp>
        <p:nvSpPr>
          <p:cNvPr id="4" name="Rectangle 3"/>
          <p:cNvSpPr/>
          <p:nvPr/>
        </p:nvSpPr>
        <p:spPr>
          <a:xfrm>
            <a:off x="1752600" y="3337580"/>
            <a:ext cx="1580882" cy="523220"/>
          </a:xfrm>
          <a:prstGeom prst="rect">
            <a:avLst/>
          </a:prstGeom>
        </p:spPr>
        <p:txBody>
          <a:bodyPr wrap="none">
            <a:spAutoFit/>
          </a:bodyPr>
          <a:lstStyle/>
          <a:p>
            <a:r>
              <a:rPr lang="en-US" sz="2800" dirty="0">
                <a:solidFill>
                  <a:srgbClr val="000099"/>
                </a:solidFill>
              </a:rPr>
              <a:t>=</a:t>
            </a:r>
            <a:r>
              <a:rPr lang="en-US" sz="2800" dirty="0">
                <a:solidFill>
                  <a:srgbClr val="3333FF"/>
                </a:solidFill>
              </a:rPr>
              <a:t> </a:t>
            </a:r>
            <a:r>
              <a:rPr lang="en-US" sz="2800" dirty="0">
                <a:solidFill>
                  <a:srgbClr val="000099"/>
                </a:solidFill>
              </a:rPr>
              <a:t>30(</a:t>
            </a:r>
            <a:r>
              <a:rPr lang="en-US" sz="2800" dirty="0">
                <a:solidFill>
                  <a:srgbClr val="C00000"/>
                </a:solidFill>
              </a:rPr>
              <a:t>1</a:t>
            </a:r>
            <a:r>
              <a:rPr lang="en-US" sz="2800" dirty="0">
                <a:solidFill>
                  <a:srgbClr val="000099"/>
                </a:solidFill>
              </a:rPr>
              <a:t> </a:t>
            </a:r>
            <a:r>
              <a:rPr lang="en-US" sz="2800" dirty="0">
                <a:solidFill>
                  <a:srgbClr val="C00000"/>
                </a:solidFill>
              </a:rPr>
              <a:t>m</a:t>
            </a:r>
            <a:r>
              <a:rPr lang="en-US" sz="2800" dirty="0">
                <a:solidFill>
                  <a:srgbClr val="000099"/>
                </a:solidFill>
              </a:rPr>
              <a:t>)</a:t>
            </a:r>
            <a:endParaRPr lang="en-US" sz="2800" dirty="0"/>
          </a:p>
        </p:txBody>
      </p:sp>
      <p:sp>
        <p:nvSpPr>
          <p:cNvPr id="5" name="Rectangle 4"/>
          <p:cNvSpPr/>
          <p:nvPr/>
        </p:nvSpPr>
        <p:spPr>
          <a:xfrm>
            <a:off x="3251664" y="3337580"/>
            <a:ext cx="1980029" cy="523220"/>
          </a:xfrm>
          <a:prstGeom prst="rect">
            <a:avLst/>
          </a:prstGeom>
        </p:spPr>
        <p:txBody>
          <a:bodyPr wrap="none">
            <a:spAutoFit/>
          </a:bodyPr>
          <a:lstStyle/>
          <a:p>
            <a:r>
              <a:rPr lang="en-US" sz="2800" dirty="0">
                <a:solidFill>
                  <a:srgbClr val="000099"/>
                </a:solidFill>
              </a:rPr>
              <a:t>= 30(</a:t>
            </a:r>
            <a:r>
              <a:rPr lang="en-US" sz="2800" dirty="0">
                <a:solidFill>
                  <a:srgbClr val="C00000"/>
                </a:solidFill>
              </a:rPr>
              <a:t>3.28 ft</a:t>
            </a:r>
            <a:r>
              <a:rPr lang="en-US" sz="2800" dirty="0">
                <a:solidFill>
                  <a:srgbClr val="000099"/>
                </a:solidFill>
              </a:rPr>
              <a:t>)</a:t>
            </a:r>
            <a:endParaRPr lang="en-US" sz="2800" dirty="0"/>
          </a:p>
        </p:txBody>
      </p:sp>
      <p:sp>
        <p:nvSpPr>
          <p:cNvPr id="6" name="Rectangle 5"/>
          <p:cNvSpPr/>
          <p:nvPr/>
        </p:nvSpPr>
        <p:spPr>
          <a:xfrm>
            <a:off x="5143964" y="3337580"/>
            <a:ext cx="1396536"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98.4 ft</a:t>
            </a:r>
            <a:endParaRPr lang="en-US" sz="2800" dirty="0"/>
          </a:p>
        </p:txBody>
      </p:sp>
      <p:sp>
        <p:nvSpPr>
          <p:cNvPr id="7" name="Rectangle 6"/>
          <p:cNvSpPr/>
          <p:nvPr/>
        </p:nvSpPr>
        <p:spPr>
          <a:xfrm>
            <a:off x="1905000" y="4013200"/>
            <a:ext cx="1744388" cy="523220"/>
          </a:xfrm>
          <a:prstGeom prst="rect">
            <a:avLst/>
          </a:prstGeom>
        </p:spPr>
        <p:txBody>
          <a:bodyPr wrap="none">
            <a:spAutoFit/>
          </a:bodyPr>
          <a:lstStyle/>
          <a:p>
            <a:r>
              <a:rPr lang="en-US" sz="2800" dirty="0">
                <a:solidFill>
                  <a:srgbClr val="000099"/>
                </a:solidFill>
              </a:rPr>
              <a:t>=</a:t>
            </a:r>
            <a:r>
              <a:rPr lang="en-US" sz="2800" dirty="0">
                <a:solidFill>
                  <a:srgbClr val="3333FF"/>
                </a:solidFill>
              </a:rPr>
              <a:t> </a:t>
            </a:r>
            <a:r>
              <a:rPr lang="en-US" sz="2800" dirty="0">
                <a:solidFill>
                  <a:srgbClr val="000099"/>
                </a:solidFill>
              </a:rPr>
              <a:t>10(</a:t>
            </a:r>
            <a:r>
              <a:rPr lang="en-US" sz="2800" dirty="0">
                <a:solidFill>
                  <a:srgbClr val="C00000"/>
                </a:solidFill>
              </a:rPr>
              <a:t>1 km</a:t>
            </a:r>
            <a:r>
              <a:rPr lang="en-US" sz="2800" dirty="0">
                <a:solidFill>
                  <a:srgbClr val="000099"/>
                </a:solidFill>
              </a:rPr>
              <a:t>)</a:t>
            </a:r>
            <a:endParaRPr lang="en-US" sz="2800" dirty="0"/>
          </a:p>
        </p:txBody>
      </p:sp>
      <p:sp>
        <p:nvSpPr>
          <p:cNvPr id="8" name="Rectangle 7"/>
          <p:cNvSpPr/>
          <p:nvPr/>
        </p:nvSpPr>
        <p:spPr>
          <a:xfrm>
            <a:off x="3508311" y="4013200"/>
            <a:ext cx="2119491" cy="523220"/>
          </a:xfrm>
          <a:prstGeom prst="rect">
            <a:avLst/>
          </a:prstGeom>
        </p:spPr>
        <p:txBody>
          <a:bodyPr wrap="none">
            <a:spAutoFit/>
          </a:bodyPr>
          <a:lstStyle/>
          <a:p>
            <a:r>
              <a:rPr lang="en-US" sz="2800" dirty="0">
                <a:solidFill>
                  <a:srgbClr val="000099"/>
                </a:solidFill>
              </a:rPr>
              <a:t>= 10(</a:t>
            </a:r>
            <a:r>
              <a:rPr lang="en-US" sz="2800" dirty="0">
                <a:solidFill>
                  <a:srgbClr val="C00000"/>
                </a:solidFill>
              </a:rPr>
              <a:t>0.62 mi</a:t>
            </a:r>
            <a:r>
              <a:rPr lang="en-US" sz="2800" dirty="0">
                <a:solidFill>
                  <a:srgbClr val="000099"/>
                </a:solidFill>
              </a:rPr>
              <a:t>)</a:t>
            </a:r>
            <a:endParaRPr lang="en-US" sz="2800" dirty="0"/>
          </a:p>
        </p:txBody>
      </p:sp>
      <p:sp>
        <p:nvSpPr>
          <p:cNvPr id="9" name="Rectangle 8"/>
          <p:cNvSpPr/>
          <p:nvPr/>
        </p:nvSpPr>
        <p:spPr>
          <a:xfrm>
            <a:off x="5486492" y="4013200"/>
            <a:ext cx="1435008"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6.2 mi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Geometry: Formulas for Perimeter</a:t>
            </a:r>
          </a:p>
        </p:txBody>
      </p:sp>
      <p:sp>
        <p:nvSpPr>
          <p:cNvPr id="4" name="Content Placeholder 2"/>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marL="0" algn="ctr">
              <a:buNone/>
            </a:pPr>
            <a:r>
              <a:rPr lang="en-US" b="1" i="0" dirty="0">
                <a:solidFill>
                  <a:srgbClr val="000000"/>
                </a:solidFill>
              </a:rPr>
              <a:t>Important Terms</a:t>
            </a:r>
          </a:p>
          <a:p>
            <a:pPr marL="0">
              <a:buNone/>
            </a:pPr>
            <a:r>
              <a:rPr lang="en-US" b="1" i="0" dirty="0">
                <a:solidFill>
                  <a:srgbClr val="C00000"/>
                </a:solidFill>
              </a:rPr>
              <a:t>Perimeter</a:t>
            </a:r>
            <a:r>
              <a:rPr lang="en-US" i="0" dirty="0">
                <a:solidFill>
                  <a:srgbClr val="000000"/>
                </a:solidFill>
              </a:rPr>
              <a:t>:</a:t>
            </a:r>
            <a:r>
              <a:rPr lang="en-US" b="1" i="0" dirty="0">
                <a:solidFill>
                  <a:srgbClr val="C00000"/>
                </a:solidFill>
              </a:rPr>
              <a:t>		</a:t>
            </a:r>
            <a:r>
              <a:rPr lang="en-US" i="0" dirty="0">
                <a:solidFill>
                  <a:srgbClr val="000000"/>
                </a:solidFill>
              </a:rPr>
              <a:t>Total distance around a plane 				geometric figure</a:t>
            </a:r>
          </a:p>
          <a:p>
            <a:pPr marL="0">
              <a:buNone/>
            </a:pPr>
            <a:r>
              <a:rPr lang="en-US" b="1" i="0" dirty="0">
                <a:solidFill>
                  <a:srgbClr val="C00000"/>
                </a:solidFill>
              </a:rPr>
              <a:t>Circumference </a:t>
            </a:r>
            <a:r>
              <a:rPr lang="en-US" i="0" dirty="0">
                <a:solidFill>
                  <a:srgbClr val="000000"/>
                </a:solidFill>
              </a:rPr>
              <a:t>:</a:t>
            </a:r>
            <a:r>
              <a:rPr lang="en-US" b="1" i="0" dirty="0">
                <a:solidFill>
                  <a:srgbClr val="C00000"/>
                </a:solidFill>
              </a:rPr>
              <a:t>	</a:t>
            </a:r>
            <a:r>
              <a:rPr lang="en-US" i="0" dirty="0">
                <a:solidFill>
                  <a:srgbClr val="000000"/>
                </a:solidFill>
              </a:rPr>
              <a:t>Perimeter of a circle</a:t>
            </a:r>
          </a:p>
          <a:p>
            <a:pPr marL="0">
              <a:buNone/>
            </a:pPr>
            <a:r>
              <a:rPr lang="en-US" b="1" i="0" dirty="0">
                <a:solidFill>
                  <a:srgbClr val="C00000"/>
                </a:solidFill>
              </a:rPr>
              <a:t>Radius</a:t>
            </a:r>
            <a:r>
              <a:rPr lang="en-US" i="0" dirty="0">
                <a:solidFill>
                  <a:srgbClr val="000000"/>
                </a:solidFill>
              </a:rPr>
              <a:t>:</a:t>
            </a:r>
            <a:r>
              <a:rPr lang="en-US" b="1" i="0" dirty="0">
                <a:solidFill>
                  <a:srgbClr val="C00000"/>
                </a:solidFill>
              </a:rPr>
              <a:t>		</a:t>
            </a:r>
            <a:r>
              <a:rPr lang="en-US" i="0" dirty="0">
                <a:solidFill>
                  <a:srgbClr val="000000"/>
                </a:solidFill>
              </a:rPr>
              <a:t>Distance from the center of a circle 			to a point on the circle</a:t>
            </a:r>
            <a:endParaRPr lang="en-US" b="1" i="0" dirty="0">
              <a:solidFill>
                <a:srgbClr val="C00000"/>
              </a:solidFill>
            </a:endParaRPr>
          </a:p>
          <a:p>
            <a:pPr marL="0">
              <a:buNone/>
            </a:pPr>
            <a:r>
              <a:rPr lang="en-US" b="1" i="0" dirty="0">
                <a:solidFill>
                  <a:srgbClr val="C00000"/>
                </a:solidFill>
              </a:rPr>
              <a:t>Diameter</a:t>
            </a:r>
            <a:r>
              <a:rPr lang="en-US" i="0" dirty="0">
                <a:solidFill>
                  <a:srgbClr val="000000"/>
                </a:solidFill>
              </a:rPr>
              <a:t>:</a:t>
            </a:r>
            <a:r>
              <a:rPr lang="en-US" b="1" i="0" dirty="0">
                <a:solidFill>
                  <a:srgbClr val="C00000"/>
                </a:solidFill>
              </a:rPr>
              <a:t>		</a:t>
            </a:r>
            <a:r>
              <a:rPr lang="en-US" i="0" dirty="0">
                <a:solidFill>
                  <a:srgbClr val="000000"/>
                </a:solidFill>
              </a:rPr>
              <a:t>Distance from one point on a circle 			to another point on the circle 				measured through the center</a:t>
            </a:r>
            <a:endParaRPr lang="en-US" b="1" i="0" dirty="0">
              <a:solidFill>
                <a:srgbClr val="C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Geometry: Formulas for Perimeter</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1487587"/>
          </a:xfrm>
          <a:noFill/>
          <a:ln w="28575">
            <a:solidFill>
              <a:srgbClr val="FF0000"/>
            </a:solidFill>
          </a:ln>
        </p:spPr>
        <p:txBody>
          <a:bodyPr>
            <a:spAutoFit/>
          </a:bodyPr>
          <a:lstStyle/>
          <a:p>
            <a:pPr marL="0" algn="ctr">
              <a:buNone/>
            </a:pPr>
            <a:r>
              <a:rPr lang="en-US" b="1" i="0" dirty="0">
                <a:solidFill>
                  <a:srgbClr val="000000"/>
                </a:solidFill>
              </a:rPr>
              <a:t>Note</a:t>
            </a:r>
            <a:endParaRPr lang="en-US" i="0" dirty="0">
              <a:solidFill>
                <a:srgbClr val="000000"/>
              </a:solidFill>
            </a:endParaRPr>
          </a:p>
          <a:p>
            <a:pPr>
              <a:spcBef>
                <a:spcPts val="772"/>
              </a:spcBef>
            </a:pPr>
            <a:r>
              <a:rPr lang="en-US" i="0" dirty="0">
                <a:solidFill>
                  <a:srgbClr val="000000"/>
                </a:solidFill>
              </a:rPr>
              <a:t>We will use </a:t>
            </a:r>
            <a:r>
              <a:rPr lang="el-GR" i="1" dirty="0">
                <a:solidFill>
                  <a:srgbClr val="000000"/>
                </a:solidFill>
                <a:latin typeface="Cambria Math" panose="02040503050406030204" pitchFamily="18" charset="0"/>
                <a:ea typeface="Cambria Math" panose="02040503050406030204" pitchFamily="18" charset="0"/>
                <a:sym typeface="Symbol"/>
              </a:rPr>
              <a:t>π</a:t>
            </a:r>
            <a:r>
              <a:rPr lang="en-US" i="0" dirty="0">
                <a:solidFill>
                  <a:srgbClr val="000000"/>
                </a:solidFill>
                <a:sym typeface="Symbol"/>
              </a:rPr>
              <a:t> = 3.14, </a:t>
            </a:r>
            <a:r>
              <a:rPr lang="en-US" i="0" dirty="0">
                <a:solidFill>
                  <a:srgbClr val="000000"/>
                </a:solidFill>
              </a:rPr>
              <a:t>but you should remember that 3.14 is only an approximation to </a:t>
            </a:r>
            <a:r>
              <a:rPr lang="el-GR" i="1" dirty="0">
                <a:solidFill>
                  <a:srgbClr val="000000"/>
                </a:solidFill>
                <a:latin typeface="Cambria Math" panose="02040503050406030204" pitchFamily="18" charset="0"/>
                <a:ea typeface="Cambria Math" panose="02040503050406030204" pitchFamily="18" charset="0"/>
                <a:sym typeface="Symbol"/>
              </a:rPr>
              <a:t>π</a:t>
            </a:r>
            <a:r>
              <a:rPr lang="en-US" i="0" dirty="0">
                <a:solidFill>
                  <a:srgbClr val="000000"/>
                </a:solidFill>
                <a:sym typeface="Symbol"/>
              </a:rPr>
              <a:t>.</a:t>
            </a:r>
            <a:endParaRPr lang="en-US" i="0" dirty="0">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280160"/>
            <a:ext cx="8229600" cy="4358640"/>
          </a:xfrm>
          <a:solidFill>
            <a:srgbClr val="FFFFCC"/>
          </a:solidFill>
          <a:ln w="28575">
            <a:solidFill>
              <a:srgbClr val="000000"/>
            </a:solidFill>
          </a:ln>
        </p:spPr>
        <p:txBody>
          <a:bodyPr>
            <a:noAutofit/>
          </a:bodyPr>
          <a:lstStyle/>
          <a:p>
            <a:pPr algn="ctr"/>
            <a:r>
              <a:rPr lang="en-US" b="1" dirty="0">
                <a:solidFill>
                  <a:srgbClr val="000000"/>
                </a:solidFill>
              </a:rPr>
              <a:t>Geometric Figures and the Formulas for Finding Their Perimeters</a:t>
            </a:r>
          </a:p>
          <a:p>
            <a:pPr algn="ctr"/>
            <a:endParaRPr lang="en-US" b="1" i="0" dirty="0">
              <a:solidFill>
                <a:srgbClr val="000000"/>
              </a:solidFill>
            </a:endParaRPr>
          </a:p>
          <a:p>
            <a:pPr algn="ctr"/>
            <a:endParaRPr lang="en-US" b="1" dirty="0">
              <a:solidFill>
                <a:srgbClr val="000000"/>
              </a:solidFill>
            </a:endParaRPr>
          </a:p>
          <a:p>
            <a:pPr algn="ctr"/>
            <a:endParaRPr lang="en-US" b="1" i="0" dirty="0">
              <a:solidFill>
                <a:srgbClr val="000000"/>
              </a:solidFill>
            </a:endParaRPr>
          </a:p>
          <a:p>
            <a:pPr algn="ctr"/>
            <a:endParaRPr lang="en-US" b="1" dirty="0">
              <a:solidFill>
                <a:srgbClr val="000000"/>
              </a:solidFill>
            </a:endParaRPr>
          </a:p>
          <a:p>
            <a:pPr algn="ctr"/>
            <a:endParaRPr lang="en-US" b="1" i="0" dirty="0">
              <a:solidFill>
                <a:srgbClr val="000000"/>
              </a:solidFill>
            </a:endParaRPr>
          </a:p>
          <a:p>
            <a:pPr algn="ctr"/>
            <a:endParaRPr lang="en-US" b="1" i="0" dirty="0">
              <a:solidFill>
                <a:srgbClr val="000000"/>
              </a:solidFill>
            </a:endParaRPr>
          </a:p>
        </p:txBody>
      </p:sp>
      <p:sp>
        <p:nvSpPr>
          <p:cNvPr id="2" name="Title 1"/>
          <p:cNvSpPr>
            <a:spLocks noGrp="1"/>
          </p:cNvSpPr>
          <p:nvPr>
            <p:ph type="title"/>
          </p:nvPr>
        </p:nvSpPr>
        <p:spPr/>
        <p:txBody>
          <a:bodyPr rtlCol="0">
            <a:normAutofit/>
          </a:bodyPr>
          <a:lstStyle/>
          <a:p>
            <a:pPr>
              <a:defRPr/>
            </a:pPr>
            <a:r>
              <a:rPr lang="en-US" dirty="0"/>
              <a:t>Geometry: Formulas for Perimeter</a:t>
            </a:r>
            <a:endParaRPr lang="en-US" dirty="0">
              <a:solidFill>
                <a:schemeClr val="accent1">
                  <a:lumMod val="50000"/>
                </a:schemeClr>
              </a:solidFill>
            </a:endParaRPr>
          </a:p>
        </p:txBody>
      </p:sp>
      <p:graphicFrame>
        <p:nvGraphicFramePr>
          <p:cNvPr id="19" name="Object 18"/>
          <p:cNvGraphicFramePr>
            <a:graphicFrameLocks noChangeAspect="1"/>
          </p:cNvGraphicFramePr>
          <p:nvPr>
            <p:extLst>
              <p:ext uri="{D42A27DB-BD31-4B8C-83A1-F6EECF244321}">
                <p14:modId xmlns:p14="http://schemas.microsoft.com/office/powerpoint/2010/main" val="1862440240"/>
              </p:ext>
            </p:extLst>
          </p:nvPr>
        </p:nvGraphicFramePr>
        <p:xfrm>
          <a:off x="1384300" y="4686300"/>
          <a:ext cx="1054100" cy="723900"/>
        </p:xfrm>
        <a:graphic>
          <a:graphicData uri="http://schemas.openxmlformats.org/presentationml/2006/ole">
            <mc:AlternateContent xmlns:mc="http://schemas.openxmlformats.org/markup-compatibility/2006">
              <mc:Choice xmlns:v="urn:schemas-microsoft-com:vml" Requires="v">
                <p:oleObj spid="_x0000_s3086" name="Equation" r:id="rId3" imgW="1054080" imgH="723600" progId="Equation.DSMT4">
                  <p:embed/>
                </p:oleObj>
              </mc:Choice>
              <mc:Fallback>
                <p:oleObj name="Equation" r:id="rId3" imgW="1054080" imgH="723600" progId="Equation.DSMT4">
                  <p:embed/>
                  <p:pic>
                    <p:nvPicPr>
                      <p:cNvPr id="0" name="Object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4300" y="4686300"/>
                        <a:ext cx="105410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22"/>
          <p:cNvGraphicFramePr>
            <a:graphicFrameLocks noChangeAspect="1"/>
          </p:cNvGraphicFramePr>
          <p:nvPr>
            <p:extLst>
              <p:ext uri="{D42A27DB-BD31-4B8C-83A1-F6EECF244321}">
                <p14:modId xmlns:p14="http://schemas.microsoft.com/office/powerpoint/2010/main" val="3881085687"/>
              </p:ext>
            </p:extLst>
          </p:nvPr>
        </p:nvGraphicFramePr>
        <p:xfrm>
          <a:off x="5905500" y="4686300"/>
          <a:ext cx="1562100" cy="723900"/>
        </p:xfrm>
        <a:graphic>
          <a:graphicData uri="http://schemas.openxmlformats.org/presentationml/2006/ole">
            <mc:AlternateContent xmlns:mc="http://schemas.openxmlformats.org/markup-compatibility/2006">
              <mc:Choice xmlns:v="urn:schemas-microsoft-com:vml" Requires="v">
                <p:oleObj spid="_x0000_s3087" name="Equation" r:id="rId5" imgW="1562040" imgH="723600" progId="Equation.DSMT4">
                  <p:embed/>
                </p:oleObj>
              </mc:Choice>
              <mc:Fallback>
                <p:oleObj name="Equation" r:id="rId5" imgW="1562040" imgH="723600" progId="Equation.DSMT4">
                  <p:embed/>
                  <p:pic>
                    <p:nvPicPr>
                      <p:cNvPr id="0" name="Object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5500" y="4686300"/>
                        <a:ext cx="156210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19200" y="2694340"/>
            <a:ext cx="7073116" cy="1792222"/>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Geometry: Formulas for Perimeter</a:t>
            </a:r>
            <a:endParaRPr lang="en-US" dirty="0">
              <a:solidFill>
                <a:schemeClr val="accent1">
                  <a:lumMod val="50000"/>
                </a:schemeClr>
              </a:solidFill>
            </a:endParaRPr>
          </a:p>
        </p:txBody>
      </p:sp>
      <p:sp>
        <p:nvSpPr>
          <p:cNvPr id="4" name="Content Placeholder 2"/>
          <p:cNvSpPr>
            <a:spLocks noGrp="1"/>
          </p:cNvSpPr>
          <p:nvPr>
            <p:ph idx="1"/>
          </p:nvPr>
        </p:nvSpPr>
        <p:spPr>
          <a:solidFill>
            <a:srgbClr val="FFFFCC"/>
          </a:solidFill>
          <a:ln w="28575">
            <a:solidFill>
              <a:srgbClr val="000000"/>
            </a:solidFill>
          </a:ln>
        </p:spPr>
        <p:txBody>
          <a:bodyPr>
            <a:normAutofit/>
          </a:bodyPr>
          <a:lstStyle/>
          <a:p>
            <a:pPr algn="ctr"/>
            <a:r>
              <a:rPr lang="en-US" b="1" dirty="0">
                <a:solidFill>
                  <a:srgbClr val="000000"/>
                </a:solidFill>
              </a:rPr>
              <a:t>Geometric Figures and the Formulas for Finding Their Perimeters (cont.)</a:t>
            </a:r>
          </a:p>
          <a:p>
            <a:pPr>
              <a:buNone/>
            </a:pPr>
            <a:endParaRPr lang="en-US" b="1" i="0" dirty="0">
              <a:solidFill>
                <a:srgbClr val="000000"/>
              </a:solidFill>
            </a:endParaRPr>
          </a:p>
        </p:txBody>
      </p:sp>
      <p:graphicFrame>
        <p:nvGraphicFramePr>
          <p:cNvPr id="35" name="Object 34"/>
          <p:cNvGraphicFramePr>
            <a:graphicFrameLocks noChangeAspect="1"/>
          </p:cNvGraphicFramePr>
          <p:nvPr/>
        </p:nvGraphicFramePr>
        <p:xfrm>
          <a:off x="1371600" y="4876800"/>
          <a:ext cx="2082800" cy="749300"/>
        </p:xfrm>
        <a:graphic>
          <a:graphicData uri="http://schemas.openxmlformats.org/presentationml/2006/ole">
            <mc:AlternateContent xmlns:mc="http://schemas.openxmlformats.org/markup-compatibility/2006">
              <mc:Choice xmlns:v="urn:schemas-microsoft-com:vml" Requires="v">
                <p:oleObj spid="_x0000_s39956" name="Equation" r:id="rId3" imgW="2082600" imgH="749160" progId="Equation.DSMT4">
                  <p:embed/>
                </p:oleObj>
              </mc:Choice>
              <mc:Fallback>
                <p:oleObj name="Equation" r:id="rId3" imgW="2082600" imgH="749160" progId="Equation.DSMT4">
                  <p:embed/>
                  <p:pic>
                    <p:nvPicPr>
                      <p:cNvPr id="0" name="Object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4876800"/>
                        <a:ext cx="2082800" cy="749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 name="Object 49"/>
          <p:cNvGraphicFramePr>
            <a:graphicFrameLocks noChangeAspect="1"/>
          </p:cNvGraphicFramePr>
          <p:nvPr/>
        </p:nvGraphicFramePr>
        <p:xfrm>
          <a:off x="5867400" y="4876800"/>
          <a:ext cx="1714500" cy="749300"/>
        </p:xfrm>
        <a:graphic>
          <a:graphicData uri="http://schemas.openxmlformats.org/presentationml/2006/ole">
            <mc:AlternateContent xmlns:mc="http://schemas.openxmlformats.org/markup-compatibility/2006">
              <mc:Choice xmlns:v="urn:schemas-microsoft-com:vml" Requires="v">
                <p:oleObj spid="_x0000_s39957" name="Equation" r:id="rId5" imgW="1714320" imgH="749160" progId="Equation.DSMT4">
                  <p:embed/>
                </p:oleObj>
              </mc:Choice>
              <mc:Fallback>
                <p:oleObj name="Equation" r:id="rId5" imgW="1714320" imgH="749160" progId="Equation.DSMT4">
                  <p:embed/>
                  <p:pic>
                    <p:nvPicPr>
                      <p:cNvPr id="0" name="Object 4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7400" y="4876800"/>
                        <a:ext cx="1714500" cy="749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19200" y="2561981"/>
            <a:ext cx="7172712" cy="2008358"/>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solidFill>
            <a:srgbClr val="FFFFCC"/>
          </a:solidFill>
          <a:ln w="28575">
            <a:solidFill>
              <a:srgbClr val="000000"/>
            </a:solidFill>
          </a:ln>
        </p:spPr>
        <p:txBody>
          <a:bodyPr>
            <a:normAutofit/>
          </a:bodyPr>
          <a:lstStyle/>
          <a:p>
            <a:pPr algn="ctr"/>
            <a:r>
              <a:rPr lang="en-US" b="1" dirty="0">
                <a:solidFill>
                  <a:srgbClr val="000000"/>
                </a:solidFill>
              </a:rPr>
              <a:t>Geometric Figures and the Formulas for Finding Their Perimeters (cont.)</a:t>
            </a:r>
          </a:p>
          <a:p>
            <a:pPr>
              <a:buNone/>
            </a:pPr>
            <a:endParaRPr lang="en-US" b="1" i="0" dirty="0">
              <a:solidFill>
                <a:srgbClr val="000000"/>
              </a:solidFill>
            </a:endParaRPr>
          </a:p>
        </p:txBody>
      </p:sp>
      <p:sp>
        <p:nvSpPr>
          <p:cNvPr id="2" name="Title 1"/>
          <p:cNvSpPr>
            <a:spLocks noGrp="1"/>
          </p:cNvSpPr>
          <p:nvPr>
            <p:ph type="title"/>
          </p:nvPr>
        </p:nvSpPr>
        <p:spPr/>
        <p:txBody>
          <a:bodyPr rtlCol="0">
            <a:normAutofit/>
          </a:bodyPr>
          <a:lstStyle/>
          <a:p>
            <a:pPr>
              <a:defRPr/>
            </a:pPr>
            <a:r>
              <a:rPr lang="en-US" dirty="0"/>
              <a:t>Geometry: Formulas for Perimeter</a:t>
            </a:r>
            <a:endParaRPr lang="en-US" dirty="0">
              <a:solidFill>
                <a:schemeClr val="accent1">
                  <a:lumMod val="50000"/>
                </a:schemeClr>
              </a:solidFill>
            </a:endParaRPr>
          </a:p>
        </p:txBody>
      </p:sp>
      <p:graphicFrame>
        <p:nvGraphicFramePr>
          <p:cNvPr id="59" name="Object 58"/>
          <p:cNvGraphicFramePr>
            <a:graphicFrameLocks noChangeAspect="1"/>
          </p:cNvGraphicFramePr>
          <p:nvPr/>
        </p:nvGraphicFramePr>
        <p:xfrm>
          <a:off x="5397500" y="4724400"/>
          <a:ext cx="2222500" cy="749300"/>
        </p:xfrm>
        <a:graphic>
          <a:graphicData uri="http://schemas.openxmlformats.org/presentationml/2006/ole">
            <mc:AlternateContent xmlns:mc="http://schemas.openxmlformats.org/markup-compatibility/2006">
              <mc:Choice xmlns:v="urn:schemas-microsoft-com:vml" Requires="v">
                <p:oleObj spid="_x0000_s40988" name="Equation" r:id="rId3" imgW="2222280" imgH="749160" progId="Equation.DSMT4">
                  <p:embed/>
                </p:oleObj>
              </mc:Choice>
              <mc:Fallback>
                <p:oleObj name="Equation" r:id="rId3" imgW="2222280" imgH="749160" progId="Equation.DSMT4">
                  <p:embed/>
                  <p:pic>
                    <p:nvPicPr>
                      <p:cNvPr id="0" name="Object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0" y="4724400"/>
                        <a:ext cx="2222500" cy="749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2" name="Object 71"/>
          <p:cNvGraphicFramePr>
            <a:graphicFrameLocks noChangeAspect="1"/>
          </p:cNvGraphicFramePr>
          <p:nvPr>
            <p:extLst>
              <p:ext uri="{D42A27DB-BD31-4B8C-83A1-F6EECF244321}">
                <p14:modId xmlns:p14="http://schemas.microsoft.com/office/powerpoint/2010/main" val="3574625578"/>
              </p:ext>
            </p:extLst>
          </p:nvPr>
        </p:nvGraphicFramePr>
        <p:xfrm>
          <a:off x="1885950" y="4470400"/>
          <a:ext cx="1117600" cy="1168400"/>
        </p:xfrm>
        <a:graphic>
          <a:graphicData uri="http://schemas.openxmlformats.org/presentationml/2006/ole">
            <mc:AlternateContent xmlns:mc="http://schemas.openxmlformats.org/markup-compatibility/2006">
              <mc:Choice xmlns:v="urn:schemas-microsoft-com:vml" Requires="v">
                <p:oleObj spid="_x0000_s40989" name="Equation" r:id="rId5" imgW="1117440" imgH="1168200" progId="Equation.DSMT4">
                  <p:embed/>
                </p:oleObj>
              </mc:Choice>
              <mc:Fallback>
                <p:oleObj name="Equation" r:id="rId5" imgW="1117440" imgH="1168200" progId="Equation.DSMT4">
                  <p:embed/>
                  <p:pic>
                    <p:nvPicPr>
                      <p:cNvPr id="0" name="Object 49"/>
                      <p:cNvPicPr>
                        <a:picLocks noChangeAspect="1" noChangeArrowheads="1"/>
                      </p:cNvPicPr>
                      <p:nvPr/>
                    </p:nvPicPr>
                    <p:blipFill>
                      <a:blip r:embed="rId6"/>
                      <a:srcRect/>
                      <a:stretch>
                        <a:fillRect/>
                      </a:stretch>
                    </p:blipFill>
                    <p:spPr bwMode="auto">
                      <a:xfrm>
                        <a:off x="1885950" y="4470400"/>
                        <a:ext cx="1117600" cy="116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52600" y="2403858"/>
            <a:ext cx="6347716" cy="206654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buFont typeface="Courier New" pitchFamily="49" charset="0"/>
              <a:buChar char="o"/>
            </a:pPr>
            <a:r>
              <a:rPr lang="en-US" i="0" dirty="0">
                <a:solidFill>
                  <a:schemeClr val="tx1"/>
                </a:solidFill>
              </a:rPr>
              <a:t>Recognize the measures of length in the metric system.</a:t>
            </a:r>
          </a:p>
          <a:p>
            <a:pPr marL="457200" indent="-457200" eaLnBrk="1" hangingPunct="1">
              <a:buFont typeface="Courier New" pitchFamily="49" charset="0"/>
              <a:buChar char="o"/>
            </a:pPr>
            <a:r>
              <a:rPr lang="en-US" i="0" dirty="0">
                <a:solidFill>
                  <a:schemeClr val="tx1"/>
                </a:solidFill>
              </a:rPr>
              <a:t>Be able to change metric measures of length within the metric system.</a:t>
            </a:r>
          </a:p>
          <a:p>
            <a:pPr marL="457200" indent="-457200" eaLnBrk="1" hangingPunct="1">
              <a:buFont typeface="Courier New" pitchFamily="49" charset="0"/>
              <a:buChar char="o"/>
            </a:pPr>
            <a:r>
              <a:rPr lang="en-US" i="0" dirty="0">
                <a:solidFill>
                  <a:schemeClr val="tx1"/>
                </a:solidFill>
              </a:rPr>
              <a:t>Know how to use tables to convert units of length between the metric system and U.S. customary system.</a:t>
            </a:r>
          </a:p>
          <a:p>
            <a:pPr marL="457200" indent="-457200" eaLnBrk="1" hangingPunct="1">
              <a:buFont typeface="Courier New" pitchFamily="49" charset="0"/>
              <a:buChar char="o"/>
            </a:pPr>
            <a:r>
              <a:rPr lang="en-US" i="0" dirty="0">
                <a:solidFill>
                  <a:schemeClr val="tx1"/>
                </a:solidFill>
              </a:rPr>
              <a:t>Know the formulas for the perimeter of several geometric figures. </a:t>
            </a:r>
          </a:p>
          <a:p>
            <a:pPr marL="457200" indent="-457200" eaLnBrk="1" hangingPunct="1">
              <a:buFont typeface="Courier New" pitchFamily="49" charset="0"/>
              <a:buChar char="o"/>
            </a:pP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7</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770537"/>
          </a:xfrm>
        </p:spPr>
        <p:txBody>
          <a:bodyPr>
            <a:spAutoFit/>
          </a:bodyPr>
          <a:lstStyle/>
          <a:p>
            <a:pPr marL="0" indent="-457200" eaLnBrk="1" hangingPunct="1">
              <a:buNone/>
            </a:pPr>
            <a:r>
              <a:rPr lang="en-US" dirty="0"/>
              <a:t>Find the perimeter of a rectangle with length </a:t>
            </a:r>
            <a:r>
              <a:rPr lang="en-US" dirty="0">
                <a:solidFill>
                  <a:srgbClr val="0000FF"/>
                </a:solidFill>
              </a:rPr>
              <a:t>20 inches </a:t>
            </a:r>
            <a:r>
              <a:rPr lang="en-US" dirty="0"/>
              <a:t>and width </a:t>
            </a:r>
            <a:r>
              <a:rPr lang="en-US" dirty="0">
                <a:solidFill>
                  <a:srgbClr val="0000FF"/>
                </a:solidFill>
              </a:rPr>
              <a:t>12 inches</a:t>
            </a:r>
            <a:r>
              <a:rPr lang="en-US" dirty="0"/>
              <a:t>. Write the answer in both inches and centimeters.</a:t>
            </a:r>
          </a:p>
          <a:p>
            <a:pPr marL="457200" indent="-457200" eaLnBrk="1" hangingPunct="1">
              <a:buNone/>
            </a:pPr>
            <a:r>
              <a:rPr lang="en-US" b="1" dirty="0"/>
              <a:t>Solution</a:t>
            </a:r>
          </a:p>
          <a:p>
            <a:pPr marL="457200" indent="-457200" eaLnBrk="1" hangingPunct="1">
              <a:buNone/>
            </a:pPr>
            <a:endParaRPr lang="en-US" dirty="0"/>
          </a:p>
          <a:p>
            <a:pPr marL="457200" indent="-457200" eaLnBrk="1" hangingPunct="1">
              <a:lnSpc>
                <a:spcPct val="150000"/>
              </a:lnSpc>
              <a:buNone/>
            </a:pPr>
            <a:endParaRPr lang="en-US" dirty="0"/>
          </a:p>
          <a:p>
            <a:pPr marL="457200" indent="-457200" eaLnBrk="1" hangingPunct="1">
              <a:buNone/>
            </a:pPr>
            <a:endParaRPr lang="en-US" dirty="0"/>
          </a:p>
          <a:p>
            <a:pPr marL="457200" indent="-457200" eaLnBrk="1" hangingPunct="1">
              <a:buNone/>
            </a:pPr>
            <a:endParaRPr lang="en-US" dirty="0"/>
          </a:p>
          <a:p>
            <a:pPr marL="457200" indent="-457200" eaLnBrk="1" hangingPunct="1">
              <a:spcBef>
                <a:spcPts val="1200"/>
              </a:spcBef>
              <a:buNone/>
            </a:pPr>
            <a:r>
              <a:rPr lang="en-US" dirty="0"/>
              <a:t>The perimeter is </a:t>
            </a:r>
            <a:r>
              <a:rPr lang="en-US" dirty="0">
                <a:solidFill>
                  <a:srgbClr val="FF0000"/>
                </a:solidFill>
              </a:rPr>
              <a:t>64 in.</a:t>
            </a:r>
            <a:r>
              <a:rPr lang="en-US" dirty="0"/>
              <a:t>, or </a:t>
            </a:r>
            <a:r>
              <a:rPr lang="en-US" dirty="0">
                <a:solidFill>
                  <a:srgbClr val="FF0000"/>
                </a:solidFill>
              </a:rPr>
              <a:t>162.56 cm</a:t>
            </a:r>
            <a:r>
              <a:rPr lang="en-US" dirty="0"/>
              <a:t>.</a:t>
            </a:r>
          </a:p>
        </p:txBody>
      </p:sp>
      <p:graphicFrame>
        <p:nvGraphicFramePr>
          <p:cNvPr id="4" name="Object 3"/>
          <p:cNvGraphicFramePr>
            <a:graphicFrameLocks noChangeAspect="1"/>
          </p:cNvGraphicFramePr>
          <p:nvPr/>
        </p:nvGraphicFramePr>
        <p:xfrm>
          <a:off x="1276350" y="3213100"/>
          <a:ext cx="1562100" cy="292100"/>
        </p:xfrm>
        <a:graphic>
          <a:graphicData uri="http://schemas.openxmlformats.org/presentationml/2006/ole">
            <mc:AlternateContent xmlns:mc="http://schemas.openxmlformats.org/markup-compatibility/2006">
              <mc:Choice xmlns:v="urn:schemas-microsoft-com:vml" Requires="v">
                <p:oleObj spid="_x0000_s4123" name="Equation" r:id="rId4" imgW="1562040" imgH="291960" progId="Equation.DSMT4">
                  <p:embed/>
                </p:oleObj>
              </mc:Choice>
              <mc:Fallback>
                <p:oleObj name="Equation" r:id="rId4" imgW="1562040" imgH="29196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76350" y="3213100"/>
                        <a:ext cx="1562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419" name="Object 3"/>
          <p:cNvGraphicFramePr>
            <a:graphicFrameLocks noChangeAspect="1"/>
          </p:cNvGraphicFramePr>
          <p:nvPr/>
        </p:nvGraphicFramePr>
        <p:xfrm>
          <a:off x="1276350" y="3640667"/>
          <a:ext cx="2247900" cy="368300"/>
        </p:xfrm>
        <a:graphic>
          <a:graphicData uri="http://schemas.openxmlformats.org/presentationml/2006/ole">
            <mc:AlternateContent xmlns:mc="http://schemas.openxmlformats.org/markup-compatibility/2006">
              <mc:Choice xmlns:v="urn:schemas-microsoft-com:vml" Requires="v">
                <p:oleObj spid="_x0000_s4124" name="Equation" r:id="rId6" imgW="2247840" imgH="368280" progId="Equation.DSMT4">
                  <p:embed/>
                </p:oleObj>
              </mc:Choice>
              <mc:Fallback>
                <p:oleObj name="Equation" r:id="rId6" imgW="2247840" imgH="36828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76350" y="3640667"/>
                        <a:ext cx="22479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420" name="Object 4"/>
          <p:cNvGraphicFramePr>
            <a:graphicFrameLocks noChangeAspect="1"/>
          </p:cNvGraphicFramePr>
          <p:nvPr/>
        </p:nvGraphicFramePr>
        <p:xfrm>
          <a:off x="1276350" y="4144434"/>
          <a:ext cx="1587500" cy="292100"/>
        </p:xfrm>
        <a:graphic>
          <a:graphicData uri="http://schemas.openxmlformats.org/presentationml/2006/ole">
            <mc:AlternateContent xmlns:mc="http://schemas.openxmlformats.org/markup-compatibility/2006">
              <mc:Choice xmlns:v="urn:schemas-microsoft-com:vml" Requires="v">
                <p:oleObj spid="_x0000_s4125" name="Equation" r:id="rId8" imgW="1587240" imgH="291960" progId="Equation.DSMT4">
                  <p:embed/>
                </p:oleObj>
              </mc:Choice>
              <mc:Fallback>
                <p:oleObj name="Equation" r:id="rId8" imgW="1587240" imgH="29196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76350" y="4144434"/>
                        <a:ext cx="1587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421" name="Object 5"/>
          <p:cNvGraphicFramePr>
            <a:graphicFrameLocks noChangeAspect="1"/>
          </p:cNvGraphicFramePr>
          <p:nvPr/>
        </p:nvGraphicFramePr>
        <p:xfrm>
          <a:off x="2933700" y="4140200"/>
          <a:ext cx="1066800" cy="381000"/>
        </p:xfrm>
        <a:graphic>
          <a:graphicData uri="http://schemas.openxmlformats.org/presentationml/2006/ole">
            <mc:AlternateContent xmlns:mc="http://schemas.openxmlformats.org/markup-compatibility/2006">
              <mc:Choice xmlns:v="urn:schemas-microsoft-com:vml" Requires="v">
                <p:oleObj spid="_x0000_s4126" name="Equation" r:id="rId10" imgW="1066680" imgH="380880" progId="Equation.DSMT4">
                  <p:embed/>
                </p:oleObj>
              </mc:Choice>
              <mc:Fallback>
                <p:oleObj name="Equation" r:id="rId10" imgW="1066680" imgH="380880" progId="Equation.DSMT4">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33700" y="4140200"/>
                        <a:ext cx="1066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1333500" y="5054600"/>
          <a:ext cx="825500" cy="381000"/>
        </p:xfrm>
        <a:graphic>
          <a:graphicData uri="http://schemas.openxmlformats.org/presentationml/2006/ole">
            <mc:AlternateContent xmlns:mc="http://schemas.openxmlformats.org/markup-compatibility/2006">
              <mc:Choice xmlns:v="urn:schemas-microsoft-com:vml" Requires="v">
                <p:oleObj spid="_x0000_s4127" name="Equation" r:id="rId12" imgW="825480" imgH="380880" progId="Equation.DSMT4">
                  <p:embed/>
                </p:oleObj>
              </mc:Choice>
              <mc:Fallback>
                <p:oleObj name="Equation" r:id="rId12" imgW="825480" imgH="380880" progId="Equation.DSMT4">
                  <p:embed/>
                  <p:pic>
                    <p:nvPicPr>
                      <p:cNvPr id="0"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33500" y="5054600"/>
                        <a:ext cx="825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4103" name="Picture 7"/>
          <p:cNvPicPr>
            <a:picLocks noChangeAspect="1" noChangeArrowheads="1"/>
          </p:cNvPicPr>
          <p:nvPr/>
        </p:nvPicPr>
        <p:blipFill>
          <a:blip r:embed="rId14"/>
          <a:srcRect/>
          <a:stretch>
            <a:fillRect/>
          </a:stretch>
        </p:blipFill>
        <p:spPr bwMode="auto">
          <a:xfrm>
            <a:off x="4206240" y="2815636"/>
            <a:ext cx="4480560" cy="1908764"/>
          </a:xfrm>
          <a:prstGeom prst="rect">
            <a:avLst/>
          </a:prstGeom>
          <a:noFill/>
          <a:ln w="9525">
            <a:noFill/>
            <a:miter lim="800000"/>
            <a:headEnd/>
            <a:tailEnd/>
          </a:ln>
          <a:effectLst/>
        </p:spPr>
      </p:pic>
      <p:graphicFrame>
        <p:nvGraphicFramePr>
          <p:cNvPr id="4104" name="Object 8"/>
          <p:cNvGraphicFramePr>
            <a:graphicFrameLocks noChangeAspect="1"/>
          </p:cNvGraphicFramePr>
          <p:nvPr/>
        </p:nvGraphicFramePr>
        <p:xfrm>
          <a:off x="2247900" y="4978400"/>
          <a:ext cx="1536700" cy="469900"/>
        </p:xfrm>
        <a:graphic>
          <a:graphicData uri="http://schemas.openxmlformats.org/presentationml/2006/ole">
            <mc:AlternateContent xmlns:mc="http://schemas.openxmlformats.org/markup-compatibility/2006">
              <mc:Choice xmlns:v="urn:schemas-microsoft-com:vml" Requires="v">
                <p:oleObj spid="_x0000_s4128" name="Equation" r:id="rId15" imgW="1536480" imgH="469800" progId="Equation.DSMT4">
                  <p:embed/>
                </p:oleObj>
              </mc:Choice>
              <mc:Fallback>
                <p:oleObj name="Equation" r:id="rId15" imgW="1536480" imgH="46980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47900" y="4978400"/>
                        <a:ext cx="1536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3848100" y="4978400"/>
          <a:ext cx="2070100" cy="469900"/>
        </p:xfrm>
        <a:graphic>
          <a:graphicData uri="http://schemas.openxmlformats.org/presentationml/2006/ole">
            <mc:AlternateContent xmlns:mc="http://schemas.openxmlformats.org/markup-compatibility/2006">
              <mc:Choice xmlns:v="urn:schemas-microsoft-com:vml" Requires="v">
                <p:oleObj spid="_x0000_s4129" name="Equation" r:id="rId17" imgW="2070000" imgH="469800" progId="Equation.DSMT4">
                  <p:embed/>
                </p:oleObj>
              </mc:Choice>
              <mc:Fallback>
                <p:oleObj name="Equation" r:id="rId17" imgW="2070000" imgH="46980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848100" y="4978400"/>
                        <a:ext cx="207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981700" y="5054600"/>
          <a:ext cx="1790700" cy="292100"/>
        </p:xfrm>
        <a:graphic>
          <a:graphicData uri="http://schemas.openxmlformats.org/presentationml/2006/ole">
            <mc:AlternateContent xmlns:mc="http://schemas.openxmlformats.org/markup-compatibility/2006">
              <mc:Choice xmlns:v="urn:schemas-microsoft-com:vml" Requires="v">
                <p:oleObj spid="_x0000_s4130" name="Equation" r:id="rId19" imgW="1790640" imgH="291960" progId="Equation.DSMT4">
                  <p:embed/>
                </p:oleObj>
              </mc:Choice>
              <mc:Fallback>
                <p:oleObj name="Equation" r:id="rId19" imgW="1790640" imgH="29196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981700" y="5054600"/>
                        <a:ext cx="1790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4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04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04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0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8</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573560"/>
          </a:xfrm>
        </p:spPr>
        <p:txBody>
          <a:bodyPr>
            <a:spAutoFit/>
          </a:bodyPr>
          <a:lstStyle/>
          <a:p>
            <a:pPr marL="0" indent="-457200" eaLnBrk="1" hangingPunct="1">
              <a:buNone/>
            </a:pPr>
            <a:r>
              <a:rPr lang="en-US" dirty="0"/>
              <a:t>Find the perimeter of a triangle with sides of </a:t>
            </a:r>
            <a:r>
              <a:rPr lang="en-US" dirty="0">
                <a:solidFill>
                  <a:srgbClr val="0000FF"/>
                </a:solidFill>
              </a:rPr>
              <a:t>4 cm</a:t>
            </a:r>
            <a:r>
              <a:rPr lang="en-US" dirty="0"/>
              <a:t>, </a:t>
            </a:r>
          </a:p>
          <a:p>
            <a:pPr marL="0" indent="-457200" eaLnBrk="1" hangingPunct="1">
              <a:spcBef>
                <a:spcPts val="0"/>
              </a:spcBef>
              <a:buNone/>
            </a:pPr>
            <a:r>
              <a:rPr lang="en-US" dirty="0">
                <a:solidFill>
                  <a:srgbClr val="0000FF"/>
                </a:solidFill>
              </a:rPr>
              <a:t>80 mm</a:t>
            </a:r>
            <a:r>
              <a:rPr lang="en-US" dirty="0"/>
              <a:t>, and </a:t>
            </a:r>
            <a:r>
              <a:rPr lang="en-US" dirty="0">
                <a:solidFill>
                  <a:srgbClr val="0000FF"/>
                </a:solidFill>
              </a:rPr>
              <a:t>0.6 dm</a:t>
            </a:r>
            <a:r>
              <a:rPr lang="en-US" dirty="0"/>
              <a:t>. Find the perimeter in both millimeters and centimeters.</a:t>
            </a:r>
          </a:p>
          <a:p>
            <a:pPr marL="457200" indent="-457200" eaLnBrk="1" hangingPunct="1">
              <a:buNone/>
            </a:pPr>
            <a:r>
              <a:rPr lang="en-US" b="1" dirty="0"/>
              <a:t>Solution</a:t>
            </a:r>
          </a:p>
          <a:p>
            <a:r>
              <a:rPr lang="en-US" dirty="0"/>
              <a:t>Sketch the figure carefully so that your drawing shows how the lengths of the sides are related. (That is, the longest side must be labeled as 80 mm.) Change all the units to the same unit of measure. In this case, any of the three units of measure will do. Millimeters have been chosen.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457200" y="1280160"/>
            <a:ext cx="8229600" cy="4659737"/>
          </a:xfrm>
        </p:spPr>
        <p:txBody>
          <a:bodyPr>
            <a:spAutoFit/>
          </a:bodyPr>
          <a:lstStyle/>
          <a:p>
            <a:pPr indent="-457200"/>
            <a:r>
              <a:rPr lang="en-US" dirty="0"/>
              <a:t>4 cm = 40 mm, 80 mm = 80 mm, 0.6 dm = 60 mm</a:t>
            </a:r>
          </a:p>
          <a:p>
            <a:pPr indent="-457200"/>
            <a:endParaRPr lang="en-US" dirty="0"/>
          </a:p>
          <a:p>
            <a:pPr indent="-457200"/>
            <a:endParaRPr lang="en-US" dirty="0"/>
          </a:p>
          <a:p>
            <a:pPr indent="-457200"/>
            <a:endParaRPr lang="en-US" dirty="0"/>
          </a:p>
          <a:p>
            <a:pPr indent="-457200"/>
            <a:endParaRPr lang="en-US" dirty="0"/>
          </a:p>
          <a:p>
            <a:pPr indent="-457200"/>
            <a:endParaRPr lang="en-US" dirty="0"/>
          </a:p>
          <a:p>
            <a:pPr indent="-457200"/>
            <a:endParaRPr lang="en-US" dirty="0"/>
          </a:p>
          <a:p>
            <a:pPr indent="-457200"/>
            <a:endParaRPr lang="en-US" dirty="0"/>
          </a:p>
          <a:p>
            <a:pPr indent="-457200"/>
            <a:r>
              <a:rPr lang="en-US" dirty="0"/>
              <a:t>So, the perimeter is </a:t>
            </a:r>
            <a:r>
              <a:rPr lang="en-US" dirty="0">
                <a:solidFill>
                  <a:srgbClr val="FF0000"/>
                </a:solidFill>
              </a:rPr>
              <a:t>180 mm</a:t>
            </a:r>
            <a:r>
              <a:rPr lang="en-US" dirty="0"/>
              <a:t>, or </a:t>
            </a:r>
            <a:r>
              <a:rPr lang="en-US" dirty="0">
                <a:solidFill>
                  <a:srgbClr val="FF0000"/>
                </a:solidFill>
              </a:rPr>
              <a:t>18 cm</a:t>
            </a:r>
            <a:r>
              <a:rPr lang="en-US" dirty="0"/>
              <a:t>.</a:t>
            </a:r>
            <a:endParaRPr lang="en-US" i="0" dirty="0">
              <a:solidFill>
                <a:srgbClr val="FF0000"/>
              </a:solidFill>
            </a:endParaRPr>
          </a:p>
        </p:txBody>
      </p:sp>
      <p:pic>
        <p:nvPicPr>
          <p:cNvPr id="41993" name="Picture 9"/>
          <p:cNvPicPr>
            <a:picLocks noChangeAspect="1" noChangeArrowheads="1"/>
          </p:cNvPicPr>
          <p:nvPr/>
        </p:nvPicPr>
        <p:blipFill>
          <a:blip r:embed="rId4"/>
          <a:stretch>
            <a:fillRect/>
          </a:stretch>
        </p:blipFill>
        <p:spPr bwMode="auto">
          <a:xfrm>
            <a:off x="1128713" y="1828801"/>
            <a:ext cx="6886575" cy="2495550"/>
          </a:xfrm>
          <a:prstGeom prst="rect">
            <a:avLst/>
          </a:prstGeom>
          <a:noFill/>
          <a:ln>
            <a:noFill/>
          </a:ln>
        </p:spPr>
      </p:pic>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8 (cont.)</a:t>
            </a:r>
            <a:endParaRPr lang="en-US" dirty="0">
              <a:solidFill>
                <a:schemeClr val="accent1">
                  <a:lumMod val="50000"/>
                </a:schemeClr>
              </a:solidFill>
            </a:endParaRPr>
          </a:p>
        </p:txBody>
      </p:sp>
      <p:graphicFrame>
        <p:nvGraphicFramePr>
          <p:cNvPr id="4" name="Object 3"/>
          <p:cNvGraphicFramePr>
            <a:graphicFrameLocks noChangeAspect="1"/>
          </p:cNvGraphicFramePr>
          <p:nvPr/>
        </p:nvGraphicFramePr>
        <p:xfrm>
          <a:off x="800100" y="4419600"/>
          <a:ext cx="1714500" cy="304800"/>
        </p:xfrm>
        <a:graphic>
          <a:graphicData uri="http://schemas.openxmlformats.org/presentationml/2006/ole">
            <mc:AlternateContent xmlns:mc="http://schemas.openxmlformats.org/markup-compatibility/2006">
              <mc:Choice xmlns:v="urn:schemas-microsoft-com:vml" Requires="v">
                <p:oleObj spid="_x0000_s42009" name="Equation" r:id="rId5" imgW="1714320" imgH="304560" progId="Equation.DSMT4">
                  <p:embed/>
                </p:oleObj>
              </mc:Choice>
              <mc:Fallback>
                <p:oleObj name="Equation" r:id="rId5" imgW="1714320" imgH="304560"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0100" y="4419600"/>
                        <a:ext cx="17145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419" name="Object 3"/>
          <p:cNvGraphicFramePr>
            <a:graphicFrameLocks noChangeAspect="1"/>
          </p:cNvGraphicFramePr>
          <p:nvPr/>
        </p:nvGraphicFramePr>
        <p:xfrm>
          <a:off x="800100" y="4965700"/>
          <a:ext cx="2260600" cy="292100"/>
        </p:xfrm>
        <a:graphic>
          <a:graphicData uri="http://schemas.openxmlformats.org/presentationml/2006/ole">
            <mc:AlternateContent xmlns:mc="http://schemas.openxmlformats.org/markup-compatibility/2006">
              <mc:Choice xmlns:v="urn:schemas-microsoft-com:vml" Requires="v">
                <p:oleObj spid="_x0000_s42010" name="Equation" r:id="rId7" imgW="2260440" imgH="291960" progId="Equation.DSMT4">
                  <p:embed/>
                </p:oleObj>
              </mc:Choice>
              <mc:Fallback>
                <p:oleObj name="Equation" r:id="rId7" imgW="2260440" imgH="291960" progId="Equation.DSMT4">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0100" y="4965700"/>
                        <a:ext cx="2260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512651551"/>
              </p:ext>
            </p:extLst>
          </p:nvPr>
        </p:nvGraphicFramePr>
        <p:xfrm>
          <a:off x="4953000" y="4914900"/>
          <a:ext cx="1206500" cy="292100"/>
        </p:xfrm>
        <a:graphic>
          <a:graphicData uri="http://schemas.openxmlformats.org/presentationml/2006/ole">
            <mc:AlternateContent xmlns:mc="http://schemas.openxmlformats.org/markup-compatibility/2006">
              <mc:Choice xmlns:v="urn:schemas-microsoft-com:vml" Requires="v">
                <p:oleObj spid="_x0000_s42011" name="Equation" r:id="rId9" imgW="1206360" imgH="291960" progId="Equation.DSMT4">
                  <p:embed/>
                </p:oleObj>
              </mc:Choice>
              <mc:Fallback>
                <p:oleObj name="Equation" r:id="rId9" imgW="1206360" imgH="291960" progId="Equation.DSMT4">
                  <p:embed/>
                  <p:pic>
                    <p:nvPicPr>
                      <p:cNvPr id="0"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3000" y="4914900"/>
                        <a:ext cx="1206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4" name="Object 10"/>
          <p:cNvGraphicFramePr>
            <a:graphicFrameLocks noChangeAspect="1"/>
          </p:cNvGraphicFramePr>
          <p:nvPr/>
        </p:nvGraphicFramePr>
        <p:xfrm>
          <a:off x="3124200" y="4953000"/>
          <a:ext cx="1473200" cy="292100"/>
        </p:xfrm>
        <a:graphic>
          <a:graphicData uri="http://schemas.openxmlformats.org/presentationml/2006/ole">
            <mc:AlternateContent xmlns:mc="http://schemas.openxmlformats.org/markup-compatibility/2006">
              <mc:Choice xmlns:v="urn:schemas-microsoft-com:vml" Requires="v">
                <p:oleObj spid="_x0000_s42012" name="Equation" r:id="rId11" imgW="1473120" imgH="291960" progId="Equation.DSMT4">
                  <p:embed/>
                </p:oleObj>
              </mc:Choice>
              <mc:Fallback>
                <p:oleObj name="Equation" r:id="rId11" imgW="1473120" imgH="29196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24200" y="4953000"/>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5" name="Object 11"/>
          <p:cNvGraphicFramePr>
            <a:graphicFrameLocks noChangeAspect="1"/>
          </p:cNvGraphicFramePr>
          <p:nvPr>
            <p:extLst>
              <p:ext uri="{D42A27DB-BD31-4B8C-83A1-F6EECF244321}">
                <p14:modId xmlns:p14="http://schemas.microsoft.com/office/powerpoint/2010/main" val="1112685426"/>
              </p:ext>
            </p:extLst>
          </p:nvPr>
        </p:nvGraphicFramePr>
        <p:xfrm>
          <a:off x="6235700" y="4648200"/>
          <a:ext cx="1333500" cy="838200"/>
        </p:xfrm>
        <a:graphic>
          <a:graphicData uri="http://schemas.openxmlformats.org/presentationml/2006/ole">
            <mc:AlternateContent xmlns:mc="http://schemas.openxmlformats.org/markup-compatibility/2006">
              <mc:Choice xmlns:v="urn:schemas-microsoft-com:vml" Requires="v">
                <p:oleObj spid="_x0000_s42013" name="Equation" r:id="rId13" imgW="1333440" imgH="838080" progId="Equation.DSMT4">
                  <p:embed/>
                </p:oleObj>
              </mc:Choice>
              <mc:Fallback>
                <p:oleObj name="Equation" r:id="rId13" imgW="1333440" imgH="83808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35700" y="46482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6" name="Object 12"/>
          <p:cNvGraphicFramePr>
            <a:graphicFrameLocks noChangeAspect="1"/>
          </p:cNvGraphicFramePr>
          <p:nvPr>
            <p:extLst>
              <p:ext uri="{D42A27DB-BD31-4B8C-83A1-F6EECF244321}">
                <p14:modId xmlns:p14="http://schemas.microsoft.com/office/powerpoint/2010/main" val="953293660"/>
              </p:ext>
            </p:extLst>
          </p:nvPr>
        </p:nvGraphicFramePr>
        <p:xfrm>
          <a:off x="7658100" y="4940300"/>
          <a:ext cx="1168400" cy="292100"/>
        </p:xfrm>
        <a:graphic>
          <a:graphicData uri="http://schemas.openxmlformats.org/presentationml/2006/ole">
            <mc:AlternateContent xmlns:mc="http://schemas.openxmlformats.org/markup-compatibility/2006">
              <mc:Choice xmlns:v="urn:schemas-microsoft-com:vml" Requires="v">
                <p:oleObj spid="_x0000_s42014" name="Equation" r:id="rId15" imgW="1168200" imgH="291960" progId="Equation.DSMT4">
                  <p:embed/>
                </p:oleObj>
              </mc:Choice>
              <mc:Fallback>
                <p:oleObj name="Equation" r:id="rId15" imgW="1168200" imgH="291960" progId="Equation.DSMT4">
                  <p:embed/>
                  <p:pic>
                    <p:nvPicPr>
                      <p:cNvPr id="0" name="Picture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658100" y="4940300"/>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9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04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99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9</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1988237"/>
          </a:xfrm>
        </p:spPr>
        <p:txBody>
          <a:bodyPr>
            <a:spAutoFit/>
          </a:bodyPr>
          <a:lstStyle/>
          <a:p>
            <a:pPr marL="0" indent="-457200" eaLnBrk="1" hangingPunct="1">
              <a:buNone/>
            </a:pPr>
            <a:r>
              <a:rPr lang="en-US" dirty="0"/>
              <a:t>Find the circumference of a circle with a diameter of </a:t>
            </a:r>
            <a:r>
              <a:rPr lang="en-US" dirty="0">
                <a:solidFill>
                  <a:srgbClr val="0000FF"/>
                </a:solidFill>
              </a:rPr>
              <a:t>1.5 meters</a:t>
            </a:r>
            <a:r>
              <a:rPr lang="en-US" dirty="0"/>
              <a:t>. Write the answer in both meters and feet.</a:t>
            </a:r>
          </a:p>
          <a:p>
            <a:pPr marL="457200" indent="-457200" eaLnBrk="1" hangingPunct="1">
              <a:buNone/>
            </a:pPr>
            <a:r>
              <a:rPr lang="en-US" b="1" dirty="0"/>
              <a:t>Solution</a:t>
            </a:r>
          </a:p>
          <a:p>
            <a:pPr marL="457200" indent="-457200" eaLnBrk="1" hangingPunct="1">
              <a:buNone/>
            </a:pPr>
            <a:r>
              <a:rPr lang="en-US" dirty="0"/>
              <a:t>Sketch the circle and label a diameter.</a:t>
            </a:r>
          </a:p>
        </p:txBody>
      </p:sp>
      <p:pic>
        <p:nvPicPr>
          <p:cNvPr id="8199" name="Picture 7"/>
          <p:cNvPicPr>
            <a:picLocks noChangeAspect="1" noChangeArrowheads="1"/>
          </p:cNvPicPr>
          <p:nvPr/>
        </p:nvPicPr>
        <p:blipFill>
          <a:blip r:embed="rId3"/>
          <a:srcRect/>
          <a:stretch>
            <a:fillRect/>
          </a:stretch>
        </p:blipFill>
        <p:spPr bwMode="auto">
          <a:xfrm>
            <a:off x="3337560" y="3322320"/>
            <a:ext cx="2468880" cy="246888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9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2591479"/>
          </a:xfrm>
        </p:spPr>
        <p:txBody>
          <a:bodyPr>
            <a:spAutoFit/>
          </a:bodyPr>
          <a:lstStyle/>
          <a:p>
            <a:pPr marL="457200" indent="-457200" eaLnBrk="1" hangingPunct="1">
              <a:buNone/>
            </a:pPr>
            <a:endParaRPr lang="en-US" dirty="0"/>
          </a:p>
          <a:p>
            <a:pPr marL="457200" indent="-457200" eaLnBrk="1" hangingPunct="1">
              <a:buNone/>
            </a:pPr>
            <a:endParaRPr lang="en-US" dirty="0"/>
          </a:p>
          <a:p>
            <a:pPr marL="457200" indent="-457200" eaLnBrk="1" hangingPunct="1">
              <a:buNone/>
            </a:pPr>
            <a:endParaRPr lang="en-US" dirty="0"/>
          </a:p>
          <a:p>
            <a:pPr marL="457200" indent="-457200" eaLnBrk="1" hangingPunct="1">
              <a:buNone/>
            </a:pPr>
            <a:endParaRPr lang="en-US" dirty="0"/>
          </a:p>
          <a:p>
            <a:pPr marL="457200" indent="-457200" eaLnBrk="1" hangingPunct="1">
              <a:buNone/>
            </a:pPr>
            <a:r>
              <a:rPr lang="en-US" dirty="0"/>
              <a:t>The circumference is </a:t>
            </a:r>
            <a:r>
              <a:rPr lang="en-US" dirty="0">
                <a:solidFill>
                  <a:srgbClr val="FF0000"/>
                </a:solidFill>
              </a:rPr>
              <a:t>4.71 m</a:t>
            </a:r>
            <a:r>
              <a:rPr lang="en-US" dirty="0"/>
              <a:t>, or </a:t>
            </a:r>
            <a:r>
              <a:rPr lang="en-US" dirty="0">
                <a:solidFill>
                  <a:srgbClr val="FF0000"/>
                </a:solidFill>
              </a:rPr>
              <a:t>15.4 ft</a:t>
            </a:r>
            <a:r>
              <a:rPr lang="en-US" dirty="0"/>
              <a:t>.</a:t>
            </a:r>
          </a:p>
        </p:txBody>
      </p:sp>
      <p:graphicFrame>
        <p:nvGraphicFramePr>
          <p:cNvPr id="4" name="Object 3"/>
          <p:cNvGraphicFramePr>
            <a:graphicFrameLocks noChangeAspect="1"/>
          </p:cNvGraphicFramePr>
          <p:nvPr>
            <p:extLst>
              <p:ext uri="{D42A27DB-BD31-4B8C-83A1-F6EECF244321}">
                <p14:modId xmlns:p14="http://schemas.microsoft.com/office/powerpoint/2010/main" val="703208142"/>
              </p:ext>
            </p:extLst>
          </p:nvPr>
        </p:nvGraphicFramePr>
        <p:xfrm>
          <a:off x="901700" y="1371600"/>
          <a:ext cx="1003300" cy="304800"/>
        </p:xfrm>
        <a:graphic>
          <a:graphicData uri="http://schemas.openxmlformats.org/presentationml/2006/ole">
            <mc:AlternateContent xmlns:mc="http://schemas.openxmlformats.org/markup-compatibility/2006">
              <mc:Choice xmlns:v="urn:schemas-microsoft-com:vml" Requires="v">
                <p:oleObj spid="_x0000_s43033" name="Equation" r:id="rId4" imgW="1002960" imgH="304560" progId="Equation.DSMT4">
                  <p:embed/>
                </p:oleObj>
              </mc:Choice>
              <mc:Fallback>
                <p:oleObj name="Equation" r:id="rId4" imgW="1002960" imgH="304560" progId="Equation.DSMT4">
                  <p:embed/>
                  <p:pic>
                    <p:nvPicPr>
                      <p:cNvPr id="0" name="Object 10"/>
                      <p:cNvPicPr>
                        <a:picLocks noChangeAspect="1" noChangeArrowheads="1"/>
                      </p:cNvPicPr>
                      <p:nvPr/>
                    </p:nvPicPr>
                    <p:blipFill>
                      <a:blip r:embed="rId5"/>
                      <a:srcRect/>
                      <a:stretch>
                        <a:fillRect/>
                      </a:stretch>
                    </p:blipFill>
                    <p:spPr bwMode="auto">
                      <a:xfrm>
                        <a:off x="901700" y="1371600"/>
                        <a:ext cx="10033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419" name="Object 3"/>
          <p:cNvGraphicFramePr>
            <a:graphicFrameLocks noChangeAspect="1"/>
          </p:cNvGraphicFramePr>
          <p:nvPr/>
        </p:nvGraphicFramePr>
        <p:xfrm>
          <a:off x="914400" y="2025650"/>
          <a:ext cx="1778000" cy="292100"/>
        </p:xfrm>
        <a:graphic>
          <a:graphicData uri="http://schemas.openxmlformats.org/presentationml/2006/ole">
            <mc:AlternateContent xmlns:mc="http://schemas.openxmlformats.org/markup-compatibility/2006">
              <mc:Choice xmlns:v="urn:schemas-microsoft-com:vml" Requires="v">
                <p:oleObj spid="_x0000_s43034" name="Equation" r:id="rId6" imgW="1777680" imgH="291960" progId="Equation.DSMT4">
                  <p:embed/>
                </p:oleObj>
              </mc:Choice>
              <mc:Fallback>
                <p:oleObj name="Equation" r:id="rId6" imgW="1777680" imgH="29196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4400" y="2025650"/>
                        <a:ext cx="1778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914400" y="2622550"/>
          <a:ext cx="1016000" cy="279400"/>
        </p:xfrm>
        <a:graphic>
          <a:graphicData uri="http://schemas.openxmlformats.org/presentationml/2006/ole">
            <mc:AlternateContent xmlns:mc="http://schemas.openxmlformats.org/markup-compatibility/2006">
              <mc:Choice xmlns:v="urn:schemas-microsoft-com:vml" Requires="v">
                <p:oleObj spid="_x0000_s43035" name="Equation" r:id="rId8" imgW="1015920" imgH="279360" progId="Equation.DSMT4">
                  <p:embed/>
                </p:oleObj>
              </mc:Choice>
              <mc:Fallback>
                <p:oleObj name="Equation" r:id="rId8" imgW="1015920" imgH="279360" progId="Equation.DSMT4">
                  <p:embed/>
                  <p:pic>
                    <p:nvPicPr>
                      <p:cNvPr id="0"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14400" y="2622550"/>
                        <a:ext cx="10160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15" name="Object 7"/>
          <p:cNvGraphicFramePr>
            <a:graphicFrameLocks noChangeAspect="1"/>
          </p:cNvGraphicFramePr>
          <p:nvPr/>
        </p:nvGraphicFramePr>
        <p:xfrm>
          <a:off x="2044700" y="2540000"/>
          <a:ext cx="1689100" cy="495300"/>
        </p:xfrm>
        <a:graphic>
          <a:graphicData uri="http://schemas.openxmlformats.org/presentationml/2006/ole">
            <mc:AlternateContent xmlns:mc="http://schemas.openxmlformats.org/markup-compatibility/2006">
              <mc:Choice xmlns:v="urn:schemas-microsoft-com:vml" Requires="v">
                <p:oleObj spid="_x0000_s43036" name="Equation" r:id="rId10" imgW="1688760" imgH="495000" progId="Equation.DSMT4">
                  <p:embed/>
                </p:oleObj>
              </mc:Choice>
              <mc:Fallback>
                <p:oleObj name="Equation" r:id="rId10" imgW="1688760" imgH="4950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44700" y="2540000"/>
                        <a:ext cx="1689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6" name="Object 8"/>
          <p:cNvGraphicFramePr>
            <a:graphicFrameLocks noChangeAspect="1"/>
          </p:cNvGraphicFramePr>
          <p:nvPr/>
        </p:nvGraphicFramePr>
        <p:xfrm>
          <a:off x="3848100" y="2552700"/>
          <a:ext cx="2133600" cy="469900"/>
        </p:xfrm>
        <a:graphic>
          <a:graphicData uri="http://schemas.openxmlformats.org/presentationml/2006/ole">
            <mc:AlternateContent xmlns:mc="http://schemas.openxmlformats.org/markup-compatibility/2006">
              <mc:Choice xmlns:v="urn:schemas-microsoft-com:vml" Requires="v">
                <p:oleObj spid="_x0000_s43037" name="Equation" r:id="rId12" imgW="2133360" imgH="469800" progId="Equation.DSMT4">
                  <p:embed/>
                </p:oleObj>
              </mc:Choice>
              <mc:Fallback>
                <p:oleObj name="Equation" r:id="rId12" imgW="2133360" imgH="4698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48100" y="2552700"/>
                        <a:ext cx="213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7" name="Object 9"/>
          <p:cNvGraphicFramePr>
            <a:graphicFrameLocks noChangeAspect="1"/>
          </p:cNvGraphicFramePr>
          <p:nvPr/>
        </p:nvGraphicFramePr>
        <p:xfrm>
          <a:off x="6057900" y="2603500"/>
          <a:ext cx="2768600" cy="368300"/>
        </p:xfrm>
        <a:graphic>
          <a:graphicData uri="http://schemas.openxmlformats.org/presentationml/2006/ole">
            <mc:AlternateContent xmlns:mc="http://schemas.openxmlformats.org/markup-compatibility/2006">
              <mc:Choice xmlns:v="urn:schemas-microsoft-com:vml" Requires="v">
                <p:oleObj spid="_x0000_s43038" name="Equation" r:id="rId14" imgW="2768400" imgH="368280" progId="Equation.DSMT4">
                  <p:embed/>
                </p:oleObj>
              </mc:Choice>
              <mc:Fallback>
                <p:oleObj name="Equation" r:id="rId14" imgW="2768400" imgH="3682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57900" y="2603500"/>
                        <a:ext cx="2768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8" name="Object 10"/>
          <p:cNvGraphicFramePr>
            <a:graphicFrameLocks noChangeAspect="1"/>
          </p:cNvGraphicFramePr>
          <p:nvPr/>
        </p:nvGraphicFramePr>
        <p:xfrm>
          <a:off x="2768600" y="2019300"/>
          <a:ext cx="1270000" cy="381000"/>
        </p:xfrm>
        <a:graphic>
          <a:graphicData uri="http://schemas.openxmlformats.org/presentationml/2006/ole">
            <mc:AlternateContent xmlns:mc="http://schemas.openxmlformats.org/markup-compatibility/2006">
              <mc:Choice xmlns:v="urn:schemas-microsoft-com:vml" Requires="v">
                <p:oleObj spid="_x0000_s43039" name="Equation" r:id="rId16" imgW="1269720" imgH="380880" progId="Equation.DSMT4">
                  <p:embed/>
                </p:oleObj>
              </mc:Choice>
              <mc:Fallback>
                <p:oleObj name="Equation" r:id="rId16" imgW="1269720" imgH="38088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768600" y="2019300"/>
                        <a:ext cx="127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4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0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0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10</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2246769"/>
          </a:xfrm>
        </p:spPr>
        <p:txBody>
          <a:bodyPr>
            <a:spAutoFit/>
          </a:bodyPr>
          <a:lstStyle/>
          <a:p>
            <a:pPr marL="0" indent="-457200" eaLnBrk="1" hangingPunct="1">
              <a:spcBef>
                <a:spcPts val="0"/>
              </a:spcBef>
              <a:buNone/>
            </a:pPr>
            <a:r>
              <a:rPr lang="en-US" dirty="0"/>
              <a:t>Find the perimeter of a figure that is a semicircle (half of a circle) with a diameter of </a:t>
            </a:r>
            <a:r>
              <a:rPr lang="en-US" dirty="0">
                <a:solidFill>
                  <a:srgbClr val="0000FF"/>
                </a:solidFill>
              </a:rPr>
              <a:t>100 mm</a:t>
            </a:r>
            <a:r>
              <a:rPr lang="en-US" dirty="0"/>
              <a:t>. Find the perimeter in both millimeters and meters.</a:t>
            </a:r>
          </a:p>
          <a:p>
            <a:pPr marL="0" indent="-457200" eaLnBrk="1" hangingPunct="1">
              <a:spcBef>
                <a:spcPts val="0"/>
              </a:spcBef>
              <a:buNone/>
            </a:pPr>
            <a:r>
              <a:rPr lang="en-US" b="1" dirty="0"/>
              <a:t>Solution</a:t>
            </a:r>
          </a:p>
          <a:p>
            <a:pPr indent="-457200">
              <a:spcBef>
                <a:spcPts val="0"/>
              </a:spcBef>
            </a:pPr>
            <a:r>
              <a:rPr lang="en-US" dirty="0"/>
              <a:t>A sketch of the figure will help.</a:t>
            </a:r>
          </a:p>
        </p:txBody>
      </p:sp>
      <p:pic>
        <p:nvPicPr>
          <p:cNvPr id="10248" name="Picture 8"/>
          <p:cNvPicPr>
            <a:picLocks noChangeAspect="1" noChangeArrowheads="1"/>
          </p:cNvPicPr>
          <p:nvPr/>
        </p:nvPicPr>
        <p:blipFill>
          <a:blip r:embed="rId3"/>
          <a:srcRect/>
          <a:stretch>
            <a:fillRect/>
          </a:stretch>
        </p:blipFill>
        <p:spPr bwMode="auto">
          <a:xfrm>
            <a:off x="2743200" y="3657600"/>
            <a:ext cx="3657600" cy="209314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10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702826"/>
          </a:xfrm>
        </p:spPr>
        <p:txBody>
          <a:bodyPr>
            <a:spAutoFit/>
          </a:bodyPr>
          <a:lstStyle/>
          <a:p>
            <a:r>
              <a:rPr lang="en-US" dirty="0"/>
              <a:t>Find the perimeter of the figure by adding the length of the diameter (100 mm) to the length of the arc of the semicircle.</a:t>
            </a:r>
          </a:p>
          <a:p>
            <a:endParaRPr lang="en-US" dirty="0"/>
          </a:p>
          <a:p>
            <a:endParaRPr lang="en-US" dirty="0"/>
          </a:p>
          <a:p>
            <a:endParaRPr lang="en-US" dirty="0"/>
          </a:p>
          <a:p>
            <a:endParaRPr lang="en-US" dirty="0"/>
          </a:p>
          <a:p>
            <a:endParaRPr lang="en-US" dirty="0"/>
          </a:p>
          <a:p>
            <a:pPr>
              <a:lnSpc>
                <a:spcPct val="150000"/>
              </a:lnSpc>
            </a:pPr>
            <a:r>
              <a:rPr lang="en-US" dirty="0"/>
              <a:t>So, the perimeter of the figure is </a:t>
            </a:r>
            <a:r>
              <a:rPr lang="en-US" dirty="0">
                <a:solidFill>
                  <a:srgbClr val="FF0000"/>
                </a:solidFill>
              </a:rPr>
              <a:t>257 mm</a:t>
            </a:r>
            <a:r>
              <a:rPr lang="en-US" dirty="0"/>
              <a:t>, or </a:t>
            </a:r>
            <a:r>
              <a:rPr lang="en-US" dirty="0">
                <a:solidFill>
                  <a:srgbClr val="FF0000"/>
                </a:solidFill>
              </a:rPr>
              <a:t>0.257 m</a:t>
            </a:r>
            <a:r>
              <a:rPr lang="en-US" dirty="0"/>
              <a:t>.</a:t>
            </a:r>
          </a:p>
        </p:txBody>
      </p:sp>
      <p:graphicFrame>
        <p:nvGraphicFramePr>
          <p:cNvPr id="4" name="Object 3"/>
          <p:cNvGraphicFramePr>
            <a:graphicFrameLocks noChangeAspect="1"/>
          </p:cNvGraphicFramePr>
          <p:nvPr>
            <p:extLst>
              <p:ext uri="{D42A27DB-BD31-4B8C-83A1-F6EECF244321}">
                <p14:modId xmlns:p14="http://schemas.microsoft.com/office/powerpoint/2010/main" val="60619306"/>
              </p:ext>
            </p:extLst>
          </p:nvPr>
        </p:nvGraphicFramePr>
        <p:xfrm>
          <a:off x="517525" y="2667000"/>
          <a:ext cx="4826000" cy="838200"/>
        </p:xfrm>
        <a:graphic>
          <a:graphicData uri="http://schemas.openxmlformats.org/presentationml/2006/ole">
            <mc:AlternateContent xmlns:mc="http://schemas.openxmlformats.org/markup-compatibility/2006">
              <mc:Choice xmlns:v="urn:schemas-microsoft-com:vml" Requires="v">
                <p:oleObj spid="_x0000_s44059" name="Equation" r:id="rId4" imgW="4825800" imgH="838080" progId="Equation.DSMT4">
                  <p:embed/>
                </p:oleObj>
              </mc:Choice>
              <mc:Fallback>
                <p:oleObj name="Equation" r:id="rId4" imgW="4825800" imgH="838080" progId="Equation.DSMT4">
                  <p:embed/>
                  <p:pic>
                    <p:nvPicPr>
                      <p:cNvPr id="0" name="Object 9"/>
                      <p:cNvPicPr>
                        <a:picLocks noChangeAspect="1" noChangeArrowheads="1"/>
                      </p:cNvPicPr>
                      <p:nvPr/>
                    </p:nvPicPr>
                    <p:blipFill>
                      <a:blip r:embed="rId5"/>
                      <a:srcRect/>
                      <a:stretch>
                        <a:fillRect/>
                      </a:stretch>
                    </p:blipFill>
                    <p:spPr bwMode="auto">
                      <a:xfrm>
                        <a:off x="517525" y="2667000"/>
                        <a:ext cx="4826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419" name="Object 3"/>
          <p:cNvGraphicFramePr>
            <a:graphicFrameLocks noChangeAspect="1"/>
          </p:cNvGraphicFramePr>
          <p:nvPr/>
        </p:nvGraphicFramePr>
        <p:xfrm>
          <a:off x="5416550" y="2667000"/>
          <a:ext cx="1993900" cy="838200"/>
        </p:xfrm>
        <a:graphic>
          <a:graphicData uri="http://schemas.openxmlformats.org/presentationml/2006/ole">
            <mc:AlternateContent xmlns:mc="http://schemas.openxmlformats.org/markup-compatibility/2006">
              <mc:Choice xmlns:v="urn:schemas-microsoft-com:vml" Requires="v">
                <p:oleObj spid="_x0000_s44060" name="Equation" r:id="rId6" imgW="1993680" imgH="838080" progId="Equation.DSMT4">
                  <p:embed/>
                </p:oleObj>
              </mc:Choice>
              <mc:Fallback>
                <p:oleObj name="Equation" r:id="rId6" imgW="1993680" imgH="83808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16550" y="2667000"/>
                        <a:ext cx="1993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421" name="Object 5"/>
          <p:cNvGraphicFramePr>
            <a:graphicFrameLocks noChangeAspect="1"/>
          </p:cNvGraphicFramePr>
          <p:nvPr/>
        </p:nvGraphicFramePr>
        <p:xfrm>
          <a:off x="530352" y="3829050"/>
          <a:ext cx="4445000" cy="381000"/>
        </p:xfrm>
        <a:graphic>
          <a:graphicData uri="http://schemas.openxmlformats.org/presentationml/2006/ole">
            <mc:AlternateContent xmlns:mc="http://schemas.openxmlformats.org/markup-compatibility/2006">
              <mc:Choice xmlns:v="urn:schemas-microsoft-com:vml" Requires="v">
                <p:oleObj spid="_x0000_s44061" name="Equation" r:id="rId8" imgW="4444920" imgH="380880" progId="Equation.DSMT4">
                  <p:embed/>
                </p:oleObj>
              </mc:Choice>
              <mc:Fallback>
                <p:oleObj name="Equation" r:id="rId8" imgW="4444920" imgH="38088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0352" y="3829050"/>
                        <a:ext cx="4445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530352" y="4635500"/>
          <a:ext cx="1206500" cy="292100"/>
        </p:xfrm>
        <a:graphic>
          <a:graphicData uri="http://schemas.openxmlformats.org/presentationml/2006/ole">
            <mc:AlternateContent xmlns:mc="http://schemas.openxmlformats.org/markup-compatibility/2006">
              <mc:Choice xmlns:v="urn:schemas-microsoft-com:vml" Requires="v">
                <p:oleObj spid="_x0000_s44062" name="Equation" r:id="rId10" imgW="1206360" imgH="291960" progId="Equation.DSMT4">
                  <p:embed/>
                </p:oleObj>
              </mc:Choice>
              <mc:Fallback>
                <p:oleObj name="Equation" r:id="rId10" imgW="1206360" imgH="291960" progId="Equation.DSMT4">
                  <p:embed/>
                  <p:pic>
                    <p:nvPicPr>
                      <p:cNvPr id="0"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0352" y="4635500"/>
                        <a:ext cx="1206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6567" name="Object 7"/>
          <p:cNvGraphicFramePr>
            <a:graphicFrameLocks noChangeAspect="1"/>
          </p:cNvGraphicFramePr>
          <p:nvPr/>
        </p:nvGraphicFramePr>
        <p:xfrm>
          <a:off x="7435850" y="2946400"/>
          <a:ext cx="1447800" cy="381000"/>
        </p:xfrm>
        <a:graphic>
          <a:graphicData uri="http://schemas.openxmlformats.org/presentationml/2006/ole">
            <mc:AlternateContent xmlns:mc="http://schemas.openxmlformats.org/markup-compatibility/2006">
              <mc:Choice xmlns:v="urn:schemas-microsoft-com:vml" Requires="v">
                <p:oleObj spid="_x0000_s44063" name="Equation" r:id="rId12" imgW="1447560" imgH="380880" progId="Equation.DSMT4">
                  <p:embed/>
                </p:oleObj>
              </mc:Choice>
              <mc:Fallback>
                <p:oleObj name="Equation" r:id="rId12" imgW="1447560" imgH="380880" progId="Equation.DSMT4">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35850" y="2946400"/>
                        <a:ext cx="1447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40" name="Object 8"/>
          <p:cNvGraphicFramePr>
            <a:graphicFrameLocks noChangeAspect="1"/>
          </p:cNvGraphicFramePr>
          <p:nvPr/>
        </p:nvGraphicFramePr>
        <p:xfrm>
          <a:off x="1828800" y="4368800"/>
          <a:ext cx="1346200" cy="838200"/>
        </p:xfrm>
        <a:graphic>
          <a:graphicData uri="http://schemas.openxmlformats.org/presentationml/2006/ole">
            <mc:AlternateContent xmlns:mc="http://schemas.openxmlformats.org/markup-compatibility/2006">
              <mc:Choice xmlns:v="urn:schemas-microsoft-com:vml" Requires="v">
                <p:oleObj spid="_x0000_s44064" name="Equation" r:id="rId14" imgW="1346040" imgH="838080" progId="Equation.DSMT4">
                  <p:embed/>
                </p:oleObj>
              </mc:Choice>
              <mc:Fallback>
                <p:oleObj name="Equation" r:id="rId14" imgW="134604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28800" y="4368800"/>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4041" name="Object 9"/>
          <p:cNvGraphicFramePr>
            <a:graphicFrameLocks noChangeAspect="1"/>
          </p:cNvGraphicFramePr>
          <p:nvPr/>
        </p:nvGraphicFramePr>
        <p:xfrm>
          <a:off x="3251200" y="4660900"/>
          <a:ext cx="1473200" cy="292100"/>
        </p:xfrm>
        <a:graphic>
          <a:graphicData uri="http://schemas.openxmlformats.org/presentationml/2006/ole">
            <mc:AlternateContent xmlns:mc="http://schemas.openxmlformats.org/markup-compatibility/2006">
              <mc:Choice xmlns:v="urn:schemas-microsoft-com:vml" Requires="v">
                <p:oleObj spid="_x0000_s44065" name="Equation" r:id="rId16" imgW="1473120" imgH="291960" progId="Equation.DSMT4">
                  <p:embed/>
                </p:oleObj>
              </mc:Choice>
              <mc:Fallback>
                <p:oleObj name="Equation" r:id="rId16" imgW="1473120" imgH="29196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51200" y="4660900"/>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4042" name="Object 10"/>
          <p:cNvGraphicFramePr>
            <a:graphicFrameLocks noChangeAspect="1"/>
          </p:cNvGraphicFramePr>
          <p:nvPr/>
        </p:nvGraphicFramePr>
        <p:xfrm>
          <a:off x="5092700" y="3848100"/>
          <a:ext cx="1460500" cy="381000"/>
        </p:xfrm>
        <a:graphic>
          <a:graphicData uri="http://schemas.openxmlformats.org/presentationml/2006/ole">
            <mc:AlternateContent xmlns:mc="http://schemas.openxmlformats.org/markup-compatibility/2006">
              <mc:Choice xmlns:v="urn:schemas-microsoft-com:vml" Requires="v">
                <p:oleObj spid="_x0000_s44066" name="Equation" r:id="rId18" imgW="1460160" imgH="380880" progId="Equation.DSMT4">
                  <p:embed/>
                </p:oleObj>
              </mc:Choice>
              <mc:Fallback>
                <p:oleObj name="Equation" r:id="rId18" imgW="1460160" imgH="3808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092700" y="3848100"/>
                        <a:ext cx="146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4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4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40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404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Metric Units of Length</a:t>
            </a:r>
          </a:p>
        </p:txBody>
      </p:sp>
      <p:graphicFrame>
        <p:nvGraphicFramePr>
          <p:cNvPr id="4" name="Content Placeholder 3"/>
          <p:cNvGraphicFramePr>
            <a:graphicFrameLocks noGrp="1"/>
          </p:cNvGraphicFramePr>
          <p:nvPr>
            <p:ph idx="1"/>
          </p:nvPr>
        </p:nvGraphicFramePr>
        <p:xfrm>
          <a:off x="457200" y="1279525"/>
          <a:ext cx="8229600" cy="3169920"/>
        </p:xfrm>
        <a:graphic>
          <a:graphicData uri="http://schemas.openxmlformats.org/drawingml/2006/table">
            <a:tbl>
              <a:tblPr firstRow="1" bandRow="1">
                <a:tableStyleId>{5C22544A-7EE6-4342-B048-85BDC9FD1C3A}</a:tableStyleId>
              </a:tblPr>
              <a:tblGrid>
                <a:gridCol w="2209800">
                  <a:extLst>
                    <a:ext uri="{9D8B030D-6E8A-4147-A177-3AD203B41FA5}">
                      <a16:colId xmlns:a16="http://schemas.microsoft.com/office/drawing/2014/main" val="20000"/>
                    </a:ext>
                  </a:extLst>
                </a:gridCol>
                <a:gridCol w="3690668">
                  <a:extLst>
                    <a:ext uri="{9D8B030D-6E8A-4147-A177-3AD203B41FA5}">
                      <a16:colId xmlns:a16="http://schemas.microsoft.com/office/drawing/2014/main" val="20001"/>
                    </a:ext>
                  </a:extLst>
                </a:gridCol>
                <a:gridCol w="2329132">
                  <a:extLst>
                    <a:ext uri="{9D8B030D-6E8A-4147-A177-3AD203B41FA5}">
                      <a16:colId xmlns:a16="http://schemas.microsoft.com/office/drawing/2014/main" val="20002"/>
                    </a:ext>
                  </a:extLst>
                </a:gridCol>
              </a:tblGrid>
              <a:tr h="388620">
                <a:tc gridSpan="3">
                  <a:txBody>
                    <a:bodyPr/>
                    <a:lstStyle/>
                    <a:p>
                      <a:pPr algn="ctr"/>
                      <a:r>
                        <a:rPr lang="en-US" sz="2000" dirty="0"/>
                        <a:t>Metric Measures of Length</a:t>
                      </a:r>
                      <a:endParaRPr lang="en-US" sz="2000" b="1" dirty="0"/>
                    </a:p>
                  </a:txBody>
                  <a:tcPr>
                    <a:lnB w="38100" cmpd="sng">
                      <a:noFill/>
                    </a:lnB>
                  </a:tcPr>
                </a:tc>
                <a:tc hMerge="1">
                  <a:txBody>
                    <a:bodyPr/>
                    <a:lstStyle/>
                    <a:p>
                      <a:endParaRPr lang="en-US" sz="2400"/>
                    </a:p>
                  </a:txBody>
                  <a:tcPr/>
                </a:tc>
                <a:tc hMerge="1">
                  <a:txBody>
                    <a:bodyPr/>
                    <a:lstStyle/>
                    <a:p>
                      <a:endParaRPr lang="en-US" sz="2400"/>
                    </a:p>
                  </a:txBody>
                  <a:tcPr/>
                </a:tc>
                <a:extLst>
                  <a:ext uri="{0D108BD9-81ED-4DB2-BD59-A6C34878D82A}">
                    <a16:rowId xmlns:a16="http://schemas.microsoft.com/office/drawing/2014/main" val="10000"/>
                  </a:ext>
                </a:extLst>
              </a:tr>
              <a:tr h="388620">
                <a:tc>
                  <a:txBody>
                    <a:bodyPr/>
                    <a:lstStyle/>
                    <a:p>
                      <a:r>
                        <a:rPr lang="en-US" sz="2000" dirty="0">
                          <a:solidFill>
                            <a:srgbClr val="000000"/>
                          </a:solidFill>
                        </a:rPr>
                        <a:t>1 </a:t>
                      </a:r>
                      <a:r>
                        <a:rPr lang="en-US" sz="2000" b="1" dirty="0">
                          <a:solidFill>
                            <a:srgbClr val="000000"/>
                          </a:solidFill>
                        </a:rPr>
                        <a:t>milli</a:t>
                      </a:r>
                      <a:r>
                        <a:rPr lang="en-US" sz="2000" dirty="0">
                          <a:solidFill>
                            <a:srgbClr val="000000"/>
                          </a:solidFill>
                        </a:rPr>
                        <a:t>meter (mm)</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0.001 meter</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1 m </a:t>
                      </a:r>
                      <a:r>
                        <a:rPr lang="en-US" sz="2000" baseline="0" dirty="0">
                          <a:solidFill>
                            <a:srgbClr val="000000"/>
                          </a:solidFill>
                        </a:rPr>
                        <a:t> =  10 dm</a:t>
                      </a:r>
                      <a:endParaRPr lang="en-US" sz="2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88620">
                <a:tc>
                  <a:txBody>
                    <a:bodyPr/>
                    <a:lstStyle/>
                    <a:p>
                      <a:r>
                        <a:rPr lang="en-US" sz="2000" dirty="0">
                          <a:solidFill>
                            <a:srgbClr val="000000"/>
                          </a:solidFill>
                        </a:rPr>
                        <a:t>1 </a:t>
                      </a:r>
                      <a:r>
                        <a:rPr lang="en-US" sz="2000" b="1" dirty="0">
                          <a:solidFill>
                            <a:srgbClr val="000000"/>
                          </a:solidFill>
                        </a:rPr>
                        <a:t>centi</a:t>
                      </a:r>
                      <a:r>
                        <a:rPr lang="en-US" sz="2000" dirty="0">
                          <a:solidFill>
                            <a:srgbClr val="000000"/>
                          </a:solidFill>
                        </a:rPr>
                        <a:t>meter (cm)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0.01 meter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1 m  =  100 cm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8620">
                <a:tc>
                  <a:txBody>
                    <a:bodyPr/>
                    <a:lstStyle/>
                    <a:p>
                      <a:r>
                        <a:rPr lang="en-US" sz="2000" dirty="0">
                          <a:solidFill>
                            <a:srgbClr val="000000"/>
                          </a:solidFill>
                        </a:rPr>
                        <a:t>1 </a:t>
                      </a:r>
                      <a:r>
                        <a:rPr lang="en-US" sz="2000" b="1" dirty="0">
                          <a:solidFill>
                            <a:srgbClr val="000000"/>
                          </a:solidFill>
                        </a:rPr>
                        <a:t>deci</a:t>
                      </a:r>
                      <a:r>
                        <a:rPr lang="en-US" sz="2000" dirty="0">
                          <a:solidFill>
                            <a:srgbClr val="000000"/>
                          </a:solidFill>
                        </a:rPr>
                        <a:t>meter</a:t>
                      </a:r>
                      <a:r>
                        <a:rPr lang="en-US" sz="2000" baseline="0" dirty="0">
                          <a:solidFill>
                            <a:srgbClr val="000000"/>
                          </a:solidFill>
                        </a:rPr>
                        <a:t> (dm)</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0.1 meter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1 m  =  1000 mm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88620">
                <a:tc>
                  <a:txBody>
                    <a:bodyPr/>
                    <a:lstStyle/>
                    <a:p>
                      <a:r>
                        <a:rPr lang="en-US" sz="2000" dirty="0">
                          <a:solidFill>
                            <a:srgbClr val="000000"/>
                          </a:solidFill>
                        </a:rPr>
                        <a:t>1 meter (m)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1.0 meter (basic unit)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88620">
                <a:tc>
                  <a:txBody>
                    <a:bodyPr/>
                    <a:lstStyle/>
                    <a:p>
                      <a:r>
                        <a:rPr lang="en-US" sz="2000" dirty="0">
                          <a:solidFill>
                            <a:srgbClr val="000000"/>
                          </a:solidFill>
                        </a:rPr>
                        <a:t>1 </a:t>
                      </a:r>
                      <a:r>
                        <a:rPr lang="en-US" sz="2000" b="1" dirty="0">
                          <a:solidFill>
                            <a:srgbClr val="000000"/>
                          </a:solidFill>
                        </a:rPr>
                        <a:t>deca</a:t>
                      </a:r>
                      <a:r>
                        <a:rPr lang="en-US" sz="2000" dirty="0">
                          <a:solidFill>
                            <a:srgbClr val="000000"/>
                          </a:solidFill>
                        </a:rPr>
                        <a:t>meter (dam)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10 meters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88620">
                <a:tc>
                  <a:txBody>
                    <a:bodyPr/>
                    <a:lstStyle/>
                    <a:p>
                      <a:r>
                        <a:rPr lang="en-US" sz="2000" dirty="0">
                          <a:solidFill>
                            <a:srgbClr val="000000"/>
                          </a:solidFill>
                        </a:rPr>
                        <a:t>1 </a:t>
                      </a:r>
                      <a:r>
                        <a:rPr lang="en-US" sz="2000" b="1" dirty="0">
                          <a:solidFill>
                            <a:srgbClr val="000000"/>
                          </a:solidFill>
                        </a:rPr>
                        <a:t>hecto</a:t>
                      </a:r>
                      <a:r>
                        <a:rPr lang="en-US" sz="2000" dirty="0">
                          <a:solidFill>
                            <a:srgbClr val="000000"/>
                          </a:solidFill>
                        </a:rPr>
                        <a:t>meter (</a:t>
                      </a:r>
                      <a:r>
                        <a:rPr lang="en-US" sz="2000" dirty="0" err="1">
                          <a:solidFill>
                            <a:srgbClr val="000000"/>
                          </a:solidFill>
                        </a:rPr>
                        <a:t>hm</a:t>
                      </a:r>
                      <a:r>
                        <a:rPr lang="en-US" sz="2000" dirty="0">
                          <a:solidFill>
                            <a:srgbClr val="000000"/>
                          </a:solidFill>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100 meters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88620">
                <a:tc>
                  <a:txBody>
                    <a:bodyPr/>
                    <a:lstStyle/>
                    <a:p>
                      <a:r>
                        <a:rPr lang="en-US" sz="2000" dirty="0">
                          <a:solidFill>
                            <a:srgbClr val="000000"/>
                          </a:solidFill>
                        </a:rPr>
                        <a:t>1 </a:t>
                      </a:r>
                      <a:r>
                        <a:rPr lang="en-US" sz="2000" b="1" dirty="0">
                          <a:solidFill>
                            <a:srgbClr val="000000"/>
                          </a:solidFill>
                        </a:rPr>
                        <a:t>kilo</a:t>
                      </a:r>
                      <a:r>
                        <a:rPr lang="en-US" sz="2000" dirty="0">
                          <a:solidFill>
                            <a:srgbClr val="000000"/>
                          </a:solidFill>
                        </a:rPr>
                        <a:t>meter (km)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1000 meters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Metric Units of Length</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4278094"/>
          </a:xfrm>
          <a:solidFill>
            <a:srgbClr val="FFFFCC"/>
          </a:solidFill>
          <a:ln w="28575">
            <a:solidFill>
              <a:srgbClr val="000000"/>
            </a:solidFill>
          </a:ln>
        </p:spPr>
        <p:txBody>
          <a:bodyPr>
            <a:spAutoFit/>
          </a:bodyPr>
          <a:lstStyle/>
          <a:p>
            <a:pPr algn="ctr">
              <a:buNone/>
            </a:pPr>
            <a:r>
              <a:rPr lang="en-US" b="1" i="0" dirty="0">
                <a:solidFill>
                  <a:srgbClr val="000000"/>
                </a:solidFill>
              </a:rPr>
              <a:t>Changing Metric Measures of Length</a:t>
            </a:r>
          </a:p>
          <a:p>
            <a:pPr>
              <a:buNone/>
            </a:pPr>
            <a:r>
              <a:rPr lang="en-US" sz="2000" i="0" dirty="0">
                <a:solidFill>
                  <a:srgbClr val="000000"/>
                </a:solidFill>
              </a:rPr>
              <a:t>		</a:t>
            </a:r>
            <a:r>
              <a:rPr lang="en-US" sz="2000" b="1" i="0" u="sng" dirty="0">
                <a:solidFill>
                  <a:srgbClr val="000000"/>
                </a:solidFill>
              </a:rPr>
              <a:t>Procedure</a:t>
            </a:r>
            <a:r>
              <a:rPr lang="en-US" sz="2000" b="1" i="0" dirty="0">
                <a:solidFill>
                  <a:srgbClr val="000000"/>
                </a:solidFill>
              </a:rPr>
              <a:t>			          </a:t>
            </a:r>
            <a:r>
              <a:rPr lang="en-US" sz="2000" b="1" i="0" u="sng" dirty="0">
                <a:solidFill>
                  <a:srgbClr val="000000"/>
                </a:solidFill>
              </a:rPr>
              <a:t>Example</a:t>
            </a:r>
          </a:p>
          <a:p>
            <a:pPr marL="0">
              <a:spcBef>
                <a:spcPts val="0"/>
              </a:spcBef>
              <a:buNone/>
            </a:pPr>
            <a:r>
              <a:rPr lang="en-US" sz="2000" i="0" dirty="0">
                <a:solidFill>
                  <a:srgbClr val="000000"/>
                </a:solidFill>
              </a:rPr>
              <a:t>To change to a measure of length that is: 		</a:t>
            </a:r>
            <a:r>
              <a:rPr lang="en-US" sz="2000" b="1" i="0" dirty="0">
                <a:solidFill>
                  <a:srgbClr val="000000"/>
                </a:solidFill>
              </a:rPr>
              <a:t>Larger to Smaller</a:t>
            </a:r>
          </a:p>
          <a:p>
            <a:pPr marL="0">
              <a:spcBef>
                <a:spcPts val="0"/>
              </a:spcBef>
              <a:buNone/>
            </a:pPr>
            <a:r>
              <a:rPr lang="en-US" sz="2000" i="0" dirty="0">
                <a:solidFill>
                  <a:srgbClr val="000000"/>
                </a:solidFill>
              </a:rPr>
              <a:t>     one unit smaller, multiply by 10, </a:t>
            </a:r>
          </a:p>
          <a:p>
            <a:pPr marL="0">
              <a:spcBef>
                <a:spcPts val="0"/>
              </a:spcBef>
              <a:buNone/>
            </a:pPr>
            <a:r>
              <a:rPr lang="en-US" sz="2000" i="0" dirty="0">
                <a:solidFill>
                  <a:srgbClr val="000000"/>
                </a:solidFill>
              </a:rPr>
              <a:t>     two units smaller, multiply by 100, </a:t>
            </a:r>
          </a:p>
          <a:p>
            <a:pPr marL="0">
              <a:spcBef>
                <a:spcPts val="0"/>
              </a:spcBef>
              <a:buNone/>
            </a:pPr>
            <a:r>
              <a:rPr lang="en-US" sz="2000" i="0" dirty="0">
                <a:solidFill>
                  <a:srgbClr val="000000"/>
                </a:solidFill>
              </a:rPr>
              <a:t>     three units smaller, multiply by 1000, </a:t>
            </a:r>
          </a:p>
          <a:p>
            <a:pPr marL="0">
              <a:spcBef>
                <a:spcPts val="0"/>
              </a:spcBef>
              <a:buNone/>
            </a:pPr>
            <a:r>
              <a:rPr lang="en-US" sz="2000" i="0" dirty="0">
                <a:solidFill>
                  <a:srgbClr val="000000"/>
                </a:solidFill>
              </a:rPr>
              <a:t>     and so on.</a:t>
            </a:r>
          </a:p>
          <a:p>
            <a:pPr marL="0">
              <a:spcBef>
                <a:spcPts val="0"/>
              </a:spcBef>
              <a:buNone/>
            </a:pPr>
            <a:endParaRPr lang="en-US" sz="2000" i="0" dirty="0">
              <a:solidFill>
                <a:srgbClr val="000000"/>
              </a:solidFill>
            </a:endParaRPr>
          </a:p>
          <a:p>
            <a:pPr marL="0">
              <a:spcBef>
                <a:spcPts val="0"/>
              </a:spcBef>
              <a:buNone/>
            </a:pPr>
            <a:r>
              <a:rPr lang="en-US" sz="2000" i="0" dirty="0">
                <a:solidFill>
                  <a:srgbClr val="000000"/>
                </a:solidFill>
              </a:rPr>
              <a:t>To change to a measure of length that is: 		</a:t>
            </a:r>
            <a:r>
              <a:rPr lang="en-US" sz="2000" b="1" i="0" dirty="0">
                <a:solidFill>
                  <a:srgbClr val="000000"/>
                </a:solidFill>
              </a:rPr>
              <a:t>Smaller to Larger</a:t>
            </a:r>
            <a:endParaRPr lang="en-US" sz="2000" i="0" dirty="0">
              <a:solidFill>
                <a:srgbClr val="000000"/>
              </a:solidFill>
            </a:endParaRPr>
          </a:p>
          <a:p>
            <a:pPr marL="0">
              <a:spcBef>
                <a:spcPts val="0"/>
              </a:spcBef>
              <a:buNone/>
            </a:pPr>
            <a:r>
              <a:rPr lang="en-US" sz="2000" i="0" dirty="0">
                <a:solidFill>
                  <a:srgbClr val="000000"/>
                </a:solidFill>
              </a:rPr>
              <a:t>     one unit larger, divide by 10, </a:t>
            </a:r>
          </a:p>
          <a:p>
            <a:pPr marL="0">
              <a:spcBef>
                <a:spcPts val="0"/>
              </a:spcBef>
              <a:buNone/>
            </a:pPr>
            <a:r>
              <a:rPr lang="en-US" sz="2000" i="0" dirty="0">
                <a:solidFill>
                  <a:srgbClr val="000000"/>
                </a:solidFill>
              </a:rPr>
              <a:t>     two units larger, divide by 100, </a:t>
            </a:r>
          </a:p>
          <a:p>
            <a:pPr marL="0">
              <a:spcBef>
                <a:spcPts val="0"/>
              </a:spcBef>
              <a:buNone/>
            </a:pPr>
            <a:r>
              <a:rPr lang="en-US" sz="2000" i="0" dirty="0">
                <a:solidFill>
                  <a:srgbClr val="000000"/>
                </a:solidFill>
              </a:rPr>
              <a:t>     three units larger, divide by 1000, </a:t>
            </a:r>
          </a:p>
          <a:p>
            <a:pPr marL="0">
              <a:spcBef>
                <a:spcPts val="0"/>
              </a:spcBef>
              <a:buNone/>
            </a:pPr>
            <a:r>
              <a:rPr lang="en-US" sz="2000" i="0" dirty="0">
                <a:solidFill>
                  <a:srgbClr val="000000"/>
                </a:solidFill>
              </a:rPr>
              <a:t>     and so on.</a:t>
            </a:r>
          </a:p>
        </p:txBody>
      </p:sp>
      <p:graphicFrame>
        <p:nvGraphicFramePr>
          <p:cNvPr id="5" name="Object 4"/>
          <p:cNvGraphicFramePr>
            <a:graphicFrameLocks noChangeAspect="1"/>
          </p:cNvGraphicFramePr>
          <p:nvPr/>
        </p:nvGraphicFramePr>
        <p:xfrm>
          <a:off x="6096000" y="2514600"/>
          <a:ext cx="1943100" cy="876300"/>
        </p:xfrm>
        <a:graphic>
          <a:graphicData uri="http://schemas.openxmlformats.org/presentationml/2006/ole">
            <mc:AlternateContent xmlns:mc="http://schemas.openxmlformats.org/markup-compatibility/2006">
              <mc:Choice xmlns:v="urn:schemas-microsoft-com:vml" Requires="v">
                <p:oleObj spid="_x0000_s1032" name="Equation" r:id="rId3" imgW="1942920" imgH="876240" progId="Equation.DSMT4">
                  <p:embed/>
                </p:oleObj>
              </mc:Choice>
              <mc:Fallback>
                <p:oleObj name="Equation" r:id="rId3" imgW="1942920" imgH="8762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514600"/>
                        <a:ext cx="19431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3"/>
          <p:cNvGraphicFramePr>
            <a:graphicFrameLocks noChangeAspect="1"/>
          </p:cNvGraphicFramePr>
          <p:nvPr/>
        </p:nvGraphicFramePr>
        <p:xfrm>
          <a:off x="6019800" y="4343400"/>
          <a:ext cx="1981200" cy="812800"/>
        </p:xfrm>
        <a:graphic>
          <a:graphicData uri="http://schemas.openxmlformats.org/presentationml/2006/ole">
            <mc:AlternateContent xmlns:mc="http://schemas.openxmlformats.org/markup-compatibility/2006">
              <mc:Choice xmlns:v="urn:schemas-microsoft-com:vml" Requires="v">
                <p:oleObj spid="_x0000_s1033" name="Equation" r:id="rId5" imgW="1981080" imgH="812520" progId="Equation.DSMT4">
                  <p:embed/>
                </p:oleObj>
              </mc:Choice>
              <mc:Fallback>
                <p:oleObj name="Equation" r:id="rId5" imgW="1981080" imgH="81252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4343400"/>
                        <a:ext cx="1981200" cy="812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t>Example 1</a:t>
            </a:r>
          </a:p>
        </p:txBody>
      </p:sp>
      <p:sp>
        <p:nvSpPr>
          <p:cNvPr id="15362" name="Content Placeholder 2"/>
          <p:cNvSpPr>
            <a:spLocks noGrp="1"/>
          </p:cNvSpPr>
          <p:nvPr>
            <p:ph idx="1"/>
          </p:nvPr>
        </p:nvSpPr>
        <p:spPr/>
        <p:txBody>
          <a:bodyPr>
            <a:noAutofit/>
          </a:bodyPr>
          <a:lstStyle/>
          <a:p>
            <a:r>
              <a:rPr lang="en-US" dirty="0"/>
              <a:t>The following examples illustrate how to change from larger to smaller units of length in the metric system.</a:t>
            </a:r>
            <a:endParaRPr lang="en-US" i="0" dirty="0">
              <a:solidFill>
                <a:schemeClr val="tx1"/>
              </a:solidFill>
            </a:endParaRPr>
          </a:p>
          <a:p>
            <a:pPr marL="0" indent="-457200" eaLnBrk="1" hangingPunct="1">
              <a:buNone/>
            </a:pPr>
            <a:r>
              <a:rPr lang="en-US" b="1" i="0" dirty="0">
                <a:solidFill>
                  <a:schemeClr val="tx1"/>
                </a:solidFill>
              </a:rPr>
              <a:t>a.</a:t>
            </a:r>
            <a:r>
              <a:rPr lang="en-US" i="0" dirty="0">
                <a:solidFill>
                  <a:schemeClr val="tx1"/>
                </a:solidFill>
              </a:rPr>
              <a:t>  </a:t>
            </a:r>
            <a:r>
              <a:rPr lang="en-US" i="0" dirty="0">
                <a:solidFill>
                  <a:srgbClr val="0000FF"/>
                </a:solidFill>
              </a:rPr>
              <a:t>5.6 m</a:t>
            </a:r>
            <a:r>
              <a:rPr lang="en-US" i="0" dirty="0">
                <a:solidFill>
                  <a:srgbClr val="3333FF"/>
                </a:solidFill>
              </a:rPr>
              <a:t>	</a:t>
            </a:r>
            <a:endParaRPr lang="en-US" i="0" dirty="0">
              <a:solidFill>
                <a:srgbClr val="FF0000"/>
              </a:solidFill>
            </a:endParaRPr>
          </a:p>
          <a:p>
            <a:pPr marL="0" indent="-457200" eaLnBrk="1" hangingPunct="1">
              <a:lnSpc>
                <a:spcPct val="150000"/>
              </a:lnSpc>
              <a:buNone/>
            </a:pPr>
            <a:r>
              <a:rPr lang="en-US" b="1" i="0" dirty="0">
                <a:solidFill>
                  <a:schemeClr val="tx1"/>
                </a:solidFill>
              </a:rPr>
              <a:t>b.</a:t>
            </a:r>
            <a:r>
              <a:rPr lang="en-US" i="0" dirty="0">
                <a:solidFill>
                  <a:schemeClr val="tx1"/>
                </a:solidFill>
              </a:rPr>
              <a:t>  </a:t>
            </a:r>
            <a:r>
              <a:rPr lang="en-US" i="0" dirty="0">
                <a:solidFill>
                  <a:srgbClr val="0000FF"/>
                </a:solidFill>
              </a:rPr>
              <a:t>5.6 m</a:t>
            </a:r>
            <a:r>
              <a:rPr lang="en-US" i="0" dirty="0">
                <a:solidFill>
                  <a:srgbClr val="3333FF"/>
                </a:solidFill>
              </a:rPr>
              <a:t>	</a:t>
            </a:r>
            <a:endParaRPr lang="en-US" i="0" dirty="0">
              <a:solidFill>
                <a:srgbClr val="FF0000"/>
              </a:solidFill>
            </a:endParaRPr>
          </a:p>
          <a:p>
            <a:pPr marL="0" indent="-457200" eaLnBrk="1" hangingPunct="1">
              <a:lnSpc>
                <a:spcPct val="150000"/>
              </a:lnSpc>
              <a:buNone/>
            </a:pPr>
            <a:r>
              <a:rPr lang="en-US" b="1" i="0" dirty="0">
                <a:solidFill>
                  <a:schemeClr val="tx1"/>
                </a:solidFill>
              </a:rPr>
              <a:t>c.</a:t>
            </a:r>
            <a:r>
              <a:rPr lang="en-US" i="0" dirty="0">
                <a:solidFill>
                  <a:schemeClr val="tx1"/>
                </a:solidFill>
              </a:rPr>
              <a:t>  </a:t>
            </a:r>
            <a:r>
              <a:rPr lang="en-US" i="0" dirty="0">
                <a:solidFill>
                  <a:srgbClr val="0000FF"/>
                </a:solidFill>
              </a:rPr>
              <a:t>23.5 cm</a:t>
            </a:r>
            <a:r>
              <a:rPr lang="en-US" i="0" dirty="0">
                <a:solidFill>
                  <a:srgbClr val="3333FF"/>
                </a:solidFill>
              </a:rPr>
              <a:t>	</a:t>
            </a:r>
            <a:endParaRPr lang="en-US" i="0" dirty="0">
              <a:solidFill>
                <a:srgbClr val="FF0000"/>
              </a:solidFill>
            </a:endParaRPr>
          </a:p>
          <a:p>
            <a:pPr marL="0" indent="-457200" eaLnBrk="1" hangingPunct="1">
              <a:lnSpc>
                <a:spcPct val="150000"/>
              </a:lnSpc>
              <a:buNone/>
            </a:pPr>
            <a:r>
              <a:rPr lang="en-US" b="1" i="0" dirty="0">
                <a:solidFill>
                  <a:schemeClr val="tx1"/>
                </a:solidFill>
              </a:rPr>
              <a:t>d.</a:t>
            </a:r>
            <a:r>
              <a:rPr lang="en-US" i="0" dirty="0">
                <a:solidFill>
                  <a:schemeClr val="tx1"/>
                </a:solidFill>
              </a:rPr>
              <a:t>  </a:t>
            </a:r>
            <a:r>
              <a:rPr lang="en-US" i="0" dirty="0">
                <a:solidFill>
                  <a:srgbClr val="0000FF"/>
                </a:solidFill>
              </a:rPr>
              <a:t>1.42 km</a:t>
            </a:r>
            <a:r>
              <a:rPr lang="en-US" i="0" dirty="0">
                <a:solidFill>
                  <a:srgbClr val="3333FF"/>
                </a:solidFill>
              </a:rPr>
              <a:t>	</a:t>
            </a:r>
            <a:endParaRPr lang="en-US" i="0" dirty="0">
              <a:solidFill>
                <a:srgbClr val="FF0000"/>
              </a:solidFill>
            </a:endParaRPr>
          </a:p>
          <a:p>
            <a:pPr marL="457200" indent="-457200" eaLnBrk="1" hangingPunct="1">
              <a:buNone/>
            </a:pPr>
            <a:endParaRPr lang="en-US" i="0" dirty="0">
              <a:solidFill>
                <a:srgbClr val="FF0000"/>
              </a:solidFill>
            </a:endParaRPr>
          </a:p>
        </p:txBody>
      </p:sp>
      <p:sp>
        <p:nvSpPr>
          <p:cNvPr id="4" name="Rectangle 3"/>
          <p:cNvSpPr/>
          <p:nvPr/>
        </p:nvSpPr>
        <p:spPr>
          <a:xfrm>
            <a:off x="2303145" y="4330700"/>
            <a:ext cx="2954655" cy="523220"/>
          </a:xfrm>
          <a:prstGeom prst="rect">
            <a:avLst/>
          </a:prstGeom>
        </p:spPr>
        <p:txBody>
          <a:bodyPr wrap="none">
            <a:spAutoFit/>
          </a:bodyPr>
          <a:lstStyle/>
          <a:p>
            <a:pPr indent="-457200"/>
            <a:r>
              <a:rPr lang="en-US" sz="2800" dirty="0">
                <a:solidFill>
                  <a:srgbClr val="000099"/>
                </a:solidFill>
              </a:rPr>
              <a:t>=</a:t>
            </a:r>
            <a:r>
              <a:rPr lang="en-US" sz="2800" dirty="0">
                <a:solidFill>
                  <a:srgbClr val="3333FF"/>
                </a:solidFill>
              </a:rPr>
              <a:t>   </a:t>
            </a:r>
            <a:r>
              <a:rPr lang="en-US" sz="2800" dirty="0">
                <a:solidFill>
                  <a:srgbClr val="000099"/>
                </a:solidFill>
              </a:rPr>
              <a:t>1000(1.42) m	</a:t>
            </a:r>
            <a:endParaRPr lang="en-US" sz="2800" dirty="0">
              <a:solidFill>
                <a:srgbClr val="FF0000"/>
              </a:solidFill>
            </a:endParaRPr>
          </a:p>
        </p:txBody>
      </p:sp>
      <p:sp>
        <p:nvSpPr>
          <p:cNvPr id="5" name="Rectangle 4"/>
          <p:cNvSpPr/>
          <p:nvPr/>
        </p:nvSpPr>
        <p:spPr>
          <a:xfrm>
            <a:off x="5029200" y="4330700"/>
            <a:ext cx="1709122" cy="523220"/>
          </a:xfrm>
          <a:prstGeom prst="rect">
            <a:avLst/>
          </a:prstGeom>
        </p:spPr>
        <p:txBody>
          <a:bodyPr wrap="none">
            <a:spAutoFit/>
          </a:bodyPr>
          <a:lstStyle/>
          <a:p>
            <a:pPr indent="-457200"/>
            <a:r>
              <a:rPr lang="en-US" sz="2800" dirty="0">
                <a:solidFill>
                  <a:srgbClr val="000099"/>
                </a:solidFill>
              </a:rPr>
              <a:t>=   </a:t>
            </a:r>
            <a:r>
              <a:rPr lang="en-US" sz="2800" dirty="0">
                <a:solidFill>
                  <a:srgbClr val="FF0000"/>
                </a:solidFill>
              </a:rPr>
              <a:t>1420 m</a:t>
            </a:r>
          </a:p>
        </p:txBody>
      </p:sp>
      <p:sp>
        <p:nvSpPr>
          <p:cNvPr id="6" name="Rectangle 5"/>
          <p:cNvSpPr/>
          <p:nvPr/>
        </p:nvSpPr>
        <p:spPr>
          <a:xfrm>
            <a:off x="2303145" y="3606800"/>
            <a:ext cx="2954655" cy="523220"/>
          </a:xfrm>
          <a:prstGeom prst="rect">
            <a:avLst/>
          </a:prstGeom>
        </p:spPr>
        <p:txBody>
          <a:bodyPr wrap="none">
            <a:spAutoFit/>
          </a:bodyPr>
          <a:lstStyle/>
          <a:p>
            <a:r>
              <a:rPr lang="en-US" sz="2800" dirty="0">
                <a:solidFill>
                  <a:srgbClr val="000099"/>
                </a:solidFill>
              </a:rPr>
              <a:t>=</a:t>
            </a:r>
            <a:r>
              <a:rPr lang="en-US" sz="2800" dirty="0">
                <a:solidFill>
                  <a:srgbClr val="3333FF"/>
                </a:solidFill>
              </a:rPr>
              <a:t>   </a:t>
            </a:r>
            <a:r>
              <a:rPr lang="en-US" sz="2800" dirty="0">
                <a:solidFill>
                  <a:srgbClr val="000099"/>
                </a:solidFill>
              </a:rPr>
              <a:t>10 (23.5) mm	</a:t>
            </a:r>
            <a:endParaRPr lang="en-US" sz="2800" dirty="0"/>
          </a:p>
        </p:txBody>
      </p:sp>
      <p:sp>
        <p:nvSpPr>
          <p:cNvPr id="7" name="Rectangle 6"/>
          <p:cNvSpPr/>
          <p:nvPr/>
        </p:nvSpPr>
        <p:spPr>
          <a:xfrm>
            <a:off x="5029200" y="3606800"/>
            <a:ext cx="1813317"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235 mm</a:t>
            </a:r>
            <a:endParaRPr lang="en-US" sz="2800" dirty="0"/>
          </a:p>
        </p:txBody>
      </p:sp>
      <p:sp>
        <p:nvSpPr>
          <p:cNvPr id="8" name="Rectangle 7"/>
          <p:cNvSpPr/>
          <p:nvPr/>
        </p:nvSpPr>
        <p:spPr>
          <a:xfrm>
            <a:off x="2303145" y="2895600"/>
            <a:ext cx="2954655" cy="523220"/>
          </a:xfrm>
          <a:prstGeom prst="rect">
            <a:avLst/>
          </a:prstGeom>
        </p:spPr>
        <p:txBody>
          <a:bodyPr wrap="none">
            <a:spAutoFit/>
          </a:bodyPr>
          <a:lstStyle/>
          <a:p>
            <a:r>
              <a:rPr lang="en-US" sz="2800" dirty="0">
                <a:solidFill>
                  <a:srgbClr val="000099"/>
                </a:solidFill>
              </a:rPr>
              <a:t>=</a:t>
            </a:r>
            <a:r>
              <a:rPr lang="en-US" sz="2800" dirty="0">
                <a:solidFill>
                  <a:srgbClr val="3333FF"/>
                </a:solidFill>
              </a:rPr>
              <a:t>   </a:t>
            </a:r>
            <a:r>
              <a:rPr lang="en-US" sz="2800" dirty="0">
                <a:solidFill>
                  <a:srgbClr val="000099"/>
                </a:solidFill>
              </a:rPr>
              <a:t>1000(5.6) mm	</a:t>
            </a:r>
            <a:endParaRPr lang="en-US" sz="2800" dirty="0"/>
          </a:p>
        </p:txBody>
      </p:sp>
      <p:sp>
        <p:nvSpPr>
          <p:cNvPr id="9" name="Rectangle 8"/>
          <p:cNvSpPr/>
          <p:nvPr/>
        </p:nvSpPr>
        <p:spPr>
          <a:xfrm>
            <a:off x="5029200" y="2895600"/>
            <a:ext cx="1996059"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5600 mm</a:t>
            </a:r>
            <a:endParaRPr lang="en-US" sz="2800" dirty="0"/>
          </a:p>
        </p:txBody>
      </p:sp>
      <p:sp>
        <p:nvSpPr>
          <p:cNvPr id="10" name="Rectangle 9"/>
          <p:cNvSpPr/>
          <p:nvPr/>
        </p:nvSpPr>
        <p:spPr>
          <a:xfrm>
            <a:off x="2303145" y="2245380"/>
            <a:ext cx="2954655" cy="523220"/>
          </a:xfrm>
          <a:prstGeom prst="rect">
            <a:avLst/>
          </a:prstGeom>
        </p:spPr>
        <p:txBody>
          <a:bodyPr wrap="none">
            <a:spAutoFit/>
          </a:bodyPr>
          <a:lstStyle/>
          <a:p>
            <a:r>
              <a:rPr lang="en-US" sz="2800" dirty="0">
                <a:solidFill>
                  <a:srgbClr val="000099"/>
                </a:solidFill>
              </a:rPr>
              <a:t>=</a:t>
            </a:r>
            <a:r>
              <a:rPr lang="en-US" sz="2800" dirty="0">
                <a:solidFill>
                  <a:srgbClr val="3333FF"/>
                </a:solidFill>
              </a:rPr>
              <a:t>   </a:t>
            </a:r>
            <a:r>
              <a:rPr lang="en-US" sz="2800" dirty="0">
                <a:solidFill>
                  <a:srgbClr val="000099"/>
                </a:solidFill>
              </a:rPr>
              <a:t>100(5.6) cm	</a:t>
            </a:r>
            <a:endParaRPr lang="en-US" sz="2800" dirty="0"/>
          </a:p>
        </p:txBody>
      </p:sp>
      <p:sp>
        <p:nvSpPr>
          <p:cNvPr id="11" name="Rectangle 10"/>
          <p:cNvSpPr/>
          <p:nvPr/>
        </p:nvSpPr>
        <p:spPr>
          <a:xfrm>
            <a:off x="5029200" y="2245380"/>
            <a:ext cx="1678665"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560 cm</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r>
              <a:rPr lang="en-US" dirty="0"/>
              <a:t>The following examples illustrate how to change from smaller to larger units of length in the metric system.</a:t>
            </a:r>
            <a:endParaRPr lang="en-US" i="0" dirty="0">
              <a:solidFill>
                <a:schemeClr val="tx1"/>
              </a:solidFill>
            </a:endParaRPr>
          </a:p>
          <a:p>
            <a:pPr marL="0" indent="-457200" eaLnBrk="1" hangingPunct="1">
              <a:lnSpc>
                <a:spcPct val="200000"/>
              </a:lnSpc>
              <a:buNone/>
            </a:pPr>
            <a:r>
              <a:rPr lang="en-US" b="1" i="0" dirty="0">
                <a:solidFill>
                  <a:schemeClr val="tx1"/>
                </a:solidFill>
              </a:rPr>
              <a:t>a.</a:t>
            </a:r>
            <a:r>
              <a:rPr lang="en-US" i="0" dirty="0">
                <a:solidFill>
                  <a:schemeClr val="tx1"/>
                </a:solidFill>
              </a:rPr>
              <a:t>  </a:t>
            </a:r>
            <a:r>
              <a:rPr lang="en-US" i="0" dirty="0">
                <a:solidFill>
                  <a:srgbClr val="0000FF"/>
                </a:solidFill>
              </a:rPr>
              <a:t>375 cm</a:t>
            </a:r>
            <a:r>
              <a:rPr lang="en-US" i="0" dirty="0">
                <a:solidFill>
                  <a:srgbClr val="3333FF"/>
                </a:solidFill>
              </a:rPr>
              <a:t>	</a:t>
            </a:r>
            <a:r>
              <a:rPr lang="en-US" i="0" dirty="0">
                <a:solidFill>
                  <a:srgbClr val="000099"/>
                </a:solidFill>
              </a:rPr>
              <a:t>	</a:t>
            </a:r>
            <a:endParaRPr lang="en-US" i="0" dirty="0">
              <a:solidFill>
                <a:srgbClr val="FF0000"/>
              </a:solidFill>
            </a:endParaRPr>
          </a:p>
          <a:p>
            <a:pPr marL="0" indent="-457200" eaLnBrk="1" hangingPunct="1">
              <a:lnSpc>
                <a:spcPct val="250000"/>
              </a:lnSpc>
              <a:buNone/>
            </a:pPr>
            <a:r>
              <a:rPr lang="en-US" b="1" i="0" dirty="0">
                <a:solidFill>
                  <a:schemeClr val="tx1"/>
                </a:solidFill>
              </a:rPr>
              <a:t>b.</a:t>
            </a:r>
            <a:r>
              <a:rPr lang="en-US" i="0" dirty="0">
                <a:solidFill>
                  <a:schemeClr val="tx1"/>
                </a:solidFill>
              </a:rPr>
              <a:t>  </a:t>
            </a:r>
            <a:r>
              <a:rPr lang="en-US" i="0" dirty="0">
                <a:solidFill>
                  <a:srgbClr val="0000FF"/>
                </a:solidFill>
              </a:rPr>
              <a:t>375 mm</a:t>
            </a:r>
          </a:p>
          <a:p>
            <a:pPr marL="0" indent="-457200" eaLnBrk="1" hangingPunct="1">
              <a:lnSpc>
                <a:spcPct val="250000"/>
              </a:lnSpc>
              <a:buNone/>
            </a:pPr>
            <a:r>
              <a:rPr lang="en-US" b="1" i="0" dirty="0">
                <a:solidFill>
                  <a:schemeClr val="tx1"/>
                </a:solidFill>
              </a:rPr>
              <a:t>c.</a:t>
            </a:r>
            <a:r>
              <a:rPr lang="en-US" i="0" dirty="0">
                <a:solidFill>
                  <a:schemeClr val="tx1"/>
                </a:solidFill>
              </a:rPr>
              <a:t>  </a:t>
            </a:r>
            <a:r>
              <a:rPr lang="en-US" i="0" dirty="0">
                <a:solidFill>
                  <a:srgbClr val="0000FF"/>
                </a:solidFill>
              </a:rPr>
              <a:t>1055 m</a:t>
            </a:r>
          </a:p>
          <a:p>
            <a:pPr marL="457200" indent="-457200" eaLnBrk="1" hangingPunct="1">
              <a:buNone/>
            </a:pPr>
            <a:endParaRPr lang="en-US" sz="2000" i="0" dirty="0">
              <a:solidFill>
                <a:srgbClr val="FF0000"/>
              </a:solidFill>
            </a:endParaRPr>
          </a:p>
          <a:p>
            <a:pPr marL="457200" indent="-457200" eaLnBrk="1" hangingPunct="1">
              <a:buNone/>
            </a:pPr>
            <a:endParaRPr lang="en-US" i="0" dirty="0">
              <a:solidFill>
                <a:srgbClr val="FF0000"/>
              </a:solidFill>
            </a:endParaRPr>
          </a:p>
          <a:p>
            <a:pPr marL="457200" indent="-457200" eaLnBrk="1" hangingPunct="1">
              <a:buNone/>
            </a:pPr>
            <a:endParaRPr lang="en-US" i="0" dirty="0">
              <a:solidFill>
                <a:srgbClr val="FF0000"/>
              </a:solidFill>
            </a:endParaRPr>
          </a:p>
          <a:p>
            <a:pPr marL="457200" indent="-457200" eaLnBrk="1" hangingPunct="1">
              <a:buNone/>
            </a:pPr>
            <a:endParaRPr lang="en-US" i="0" dirty="0">
              <a:solidFill>
                <a:srgbClr val="FF0000"/>
              </a:solidFill>
            </a:endParaRPr>
          </a:p>
        </p:txBody>
      </p:sp>
      <p:graphicFrame>
        <p:nvGraphicFramePr>
          <p:cNvPr id="14" name="Object 13"/>
          <p:cNvGraphicFramePr>
            <a:graphicFrameLocks noChangeAspect="1"/>
          </p:cNvGraphicFramePr>
          <p:nvPr/>
        </p:nvGraphicFramePr>
        <p:xfrm>
          <a:off x="2514600" y="2362200"/>
          <a:ext cx="1765300" cy="927100"/>
        </p:xfrm>
        <a:graphic>
          <a:graphicData uri="http://schemas.openxmlformats.org/presentationml/2006/ole">
            <mc:AlternateContent xmlns:mc="http://schemas.openxmlformats.org/markup-compatibility/2006">
              <mc:Choice xmlns:v="urn:schemas-microsoft-com:vml" Requires="v">
                <p:oleObj spid="_x0000_s27658" name="Equation" r:id="rId4" imgW="1765080" imgH="927000" progId="Equation.DSMT4">
                  <p:embed/>
                </p:oleObj>
              </mc:Choice>
              <mc:Fallback>
                <p:oleObj name="Equation" r:id="rId4" imgW="1765080" imgH="92700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2362200"/>
                        <a:ext cx="17653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0" name="Object 2"/>
          <p:cNvGraphicFramePr>
            <a:graphicFrameLocks noChangeAspect="1"/>
          </p:cNvGraphicFramePr>
          <p:nvPr/>
        </p:nvGraphicFramePr>
        <p:xfrm>
          <a:off x="2514600" y="3429000"/>
          <a:ext cx="1943100" cy="927100"/>
        </p:xfrm>
        <a:graphic>
          <a:graphicData uri="http://schemas.openxmlformats.org/presentationml/2006/ole">
            <mc:AlternateContent xmlns:mc="http://schemas.openxmlformats.org/markup-compatibility/2006">
              <mc:Choice xmlns:v="urn:schemas-microsoft-com:vml" Requires="v">
                <p:oleObj spid="_x0000_s27659" name="Equation" r:id="rId6" imgW="1942920" imgH="927000" progId="Equation.DSMT4">
                  <p:embed/>
                </p:oleObj>
              </mc:Choice>
              <mc:Fallback>
                <p:oleObj name="Equation" r:id="rId6" imgW="1942920" imgH="927000" progId="Equation.DSMT4">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3429000"/>
                        <a:ext cx="19431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1" name="Object 3"/>
          <p:cNvGraphicFramePr>
            <a:graphicFrameLocks noChangeAspect="1"/>
          </p:cNvGraphicFramePr>
          <p:nvPr/>
        </p:nvGraphicFramePr>
        <p:xfrm>
          <a:off x="2514600" y="4648200"/>
          <a:ext cx="2095500" cy="927100"/>
        </p:xfrm>
        <a:graphic>
          <a:graphicData uri="http://schemas.openxmlformats.org/presentationml/2006/ole">
            <mc:AlternateContent xmlns:mc="http://schemas.openxmlformats.org/markup-compatibility/2006">
              <mc:Choice xmlns:v="urn:schemas-microsoft-com:vml" Requires="v">
                <p:oleObj spid="_x0000_s27660" name="Equation" r:id="rId8" imgW="2095200" imgH="927000" progId="Equation.DSMT4">
                  <p:embed/>
                </p:oleObj>
              </mc:Choice>
              <mc:Fallback>
                <p:oleObj name="Equation" r:id="rId8" imgW="2095200" imgH="927000" progId="Equation.DSMT4">
                  <p:embed/>
                  <p:pic>
                    <p:nvPicPr>
                      <p:cNvPr id="0"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4648200"/>
                        <a:ext cx="20955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Rectangle 15"/>
          <p:cNvSpPr/>
          <p:nvPr/>
        </p:nvSpPr>
        <p:spPr>
          <a:xfrm>
            <a:off x="4894001" y="2524780"/>
            <a:ext cx="1617751"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3.75 m</a:t>
            </a:r>
            <a:endParaRPr lang="en-US" sz="2800" dirty="0"/>
          </a:p>
        </p:txBody>
      </p:sp>
      <p:sp>
        <p:nvSpPr>
          <p:cNvPr id="17" name="Rectangle 16"/>
          <p:cNvSpPr/>
          <p:nvPr/>
        </p:nvSpPr>
        <p:spPr>
          <a:xfrm>
            <a:off x="4894001" y="3667780"/>
            <a:ext cx="1800493"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0.375 m</a:t>
            </a:r>
            <a:endParaRPr lang="en-US" sz="2800" dirty="0"/>
          </a:p>
        </p:txBody>
      </p:sp>
      <p:sp>
        <p:nvSpPr>
          <p:cNvPr id="18" name="Rectangle 17"/>
          <p:cNvSpPr/>
          <p:nvPr/>
        </p:nvSpPr>
        <p:spPr>
          <a:xfrm>
            <a:off x="4894001" y="4810780"/>
            <a:ext cx="1963999"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1.055 km</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6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65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457200" y="1280160"/>
            <a:ext cx="8229600" cy="4659737"/>
          </a:xfrm>
        </p:spPr>
        <p:txBody>
          <a:bodyPr>
            <a:spAutoFit/>
          </a:bodyPr>
          <a:lstStyle/>
          <a:p>
            <a:pPr marL="457200" indent="-457200" eaLnBrk="1" hangingPunct="1">
              <a:buNone/>
            </a:pPr>
            <a:r>
              <a:rPr lang="en-US" dirty="0"/>
              <a:t>Change </a:t>
            </a:r>
            <a:r>
              <a:rPr lang="en-US" dirty="0">
                <a:solidFill>
                  <a:srgbClr val="0000FF"/>
                </a:solidFill>
              </a:rPr>
              <a:t>56</a:t>
            </a:r>
            <a:r>
              <a:rPr lang="en-US" dirty="0"/>
              <a:t> cm to the equivalent measure in meters.</a:t>
            </a:r>
          </a:p>
          <a:p>
            <a:pPr marL="457200" indent="-457200" eaLnBrk="1" hangingPunct="1">
              <a:buNone/>
            </a:pPr>
            <a:r>
              <a:rPr lang="en-US" b="1" dirty="0"/>
              <a:t>Solution</a:t>
            </a:r>
          </a:p>
          <a:p>
            <a:pPr marL="457200" indent="-457200" eaLnBrk="1" hangingPunct="1">
              <a:buNone/>
            </a:pPr>
            <a:endParaRPr lang="en-US" dirty="0"/>
          </a:p>
          <a:p>
            <a:pPr marL="457200" indent="-457200" eaLnBrk="1" hangingPunct="1">
              <a:buNone/>
            </a:pPr>
            <a:endParaRPr lang="en-US" dirty="0"/>
          </a:p>
          <a:p>
            <a:pPr marL="457200" indent="-457200" eaLnBrk="1" hangingPunct="1">
              <a:buNone/>
            </a:pPr>
            <a:endParaRPr lang="en-US" dirty="0"/>
          </a:p>
          <a:p>
            <a:pPr marL="457200" indent="-457200" eaLnBrk="1" hangingPunct="1">
              <a:buNone/>
            </a:pPr>
            <a:endParaRPr lang="en-US" dirty="0"/>
          </a:p>
          <a:p>
            <a:pPr marL="457200" indent="-457200" eaLnBrk="1" hangingPunct="1">
              <a:buNone/>
            </a:pPr>
            <a:endParaRPr lang="en-US" dirty="0"/>
          </a:p>
          <a:p>
            <a:pPr marL="457200" indent="-457200" eaLnBrk="1" hangingPunct="1">
              <a:buNone/>
            </a:pPr>
            <a:endParaRPr lang="en-US" dirty="0"/>
          </a:p>
          <a:p>
            <a:pPr marL="457200" indent="-457200" eaLnBrk="1" hangingPunct="1">
              <a:buNone/>
            </a:pPr>
            <a:r>
              <a:rPr lang="en-US" dirty="0"/>
              <a:t>Thus, </a:t>
            </a:r>
            <a:r>
              <a:rPr lang="en-US" dirty="0">
                <a:solidFill>
                  <a:srgbClr val="0000FF"/>
                </a:solidFill>
              </a:rPr>
              <a:t>56 cm</a:t>
            </a:r>
            <a:endParaRPr lang="en-US" dirty="0"/>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3</a:t>
            </a:r>
            <a:endParaRPr lang="en-US" dirty="0">
              <a:solidFill>
                <a:schemeClr val="accent1">
                  <a:lumMod val="50000"/>
                </a:schemeClr>
              </a:solidFill>
            </a:endParaRPr>
          </a:p>
        </p:txBody>
      </p:sp>
      <p:sp>
        <p:nvSpPr>
          <p:cNvPr id="28" name="TextBox 27"/>
          <p:cNvSpPr txBox="1"/>
          <p:nvPr/>
        </p:nvSpPr>
        <p:spPr>
          <a:xfrm>
            <a:off x="4724400" y="2190690"/>
            <a:ext cx="1981200" cy="400110"/>
          </a:xfrm>
          <a:prstGeom prst="rect">
            <a:avLst/>
          </a:prstGeom>
          <a:noFill/>
        </p:spPr>
        <p:txBody>
          <a:bodyPr wrap="square" rtlCol="0">
            <a:spAutoFit/>
          </a:bodyPr>
          <a:lstStyle/>
          <a:p>
            <a:r>
              <a:rPr lang="en-US" sz="2000" dirty="0">
                <a:solidFill>
                  <a:srgbClr val="008080"/>
                </a:solidFill>
                <a:latin typeface="+mn-lt"/>
              </a:rPr>
              <a:t>2 units to the left</a:t>
            </a:r>
          </a:p>
        </p:txBody>
      </p:sp>
      <p:sp>
        <p:nvSpPr>
          <p:cNvPr id="30" name="TextBox 29"/>
          <p:cNvSpPr txBox="1"/>
          <p:nvPr/>
        </p:nvSpPr>
        <p:spPr>
          <a:xfrm>
            <a:off x="3886200" y="4800600"/>
            <a:ext cx="1143000" cy="707886"/>
          </a:xfrm>
          <a:prstGeom prst="rect">
            <a:avLst/>
          </a:prstGeom>
          <a:noFill/>
        </p:spPr>
        <p:txBody>
          <a:bodyPr wrap="square" rtlCol="0">
            <a:spAutoFit/>
          </a:bodyPr>
          <a:lstStyle/>
          <a:p>
            <a:pPr algn="ctr"/>
            <a:r>
              <a:rPr lang="en-US" sz="2000" dirty="0">
                <a:solidFill>
                  <a:srgbClr val="008080"/>
                </a:solidFill>
                <a:latin typeface="+mn-lt"/>
              </a:rPr>
              <a:t>New </a:t>
            </a:r>
          </a:p>
          <a:p>
            <a:pPr algn="ctr"/>
            <a:r>
              <a:rPr lang="en-US" sz="2000" dirty="0">
                <a:solidFill>
                  <a:srgbClr val="008080"/>
                </a:solidFill>
                <a:latin typeface="+mn-lt"/>
              </a:rPr>
              <a:t>Position</a:t>
            </a:r>
          </a:p>
        </p:txBody>
      </p:sp>
      <p:sp>
        <p:nvSpPr>
          <p:cNvPr id="31" name="TextBox 30"/>
          <p:cNvSpPr txBox="1"/>
          <p:nvPr/>
        </p:nvSpPr>
        <p:spPr>
          <a:xfrm>
            <a:off x="6400800" y="4800600"/>
            <a:ext cx="1143000" cy="707886"/>
          </a:xfrm>
          <a:prstGeom prst="rect">
            <a:avLst/>
          </a:prstGeom>
          <a:noFill/>
        </p:spPr>
        <p:txBody>
          <a:bodyPr wrap="square" rtlCol="0">
            <a:spAutoFit/>
          </a:bodyPr>
          <a:lstStyle/>
          <a:p>
            <a:pPr algn="ctr"/>
            <a:r>
              <a:rPr lang="en-US" sz="2000" dirty="0">
                <a:solidFill>
                  <a:srgbClr val="008080"/>
                </a:solidFill>
                <a:latin typeface="+mn-lt"/>
              </a:rPr>
              <a:t>Original</a:t>
            </a:r>
          </a:p>
          <a:p>
            <a:pPr algn="ctr"/>
            <a:r>
              <a:rPr lang="en-US" sz="2000" dirty="0">
                <a:solidFill>
                  <a:srgbClr val="008080"/>
                </a:solidFill>
                <a:latin typeface="+mn-lt"/>
              </a:rPr>
              <a:t>Position</a:t>
            </a:r>
          </a:p>
        </p:txBody>
      </p:sp>
      <p:sp>
        <p:nvSpPr>
          <p:cNvPr id="38" name="Arc 37"/>
          <p:cNvSpPr/>
          <p:nvPr/>
        </p:nvSpPr>
        <p:spPr>
          <a:xfrm>
            <a:off x="5730240" y="2667000"/>
            <a:ext cx="1280160" cy="914400"/>
          </a:xfrm>
          <a:prstGeom prst="arc">
            <a:avLst>
              <a:gd name="adj1" fmla="val 10691870"/>
              <a:gd name="adj2" fmla="val 0"/>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Arc 38"/>
          <p:cNvSpPr/>
          <p:nvPr/>
        </p:nvSpPr>
        <p:spPr>
          <a:xfrm>
            <a:off x="4445000" y="2666999"/>
            <a:ext cx="1280160" cy="914400"/>
          </a:xfrm>
          <a:prstGeom prst="arc">
            <a:avLst>
              <a:gd name="adj1" fmla="val 10691870"/>
              <a:gd name="adj2" fmla="val 0"/>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2" name="Straight Arrow Connector 41"/>
          <p:cNvCxnSpPr/>
          <p:nvPr/>
        </p:nvCxnSpPr>
        <p:spPr>
          <a:xfrm rot="5400000" flipH="1" flipV="1">
            <a:off x="4228306" y="45712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rot="5400000" flipH="1" flipV="1">
            <a:off x="6755606" y="45712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25602" name="Picture 2"/>
          <p:cNvPicPr>
            <a:picLocks noChangeAspect="1" noChangeArrowheads="1"/>
          </p:cNvPicPr>
          <p:nvPr/>
        </p:nvPicPr>
        <p:blipFill>
          <a:blip r:embed="rId3"/>
          <a:srcRect/>
          <a:stretch>
            <a:fillRect/>
          </a:stretch>
        </p:blipFill>
        <p:spPr bwMode="auto">
          <a:xfrm>
            <a:off x="457200" y="3200400"/>
            <a:ext cx="8229600" cy="1072601"/>
          </a:xfrm>
          <a:prstGeom prst="rect">
            <a:avLst/>
          </a:prstGeom>
          <a:noFill/>
          <a:ln w="9525">
            <a:noFill/>
            <a:miter lim="800000"/>
            <a:headEnd/>
            <a:tailEnd/>
          </a:ln>
          <a:effectLst/>
        </p:spPr>
      </p:pic>
      <p:sp>
        <p:nvSpPr>
          <p:cNvPr id="29" name="Rectangle 28"/>
          <p:cNvSpPr/>
          <p:nvPr/>
        </p:nvSpPr>
        <p:spPr>
          <a:xfrm>
            <a:off x="2286000" y="5384800"/>
            <a:ext cx="1545616"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0"/>
                </a:solidFill>
              </a:rPr>
              <a:t>0.56 m</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0" grpId="0"/>
      <p:bldP spid="31" grpId="0"/>
      <p:bldP spid="38" grpId="0" animBg="1"/>
      <p:bldP spid="39" grpId="0" animBg="1"/>
      <p:bldP spid="2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789003"/>
          </a:xfrm>
        </p:spPr>
        <p:txBody>
          <a:bodyPr>
            <a:spAutoFit/>
          </a:bodyPr>
          <a:lstStyle/>
          <a:p>
            <a:pPr marL="0" indent="-457200" eaLnBrk="1" hangingPunct="1">
              <a:buNone/>
            </a:pPr>
            <a:r>
              <a:rPr lang="en-US" dirty="0"/>
              <a:t>Change </a:t>
            </a:r>
            <a:r>
              <a:rPr lang="en-US" dirty="0">
                <a:solidFill>
                  <a:srgbClr val="0000FF"/>
                </a:solidFill>
              </a:rPr>
              <a:t>13.5 m</a:t>
            </a:r>
            <a:r>
              <a:rPr lang="en-US" dirty="0"/>
              <a:t> to the equivalent measure in millimeters.</a:t>
            </a:r>
          </a:p>
          <a:p>
            <a:pPr marL="457200" indent="-457200" eaLnBrk="1" hangingPunct="1">
              <a:buNone/>
            </a:pPr>
            <a:r>
              <a:rPr lang="en-US" b="1" dirty="0"/>
              <a:t>Solution</a:t>
            </a:r>
          </a:p>
          <a:p>
            <a:pPr marL="457200" indent="-457200" eaLnBrk="1" hangingPunct="1">
              <a:buNone/>
            </a:pPr>
            <a:endParaRPr lang="en-US" dirty="0"/>
          </a:p>
          <a:p>
            <a:pPr marL="457200" indent="-457200" eaLnBrk="1" hangingPunct="1">
              <a:buNone/>
            </a:pPr>
            <a:endParaRPr lang="en-US" dirty="0"/>
          </a:p>
          <a:p>
            <a:pPr marL="457200" indent="-457200" eaLnBrk="1" hangingPunct="1">
              <a:buNone/>
            </a:pPr>
            <a:endParaRPr lang="en-US" dirty="0"/>
          </a:p>
          <a:p>
            <a:pPr marL="457200" indent="-457200" eaLnBrk="1" hangingPunct="1">
              <a:buNone/>
            </a:pPr>
            <a:endParaRPr lang="en-US" dirty="0"/>
          </a:p>
          <a:p>
            <a:pPr marL="457200" indent="-457200" eaLnBrk="1" hangingPunct="1">
              <a:lnSpc>
                <a:spcPct val="150000"/>
              </a:lnSpc>
              <a:buNone/>
            </a:pPr>
            <a:endParaRPr lang="en-US" dirty="0"/>
          </a:p>
          <a:p>
            <a:pPr marL="457200" indent="-457200" eaLnBrk="1" hangingPunct="1">
              <a:buNone/>
            </a:pPr>
            <a:r>
              <a:rPr lang="en-US" dirty="0"/>
              <a:t>Thus, </a:t>
            </a:r>
            <a:r>
              <a:rPr lang="en-US" dirty="0">
                <a:solidFill>
                  <a:srgbClr val="0000FF"/>
                </a:solidFill>
              </a:rPr>
              <a:t>13.5 m</a:t>
            </a:r>
            <a:endParaRPr lang="en-US" dirty="0"/>
          </a:p>
        </p:txBody>
      </p:sp>
      <p:sp>
        <p:nvSpPr>
          <p:cNvPr id="28" name="TextBox 27"/>
          <p:cNvSpPr txBox="1"/>
          <p:nvPr/>
        </p:nvSpPr>
        <p:spPr>
          <a:xfrm>
            <a:off x="5257800" y="2133600"/>
            <a:ext cx="2133600" cy="400110"/>
          </a:xfrm>
          <a:prstGeom prst="rect">
            <a:avLst/>
          </a:prstGeom>
          <a:noFill/>
        </p:spPr>
        <p:txBody>
          <a:bodyPr wrap="square" rtlCol="0">
            <a:spAutoFit/>
          </a:bodyPr>
          <a:lstStyle/>
          <a:p>
            <a:r>
              <a:rPr lang="en-US" sz="2000" dirty="0">
                <a:solidFill>
                  <a:srgbClr val="008080"/>
                </a:solidFill>
                <a:latin typeface="+mn-lt"/>
              </a:rPr>
              <a:t>3 units to the right</a:t>
            </a:r>
          </a:p>
        </p:txBody>
      </p:sp>
      <p:sp>
        <p:nvSpPr>
          <p:cNvPr id="30" name="TextBox 29"/>
          <p:cNvSpPr txBox="1"/>
          <p:nvPr/>
        </p:nvSpPr>
        <p:spPr>
          <a:xfrm>
            <a:off x="7696200" y="4800600"/>
            <a:ext cx="1143000" cy="707886"/>
          </a:xfrm>
          <a:prstGeom prst="rect">
            <a:avLst/>
          </a:prstGeom>
          <a:noFill/>
        </p:spPr>
        <p:txBody>
          <a:bodyPr wrap="square" rtlCol="0">
            <a:spAutoFit/>
          </a:bodyPr>
          <a:lstStyle/>
          <a:p>
            <a:pPr algn="ctr"/>
            <a:r>
              <a:rPr lang="en-US" sz="2000" dirty="0">
                <a:solidFill>
                  <a:srgbClr val="008080"/>
                </a:solidFill>
                <a:latin typeface="+mn-lt"/>
              </a:rPr>
              <a:t>New </a:t>
            </a:r>
          </a:p>
          <a:p>
            <a:pPr algn="ctr"/>
            <a:r>
              <a:rPr lang="en-US" sz="2000" dirty="0">
                <a:solidFill>
                  <a:srgbClr val="008080"/>
                </a:solidFill>
                <a:latin typeface="+mn-lt"/>
              </a:rPr>
              <a:t>Position</a:t>
            </a:r>
          </a:p>
        </p:txBody>
      </p:sp>
      <p:sp>
        <p:nvSpPr>
          <p:cNvPr id="31" name="TextBox 30"/>
          <p:cNvSpPr txBox="1"/>
          <p:nvPr/>
        </p:nvSpPr>
        <p:spPr>
          <a:xfrm>
            <a:off x="3886200" y="4800600"/>
            <a:ext cx="1143000" cy="707886"/>
          </a:xfrm>
          <a:prstGeom prst="rect">
            <a:avLst/>
          </a:prstGeom>
          <a:noFill/>
        </p:spPr>
        <p:txBody>
          <a:bodyPr wrap="square" rtlCol="0">
            <a:spAutoFit/>
          </a:bodyPr>
          <a:lstStyle/>
          <a:p>
            <a:pPr algn="ctr"/>
            <a:r>
              <a:rPr lang="en-US" sz="2000" dirty="0">
                <a:solidFill>
                  <a:srgbClr val="008080"/>
                </a:solidFill>
                <a:latin typeface="+mn-lt"/>
              </a:rPr>
              <a:t>Original</a:t>
            </a:r>
          </a:p>
          <a:p>
            <a:pPr algn="ctr"/>
            <a:r>
              <a:rPr lang="en-US" sz="2000" dirty="0">
                <a:solidFill>
                  <a:srgbClr val="008080"/>
                </a:solidFill>
                <a:latin typeface="+mn-lt"/>
              </a:rPr>
              <a:t>Position</a:t>
            </a:r>
          </a:p>
        </p:txBody>
      </p:sp>
      <p:sp>
        <p:nvSpPr>
          <p:cNvPr id="38" name="Arc 37"/>
          <p:cNvSpPr/>
          <p:nvPr/>
        </p:nvSpPr>
        <p:spPr>
          <a:xfrm>
            <a:off x="5717540" y="2667001"/>
            <a:ext cx="1234440" cy="914400"/>
          </a:xfrm>
          <a:prstGeom prst="arc">
            <a:avLst>
              <a:gd name="adj1" fmla="val 10691870"/>
              <a:gd name="adj2" fmla="val 0"/>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Arc 38"/>
          <p:cNvSpPr/>
          <p:nvPr/>
        </p:nvSpPr>
        <p:spPr>
          <a:xfrm>
            <a:off x="4419600" y="2667000"/>
            <a:ext cx="1280160" cy="914400"/>
          </a:xfrm>
          <a:prstGeom prst="arc">
            <a:avLst>
              <a:gd name="adj1" fmla="val 10691870"/>
              <a:gd name="adj2" fmla="val 0"/>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Arc 21"/>
          <p:cNvSpPr/>
          <p:nvPr/>
        </p:nvSpPr>
        <p:spPr>
          <a:xfrm>
            <a:off x="6949440" y="2667000"/>
            <a:ext cx="1280160" cy="914400"/>
          </a:xfrm>
          <a:prstGeom prst="arc">
            <a:avLst>
              <a:gd name="adj1" fmla="val 10691870"/>
              <a:gd name="adj2" fmla="val 0"/>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2" name="Straight Arrow Connector 31"/>
          <p:cNvCxnSpPr/>
          <p:nvPr/>
        </p:nvCxnSpPr>
        <p:spPr>
          <a:xfrm rot="5400000" flipH="1" flipV="1">
            <a:off x="4228306" y="4635500"/>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flipH="1" flipV="1">
            <a:off x="8012905" y="46347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23553" name="Picture 1"/>
          <p:cNvPicPr>
            <a:picLocks noChangeAspect="1" noChangeArrowheads="1"/>
          </p:cNvPicPr>
          <p:nvPr/>
        </p:nvPicPr>
        <p:blipFill>
          <a:blip r:embed="rId3"/>
          <a:srcRect/>
          <a:stretch>
            <a:fillRect/>
          </a:stretch>
        </p:blipFill>
        <p:spPr bwMode="auto">
          <a:xfrm>
            <a:off x="457200" y="3200400"/>
            <a:ext cx="8229600" cy="1101144"/>
          </a:xfrm>
          <a:prstGeom prst="rect">
            <a:avLst/>
          </a:prstGeom>
          <a:noFill/>
          <a:ln w="9525">
            <a:noFill/>
            <a:miter lim="800000"/>
            <a:headEnd/>
            <a:tailEnd/>
          </a:ln>
          <a:effectLst/>
        </p:spPr>
      </p:pic>
      <p:sp>
        <p:nvSpPr>
          <p:cNvPr id="34" name="Rectangle 33"/>
          <p:cNvSpPr/>
          <p:nvPr/>
        </p:nvSpPr>
        <p:spPr>
          <a:xfrm>
            <a:off x="2438400" y="5509280"/>
            <a:ext cx="2188420"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0"/>
                </a:solidFill>
              </a:rPr>
              <a:t>13 500 mm</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0" grpId="0"/>
      <p:bldP spid="31" grpId="0"/>
      <p:bldP spid="38" grpId="0" animBg="1"/>
      <p:bldP spid="39" grpId="0" animBg="1"/>
      <p:bldP spid="22" grpId="0" animBg="1"/>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Metric Units of Length</a:t>
            </a:r>
          </a:p>
        </p:txBody>
      </p:sp>
      <p:sp>
        <p:nvSpPr>
          <p:cNvPr id="4" name="Content Placeholder 2"/>
          <p:cNvSpPr>
            <a:spLocks noGrp="1"/>
          </p:cNvSpPr>
          <p:nvPr>
            <p:ph idx="1"/>
          </p:nvPr>
        </p:nvSpPr>
        <p:spPr>
          <a:xfrm>
            <a:off x="457200" y="1280160"/>
            <a:ext cx="8229600" cy="4239622"/>
          </a:xfrm>
          <a:noFill/>
          <a:ln w="28575">
            <a:solidFill>
              <a:srgbClr val="FF0000"/>
            </a:solidFill>
          </a:ln>
        </p:spPr>
        <p:txBody>
          <a:bodyPr>
            <a:spAutoFit/>
          </a:bodyPr>
          <a:lstStyle/>
          <a:p>
            <a:pPr marL="520700" indent="-520700" algn="ctr">
              <a:spcBef>
                <a:spcPts val="672"/>
              </a:spcBef>
              <a:buNone/>
            </a:pPr>
            <a:r>
              <a:rPr lang="en-US" b="1" i="0" dirty="0">
                <a:solidFill>
                  <a:srgbClr val="000000"/>
                </a:solidFill>
              </a:rPr>
              <a:t>Note</a:t>
            </a:r>
          </a:p>
          <a:p>
            <a:pPr marL="520700" indent="-520700">
              <a:spcBef>
                <a:spcPts val="672"/>
              </a:spcBef>
              <a:buNone/>
            </a:pPr>
            <a:r>
              <a:rPr lang="en-US" i="0" dirty="0">
                <a:solidFill>
                  <a:srgbClr val="000000"/>
                </a:solidFill>
              </a:rPr>
              <a:t>In the metric system,</a:t>
            </a:r>
          </a:p>
          <a:p>
            <a:pPr marL="520700" indent="-520700">
              <a:spcBef>
                <a:spcPts val="672"/>
              </a:spcBef>
              <a:buNone/>
            </a:pPr>
            <a:r>
              <a:rPr lang="en-US" b="1" i="0" dirty="0">
                <a:solidFill>
                  <a:srgbClr val="000000"/>
                </a:solidFill>
              </a:rPr>
              <a:t>1.	</a:t>
            </a:r>
            <a:r>
              <a:rPr lang="en-US" i="0" dirty="0">
                <a:solidFill>
                  <a:srgbClr val="000000"/>
                </a:solidFill>
              </a:rPr>
              <a:t>A 0 is written to the left of the decimal point if there is no whole number part (0.287 m).</a:t>
            </a:r>
          </a:p>
          <a:p>
            <a:pPr marL="520700" indent="-520700">
              <a:spcBef>
                <a:spcPts val="672"/>
              </a:spcBef>
              <a:buNone/>
            </a:pPr>
            <a:r>
              <a:rPr lang="en-US" b="1" i="0" dirty="0">
                <a:solidFill>
                  <a:srgbClr val="000000"/>
                </a:solidFill>
              </a:rPr>
              <a:t>2.	</a:t>
            </a:r>
            <a:r>
              <a:rPr lang="en-US" i="0" dirty="0">
                <a:solidFill>
                  <a:srgbClr val="000000"/>
                </a:solidFill>
              </a:rPr>
              <a:t>No commas are used in writing numbers. If a number has more than four digits (left or right of the decimal point), the digits are grouped in threes from the decimal point with a space between the groups (25 000 m or 0.000 34 m).</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1007</Words>
  <Application>Microsoft Office PowerPoint</Application>
  <PresentationFormat>On-screen Show (4:3)</PresentationFormat>
  <Paragraphs>235</Paragraphs>
  <Slides>26</Slides>
  <Notes>17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34" baseType="lpstr">
      <vt:lpstr>Calibri</vt:lpstr>
      <vt:lpstr>Cambria Math</vt:lpstr>
      <vt:lpstr>Arial</vt:lpstr>
      <vt:lpstr>Symbol</vt:lpstr>
      <vt:lpstr>Courier New</vt:lpstr>
      <vt:lpstr>Office Theme</vt:lpstr>
      <vt:lpstr>Equation</vt:lpstr>
      <vt:lpstr>MathType 6.0 Equation</vt:lpstr>
      <vt:lpstr>Section 10.2</vt:lpstr>
      <vt:lpstr>Objectives</vt:lpstr>
      <vt:lpstr>Metric Units of Length</vt:lpstr>
      <vt:lpstr>Metric Units of Length</vt:lpstr>
      <vt:lpstr>Example 1</vt:lpstr>
      <vt:lpstr>Example 2</vt:lpstr>
      <vt:lpstr>Example 3</vt:lpstr>
      <vt:lpstr>Example 4</vt:lpstr>
      <vt:lpstr>Metric Units of Length</vt:lpstr>
      <vt:lpstr>U.S. Customary and Metric Equivalent Units of Length</vt:lpstr>
      <vt:lpstr>U.S. Customary and Metric Equivalent Units of Length</vt:lpstr>
      <vt:lpstr>U.S. Customary and Metric Equivalent Units of Length</vt:lpstr>
      <vt:lpstr>Example 5</vt:lpstr>
      <vt:lpstr>Example 6</vt:lpstr>
      <vt:lpstr>Geometry: Formulas for Perimeter</vt:lpstr>
      <vt:lpstr>Geometry: Formulas for Perimeter</vt:lpstr>
      <vt:lpstr>Geometry: Formulas for Perimeter</vt:lpstr>
      <vt:lpstr>Geometry: Formulas for Perimeter</vt:lpstr>
      <vt:lpstr>Geometry: Formulas for Perimeter</vt:lpstr>
      <vt:lpstr>Example 7</vt:lpstr>
      <vt:lpstr>Example 8</vt:lpstr>
      <vt:lpstr>Example 8 (cont.)</vt:lpstr>
      <vt:lpstr>Example 9</vt:lpstr>
      <vt:lpstr>Example 9 (cont.)</vt:lpstr>
      <vt:lpstr>Example 10</vt:lpstr>
      <vt:lpstr>Example 10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nagesh</cp:lastModifiedBy>
  <cp:revision>44</cp:revision>
  <dcterms:created xsi:type="dcterms:W3CDTF">2013-04-26T14:43:13Z</dcterms:created>
  <dcterms:modified xsi:type="dcterms:W3CDTF">2018-09-04T10:14:18Z</dcterms:modified>
</cp:coreProperties>
</file>