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258" r:id="rId3"/>
    <p:sldId id="260" r:id="rId4"/>
    <p:sldId id="262" r:id="rId5"/>
    <p:sldId id="263" r:id="rId6"/>
    <p:sldId id="264" r:id="rId7"/>
    <p:sldId id="266" r:id="rId8"/>
    <p:sldId id="290" r:id="rId9"/>
    <p:sldId id="268" r:id="rId10"/>
    <p:sldId id="291" r:id="rId11"/>
    <p:sldId id="270" r:id="rId12"/>
    <p:sldId id="271" r:id="rId13"/>
    <p:sldId id="273" r:id="rId14"/>
    <p:sldId id="274" r:id="rId15"/>
    <p:sldId id="292" r:id="rId16"/>
    <p:sldId id="275" r:id="rId17"/>
    <p:sldId id="277" r:id="rId18"/>
    <p:sldId id="293" r:id="rId19"/>
    <p:sldId id="280" r:id="rId20"/>
    <p:sldId id="294" r:id="rId21"/>
    <p:sldId id="295" r:id="rId22"/>
    <p:sldId id="281" r:id="rId23"/>
    <p:sldId id="282" r:id="rId24"/>
    <p:sldId id="285" r:id="rId25"/>
    <p:sldId id="286" r:id="rId26"/>
    <p:sldId id="296" r:id="rId27"/>
    <p:sldId id="289" r:id="rId28"/>
    <p:sldId id="297" r:id="rId29"/>
  </p:sldIdLst>
  <p:sldSz cx="9144000" cy="6858000" type="screen4x3"/>
  <p:notesSz cx="6858000" cy="9144000"/>
  <p:embeddedFontLst>
    <p:embeddedFont>
      <p:font typeface="Calibri" panose="020F0502020204030204" pitchFamily="34" charset="0"/>
      <p:regular r:id="rId32"/>
      <p:bold r:id="rId33"/>
      <p:italic r:id="rId34"/>
      <p:boldItalic r:id="rId35"/>
    </p:embeddedFon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99"/>
    <a:srgbClr val="000000"/>
    <a:srgbClr val="FFFF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6" d="100"/>
          <a:sy n="116" d="100"/>
        </p:scale>
        <p:origin x="207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4.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image" Target="../media/image52.wmf"/><Relationship Id="rId7" Type="http://schemas.openxmlformats.org/officeDocument/2006/relationships/image" Target="../media/image56.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 Id="rId9" Type="http://schemas.openxmlformats.org/officeDocument/2006/relationships/image" Target="../media/image5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9.wmf"/><Relationship Id="rId12" Type="http://schemas.openxmlformats.org/officeDocument/2006/relationships/image" Target="../media/image34.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11" Type="http://schemas.openxmlformats.org/officeDocument/2006/relationships/image" Target="../media/image33.wmf"/><Relationship Id="rId5" Type="http://schemas.openxmlformats.org/officeDocument/2006/relationships/image" Target="../media/image27.wmf"/><Relationship Id="rId10" Type="http://schemas.openxmlformats.org/officeDocument/2006/relationships/image" Target="../media/image32.wmf"/><Relationship Id="rId4" Type="http://schemas.openxmlformats.org/officeDocument/2006/relationships/image" Target="../media/image26.wmf"/><Relationship Id="rId9" Type="http://schemas.openxmlformats.org/officeDocument/2006/relationships/image" Target="../media/image31.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image" Target="../media/image48.wmf"/><Relationship Id="rId3" Type="http://schemas.openxmlformats.org/officeDocument/2006/relationships/image" Target="../media/image38.wmf"/><Relationship Id="rId7" Type="http://schemas.openxmlformats.org/officeDocument/2006/relationships/image" Target="../media/image42.wmf"/><Relationship Id="rId12" Type="http://schemas.openxmlformats.org/officeDocument/2006/relationships/image" Target="../media/image47.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11" Type="http://schemas.openxmlformats.org/officeDocument/2006/relationships/image" Target="../media/image46.wmf"/><Relationship Id="rId5" Type="http://schemas.openxmlformats.org/officeDocument/2006/relationships/image" Target="../media/image40.wmf"/><Relationship Id="rId10" Type="http://schemas.openxmlformats.org/officeDocument/2006/relationships/image" Target="../media/image45.wmf"/><Relationship Id="rId4" Type="http://schemas.openxmlformats.org/officeDocument/2006/relationships/image" Target="../media/image39.wmf"/><Relationship Id="rId9" Type="http://schemas.openxmlformats.org/officeDocument/2006/relationships/image" Target="../media/image44.wmf"/><Relationship Id="rId14" Type="http://schemas.openxmlformats.org/officeDocument/2006/relationships/image" Target="../media/image4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253971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18ABB1-D86C-4F26-AFA4-5921569B2FA0}" type="datetimeFigureOut">
              <a:rPr lang="en-US" smtClean="0"/>
              <a:pPr/>
              <a:t>9/4/2018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63D875-E3A3-4898-A2EB-306A6FFB276E}" type="slidenum">
              <a:rPr lang="en-US" smtClean="0"/>
              <a:pPr/>
              <a:t>‹#›</a:t>
            </a:fld>
            <a:endParaRPr lang="en-US"/>
          </a:p>
        </p:txBody>
      </p:sp>
    </p:spTree>
    <p:extLst>
      <p:ext uri="{BB962C8B-B14F-4D97-AF65-F5344CB8AC3E}">
        <p14:creationId xmlns:p14="http://schemas.microsoft.com/office/powerpoint/2010/main" val="3227428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9808800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5015667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25443356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14</a:t>
            </a:fld>
            <a:endParaRPr lang="en-US" dirty="0"/>
          </a:p>
        </p:txBody>
      </p:sp>
    </p:spTree>
    <p:extLst>
      <p:ext uri="{BB962C8B-B14F-4D97-AF65-F5344CB8AC3E}">
        <p14:creationId xmlns:p14="http://schemas.microsoft.com/office/powerpoint/2010/main" val="28735417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16</a:t>
            </a:fld>
            <a:endParaRPr lang="en-US" dirty="0"/>
          </a:p>
        </p:txBody>
      </p:sp>
    </p:spTree>
    <p:extLst>
      <p:ext uri="{BB962C8B-B14F-4D97-AF65-F5344CB8AC3E}">
        <p14:creationId xmlns:p14="http://schemas.microsoft.com/office/powerpoint/2010/main" val="2815616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17</a:t>
            </a:fld>
            <a:endParaRPr lang="en-US" dirty="0"/>
          </a:p>
        </p:txBody>
      </p:sp>
    </p:spTree>
    <p:extLst>
      <p:ext uri="{BB962C8B-B14F-4D97-AF65-F5344CB8AC3E}">
        <p14:creationId xmlns:p14="http://schemas.microsoft.com/office/powerpoint/2010/main" val="5441278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22</a:t>
            </a:fld>
            <a:endParaRPr lang="en-US" dirty="0"/>
          </a:p>
        </p:txBody>
      </p:sp>
    </p:spTree>
    <p:extLst>
      <p:ext uri="{BB962C8B-B14F-4D97-AF65-F5344CB8AC3E}">
        <p14:creationId xmlns:p14="http://schemas.microsoft.com/office/powerpoint/2010/main" val="11973697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23</a:t>
            </a:fld>
            <a:endParaRPr lang="en-US" dirty="0"/>
          </a:p>
        </p:txBody>
      </p:sp>
    </p:spTree>
    <p:extLst>
      <p:ext uri="{BB962C8B-B14F-4D97-AF65-F5344CB8AC3E}">
        <p14:creationId xmlns:p14="http://schemas.microsoft.com/office/powerpoint/2010/main" val="25282841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24</a:t>
            </a:fld>
            <a:endParaRPr lang="en-US" dirty="0"/>
          </a:p>
        </p:txBody>
      </p:sp>
    </p:spTree>
    <p:extLst>
      <p:ext uri="{BB962C8B-B14F-4D97-AF65-F5344CB8AC3E}">
        <p14:creationId xmlns:p14="http://schemas.microsoft.com/office/powerpoint/2010/main" val="41847233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25</a:t>
            </a:fld>
            <a:endParaRPr lang="en-US" dirty="0"/>
          </a:p>
        </p:txBody>
      </p:sp>
    </p:spTree>
    <p:extLst>
      <p:ext uri="{BB962C8B-B14F-4D97-AF65-F5344CB8AC3E}">
        <p14:creationId xmlns:p14="http://schemas.microsoft.com/office/powerpoint/2010/main" val="22038751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27</a:t>
            </a:fld>
            <a:endParaRPr lang="en-US" dirty="0"/>
          </a:p>
        </p:txBody>
      </p:sp>
    </p:spTree>
    <p:extLst>
      <p:ext uri="{BB962C8B-B14F-4D97-AF65-F5344CB8AC3E}">
        <p14:creationId xmlns:p14="http://schemas.microsoft.com/office/powerpoint/2010/main" val="3101113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a:t>
            </a:fld>
            <a:endParaRPr lang="en-US" dirty="0"/>
          </a:p>
        </p:txBody>
      </p:sp>
    </p:spTree>
    <p:extLst>
      <p:ext uri="{BB962C8B-B14F-4D97-AF65-F5344CB8AC3E}">
        <p14:creationId xmlns:p14="http://schemas.microsoft.com/office/powerpoint/2010/main" val="37837221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28</a:t>
            </a:fld>
            <a:endParaRPr lang="en-US" dirty="0"/>
          </a:p>
        </p:txBody>
      </p:sp>
    </p:spTree>
    <p:extLst>
      <p:ext uri="{BB962C8B-B14F-4D97-AF65-F5344CB8AC3E}">
        <p14:creationId xmlns:p14="http://schemas.microsoft.com/office/powerpoint/2010/main" val="542126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5</a:t>
            </a:fld>
            <a:endParaRPr lang="en-US" dirty="0"/>
          </a:p>
        </p:txBody>
      </p:sp>
    </p:spTree>
    <p:extLst>
      <p:ext uri="{BB962C8B-B14F-4D97-AF65-F5344CB8AC3E}">
        <p14:creationId xmlns:p14="http://schemas.microsoft.com/office/powerpoint/2010/main" val="1609758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461640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3169915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1142564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1820605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10</a:t>
            </a:fld>
            <a:endParaRPr lang="en-US" dirty="0"/>
          </a:p>
        </p:txBody>
      </p:sp>
    </p:spTree>
    <p:extLst>
      <p:ext uri="{BB962C8B-B14F-4D97-AF65-F5344CB8AC3E}">
        <p14:creationId xmlns:p14="http://schemas.microsoft.com/office/powerpoint/2010/main" val="1457578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11</a:t>
            </a:fld>
            <a:endParaRPr lang="en-US" dirty="0"/>
          </a:p>
        </p:txBody>
      </p:sp>
    </p:spTree>
    <p:extLst>
      <p:ext uri="{BB962C8B-B14F-4D97-AF65-F5344CB8AC3E}">
        <p14:creationId xmlns:p14="http://schemas.microsoft.com/office/powerpoint/2010/main" val="4540964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8.wmf"/><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notesSlide" Target="../notesSlides/notesSlide10.xml"/><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image" Target="../media/image9.wmf"/><Relationship Id="rId4" Type="http://schemas.openxmlformats.org/officeDocument/2006/relationships/oleObject" Target="../embeddings/oleObject6.bin"/><Relationship Id="rId9" Type="http://schemas.openxmlformats.org/officeDocument/2006/relationships/image" Target="../media/image11.w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0.bin"/><Relationship Id="rId4" Type="http://schemas.openxmlformats.org/officeDocument/2006/relationships/image" Target="../media/image12.wmf"/><Relationship Id="rId9"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5" Type="http://schemas.openxmlformats.org/officeDocument/2006/relationships/oleObject" Target="../embeddings/oleObject13.bin"/><Relationship Id="rId4" Type="http://schemas.openxmlformats.org/officeDocument/2006/relationships/image" Target="../media/image16.wmf"/><Relationship Id="rId9" Type="http://schemas.openxmlformats.org/officeDocument/2006/relationships/image" Target="../media/image19.png"/></Relationships>
</file>

<file path=ppt/slides/_rels/slide21.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oleObject" Target="../embeddings/oleObject15.bin"/><Relationship Id="rId7" Type="http://schemas.openxmlformats.org/officeDocument/2006/relationships/image" Target="../media/image20.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7.wmf"/><Relationship Id="rId5" Type="http://schemas.openxmlformats.org/officeDocument/2006/relationships/oleObject" Target="../embeddings/oleObject16.bin"/><Relationship Id="rId4" Type="http://schemas.openxmlformats.org/officeDocument/2006/relationships/image" Target="../media/image13.wmf"/></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27.wmf"/><Relationship Id="rId18" Type="http://schemas.openxmlformats.org/officeDocument/2006/relationships/oleObject" Target="../embeddings/oleObject24.bin"/><Relationship Id="rId26" Type="http://schemas.openxmlformats.org/officeDocument/2006/relationships/oleObject" Target="../embeddings/oleObject28.bin"/><Relationship Id="rId3" Type="http://schemas.openxmlformats.org/officeDocument/2006/relationships/notesSlide" Target="../notesSlides/notesSlide16.xml"/><Relationship Id="rId21" Type="http://schemas.openxmlformats.org/officeDocument/2006/relationships/image" Target="../media/image31.wmf"/><Relationship Id="rId7" Type="http://schemas.openxmlformats.org/officeDocument/2006/relationships/image" Target="../media/image24.wmf"/><Relationship Id="rId12" Type="http://schemas.openxmlformats.org/officeDocument/2006/relationships/oleObject" Target="../embeddings/oleObject21.bin"/><Relationship Id="rId17" Type="http://schemas.openxmlformats.org/officeDocument/2006/relationships/image" Target="../media/image29.wmf"/><Relationship Id="rId25" Type="http://schemas.openxmlformats.org/officeDocument/2006/relationships/image" Target="../media/image33.wmf"/><Relationship Id="rId2" Type="http://schemas.openxmlformats.org/officeDocument/2006/relationships/slideLayout" Target="../slideLayouts/slideLayout2.xml"/><Relationship Id="rId16" Type="http://schemas.openxmlformats.org/officeDocument/2006/relationships/oleObject" Target="../embeddings/oleObject23.bin"/><Relationship Id="rId20" Type="http://schemas.openxmlformats.org/officeDocument/2006/relationships/oleObject" Target="../embeddings/oleObject25.bin"/><Relationship Id="rId1" Type="http://schemas.openxmlformats.org/officeDocument/2006/relationships/vmlDrawing" Target="../drawings/vmlDrawing8.vml"/><Relationship Id="rId6" Type="http://schemas.openxmlformats.org/officeDocument/2006/relationships/oleObject" Target="../embeddings/oleObject18.bin"/><Relationship Id="rId11" Type="http://schemas.openxmlformats.org/officeDocument/2006/relationships/image" Target="../media/image26.wmf"/><Relationship Id="rId24" Type="http://schemas.openxmlformats.org/officeDocument/2006/relationships/oleObject" Target="../embeddings/oleObject27.bin"/><Relationship Id="rId5" Type="http://schemas.openxmlformats.org/officeDocument/2006/relationships/image" Target="../media/image23.wmf"/><Relationship Id="rId15" Type="http://schemas.openxmlformats.org/officeDocument/2006/relationships/image" Target="../media/image28.wmf"/><Relationship Id="rId23" Type="http://schemas.openxmlformats.org/officeDocument/2006/relationships/image" Target="../media/image32.wmf"/><Relationship Id="rId10" Type="http://schemas.openxmlformats.org/officeDocument/2006/relationships/oleObject" Target="../embeddings/oleObject20.bin"/><Relationship Id="rId19" Type="http://schemas.openxmlformats.org/officeDocument/2006/relationships/image" Target="../media/image30.wmf"/><Relationship Id="rId4" Type="http://schemas.openxmlformats.org/officeDocument/2006/relationships/oleObject" Target="../embeddings/oleObject17.bin"/><Relationship Id="rId9" Type="http://schemas.openxmlformats.org/officeDocument/2006/relationships/image" Target="../media/image25.wmf"/><Relationship Id="rId14" Type="http://schemas.openxmlformats.org/officeDocument/2006/relationships/oleObject" Target="../embeddings/oleObject22.bin"/><Relationship Id="rId22" Type="http://schemas.openxmlformats.org/officeDocument/2006/relationships/oleObject" Target="../embeddings/oleObject26.bin"/><Relationship Id="rId27" Type="http://schemas.openxmlformats.org/officeDocument/2006/relationships/image" Target="../media/image34.wmf"/></Relationships>
</file>

<file path=ppt/slides/_rels/slide24.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31.bin"/><Relationship Id="rId13" Type="http://schemas.openxmlformats.org/officeDocument/2006/relationships/image" Target="../media/image40.wmf"/><Relationship Id="rId18" Type="http://schemas.openxmlformats.org/officeDocument/2006/relationships/oleObject" Target="../embeddings/oleObject36.bin"/><Relationship Id="rId26" Type="http://schemas.openxmlformats.org/officeDocument/2006/relationships/oleObject" Target="../embeddings/oleObject40.bin"/><Relationship Id="rId3" Type="http://schemas.openxmlformats.org/officeDocument/2006/relationships/notesSlide" Target="../notesSlides/notesSlide18.xml"/><Relationship Id="rId21" Type="http://schemas.openxmlformats.org/officeDocument/2006/relationships/image" Target="../media/image44.wmf"/><Relationship Id="rId7" Type="http://schemas.openxmlformats.org/officeDocument/2006/relationships/image" Target="../media/image37.wmf"/><Relationship Id="rId12" Type="http://schemas.openxmlformats.org/officeDocument/2006/relationships/oleObject" Target="../embeddings/oleObject33.bin"/><Relationship Id="rId17" Type="http://schemas.openxmlformats.org/officeDocument/2006/relationships/image" Target="../media/image42.wmf"/><Relationship Id="rId25" Type="http://schemas.openxmlformats.org/officeDocument/2006/relationships/image" Target="../media/image46.wmf"/><Relationship Id="rId2" Type="http://schemas.openxmlformats.org/officeDocument/2006/relationships/slideLayout" Target="../slideLayouts/slideLayout2.xml"/><Relationship Id="rId16" Type="http://schemas.openxmlformats.org/officeDocument/2006/relationships/oleObject" Target="../embeddings/oleObject35.bin"/><Relationship Id="rId20" Type="http://schemas.openxmlformats.org/officeDocument/2006/relationships/oleObject" Target="../embeddings/oleObject37.bin"/><Relationship Id="rId29" Type="http://schemas.openxmlformats.org/officeDocument/2006/relationships/image" Target="../media/image48.wmf"/><Relationship Id="rId1" Type="http://schemas.openxmlformats.org/officeDocument/2006/relationships/vmlDrawing" Target="../drawings/vmlDrawing9.vml"/><Relationship Id="rId6" Type="http://schemas.openxmlformats.org/officeDocument/2006/relationships/oleObject" Target="../embeddings/oleObject30.bin"/><Relationship Id="rId11" Type="http://schemas.openxmlformats.org/officeDocument/2006/relationships/image" Target="../media/image39.wmf"/><Relationship Id="rId24" Type="http://schemas.openxmlformats.org/officeDocument/2006/relationships/oleObject" Target="../embeddings/oleObject39.bin"/><Relationship Id="rId5" Type="http://schemas.openxmlformats.org/officeDocument/2006/relationships/image" Target="../media/image36.wmf"/><Relationship Id="rId15" Type="http://schemas.openxmlformats.org/officeDocument/2006/relationships/image" Target="../media/image41.wmf"/><Relationship Id="rId23" Type="http://schemas.openxmlformats.org/officeDocument/2006/relationships/image" Target="../media/image45.wmf"/><Relationship Id="rId28" Type="http://schemas.openxmlformats.org/officeDocument/2006/relationships/oleObject" Target="../embeddings/oleObject41.bin"/><Relationship Id="rId10" Type="http://schemas.openxmlformats.org/officeDocument/2006/relationships/oleObject" Target="../embeddings/oleObject32.bin"/><Relationship Id="rId19" Type="http://schemas.openxmlformats.org/officeDocument/2006/relationships/image" Target="../media/image43.wmf"/><Relationship Id="rId31" Type="http://schemas.openxmlformats.org/officeDocument/2006/relationships/image" Target="../media/image49.wmf"/><Relationship Id="rId4" Type="http://schemas.openxmlformats.org/officeDocument/2006/relationships/oleObject" Target="../embeddings/oleObject29.bin"/><Relationship Id="rId9" Type="http://schemas.openxmlformats.org/officeDocument/2006/relationships/image" Target="../media/image38.wmf"/><Relationship Id="rId14" Type="http://schemas.openxmlformats.org/officeDocument/2006/relationships/oleObject" Target="../embeddings/oleObject34.bin"/><Relationship Id="rId22" Type="http://schemas.openxmlformats.org/officeDocument/2006/relationships/oleObject" Target="../embeddings/oleObject38.bin"/><Relationship Id="rId27" Type="http://schemas.openxmlformats.org/officeDocument/2006/relationships/image" Target="../media/image47.wmf"/><Relationship Id="rId30" Type="http://schemas.openxmlformats.org/officeDocument/2006/relationships/oleObject" Target="../embeddings/oleObject42.bin"/></Relationships>
</file>

<file path=ppt/slides/_rels/slide26.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48.bin"/><Relationship Id="rId18" Type="http://schemas.openxmlformats.org/officeDocument/2006/relationships/image" Target="../media/image57.wmf"/><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54.wmf"/><Relationship Id="rId17" Type="http://schemas.openxmlformats.org/officeDocument/2006/relationships/oleObject" Target="../embeddings/oleObject50.bin"/><Relationship Id="rId2" Type="http://schemas.openxmlformats.org/officeDocument/2006/relationships/slideLayout" Target="../slideLayouts/slideLayout2.xml"/><Relationship Id="rId16" Type="http://schemas.openxmlformats.org/officeDocument/2006/relationships/image" Target="../media/image56.wmf"/><Relationship Id="rId20" Type="http://schemas.openxmlformats.org/officeDocument/2006/relationships/image" Target="../media/image58.wmf"/><Relationship Id="rId1" Type="http://schemas.openxmlformats.org/officeDocument/2006/relationships/vmlDrawing" Target="../drawings/vmlDrawing10.vml"/><Relationship Id="rId6" Type="http://schemas.openxmlformats.org/officeDocument/2006/relationships/image" Target="../media/image51.wmf"/><Relationship Id="rId11" Type="http://schemas.openxmlformats.org/officeDocument/2006/relationships/oleObject" Target="../embeddings/oleObject47.bin"/><Relationship Id="rId5" Type="http://schemas.openxmlformats.org/officeDocument/2006/relationships/oleObject" Target="../embeddings/oleObject44.bin"/><Relationship Id="rId15" Type="http://schemas.openxmlformats.org/officeDocument/2006/relationships/oleObject" Target="../embeddings/oleObject49.bin"/><Relationship Id="rId10" Type="http://schemas.openxmlformats.org/officeDocument/2006/relationships/image" Target="../media/image53.wmf"/><Relationship Id="rId19" Type="http://schemas.openxmlformats.org/officeDocument/2006/relationships/oleObject" Target="../embeddings/oleObject51.bin"/><Relationship Id="rId4" Type="http://schemas.openxmlformats.org/officeDocument/2006/relationships/image" Target="../media/image50.wmf"/><Relationship Id="rId9" Type="http://schemas.openxmlformats.org/officeDocument/2006/relationships/oleObject" Target="../embeddings/oleObject46.bin"/><Relationship Id="rId14" Type="http://schemas.openxmlformats.org/officeDocument/2006/relationships/image" Target="../media/image55.wmf"/></Relationships>
</file>

<file path=ppt/slides/_rels/slide27.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64.wmf"/><Relationship Id="rId3" Type="http://schemas.openxmlformats.org/officeDocument/2006/relationships/notesSlide" Target="../notesSlides/notesSlide20.xml"/><Relationship Id="rId7" Type="http://schemas.openxmlformats.org/officeDocument/2006/relationships/image" Target="../media/image61.wmf"/><Relationship Id="rId12" Type="http://schemas.openxmlformats.org/officeDocument/2006/relationships/oleObject" Target="../embeddings/oleObject56.bin"/><Relationship Id="rId17" Type="http://schemas.openxmlformats.org/officeDocument/2006/relationships/image" Target="../media/image66.wmf"/><Relationship Id="rId2" Type="http://schemas.openxmlformats.org/officeDocument/2006/relationships/slideLayout" Target="../slideLayouts/slideLayout2.xml"/><Relationship Id="rId16" Type="http://schemas.openxmlformats.org/officeDocument/2006/relationships/oleObject" Target="../embeddings/oleObject58.bin"/><Relationship Id="rId1" Type="http://schemas.openxmlformats.org/officeDocument/2006/relationships/vmlDrawing" Target="../drawings/vmlDrawing11.vml"/><Relationship Id="rId6" Type="http://schemas.openxmlformats.org/officeDocument/2006/relationships/oleObject" Target="../embeddings/oleObject53.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55.bin"/><Relationship Id="rId4" Type="http://schemas.openxmlformats.org/officeDocument/2006/relationships/oleObject" Target="../embeddings/oleObject52.bin"/><Relationship Id="rId9" Type="http://schemas.openxmlformats.org/officeDocument/2006/relationships/image" Target="../media/image62.wmf"/><Relationship Id="rId14" Type="http://schemas.openxmlformats.org/officeDocument/2006/relationships/oleObject" Target="../embeddings/oleObject57.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6.w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Area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3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1471172"/>
          </a:xfrm>
        </p:spPr>
        <p:txBody>
          <a:bodyPr>
            <a:spAutoFit/>
          </a:bodyPr>
          <a:lstStyle/>
          <a:p>
            <a:pPr marL="0" eaLnBrk="1" hangingPunct="1">
              <a:lnSpc>
                <a:spcPct val="150000"/>
              </a:lnSpc>
              <a:buNone/>
              <a:tabLst>
                <a:tab pos="457200" algn="l"/>
              </a:tabLst>
            </a:pPr>
            <a:r>
              <a:rPr lang="en-US" b="1" i="0" dirty="0">
                <a:solidFill>
                  <a:srgbClr val="366092"/>
                </a:solidFill>
              </a:rPr>
              <a:t>c.	</a:t>
            </a:r>
            <a:r>
              <a:rPr lang="en-US" i="0" dirty="0">
                <a:solidFill>
                  <a:srgbClr val="0000FF"/>
                </a:solidFill>
              </a:rPr>
              <a:t>3500 mm</a:t>
            </a:r>
            <a:r>
              <a:rPr lang="en-US" i="0" baseline="30000" dirty="0">
                <a:solidFill>
                  <a:srgbClr val="0000FF"/>
                </a:solidFill>
              </a:rPr>
              <a:t>2</a:t>
            </a:r>
          </a:p>
          <a:p>
            <a:pPr marL="0" eaLnBrk="1" hangingPunct="1">
              <a:lnSpc>
                <a:spcPct val="150000"/>
              </a:lnSpc>
              <a:buNone/>
              <a:tabLst>
                <a:tab pos="457200" algn="l"/>
              </a:tabLst>
            </a:pPr>
            <a:r>
              <a:rPr lang="en-US" i="0" dirty="0">
                <a:solidFill>
                  <a:schemeClr val="tx1"/>
                </a:solidFill>
              </a:rPr>
              <a:t>	(Note: m</a:t>
            </a:r>
            <a:r>
              <a:rPr lang="en-US" i="0" baseline="30000" dirty="0">
                <a:solidFill>
                  <a:schemeClr val="tx1"/>
                </a:solidFill>
              </a:rPr>
              <a:t>2</a:t>
            </a:r>
            <a:r>
              <a:rPr lang="en-US" i="0" dirty="0">
                <a:solidFill>
                  <a:schemeClr val="tx1"/>
                </a:solidFill>
              </a:rPr>
              <a:t> is three units larger than mm</a:t>
            </a:r>
            <a:r>
              <a:rPr lang="en-US" i="0" baseline="30000" dirty="0">
                <a:solidFill>
                  <a:schemeClr val="tx1"/>
                </a:solidFill>
              </a:rPr>
              <a:t>2</a:t>
            </a:r>
            <a:r>
              <a:rPr lang="en-US" i="0" dirty="0">
                <a:solidFill>
                  <a:schemeClr val="tx1"/>
                </a:solidFill>
              </a:rPr>
              <a:t>.)</a:t>
            </a:r>
          </a:p>
        </p:txBody>
      </p:sp>
      <p:graphicFrame>
        <p:nvGraphicFramePr>
          <p:cNvPr id="43010" name="Object 2"/>
          <p:cNvGraphicFramePr>
            <a:graphicFrameLocks noChangeAspect="1"/>
          </p:cNvGraphicFramePr>
          <p:nvPr/>
        </p:nvGraphicFramePr>
        <p:xfrm>
          <a:off x="2616200" y="1295400"/>
          <a:ext cx="2184400" cy="838200"/>
        </p:xfrm>
        <a:graphic>
          <a:graphicData uri="http://schemas.openxmlformats.org/presentationml/2006/ole">
            <mc:AlternateContent xmlns:mc="http://schemas.openxmlformats.org/markup-compatibility/2006">
              <mc:Choice xmlns:v="urn:schemas-microsoft-com:vml" Requires="v">
                <p:oleObj spid="_x0000_s43014" name="Equation" r:id="rId4" imgW="2184120" imgH="838080" progId="Equation.DSMT4">
                  <p:embed/>
                </p:oleObj>
              </mc:Choice>
              <mc:Fallback>
                <p:oleObj name="Equation" r:id="rId4" imgW="218412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1295400"/>
                        <a:ext cx="2184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Rectangle 13"/>
          <p:cNvSpPr/>
          <p:nvPr/>
        </p:nvSpPr>
        <p:spPr>
          <a:xfrm>
            <a:off x="4851400" y="1485900"/>
            <a:ext cx="1941557"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0.0035 m</a:t>
            </a:r>
            <a:r>
              <a:rPr lang="en-US" sz="2800" baseline="30000" dirty="0">
                <a:solidFill>
                  <a:srgbClr val="FF0000"/>
                </a:solidFill>
              </a:rPr>
              <a:t>2</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Metric Units of Area</a:t>
            </a:r>
          </a:p>
        </p:txBody>
      </p:sp>
      <p:graphicFrame>
        <p:nvGraphicFramePr>
          <p:cNvPr id="6" name="Content Placeholder 3"/>
          <p:cNvGraphicFramePr>
            <a:graphicFrameLocks/>
          </p:cNvGraphicFramePr>
          <p:nvPr/>
        </p:nvGraphicFramePr>
        <p:xfrm>
          <a:off x="457200" y="1371600"/>
          <a:ext cx="8229600" cy="1188720"/>
        </p:xfrm>
        <a:graphic>
          <a:graphicData uri="http://schemas.openxmlformats.org/drawingml/2006/table">
            <a:tbl>
              <a:tblPr firstRow="1" bandRow="1">
                <a:tableStyleId>{5C22544A-7EE6-4342-B048-85BDC9FD1C3A}</a:tableStyleId>
              </a:tblPr>
              <a:tblGrid>
                <a:gridCol w="3444949">
                  <a:extLst>
                    <a:ext uri="{9D8B030D-6E8A-4147-A177-3AD203B41FA5}">
                      <a16:colId xmlns:a16="http://schemas.microsoft.com/office/drawing/2014/main" val="20000"/>
                    </a:ext>
                  </a:extLst>
                </a:gridCol>
                <a:gridCol w="4784651">
                  <a:extLst>
                    <a:ext uri="{9D8B030D-6E8A-4147-A177-3AD203B41FA5}">
                      <a16:colId xmlns:a16="http://schemas.microsoft.com/office/drawing/2014/main" val="20001"/>
                    </a:ext>
                  </a:extLst>
                </a:gridCol>
              </a:tblGrid>
              <a:tr h="365760">
                <a:tc gridSpan="2">
                  <a:txBody>
                    <a:bodyPr/>
                    <a:lstStyle/>
                    <a:p>
                      <a:pPr algn="ctr"/>
                      <a:r>
                        <a:rPr lang="en-US" sz="2000" dirty="0"/>
                        <a:t>Metric Measures of Land Area</a:t>
                      </a:r>
                      <a:endParaRPr lang="en-US" sz="2000" b="1" dirty="0"/>
                    </a:p>
                  </a:txBody>
                  <a:tcPr>
                    <a:lnB w="38100" cmpd="sng">
                      <a:noFill/>
                    </a:lnB>
                  </a:tcPr>
                </a:tc>
                <a:tc hMerge="1">
                  <a:txBody>
                    <a:bodyPr/>
                    <a:lstStyle/>
                    <a:p>
                      <a:endParaRPr lang="en-US" sz="2400"/>
                    </a:p>
                  </a:txBody>
                  <a:tcPr/>
                </a:tc>
                <a:extLst>
                  <a:ext uri="{0D108BD9-81ED-4DB2-BD59-A6C34878D82A}">
                    <a16:rowId xmlns:a16="http://schemas.microsoft.com/office/drawing/2014/main" val="10000"/>
                  </a:ext>
                </a:extLst>
              </a:tr>
              <a:tr h="365760">
                <a:tc>
                  <a:txBody>
                    <a:bodyPr/>
                    <a:lstStyle/>
                    <a:p>
                      <a:pPr algn="r"/>
                      <a:r>
                        <a:rPr lang="en-US" sz="2000" baseline="0" dirty="0">
                          <a:solidFill>
                            <a:srgbClr val="000000"/>
                          </a:solidFill>
                        </a:rPr>
                        <a:t>1 a</a:t>
                      </a:r>
                      <a:endParaRPr lang="en-US" sz="2000" b="0" baseline="30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100 m</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60">
                <a:tc>
                  <a:txBody>
                    <a:bodyPr/>
                    <a:lstStyle/>
                    <a:p>
                      <a:pPr algn="r"/>
                      <a:r>
                        <a:rPr lang="en-US" sz="2000" dirty="0">
                          <a:solidFill>
                            <a:srgbClr val="000000"/>
                          </a:solidFill>
                        </a:rPr>
                        <a:t>1 ha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100 a = 10 000 m</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4</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r>
              <a:rPr lang="en-US" dirty="0"/>
              <a:t>How many </a:t>
            </a:r>
            <a:r>
              <a:rPr lang="en-US" dirty="0" err="1"/>
              <a:t>ares</a:t>
            </a:r>
            <a:r>
              <a:rPr lang="en-US" dirty="0"/>
              <a:t> are in </a:t>
            </a:r>
            <a:r>
              <a:rPr lang="en-US" dirty="0">
                <a:solidFill>
                  <a:srgbClr val="0000FF"/>
                </a:solidFill>
              </a:rPr>
              <a:t>1 km</a:t>
            </a:r>
            <a:r>
              <a:rPr lang="en-US" baseline="30000" dirty="0">
                <a:solidFill>
                  <a:srgbClr val="0000FF"/>
                </a:solidFill>
              </a:rPr>
              <a:t>2</a:t>
            </a:r>
            <a:r>
              <a:rPr lang="en-US" dirty="0"/>
              <a:t>? (</a:t>
            </a:r>
            <a:r>
              <a:rPr lang="en-US" b="1" dirty="0"/>
              <a:t>Note:</a:t>
            </a:r>
            <a:r>
              <a:rPr lang="en-US" dirty="0"/>
              <a:t> For comparison, 1 km is about 0.6 mile, so 1 km</a:t>
            </a:r>
            <a:r>
              <a:rPr lang="en-US" baseline="30000" dirty="0"/>
              <a:t>2</a:t>
            </a:r>
            <a:r>
              <a:rPr lang="en-US" dirty="0"/>
              <a:t> is about 0.6</a:t>
            </a:r>
            <a:r>
              <a:rPr lang="en-US"/>
              <a:t> mi</a:t>
            </a:r>
            <a:r>
              <a:rPr lang="en-US" dirty="0"/>
              <a:t> </a:t>
            </a:r>
            <a:r>
              <a:rPr lang="en-US" dirty="0">
                <a:sym typeface="Symbol"/>
              </a:rPr>
              <a:t> </a:t>
            </a:r>
            <a:r>
              <a:rPr lang="en-US" dirty="0"/>
              <a:t>0.6</a:t>
            </a:r>
            <a:r>
              <a:rPr lang="en-US"/>
              <a:t> mi </a:t>
            </a:r>
            <a:r>
              <a:rPr lang="en-US" dirty="0"/>
              <a:t>= </a:t>
            </a:r>
            <a:r>
              <a:rPr lang="en-US"/>
              <a:t>0.36 mi</a:t>
            </a:r>
            <a:r>
              <a:rPr lang="en-US" baseline="30000"/>
              <a:t>2</a:t>
            </a:r>
            <a:r>
              <a:rPr lang="en-US" dirty="0"/>
              <a:t>.)</a:t>
            </a:r>
          </a:p>
          <a:p>
            <a:r>
              <a:rPr lang="en-US" b="1" dirty="0"/>
              <a:t>Solution</a:t>
            </a:r>
          </a:p>
          <a:p>
            <a:r>
              <a:rPr lang="en-US" dirty="0"/>
              <a:t>Remember that 1 km = 1000 m, so</a:t>
            </a:r>
          </a:p>
        </p:txBody>
      </p:sp>
      <p:graphicFrame>
        <p:nvGraphicFramePr>
          <p:cNvPr id="13" name="Object 12"/>
          <p:cNvGraphicFramePr>
            <a:graphicFrameLocks noChangeAspect="1"/>
          </p:cNvGraphicFramePr>
          <p:nvPr/>
        </p:nvGraphicFramePr>
        <p:xfrm>
          <a:off x="2768600" y="3784600"/>
          <a:ext cx="3619500" cy="381000"/>
        </p:xfrm>
        <a:graphic>
          <a:graphicData uri="http://schemas.openxmlformats.org/presentationml/2006/ole">
            <mc:AlternateContent xmlns:mc="http://schemas.openxmlformats.org/markup-compatibility/2006">
              <mc:Choice xmlns:v="urn:schemas-microsoft-com:vml" Requires="v">
                <p:oleObj spid="_x0000_s2062" name="Equation" r:id="rId4" imgW="3619440" imgH="380880" progId="Equation.DSMT4">
                  <p:embed/>
                </p:oleObj>
              </mc:Choice>
              <mc:Fallback>
                <p:oleObj name="Equation" r:id="rId4" imgW="3619440" imgH="3808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68600" y="3784600"/>
                        <a:ext cx="361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a:off x="5257800" y="4971990"/>
            <a:ext cx="3276600" cy="400110"/>
          </a:xfrm>
          <a:prstGeom prst="rect">
            <a:avLst/>
          </a:prstGeom>
          <a:noFill/>
        </p:spPr>
        <p:txBody>
          <a:bodyPr wrap="square" rtlCol="0">
            <a:spAutoFit/>
          </a:bodyPr>
          <a:lstStyle/>
          <a:p>
            <a:r>
              <a:rPr lang="en-US" sz="2000" dirty="0">
                <a:solidFill>
                  <a:srgbClr val="008080"/>
                </a:solidFill>
                <a:latin typeface="+mn-lt"/>
              </a:rPr>
              <a:t>Divide m</a:t>
            </a:r>
            <a:r>
              <a:rPr lang="en-US" sz="2000" baseline="30000" dirty="0">
                <a:solidFill>
                  <a:srgbClr val="008080"/>
                </a:solidFill>
                <a:latin typeface="+mn-lt"/>
              </a:rPr>
              <a:t>2</a:t>
            </a:r>
            <a:r>
              <a:rPr lang="en-US" sz="2000" dirty="0">
                <a:solidFill>
                  <a:srgbClr val="008080"/>
                </a:solidFill>
                <a:latin typeface="+mn-lt"/>
              </a:rPr>
              <a:t> by 100 to get </a:t>
            </a:r>
            <a:r>
              <a:rPr lang="en-US" sz="2000" dirty="0" err="1">
                <a:solidFill>
                  <a:srgbClr val="008080"/>
                </a:solidFill>
                <a:latin typeface="+mn-lt"/>
              </a:rPr>
              <a:t>ares</a:t>
            </a:r>
            <a:r>
              <a:rPr lang="en-US" sz="2000" dirty="0">
                <a:solidFill>
                  <a:srgbClr val="008080"/>
                </a:solidFill>
                <a:latin typeface="+mn-lt"/>
              </a:rPr>
              <a:t>.</a:t>
            </a:r>
          </a:p>
        </p:txBody>
      </p:sp>
      <p:graphicFrame>
        <p:nvGraphicFramePr>
          <p:cNvPr id="2051" name="Object 3"/>
          <p:cNvGraphicFramePr>
            <a:graphicFrameLocks noChangeAspect="1"/>
          </p:cNvGraphicFramePr>
          <p:nvPr/>
        </p:nvGraphicFramePr>
        <p:xfrm>
          <a:off x="3644900" y="4349750"/>
          <a:ext cx="2184400" cy="469900"/>
        </p:xfrm>
        <a:graphic>
          <a:graphicData uri="http://schemas.openxmlformats.org/presentationml/2006/ole">
            <mc:AlternateContent xmlns:mc="http://schemas.openxmlformats.org/markup-compatibility/2006">
              <mc:Choice xmlns:v="urn:schemas-microsoft-com:vml" Requires="v">
                <p:oleObj spid="_x0000_s2063" name="Equation" r:id="rId6" imgW="2184120" imgH="469800" progId="Equation.DSMT4">
                  <p:embed/>
                </p:oleObj>
              </mc:Choice>
              <mc:Fallback>
                <p:oleObj name="Equation" r:id="rId6" imgW="2184120" imgH="46980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44900" y="4349750"/>
                        <a:ext cx="218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644900" y="5003800"/>
          <a:ext cx="1511300" cy="381000"/>
        </p:xfrm>
        <a:graphic>
          <a:graphicData uri="http://schemas.openxmlformats.org/presentationml/2006/ole">
            <mc:AlternateContent xmlns:mc="http://schemas.openxmlformats.org/markup-compatibility/2006">
              <mc:Choice xmlns:v="urn:schemas-microsoft-com:vml" Requires="v">
                <p:oleObj spid="_x0000_s2064" name="Equation" r:id="rId8" imgW="1511280" imgH="380880" progId="Equation.DSMT4">
                  <p:embed/>
                </p:oleObj>
              </mc:Choice>
              <mc:Fallback>
                <p:oleObj name="Equation" r:id="rId8" imgW="1511280" imgH="38088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44900" y="5003800"/>
                        <a:ext cx="1511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U.S. Customary and Metric Equivalent Units of Area</a:t>
            </a:r>
          </a:p>
        </p:txBody>
      </p:sp>
      <p:graphicFrame>
        <p:nvGraphicFramePr>
          <p:cNvPr id="6" name="Content Placeholder 3"/>
          <p:cNvGraphicFramePr>
            <a:graphicFrameLocks/>
          </p:cNvGraphicFramePr>
          <p:nvPr/>
        </p:nvGraphicFramePr>
        <p:xfrm>
          <a:off x="457200" y="1310640"/>
          <a:ext cx="8229600" cy="1584960"/>
        </p:xfrm>
        <a:graphic>
          <a:graphicData uri="http://schemas.openxmlformats.org/drawingml/2006/table">
            <a:tbl>
              <a:tblPr firstRow="1" bandRow="1">
                <a:tableStyleId>{5C22544A-7EE6-4342-B048-85BDC9FD1C3A}</a:tableStyleId>
              </a:tblPr>
              <a:tblGrid>
                <a:gridCol w="3444949">
                  <a:extLst>
                    <a:ext uri="{9D8B030D-6E8A-4147-A177-3AD203B41FA5}">
                      <a16:colId xmlns:a16="http://schemas.microsoft.com/office/drawing/2014/main" val="20000"/>
                    </a:ext>
                  </a:extLst>
                </a:gridCol>
                <a:gridCol w="4784651">
                  <a:extLst>
                    <a:ext uri="{9D8B030D-6E8A-4147-A177-3AD203B41FA5}">
                      <a16:colId xmlns:a16="http://schemas.microsoft.com/office/drawing/2014/main" val="20001"/>
                    </a:ext>
                  </a:extLst>
                </a:gridCol>
              </a:tblGrid>
              <a:tr h="388620">
                <a:tc gridSpan="2">
                  <a:txBody>
                    <a:bodyPr/>
                    <a:lstStyle/>
                    <a:p>
                      <a:pPr algn="ctr"/>
                      <a:r>
                        <a:rPr lang="en-US" sz="2000" dirty="0"/>
                        <a:t>U.S. Customary Units of</a:t>
                      </a:r>
                      <a:r>
                        <a:rPr lang="en-US" sz="2000" baseline="0" dirty="0"/>
                        <a:t> Area</a:t>
                      </a:r>
                      <a:endParaRPr lang="en-US" sz="2000" b="1" dirty="0"/>
                    </a:p>
                  </a:txBody>
                  <a:tcPr>
                    <a:lnB w="38100" cmpd="sng">
                      <a:noFill/>
                    </a:lnB>
                  </a:tcPr>
                </a:tc>
                <a:tc hMerge="1">
                  <a:txBody>
                    <a:bodyPr/>
                    <a:lstStyle/>
                    <a:p>
                      <a:endParaRPr lang="en-US" sz="2400"/>
                    </a:p>
                  </a:txBody>
                  <a:tcPr/>
                </a:tc>
                <a:extLst>
                  <a:ext uri="{0D108BD9-81ED-4DB2-BD59-A6C34878D82A}">
                    <a16:rowId xmlns:a16="http://schemas.microsoft.com/office/drawing/2014/main" val="10000"/>
                  </a:ext>
                </a:extLst>
              </a:tr>
              <a:tr h="388620">
                <a:tc>
                  <a:txBody>
                    <a:bodyPr/>
                    <a:lstStyle/>
                    <a:p>
                      <a:pPr algn="r"/>
                      <a:r>
                        <a:rPr lang="en-US" sz="2000" baseline="0" dirty="0">
                          <a:solidFill>
                            <a:srgbClr val="000000"/>
                          </a:solidFill>
                        </a:rPr>
                        <a:t>1 ft</a:t>
                      </a:r>
                      <a:r>
                        <a:rPr lang="en-US" sz="2000" baseline="30000" dirty="0">
                          <a:solidFill>
                            <a:srgbClr val="000000"/>
                          </a:solidFill>
                        </a:rPr>
                        <a:t>2</a:t>
                      </a:r>
                      <a:endParaRPr lang="en-US" sz="2000" b="0" baseline="30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144 in</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88620">
                <a:tc>
                  <a:txBody>
                    <a:bodyPr/>
                    <a:lstStyle/>
                    <a:p>
                      <a:pPr algn="r"/>
                      <a:r>
                        <a:rPr lang="en-US" sz="2000" dirty="0">
                          <a:solidFill>
                            <a:srgbClr val="000000"/>
                          </a:solidFill>
                        </a:rPr>
                        <a:t>1 yd</a:t>
                      </a:r>
                      <a:r>
                        <a:rPr lang="en-US" sz="2000" baseline="30000" dirty="0">
                          <a:solidFill>
                            <a:srgbClr val="000000"/>
                          </a:solidFill>
                        </a:rPr>
                        <a:t>2</a:t>
                      </a:r>
                      <a:r>
                        <a:rPr lang="en-US" sz="2000" dirty="0">
                          <a:solidFill>
                            <a:srgbClr val="000000"/>
                          </a:solidFil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9 ft</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88620">
                <a:tc>
                  <a:txBody>
                    <a:bodyPr/>
                    <a:lstStyle/>
                    <a:p>
                      <a:pPr algn="r"/>
                      <a:r>
                        <a:rPr lang="en-US" sz="2000" dirty="0">
                          <a:solidFill>
                            <a:srgbClr val="000000"/>
                          </a:solidFill>
                        </a:rPr>
                        <a:t>1 acre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4840 yd</a:t>
                      </a:r>
                      <a:r>
                        <a:rPr lang="en-US" sz="2000" baseline="30000" dirty="0">
                          <a:solidFill>
                            <a:srgbClr val="000000"/>
                          </a:solidFill>
                        </a:rPr>
                        <a:t>2</a:t>
                      </a:r>
                      <a:r>
                        <a:rPr lang="en-US" sz="2000" dirty="0">
                          <a:solidFill>
                            <a:srgbClr val="000000"/>
                          </a:solidFill>
                        </a:rPr>
                        <a:t> = 43,560 ft</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U.S. Customary and Metric Equivalent Units of Area</a:t>
            </a:r>
            <a:endParaRPr lang="en-US" dirty="0">
              <a:solidFill>
                <a:schemeClr val="accent1">
                  <a:lumMod val="50000"/>
                </a:schemeClr>
              </a:solidFill>
            </a:endParaRPr>
          </a:p>
        </p:txBody>
      </p:sp>
      <p:graphicFrame>
        <p:nvGraphicFramePr>
          <p:cNvPr id="6" name="Content Placeholder 3"/>
          <p:cNvGraphicFramePr>
            <a:graphicFrameLocks/>
          </p:cNvGraphicFramePr>
          <p:nvPr/>
        </p:nvGraphicFramePr>
        <p:xfrm>
          <a:off x="457200" y="1280160"/>
          <a:ext cx="8229600" cy="2377440"/>
        </p:xfrm>
        <a:graphic>
          <a:graphicData uri="http://schemas.openxmlformats.org/drawingml/2006/table">
            <a:tbl>
              <a:tblPr firstRow="1" bandRow="1">
                <a:tableStyleId>{5C22544A-7EE6-4342-B048-85BDC9FD1C3A}</a:tableStyleId>
              </a:tblPr>
              <a:tblGrid>
                <a:gridCol w="1722479">
                  <a:extLst>
                    <a:ext uri="{9D8B030D-6E8A-4147-A177-3AD203B41FA5}">
                      <a16:colId xmlns:a16="http://schemas.microsoft.com/office/drawing/2014/main" val="20000"/>
                    </a:ext>
                  </a:extLst>
                </a:gridCol>
                <a:gridCol w="2229899">
                  <a:extLst>
                    <a:ext uri="{9D8B030D-6E8A-4147-A177-3AD203B41FA5}">
                      <a16:colId xmlns:a16="http://schemas.microsoft.com/office/drawing/2014/main" val="20001"/>
                    </a:ext>
                  </a:extLst>
                </a:gridCol>
                <a:gridCol w="1884901">
                  <a:extLst>
                    <a:ext uri="{9D8B030D-6E8A-4147-A177-3AD203B41FA5}">
                      <a16:colId xmlns:a16="http://schemas.microsoft.com/office/drawing/2014/main" val="20002"/>
                    </a:ext>
                  </a:extLst>
                </a:gridCol>
                <a:gridCol w="2392321">
                  <a:extLst>
                    <a:ext uri="{9D8B030D-6E8A-4147-A177-3AD203B41FA5}">
                      <a16:colId xmlns:a16="http://schemas.microsoft.com/office/drawing/2014/main" val="20003"/>
                    </a:ext>
                  </a:extLst>
                </a:gridCol>
              </a:tblGrid>
              <a:tr h="381000">
                <a:tc gridSpan="4">
                  <a:txBody>
                    <a:bodyPr/>
                    <a:lstStyle/>
                    <a:p>
                      <a:pPr algn="ctr"/>
                      <a:r>
                        <a:rPr lang="en-US" sz="2000" dirty="0"/>
                        <a:t>U.S. Customary and Metric </a:t>
                      </a:r>
                      <a:r>
                        <a:rPr lang="en-US" sz="2000" baseline="0" dirty="0"/>
                        <a:t>Area Equivalents</a:t>
                      </a:r>
                      <a:endParaRPr lang="en-US" sz="2000" b="1"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ctr"/>
                      <a:endParaRPr lang="en-US" sz="2800" b="1" dirty="0"/>
                    </a:p>
                  </a:txBody>
                  <a:tcPr>
                    <a:solidFill>
                      <a:srgbClr val="D5A0F2"/>
                    </a:solidFill>
                  </a:tcPr>
                </a:tc>
                <a:tc hMerge="1">
                  <a:txBody>
                    <a:bodyPr/>
                    <a:lstStyle/>
                    <a:p>
                      <a:endParaRPr lang="en-US" sz="2400"/>
                    </a:p>
                  </a:txBody>
                  <a:tcPr/>
                </a:tc>
                <a:tc hMerge="1">
                  <a:txBody>
                    <a:bodyPr/>
                    <a:lstStyle/>
                    <a:p>
                      <a:pPr algn="ctr"/>
                      <a:endParaRPr lang="en-US" sz="2800" b="1" dirty="0"/>
                    </a:p>
                  </a:txBody>
                  <a:tcPr>
                    <a:solidFill>
                      <a:srgbClr val="D5A0F2"/>
                    </a:solidFill>
                  </a:tcPr>
                </a:tc>
                <a:extLst>
                  <a:ext uri="{0D108BD9-81ED-4DB2-BD59-A6C34878D82A}">
                    <a16:rowId xmlns:a16="http://schemas.microsoft.com/office/drawing/2014/main" val="10000"/>
                  </a:ext>
                </a:extLst>
              </a:tr>
              <a:tr h="381000">
                <a:tc gridSpan="2">
                  <a:txBody>
                    <a:bodyPr/>
                    <a:lstStyle/>
                    <a:p>
                      <a:pPr algn="ctr"/>
                      <a:r>
                        <a:rPr lang="en-US" sz="2000" b="1" baseline="0" dirty="0">
                          <a:solidFill>
                            <a:srgbClr val="000000"/>
                          </a:solidFill>
                        </a:rPr>
                        <a:t>U.S. to Metric</a:t>
                      </a:r>
                      <a:endParaRPr lang="en-US" sz="2000" b="1" baseline="30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hMerge="1">
                  <a:txBody>
                    <a:bodyPr/>
                    <a:lstStyle/>
                    <a:p>
                      <a:pPr algn="r"/>
                      <a:endParaRPr lang="en-US" sz="2400" b="0" baseline="30000" dirty="0"/>
                    </a:p>
                  </a:txBody>
                  <a:tcPr>
                    <a:solidFill>
                      <a:srgbClr val="EBD3F9"/>
                    </a:solidFill>
                  </a:tcPr>
                </a:tc>
                <a:tc gridSpan="2">
                  <a:txBody>
                    <a:bodyPr/>
                    <a:lstStyle/>
                    <a:p>
                      <a:pPr algn="ctr"/>
                      <a:r>
                        <a:rPr lang="en-US" sz="2000" b="1" dirty="0">
                          <a:solidFill>
                            <a:srgbClr val="000000"/>
                          </a:solidFill>
                        </a:rPr>
                        <a:t>Metric to U.S.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hMerge="1">
                  <a:txBody>
                    <a:bodyPr/>
                    <a:lstStyle/>
                    <a:p>
                      <a:endParaRPr lang="en-US" sz="2400" dirty="0"/>
                    </a:p>
                  </a:txBody>
                  <a:tcPr>
                    <a:solidFill>
                      <a:srgbClr val="EBD3F9"/>
                    </a:solidFill>
                  </a:tcPr>
                </a:tc>
                <a:extLst>
                  <a:ext uri="{0D108BD9-81ED-4DB2-BD59-A6C34878D82A}">
                    <a16:rowId xmlns:a16="http://schemas.microsoft.com/office/drawing/2014/main" val="10001"/>
                  </a:ext>
                </a:extLst>
              </a:tr>
              <a:tr h="381000">
                <a:tc>
                  <a:txBody>
                    <a:bodyPr/>
                    <a:lstStyle/>
                    <a:p>
                      <a:pPr algn="r"/>
                      <a:r>
                        <a:rPr lang="en-US" sz="2000" dirty="0">
                          <a:solidFill>
                            <a:srgbClr val="000000"/>
                          </a:solidFill>
                        </a:rPr>
                        <a:t>1 in</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6.45 cm</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cm</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0.155 in</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81000">
                <a:tc>
                  <a:txBody>
                    <a:bodyPr/>
                    <a:lstStyle/>
                    <a:p>
                      <a:pPr algn="r"/>
                      <a:r>
                        <a:rPr lang="en-US" sz="2000" dirty="0">
                          <a:solidFill>
                            <a:srgbClr val="000000"/>
                          </a:solidFill>
                        </a:rPr>
                        <a:t>1 ft</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0.093 m</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m</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10.764 ft</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81000">
                <a:tc>
                  <a:txBody>
                    <a:bodyPr/>
                    <a:lstStyle/>
                    <a:p>
                      <a:pPr algn="r"/>
                      <a:r>
                        <a:rPr lang="en-US" sz="2000" dirty="0">
                          <a:solidFill>
                            <a:srgbClr val="000000"/>
                          </a:solidFill>
                        </a:rPr>
                        <a:t>1 yd</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0.836 m</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m</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1.196 yd</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81000">
                <a:tc>
                  <a:txBody>
                    <a:bodyPr/>
                    <a:lstStyle/>
                    <a:p>
                      <a:pPr algn="r"/>
                      <a:r>
                        <a:rPr lang="en-US" sz="2000" dirty="0">
                          <a:solidFill>
                            <a:srgbClr val="000000"/>
                          </a:solidFill>
                        </a:rPr>
                        <a:t>1 acre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0.405 ha</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ha</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2.47 acres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 Customary and Metric Equivalent Units of Area</a:t>
            </a:r>
          </a:p>
        </p:txBody>
      </p:sp>
      <p:sp>
        <p:nvSpPr>
          <p:cNvPr id="3" name="Content Placeholder 2"/>
          <p:cNvSpPr>
            <a:spLocks noGrp="1"/>
          </p:cNvSpPr>
          <p:nvPr>
            <p:ph idx="1"/>
          </p:nvPr>
        </p:nvSpPr>
        <p:spPr>
          <a:xfrm>
            <a:off x="457200" y="1280160"/>
            <a:ext cx="8229600" cy="3280898"/>
          </a:xfrm>
          <a:ln w="28575">
            <a:solidFill>
              <a:srgbClr val="FF0000"/>
            </a:solidFill>
          </a:ln>
        </p:spPr>
        <p:txBody>
          <a:bodyPr>
            <a:spAutoFit/>
          </a:bodyPr>
          <a:lstStyle/>
          <a:p>
            <a:pPr algn="ctr"/>
            <a:r>
              <a:rPr lang="en-US" b="1" dirty="0">
                <a:solidFill>
                  <a:srgbClr val="000000"/>
                </a:solidFill>
              </a:rPr>
              <a:t>Important Note About Conversions between U.S. and Metric Equivalents</a:t>
            </a:r>
          </a:p>
          <a:p>
            <a:r>
              <a:rPr lang="en-US" dirty="0">
                <a:solidFill>
                  <a:srgbClr val="000000"/>
                </a:solidFill>
              </a:rPr>
              <a:t>As stated in Section 10.2, most of the conversion units are not exact and slightly different answers are possible, depending on the conversion units used. We will give area conversions rounded to the place of the first four digits only.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5</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659737"/>
          </a:xfrm>
        </p:spPr>
        <p:txBody>
          <a:bodyPr>
            <a:spAutoFit/>
          </a:bodyPr>
          <a:lstStyle/>
          <a:p>
            <a:pPr>
              <a:tabLst>
                <a:tab pos="457200" algn="l"/>
              </a:tabLst>
            </a:pPr>
            <a:r>
              <a:rPr lang="en-US" b="1" dirty="0"/>
              <a:t>a.	</a:t>
            </a:r>
            <a:r>
              <a:rPr lang="en-US" dirty="0">
                <a:solidFill>
                  <a:srgbClr val="0000FF"/>
                </a:solidFill>
              </a:rPr>
              <a:t>40 yd</a:t>
            </a:r>
            <a:r>
              <a:rPr lang="en-US" baseline="30000" dirty="0">
                <a:solidFill>
                  <a:srgbClr val="0000FF"/>
                </a:solidFill>
              </a:rPr>
              <a:t>2</a:t>
            </a:r>
            <a:r>
              <a:rPr lang="en-US" dirty="0">
                <a:solidFill>
                  <a:srgbClr val="0000FF"/>
                </a:solidFill>
              </a:rPr>
              <a:t> </a:t>
            </a:r>
            <a:r>
              <a:rPr lang="en-US" dirty="0"/>
              <a:t>= ____ m</a:t>
            </a:r>
            <a:r>
              <a:rPr lang="en-US" baseline="30000" dirty="0"/>
              <a:t>2</a:t>
            </a:r>
          </a:p>
          <a:p>
            <a:pPr>
              <a:tabLst>
                <a:tab pos="457200" algn="l"/>
              </a:tabLst>
            </a:pPr>
            <a:r>
              <a:rPr lang="en-US" b="1" dirty="0"/>
              <a:t>b.	</a:t>
            </a:r>
            <a:r>
              <a:rPr lang="en-US" dirty="0"/>
              <a:t>How many hectares are there in </a:t>
            </a:r>
            <a:r>
              <a:rPr lang="en-US" dirty="0">
                <a:solidFill>
                  <a:srgbClr val="0000FF"/>
                </a:solidFill>
              </a:rPr>
              <a:t>5 acres</a:t>
            </a:r>
            <a:r>
              <a:rPr lang="en-US" dirty="0"/>
              <a:t>?</a:t>
            </a:r>
          </a:p>
          <a:p>
            <a:pPr>
              <a:tabLst>
                <a:tab pos="457200" algn="l"/>
              </a:tabLst>
            </a:pPr>
            <a:r>
              <a:rPr lang="en-US" b="1" dirty="0"/>
              <a:t>Solutions</a:t>
            </a:r>
          </a:p>
          <a:p>
            <a:pPr>
              <a:tabLst>
                <a:tab pos="457200" algn="l"/>
                <a:tab pos="1600200" algn="r"/>
                <a:tab pos="1714500" algn="l"/>
              </a:tabLst>
            </a:pPr>
            <a:r>
              <a:rPr lang="da-DK" b="1" dirty="0"/>
              <a:t>a.	</a:t>
            </a:r>
            <a:r>
              <a:rPr lang="da-DK" dirty="0">
                <a:solidFill>
                  <a:srgbClr val="0000FF"/>
                </a:solidFill>
              </a:rPr>
              <a:t>40 yd</a:t>
            </a:r>
            <a:r>
              <a:rPr lang="da-DK" baseline="30000" dirty="0">
                <a:solidFill>
                  <a:srgbClr val="0000FF"/>
                </a:solidFill>
              </a:rPr>
              <a:t>2</a:t>
            </a:r>
            <a:r>
              <a:rPr lang="da-DK" baseline="30000" dirty="0"/>
              <a:t>	</a:t>
            </a:r>
            <a:endParaRPr lang="da-DK" dirty="0">
              <a:solidFill>
                <a:srgbClr val="000099"/>
              </a:solidFill>
            </a:endParaRPr>
          </a:p>
          <a:p>
            <a:pPr>
              <a:tabLst>
                <a:tab pos="457200" algn="l"/>
                <a:tab pos="1600200" algn="r"/>
                <a:tab pos="1714500" algn="l"/>
              </a:tabLst>
            </a:pPr>
            <a:r>
              <a:rPr lang="da-DK" dirty="0">
                <a:solidFill>
                  <a:srgbClr val="000099"/>
                </a:solidFill>
              </a:rPr>
              <a:t>		=	40(0.836 m</a:t>
            </a:r>
            <a:r>
              <a:rPr lang="da-DK" baseline="30000" dirty="0">
                <a:solidFill>
                  <a:srgbClr val="000099"/>
                </a:solidFill>
              </a:rPr>
              <a:t>2</a:t>
            </a:r>
            <a:r>
              <a:rPr lang="da-DK" dirty="0">
                <a:solidFill>
                  <a:srgbClr val="000099"/>
                </a:solidFill>
              </a:rPr>
              <a:t>) </a:t>
            </a:r>
          </a:p>
          <a:p>
            <a:pPr>
              <a:tabLst>
                <a:tab pos="457200" algn="l"/>
                <a:tab pos="1600200" algn="r"/>
                <a:tab pos="1714500" algn="l"/>
              </a:tabLst>
            </a:pPr>
            <a:r>
              <a:rPr lang="da-DK" dirty="0">
                <a:solidFill>
                  <a:srgbClr val="000099"/>
                </a:solidFill>
              </a:rPr>
              <a:t>		=</a:t>
            </a:r>
            <a:r>
              <a:rPr lang="da-DK" dirty="0"/>
              <a:t>	</a:t>
            </a:r>
            <a:r>
              <a:rPr lang="da-DK" dirty="0">
                <a:solidFill>
                  <a:srgbClr val="FF0000"/>
                </a:solidFill>
              </a:rPr>
              <a:t>33.44 m</a:t>
            </a:r>
            <a:r>
              <a:rPr lang="da-DK" baseline="30000" dirty="0">
                <a:solidFill>
                  <a:srgbClr val="FF0000"/>
                </a:solidFill>
              </a:rPr>
              <a:t>2</a:t>
            </a:r>
          </a:p>
          <a:p>
            <a:pPr>
              <a:tabLst>
                <a:tab pos="457200" algn="l"/>
                <a:tab pos="1714500" algn="r"/>
                <a:tab pos="1828800" algn="l"/>
              </a:tabLst>
            </a:pPr>
            <a:r>
              <a:rPr lang="es-ES" b="1" dirty="0"/>
              <a:t>b.	</a:t>
            </a:r>
            <a:r>
              <a:rPr lang="es-ES" dirty="0">
                <a:solidFill>
                  <a:srgbClr val="0000FF"/>
                </a:solidFill>
              </a:rPr>
              <a:t>5 acres</a:t>
            </a:r>
            <a:r>
              <a:rPr lang="es-ES" dirty="0"/>
              <a:t>	</a:t>
            </a:r>
            <a:endParaRPr lang="es-ES" dirty="0">
              <a:solidFill>
                <a:srgbClr val="000099"/>
              </a:solidFill>
            </a:endParaRPr>
          </a:p>
          <a:p>
            <a:pPr>
              <a:tabLst>
                <a:tab pos="457200" algn="l"/>
                <a:tab pos="1714500" algn="r"/>
                <a:tab pos="1828800" algn="l"/>
              </a:tabLst>
            </a:pPr>
            <a:r>
              <a:rPr lang="es-ES" dirty="0">
                <a:solidFill>
                  <a:srgbClr val="000099"/>
                </a:solidFill>
              </a:rPr>
              <a:t>		=	5(0.405 ha) </a:t>
            </a:r>
          </a:p>
          <a:p>
            <a:pPr>
              <a:tabLst>
                <a:tab pos="457200" algn="l"/>
                <a:tab pos="1714500" algn="r"/>
                <a:tab pos="1828800" algn="l"/>
              </a:tabLst>
            </a:pPr>
            <a:r>
              <a:rPr lang="es-ES" dirty="0">
                <a:solidFill>
                  <a:srgbClr val="000099"/>
                </a:solidFill>
              </a:rPr>
              <a:t>		=</a:t>
            </a:r>
            <a:r>
              <a:rPr lang="es-ES" dirty="0"/>
              <a:t>	</a:t>
            </a:r>
            <a:r>
              <a:rPr lang="es-ES" dirty="0">
                <a:solidFill>
                  <a:srgbClr val="FF0000"/>
                </a:solidFill>
              </a:rPr>
              <a:t>2.025 ha</a:t>
            </a:r>
            <a:endParaRPr lang="en-US" dirty="0">
              <a:solidFill>
                <a:srgbClr val="FF0000"/>
              </a:solidFill>
            </a:endParaRPr>
          </a:p>
        </p:txBody>
      </p:sp>
      <p:sp>
        <p:nvSpPr>
          <p:cNvPr id="7" name="Rectangle 6"/>
          <p:cNvSpPr/>
          <p:nvPr/>
        </p:nvSpPr>
        <p:spPr>
          <a:xfrm>
            <a:off x="1892300" y="2829580"/>
            <a:ext cx="1926105" cy="523220"/>
          </a:xfrm>
          <a:prstGeom prst="rect">
            <a:avLst/>
          </a:prstGeom>
        </p:spPr>
        <p:txBody>
          <a:bodyPr wrap="none">
            <a:spAutoFit/>
          </a:bodyPr>
          <a:lstStyle/>
          <a:p>
            <a:r>
              <a:rPr lang="da-DK" sz="2800" dirty="0">
                <a:solidFill>
                  <a:srgbClr val="000099"/>
                </a:solidFill>
              </a:rPr>
              <a:t>=  40(1 yd</a:t>
            </a:r>
            <a:r>
              <a:rPr lang="da-DK" sz="2800" baseline="30000" dirty="0">
                <a:solidFill>
                  <a:srgbClr val="000099"/>
                </a:solidFill>
              </a:rPr>
              <a:t>2</a:t>
            </a:r>
            <a:r>
              <a:rPr lang="da-DK" sz="2800" dirty="0">
                <a:solidFill>
                  <a:srgbClr val="000099"/>
                </a:solidFill>
              </a:rPr>
              <a:t>) </a:t>
            </a:r>
            <a:endParaRPr lang="en-US" sz="2800" dirty="0"/>
          </a:p>
        </p:txBody>
      </p:sp>
      <p:sp>
        <p:nvSpPr>
          <p:cNvPr id="8" name="Rectangle 7"/>
          <p:cNvSpPr/>
          <p:nvPr/>
        </p:nvSpPr>
        <p:spPr>
          <a:xfrm>
            <a:off x="1993900" y="4378980"/>
            <a:ext cx="1814984" cy="523220"/>
          </a:xfrm>
          <a:prstGeom prst="rect">
            <a:avLst/>
          </a:prstGeom>
        </p:spPr>
        <p:txBody>
          <a:bodyPr wrap="none">
            <a:spAutoFit/>
          </a:bodyPr>
          <a:lstStyle/>
          <a:p>
            <a:r>
              <a:rPr lang="es-ES" sz="2800" dirty="0">
                <a:solidFill>
                  <a:srgbClr val="000099"/>
                </a:solidFill>
              </a:rPr>
              <a:t>= 5(1 acre)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6</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659737"/>
          </a:xfrm>
        </p:spPr>
        <p:txBody>
          <a:bodyPr>
            <a:spAutoFit/>
          </a:bodyPr>
          <a:lstStyle/>
          <a:p>
            <a:pPr>
              <a:tabLst>
                <a:tab pos="457200" algn="l"/>
              </a:tabLst>
            </a:pPr>
            <a:r>
              <a:rPr lang="en-US" b="1" dirty="0"/>
              <a:t>a.	</a:t>
            </a:r>
            <a:r>
              <a:rPr lang="en-US" dirty="0"/>
              <a:t>Convert </a:t>
            </a:r>
            <a:r>
              <a:rPr lang="en-US" dirty="0">
                <a:solidFill>
                  <a:srgbClr val="0000FF"/>
                </a:solidFill>
              </a:rPr>
              <a:t>5 hectares </a:t>
            </a:r>
            <a:r>
              <a:rPr lang="en-US" dirty="0"/>
              <a:t>to acres.</a:t>
            </a:r>
          </a:p>
          <a:p>
            <a:pPr>
              <a:tabLst>
                <a:tab pos="457200" algn="l"/>
              </a:tabLst>
            </a:pPr>
            <a:r>
              <a:rPr lang="en-US" b="1" dirty="0"/>
              <a:t>b.	</a:t>
            </a:r>
            <a:r>
              <a:rPr lang="en-US" dirty="0"/>
              <a:t>Change </a:t>
            </a:r>
            <a:r>
              <a:rPr lang="en-US" dirty="0">
                <a:solidFill>
                  <a:srgbClr val="0000FF"/>
                </a:solidFill>
              </a:rPr>
              <a:t>100 cm</a:t>
            </a:r>
            <a:r>
              <a:rPr lang="en-US" baseline="30000" dirty="0">
                <a:solidFill>
                  <a:srgbClr val="0000FF"/>
                </a:solidFill>
              </a:rPr>
              <a:t>2</a:t>
            </a:r>
            <a:r>
              <a:rPr lang="en-US" dirty="0">
                <a:solidFill>
                  <a:srgbClr val="0000FF"/>
                </a:solidFill>
              </a:rPr>
              <a:t> </a:t>
            </a:r>
            <a:r>
              <a:rPr lang="en-US" dirty="0"/>
              <a:t>to square inches.</a:t>
            </a:r>
          </a:p>
          <a:p>
            <a:pPr>
              <a:tabLst>
                <a:tab pos="457200" algn="l"/>
              </a:tabLst>
            </a:pPr>
            <a:r>
              <a:rPr lang="en-US" b="1" dirty="0"/>
              <a:t>Solutions</a:t>
            </a:r>
          </a:p>
          <a:p>
            <a:pPr>
              <a:tabLst>
                <a:tab pos="457200" algn="l"/>
                <a:tab pos="1371600" algn="r"/>
                <a:tab pos="1485900" algn="l"/>
              </a:tabLst>
            </a:pPr>
            <a:r>
              <a:rPr lang="en-US" b="1" dirty="0"/>
              <a:t>a.	</a:t>
            </a:r>
            <a:r>
              <a:rPr lang="en-US" dirty="0">
                <a:solidFill>
                  <a:srgbClr val="0000FF"/>
                </a:solidFill>
              </a:rPr>
              <a:t>5 ha</a:t>
            </a:r>
            <a:r>
              <a:rPr lang="en-US" dirty="0"/>
              <a:t>	</a:t>
            </a:r>
            <a:endParaRPr lang="en-US" dirty="0">
              <a:solidFill>
                <a:srgbClr val="000099"/>
              </a:solidFill>
            </a:endParaRPr>
          </a:p>
          <a:p>
            <a:pPr>
              <a:tabLst>
                <a:tab pos="457200" algn="l"/>
                <a:tab pos="1371600" algn="r"/>
                <a:tab pos="1485900" algn="l"/>
              </a:tabLst>
            </a:pPr>
            <a:r>
              <a:rPr lang="en-US" dirty="0">
                <a:solidFill>
                  <a:srgbClr val="000099"/>
                </a:solidFill>
              </a:rPr>
              <a:t>		=	5(2.47 acres) </a:t>
            </a:r>
          </a:p>
          <a:p>
            <a:pPr>
              <a:tabLst>
                <a:tab pos="457200" algn="l"/>
                <a:tab pos="1371600" algn="r"/>
                <a:tab pos="1485900" algn="l"/>
              </a:tabLst>
            </a:pPr>
            <a:r>
              <a:rPr lang="en-US" dirty="0">
                <a:solidFill>
                  <a:srgbClr val="000099"/>
                </a:solidFill>
              </a:rPr>
              <a:t>		=	</a:t>
            </a:r>
            <a:r>
              <a:rPr lang="en-US" dirty="0">
                <a:solidFill>
                  <a:srgbClr val="FF0000"/>
                </a:solidFill>
              </a:rPr>
              <a:t>12.35 acres</a:t>
            </a:r>
          </a:p>
          <a:p>
            <a:pPr>
              <a:tabLst>
                <a:tab pos="457200" algn="l"/>
                <a:tab pos="1943100" algn="r"/>
                <a:tab pos="2057400" algn="l"/>
              </a:tabLst>
            </a:pPr>
            <a:r>
              <a:rPr lang="en-US" b="1" dirty="0"/>
              <a:t>b.	</a:t>
            </a:r>
            <a:r>
              <a:rPr lang="en-US" dirty="0">
                <a:solidFill>
                  <a:srgbClr val="0000FF"/>
                </a:solidFill>
              </a:rPr>
              <a:t>100 cm</a:t>
            </a:r>
            <a:r>
              <a:rPr lang="en-US" baseline="30000" dirty="0">
                <a:solidFill>
                  <a:srgbClr val="0000FF"/>
                </a:solidFill>
              </a:rPr>
              <a:t>2</a:t>
            </a:r>
            <a:r>
              <a:rPr lang="en-US" baseline="30000" dirty="0"/>
              <a:t>	</a:t>
            </a:r>
            <a:endParaRPr lang="en-US" dirty="0">
              <a:solidFill>
                <a:srgbClr val="000099"/>
              </a:solidFill>
            </a:endParaRPr>
          </a:p>
          <a:p>
            <a:pPr>
              <a:tabLst>
                <a:tab pos="457200" algn="l"/>
                <a:tab pos="1943100" algn="r"/>
                <a:tab pos="2057400" algn="l"/>
              </a:tabLst>
            </a:pPr>
            <a:r>
              <a:rPr lang="en-US" dirty="0">
                <a:solidFill>
                  <a:srgbClr val="000099"/>
                </a:solidFill>
              </a:rPr>
              <a:t>		=	100(0.155 in.</a:t>
            </a:r>
            <a:r>
              <a:rPr lang="en-US" baseline="30000" dirty="0">
                <a:solidFill>
                  <a:srgbClr val="000099"/>
                </a:solidFill>
              </a:rPr>
              <a:t>2</a:t>
            </a:r>
            <a:r>
              <a:rPr lang="en-US" dirty="0">
                <a:solidFill>
                  <a:srgbClr val="000099"/>
                </a:solidFill>
              </a:rPr>
              <a:t>) </a:t>
            </a:r>
          </a:p>
          <a:p>
            <a:pPr>
              <a:tabLst>
                <a:tab pos="457200" algn="l"/>
                <a:tab pos="1943100" algn="r"/>
                <a:tab pos="2057400" algn="l"/>
              </a:tabLst>
            </a:pPr>
            <a:r>
              <a:rPr lang="en-US" dirty="0">
                <a:solidFill>
                  <a:srgbClr val="000099"/>
                </a:solidFill>
              </a:rPr>
              <a:t>		=	</a:t>
            </a:r>
            <a:r>
              <a:rPr lang="en-US" dirty="0">
                <a:solidFill>
                  <a:srgbClr val="FF0000"/>
                </a:solidFill>
              </a:rPr>
              <a:t>15.5 in.</a:t>
            </a:r>
            <a:r>
              <a:rPr lang="en-US" baseline="30000" dirty="0">
                <a:solidFill>
                  <a:srgbClr val="FF0000"/>
                </a:solidFill>
              </a:rPr>
              <a:t>2</a:t>
            </a:r>
          </a:p>
        </p:txBody>
      </p:sp>
      <p:sp>
        <p:nvSpPr>
          <p:cNvPr id="7" name="Rectangle 6"/>
          <p:cNvSpPr/>
          <p:nvPr/>
        </p:nvSpPr>
        <p:spPr>
          <a:xfrm>
            <a:off x="1651000" y="2857500"/>
            <a:ext cx="1553630" cy="523220"/>
          </a:xfrm>
          <a:prstGeom prst="rect">
            <a:avLst/>
          </a:prstGeom>
        </p:spPr>
        <p:txBody>
          <a:bodyPr wrap="none">
            <a:spAutoFit/>
          </a:bodyPr>
          <a:lstStyle/>
          <a:p>
            <a:r>
              <a:rPr lang="en-US" sz="2800" dirty="0">
                <a:solidFill>
                  <a:srgbClr val="000099"/>
                </a:solidFill>
              </a:rPr>
              <a:t>= 5(1 ha) </a:t>
            </a:r>
            <a:endParaRPr lang="en-US" sz="2800" dirty="0"/>
          </a:p>
        </p:txBody>
      </p:sp>
      <p:sp>
        <p:nvSpPr>
          <p:cNvPr id="8" name="Rectangle 7"/>
          <p:cNvSpPr/>
          <p:nvPr/>
        </p:nvSpPr>
        <p:spPr>
          <a:xfrm>
            <a:off x="2235200" y="4378980"/>
            <a:ext cx="2201244" cy="523220"/>
          </a:xfrm>
          <a:prstGeom prst="rect">
            <a:avLst/>
          </a:prstGeom>
        </p:spPr>
        <p:txBody>
          <a:bodyPr wrap="none">
            <a:spAutoFit/>
          </a:bodyPr>
          <a:lstStyle/>
          <a:p>
            <a:r>
              <a:rPr lang="en-US" sz="2800" dirty="0">
                <a:solidFill>
                  <a:srgbClr val="000099"/>
                </a:solidFill>
              </a:rPr>
              <a:t>=  100(1 cm</a:t>
            </a:r>
            <a:r>
              <a:rPr lang="en-US" sz="2800" baseline="30000" dirty="0">
                <a:solidFill>
                  <a:srgbClr val="000099"/>
                </a:solidFill>
              </a:rPr>
              <a:t>2</a:t>
            </a:r>
            <a:r>
              <a:rPr lang="en-US" sz="2800" dirty="0">
                <a:solidFill>
                  <a:srgbClr val="000099"/>
                </a:solidFill>
              </a:rPr>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Geometry: Formulas for Area</a:t>
            </a:r>
          </a:p>
        </p:txBody>
      </p:sp>
      <p:sp>
        <p:nvSpPr>
          <p:cNvPr id="3" name="Content Placeholder 2"/>
          <p:cNvSpPr>
            <a:spLocks noGrp="1"/>
          </p:cNvSpPr>
          <p:nvPr>
            <p:ph idx="1"/>
          </p:nvPr>
        </p:nvSpPr>
        <p:spPr>
          <a:xfrm>
            <a:off x="457200" y="1280160"/>
            <a:ext cx="8229600" cy="1902059"/>
          </a:xfrm>
          <a:ln w="28575">
            <a:solidFill>
              <a:srgbClr val="FF0000"/>
            </a:solidFill>
          </a:ln>
        </p:spPr>
        <p:txBody>
          <a:bodyPr>
            <a:spAutoFit/>
          </a:bodyPr>
          <a:lstStyle/>
          <a:p>
            <a:pPr algn="ctr"/>
            <a:r>
              <a:rPr lang="en-US" b="1" dirty="0">
                <a:solidFill>
                  <a:srgbClr val="000000"/>
                </a:solidFill>
              </a:rPr>
              <a:t>Note</a:t>
            </a:r>
          </a:p>
          <a:p>
            <a:r>
              <a:rPr lang="en-US" dirty="0">
                <a:solidFill>
                  <a:srgbClr val="000000"/>
                </a:solidFill>
              </a:rPr>
              <a:t>In triangles and other figures, the letter </a:t>
            </a:r>
            <a:r>
              <a:rPr lang="en-US" i="1" dirty="0">
                <a:solidFill>
                  <a:srgbClr val="000000"/>
                </a:solidFill>
              </a:rPr>
              <a:t>h</a:t>
            </a:r>
            <a:r>
              <a:rPr lang="en-US" dirty="0">
                <a:solidFill>
                  <a:srgbClr val="000000"/>
                </a:solidFill>
              </a:rPr>
              <a:t> is used to represent the </a:t>
            </a:r>
            <a:r>
              <a:rPr lang="en-US" b="1" dirty="0">
                <a:solidFill>
                  <a:srgbClr val="C00000"/>
                </a:solidFill>
              </a:rPr>
              <a:t>height</a:t>
            </a:r>
            <a:r>
              <a:rPr lang="en-US" dirty="0">
                <a:solidFill>
                  <a:srgbClr val="000000"/>
                </a:solidFill>
              </a:rPr>
              <a:t> of the figure. The height is also called the </a:t>
            </a:r>
            <a:r>
              <a:rPr lang="en-US" b="1" dirty="0">
                <a:solidFill>
                  <a:srgbClr val="C00000"/>
                </a:solidFill>
              </a:rPr>
              <a:t>altitude</a:t>
            </a:r>
            <a:r>
              <a:rPr lang="en-US" dirty="0">
                <a:solidFill>
                  <a:srgbClr val="000000"/>
                </a:solidFill>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280160"/>
            <a:ext cx="8229600" cy="4130040"/>
          </a:xfrm>
          <a:solidFill>
            <a:srgbClr val="FFFFCC"/>
          </a:solidFill>
          <a:ln w="28575">
            <a:solidFill>
              <a:srgbClr val="000000"/>
            </a:solidFill>
          </a:ln>
        </p:spPr>
        <p:txBody>
          <a:bodyPr/>
          <a:lstStyle/>
          <a:p>
            <a:pPr algn="ctr"/>
            <a:r>
              <a:rPr lang="en-US" b="1" dirty="0">
                <a:solidFill>
                  <a:srgbClr val="000000"/>
                </a:solidFill>
              </a:rPr>
              <a:t>Six Geometric Figures and the Formulas for Finding Their Areas</a:t>
            </a:r>
          </a:p>
        </p:txBody>
      </p:sp>
      <p:sp>
        <p:nvSpPr>
          <p:cNvPr id="2" name="Title 1"/>
          <p:cNvSpPr>
            <a:spLocks noGrp="1"/>
          </p:cNvSpPr>
          <p:nvPr>
            <p:ph type="title"/>
          </p:nvPr>
        </p:nvSpPr>
        <p:spPr/>
        <p:txBody>
          <a:bodyPr rtlCol="0">
            <a:normAutofit/>
          </a:bodyPr>
          <a:lstStyle/>
          <a:p>
            <a:pPr>
              <a:defRPr/>
            </a:pPr>
            <a:r>
              <a:rPr lang="en-US" dirty="0"/>
              <a:t>Geometry: Formulas for Area</a:t>
            </a:r>
            <a:endParaRPr lang="en-US" dirty="0">
              <a:solidFill>
                <a:schemeClr val="accent1">
                  <a:lumMod val="50000"/>
                </a:schemeClr>
              </a:solidFill>
            </a:endParaRPr>
          </a:p>
        </p:txBody>
      </p:sp>
      <p:graphicFrame>
        <p:nvGraphicFramePr>
          <p:cNvPr id="19" name="Object 18"/>
          <p:cNvGraphicFramePr>
            <a:graphicFrameLocks noChangeAspect="1"/>
          </p:cNvGraphicFramePr>
          <p:nvPr/>
        </p:nvGraphicFramePr>
        <p:xfrm>
          <a:off x="1143000" y="4635500"/>
          <a:ext cx="774700" cy="546100"/>
        </p:xfrm>
        <a:graphic>
          <a:graphicData uri="http://schemas.openxmlformats.org/presentationml/2006/ole">
            <mc:AlternateContent xmlns:mc="http://schemas.openxmlformats.org/markup-compatibility/2006">
              <mc:Choice xmlns:v="urn:schemas-microsoft-com:vml" Requires="v">
                <p:oleObj spid="_x0000_s8211" name="Equation" r:id="rId3" imgW="774360" imgH="545760" progId="Equation.DSMT4">
                  <p:embed/>
                </p:oleObj>
              </mc:Choice>
              <mc:Fallback>
                <p:oleObj name="Equation" r:id="rId3" imgW="774360" imgH="545760" progId="Equation.DSMT4">
                  <p:embed/>
                  <p:pic>
                    <p:nvPicPr>
                      <p:cNvPr id="0" name="Object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4635500"/>
                        <a:ext cx="7747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22"/>
          <p:cNvGraphicFramePr>
            <a:graphicFrameLocks noChangeAspect="1"/>
          </p:cNvGraphicFramePr>
          <p:nvPr/>
        </p:nvGraphicFramePr>
        <p:xfrm>
          <a:off x="3352800" y="4635500"/>
          <a:ext cx="1066800" cy="520700"/>
        </p:xfrm>
        <a:graphic>
          <a:graphicData uri="http://schemas.openxmlformats.org/presentationml/2006/ole">
            <mc:AlternateContent xmlns:mc="http://schemas.openxmlformats.org/markup-compatibility/2006">
              <mc:Choice xmlns:v="urn:schemas-microsoft-com:vml" Requires="v">
                <p:oleObj spid="_x0000_s8212" name="Equation" r:id="rId5" imgW="1066680" imgH="520560" progId="Equation.DSMT4">
                  <p:embed/>
                </p:oleObj>
              </mc:Choice>
              <mc:Fallback>
                <p:oleObj name="Equation" r:id="rId5" imgW="1066680" imgH="520560" progId="Equation.DSMT4">
                  <p:embed/>
                  <p:pic>
                    <p:nvPicPr>
                      <p:cNvPr id="0" name="Object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2800" y="4635500"/>
                        <a:ext cx="10668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 name="Object 34"/>
          <p:cNvGraphicFramePr>
            <a:graphicFrameLocks noChangeAspect="1"/>
          </p:cNvGraphicFramePr>
          <p:nvPr/>
        </p:nvGraphicFramePr>
        <p:xfrm>
          <a:off x="6019800" y="4635500"/>
          <a:ext cx="1498600" cy="520700"/>
        </p:xfrm>
        <a:graphic>
          <a:graphicData uri="http://schemas.openxmlformats.org/presentationml/2006/ole">
            <mc:AlternateContent xmlns:mc="http://schemas.openxmlformats.org/markup-compatibility/2006">
              <mc:Choice xmlns:v="urn:schemas-microsoft-com:vml" Requires="v">
                <p:oleObj spid="_x0000_s8213" name="Equation" r:id="rId7" imgW="1498320" imgH="520560" progId="Equation.DSMT4">
                  <p:embed/>
                </p:oleObj>
              </mc:Choice>
              <mc:Fallback>
                <p:oleObj name="Equation" r:id="rId7" imgW="1498320" imgH="520560" progId="Equation.DSMT4">
                  <p:embed/>
                  <p:pic>
                    <p:nvPicPr>
                      <p:cNvPr id="0" name="Object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19800" y="4635500"/>
                        <a:ext cx="14986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90600" y="2535593"/>
            <a:ext cx="7471234" cy="180746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buFont typeface="Courier New" pitchFamily="49" charset="0"/>
              <a:buChar char="o"/>
            </a:pPr>
            <a:r>
              <a:rPr lang="en-US" i="0" dirty="0">
                <a:solidFill>
                  <a:schemeClr val="tx1"/>
                </a:solidFill>
              </a:rPr>
              <a:t>Recognize measures of area in the metric system.</a:t>
            </a:r>
          </a:p>
          <a:p>
            <a:pPr marL="457200" indent="-457200" eaLnBrk="1" hangingPunct="1">
              <a:buFont typeface="Courier New" pitchFamily="49" charset="0"/>
              <a:buChar char="o"/>
            </a:pPr>
            <a:r>
              <a:rPr lang="en-US" i="0" dirty="0">
                <a:solidFill>
                  <a:schemeClr val="tx1"/>
                </a:solidFill>
              </a:rPr>
              <a:t>Be able to change metric measures of area within the metric system.</a:t>
            </a:r>
          </a:p>
          <a:p>
            <a:pPr marL="457200" indent="-457200" eaLnBrk="1" hangingPunct="1">
              <a:buFont typeface="Courier New" pitchFamily="49" charset="0"/>
              <a:buChar char="o"/>
            </a:pPr>
            <a:r>
              <a:rPr lang="en-US" i="0" dirty="0">
                <a:solidFill>
                  <a:schemeClr val="tx1"/>
                </a:solidFill>
              </a:rPr>
              <a:t>Know how to use tables to convert units of area between the metric system and U.S. customary system.</a:t>
            </a:r>
          </a:p>
          <a:p>
            <a:pPr marL="457200" indent="-457200" eaLnBrk="1" hangingPunct="1">
              <a:buFont typeface="Courier New" pitchFamily="49" charset="0"/>
              <a:buChar char="o"/>
            </a:pPr>
            <a:r>
              <a:rPr lang="en-US" i="0" dirty="0">
                <a:solidFill>
                  <a:schemeClr val="tx1"/>
                </a:solidFill>
              </a:rPr>
              <a:t>Know the formulas for the area of several geometric figures. </a:t>
            </a:r>
          </a:p>
          <a:p>
            <a:pPr marL="457200" indent="-457200" eaLnBrk="1" hangingPunct="1">
              <a:buFont typeface="Courier New" pitchFamily="49" charset="0"/>
              <a:buChar char="o"/>
            </a:pP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280160"/>
            <a:ext cx="8229600" cy="4130040"/>
          </a:xfrm>
          <a:solidFill>
            <a:srgbClr val="FFFFCC"/>
          </a:solidFill>
          <a:ln w="28575">
            <a:solidFill>
              <a:srgbClr val="000000"/>
            </a:solidFill>
          </a:ln>
        </p:spPr>
        <p:txBody>
          <a:bodyPr/>
          <a:lstStyle/>
          <a:p>
            <a:pPr algn="ctr"/>
            <a:r>
              <a:rPr lang="en-US" b="1" dirty="0">
                <a:solidFill>
                  <a:srgbClr val="000000"/>
                </a:solidFill>
              </a:rPr>
              <a:t>Six Geometric Figures and the Formulas for Finding Their Areas (cont.)</a:t>
            </a:r>
          </a:p>
        </p:txBody>
      </p:sp>
      <p:sp>
        <p:nvSpPr>
          <p:cNvPr id="2" name="Title 1"/>
          <p:cNvSpPr>
            <a:spLocks noGrp="1"/>
          </p:cNvSpPr>
          <p:nvPr>
            <p:ph type="title"/>
          </p:nvPr>
        </p:nvSpPr>
        <p:spPr/>
        <p:txBody>
          <a:bodyPr rtlCol="0">
            <a:normAutofit/>
          </a:bodyPr>
          <a:lstStyle/>
          <a:p>
            <a:pPr>
              <a:defRPr/>
            </a:pPr>
            <a:r>
              <a:rPr lang="en-US" dirty="0"/>
              <a:t>Geometry: Formulas for Area</a:t>
            </a:r>
            <a:endParaRPr lang="en-US" dirty="0">
              <a:solidFill>
                <a:schemeClr val="accent1">
                  <a:lumMod val="50000"/>
                </a:schemeClr>
              </a:solidFill>
            </a:endParaRPr>
          </a:p>
        </p:txBody>
      </p:sp>
      <p:graphicFrame>
        <p:nvGraphicFramePr>
          <p:cNvPr id="72" name="Object 71"/>
          <p:cNvGraphicFramePr>
            <a:graphicFrameLocks noChangeAspect="1"/>
          </p:cNvGraphicFramePr>
          <p:nvPr>
            <p:extLst>
              <p:ext uri="{D42A27DB-BD31-4B8C-83A1-F6EECF244321}">
                <p14:modId xmlns:p14="http://schemas.microsoft.com/office/powerpoint/2010/main" val="1094643425"/>
              </p:ext>
            </p:extLst>
          </p:nvPr>
        </p:nvGraphicFramePr>
        <p:xfrm>
          <a:off x="1060450" y="4229100"/>
          <a:ext cx="787400" cy="546100"/>
        </p:xfrm>
        <a:graphic>
          <a:graphicData uri="http://schemas.openxmlformats.org/presentationml/2006/ole">
            <mc:AlternateContent xmlns:mc="http://schemas.openxmlformats.org/markup-compatibility/2006">
              <mc:Choice xmlns:v="urn:schemas-microsoft-com:vml" Requires="v">
                <p:oleObj spid="_x0000_s44059" name="Equation" r:id="rId3" imgW="787320" imgH="545760" progId="Equation.DSMT4">
                  <p:embed/>
                </p:oleObj>
              </mc:Choice>
              <mc:Fallback>
                <p:oleObj name="Equation" r:id="rId3" imgW="787320" imgH="545760" progId="Equation.DSMT4">
                  <p:embed/>
                  <p:pic>
                    <p:nvPicPr>
                      <p:cNvPr id="0" name="Object 37"/>
                      <p:cNvPicPr>
                        <a:picLocks noChangeAspect="1" noChangeArrowheads="1"/>
                      </p:cNvPicPr>
                      <p:nvPr/>
                    </p:nvPicPr>
                    <p:blipFill>
                      <a:blip r:embed="rId4"/>
                      <a:srcRect/>
                      <a:stretch>
                        <a:fillRect/>
                      </a:stretch>
                    </p:blipFill>
                    <p:spPr bwMode="auto">
                      <a:xfrm>
                        <a:off x="1060450" y="4229100"/>
                        <a:ext cx="7874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0" name="Object 49"/>
          <p:cNvGraphicFramePr>
            <a:graphicFrameLocks noChangeAspect="1"/>
          </p:cNvGraphicFramePr>
          <p:nvPr/>
        </p:nvGraphicFramePr>
        <p:xfrm>
          <a:off x="3657600" y="4229100"/>
          <a:ext cx="889000" cy="876300"/>
        </p:xfrm>
        <a:graphic>
          <a:graphicData uri="http://schemas.openxmlformats.org/presentationml/2006/ole">
            <mc:AlternateContent xmlns:mc="http://schemas.openxmlformats.org/markup-compatibility/2006">
              <mc:Choice xmlns:v="urn:schemas-microsoft-com:vml" Requires="v">
                <p:oleObj spid="_x0000_s44060" name="Equation" r:id="rId5" imgW="888840" imgH="876240" progId="Equation.DSMT4">
                  <p:embed/>
                </p:oleObj>
              </mc:Choice>
              <mc:Fallback>
                <p:oleObj name="Equation" r:id="rId5" imgW="888840" imgH="876240" progId="Equation.DSMT4">
                  <p:embed/>
                  <p:pic>
                    <p:nvPicPr>
                      <p:cNvPr id="0" name="Object 3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4229100"/>
                        <a:ext cx="889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9" name="Object 58"/>
          <p:cNvGraphicFramePr>
            <a:graphicFrameLocks noChangeAspect="1"/>
          </p:cNvGraphicFramePr>
          <p:nvPr/>
        </p:nvGraphicFramePr>
        <p:xfrm>
          <a:off x="6654800" y="4229100"/>
          <a:ext cx="1422400" cy="876300"/>
        </p:xfrm>
        <a:graphic>
          <a:graphicData uri="http://schemas.openxmlformats.org/presentationml/2006/ole">
            <mc:AlternateContent xmlns:mc="http://schemas.openxmlformats.org/markup-compatibility/2006">
              <mc:Choice xmlns:v="urn:schemas-microsoft-com:vml" Requires="v">
                <p:oleObj spid="_x0000_s44061" name="Equation" r:id="rId7" imgW="1422360" imgH="876240" progId="Equation.DSMT4">
                  <p:embed/>
                </p:oleObj>
              </mc:Choice>
              <mc:Fallback>
                <p:oleObj name="Equation" r:id="rId7" imgW="1422360" imgH="876240" progId="Equation.DSMT4">
                  <p:embed/>
                  <p:pic>
                    <p:nvPicPr>
                      <p:cNvPr id="0" name="Object 4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54800" y="4229100"/>
                        <a:ext cx="1422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77134" y="2369822"/>
            <a:ext cx="7789732" cy="1859278"/>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FFFFCC"/>
          </a:solidFill>
          <a:ln w="28575">
            <a:solidFill>
              <a:srgbClr val="000000"/>
            </a:solidFill>
          </a:ln>
        </p:spPr>
        <p:txBody>
          <a:bodyPr/>
          <a:lstStyle/>
          <a:p>
            <a:pPr algn="ctr"/>
            <a:r>
              <a:rPr lang="en-US" b="1" dirty="0">
                <a:solidFill>
                  <a:srgbClr val="000000"/>
                </a:solidFill>
              </a:rPr>
              <a:t>Relationship of Area of a Triangle to the Area of a Rectangle</a:t>
            </a:r>
            <a:endParaRPr lang="en-US" dirty="0">
              <a:solidFill>
                <a:srgbClr val="000000"/>
              </a:solidFill>
            </a:endParaRPr>
          </a:p>
        </p:txBody>
      </p:sp>
      <p:sp>
        <p:nvSpPr>
          <p:cNvPr id="2" name="Title 1"/>
          <p:cNvSpPr>
            <a:spLocks noGrp="1"/>
          </p:cNvSpPr>
          <p:nvPr>
            <p:ph type="title"/>
          </p:nvPr>
        </p:nvSpPr>
        <p:spPr/>
        <p:txBody>
          <a:bodyPr/>
          <a:lstStyle/>
          <a:p>
            <a:r>
              <a:rPr lang="en-US" dirty="0"/>
              <a:t>Geometry: Formulas for Area</a:t>
            </a:r>
          </a:p>
        </p:txBody>
      </p:sp>
      <p:graphicFrame>
        <p:nvGraphicFramePr>
          <p:cNvPr id="45058" name="Object 33"/>
          <p:cNvGraphicFramePr>
            <a:graphicFrameLocks noChangeAspect="1"/>
          </p:cNvGraphicFramePr>
          <p:nvPr/>
        </p:nvGraphicFramePr>
        <p:xfrm>
          <a:off x="1752600" y="3746500"/>
          <a:ext cx="1066800" cy="520700"/>
        </p:xfrm>
        <a:graphic>
          <a:graphicData uri="http://schemas.openxmlformats.org/presentationml/2006/ole">
            <mc:AlternateContent xmlns:mc="http://schemas.openxmlformats.org/markup-compatibility/2006">
              <mc:Choice xmlns:v="urn:schemas-microsoft-com:vml" Requires="v">
                <p:oleObj spid="_x0000_s45066" name="Equation" r:id="rId3" imgW="1066680" imgH="520560" progId="Equation.DSMT4">
                  <p:embed/>
                </p:oleObj>
              </mc:Choice>
              <mc:Fallback>
                <p:oleObj name="Equation" r:id="rId3" imgW="1066680" imgH="520560" progId="Equation.DSMT4">
                  <p:embed/>
                  <p:pic>
                    <p:nvPicPr>
                      <p:cNvPr id="0" name="Object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3746500"/>
                        <a:ext cx="10668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059" name="Object 39"/>
          <p:cNvGraphicFramePr>
            <a:graphicFrameLocks noChangeAspect="1"/>
          </p:cNvGraphicFramePr>
          <p:nvPr/>
        </p:nvGraphicFramePr>
        <p:xfrm>
          <a:off x="5969000" y="3695700"/>
          <a:ext cx="889000" cy="876300"/>
        </p:xfrm>
        <a:graphic>
          <a:graphicData uri="http://schemas.openxmlformats.org/presentationml/2006/ole">
            <mc:AlternateContent xmlns:mc="http://schemas.openxmlformats.org/markup-compatibility/2006">
              <mc:Choice xmlns:v="urn:schemas-microsoft-com:vml" Requires="v">
                <p:oleObj spid="_x0000_s45067" name="Equation" r:id="rId5" imgW="888840" imgH="876240" progId="Equation.DSMT4">
                  <p:embed/>
                </p:oleObj>
              </mc:Choice>
              <mc:Fallback>
                <p:oleObj name="Equation" r:id="rId5" imgW="888840" imgH="876240" progId="Equation.DSMT4">
                  <p:embed/>
                  <p:pic>
                    <p:nvPicPr>
                      <p:cNvPr id="0" name="Object 3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9000" y="3695700"/>
                        <a:ext cx="889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37018" y="2323084"/>
            <a:ext cx="6069964" cy="1286256"/>
          </a:xfrm>
          <a:prstGeom prst="rect">
            <a:avLst/>
          </a:prstGeom>
        </p:spPr>
      </p:pic>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37018" y="4435797"/>
            <a:ext cx="6299202" cy="1370962"/>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7</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616648"/>
          </a:xfrm>
        </p:spPr>
        <p:txBody>
          <a:bodyPr>
            <a:spAutoFit/>
          </a:bodyPr>
          <a:lstStyle/>
          <a:p>
            <a:pPr marL="0" eaLnBrk="1" hangingPunct="1">
              <a:buNone/>
            </a:pPr>
            <a:r>
              <a:rPr lang="en-US" dirty="0"/>
              <a:t>Find the area of the figure shown here with the indicated dimensions. Write the answer in both square centimeters and square inches.</a:t>
            </a:r>
          </a:p>
          <a:p>
            <a:pPr marL="0" eaLnBrk="1" hangingPunct="1">
              <a:buNone/>
            </a:pPr>
            <a:endParaRPr lang="en-US" dirty="0"/>
          </a:p>
          <a:p>
            <a:pPr marL="0" eaLnBrk="1" hangingPunct="1">
              <a:buNone/>
            </a:pPr>
            <a:endParaRPr lang="en-US" dirty="0"/>
          </a:p>
          <a:p>
            <a:pPr marL="0" eaLnBrk="1" hangingPunct="1">
              <a:lnSpc>
                <a:spcPct val="150000"/>
              </a:lnSpc>
              <a:buNone/>
            </a:pPr>
            <a:endParaRPr lang="en-US" dirty="0"/>
          </a:p>
          <a:p>
            <a:pPr marL="0" eaLnBrk="1" hangingPunct="1">
              <a:buNone/>
            </a:pPr>
            <a:r>
              <a:rPr lang="en-US" b="1" dirty="0"/>
              <a:t>Solution</a:t>
            </a:r>
          </a:p>
          <a:p>
            <a:pPr marL="0" eaLnBrk="1" hangingPunct="1">
              <a:buNone/>
            </a:pPr>
            <a:r>
              <a:rPr lang="en-US" dirty="0"/>
              <a:t>Find the area of the rectangle and the area of the triangle, and then add the two areas.</a:t>
            </a:r>
          </a:p>
        </p:txBody>
      </p:sp>
      <p:pic>
        <p:nvPicPr>
          <p:cNvPr id="9221" name="Picture 5"/>
          <p:cNvPicPr>
            <a:picLocks noChangeAspect="1" noChangeArrowheads="1"/>
          </p:cNvPicPr>
          <p:nvPr/>
        </p:nvPicPr>
        <p:blipFill>
          <a:blip r:embed="rId3" cstate="print"/>
          <a:srcRect/>
          <a:stretch>
            <a:fillRect/>
          </a:stretch>
        </p:blipFill>
        <p:spPr bwMode="auto">
          <a:xfrm>
            <a:off x="2286000" y="2676073"/>
            <a:ext cx="4572000" cy="189744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7 (cont.)</a:t>
            </a:r>
            <a:endParaRPr lang="en-US" dirty="0">
              <a:solidFill>
                <a:schemeClr val="accent1">
                  <a:lumMod val="50000"/>
                </a:schemeClr>
              </a:solidFill>
            </a:endParaRPr>
          </a:p>
        </p:txBody>
      </p:sp>
      <p:graphicFrame>
        <p:nvGraphicFramePr>
          <p:cNvPr id="7" name="Object 6"/>
          <p:cNvGraphicFramePr>
            <a:graphicFrameLocks noChangeAspect="1"/>
          </p:cNvGraphicFramePr>
          <p:nvPr/>
        </p:nvGraphicFramePr>
        <p:xfrm>
          <a:off x="1524000" y="2178050"/>
          <a:ext cx="939800" cy="292100"/>
        </p:xfrm>
        <a:graphic>
          <a:graphicData uri="http://schemas.openxmlformats.org/presentationml/2006/ole">
            <mc:AlternateContent xmlns:mc="http://schemas.openxmlformats.org/markup-compatibility/2006">
              <mc:Choice xmlns:v="urn:schemas-microsoft-com:vml" Requires="v">
                <p:oleObj spid="_x0000_s10290" name="Equation" r:id="rId4" imgW="939600" imgH="291960" progId="Equation.DSMT4">
                  <p:embed/>
                </p:oleObj>
              </mc:Choice>
              <mc:Fallback>
                <p:oleObj name="Equation" r:id="rId4" imgW="939600" imgH="29196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2178050"/>
                        <a:ext cx="939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nvGraphicFramePr>
        <p:xfrm>
          <a:off x="5181600" y="1905000"/>
          <a:ext cx="1206500" cy="838200"/>
        </p:xfrm>
        <a:graphic>
          <a:graphicData uri="http://schemas.openxmlformats.org/presentationml/2006/ole">
            <mc:AlternateContent xmlns:mc="http://schemas.openxmlformats.org/markup-compatibility/2006">
              <mc:Choice xmlns:v="urn:schemas-microsoft-com:vml" Requires="v">
                <p:oleObj spid="_x0000_s10291" name="Equation" r:id="rId6" imgW="1206360" imgH="838080" progId="Equation.DSMT4">
                  <p:embed/>
                </p:oleObj>
              </mc:Choice>
              <mc:Fallback>
                <p:oleObj name="Equation" r:id="rId6" imgW="1206360" imgH="8380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81600" y="1905000"/>
                        <a:ext cx="1206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530352" y="3733800"/>
          <a:ext cx="6083300" cy="381000"/>
        </p:xfrm>
        <a:graphic>
          <a:graphicData uri="http://schemas.openxmlformats.org/presentationml/2006/ole">
            <mc:AlternateContent xmlns:mc="http://schemas.openxmlformats.org/markup-compatibility/2006">
              <mc:Choice xmlns:v="urn:schemas-microsoft-com:vml" Requires="v">
                <p:oleObj spid="_x0000_s10292" name="Equation" r:id="rId8" imgW="6083280" imgH="380880" progId="Equation.DSMT4">
                  <p:embed/>
                </p:oleObj>
              </mc:Choice>
              <mc:Fallback>
                <p:oleObj name="Equation" r:id="rId8" imgW="6083280" imgH="38088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0352" y="3733800"/>
                        <a:ext cx="6083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533400" y="4953000"/>
          <a:ext cx="1193800" cy="381000"/>
        </p:xfrm>
        <a:graphic>
          <a:graphicData uri="http://schemas.openxmlformats.org/presentationml/2006/ole">
            <mc:AlternateContent xmlns:mc="http://schemas.openxmlformats.org/markup-compatibility/2006">
              <mc:Choice xmlns:v="urn:schemas-microsoft-com:vml" Requires="v">
                <p:oleObj spid="_x0000_s10293" name="Equation" r:id="rId10" imgW="1193760" imgH="380880" progId="Equation.DSMT4">
                  <p:embed/>
                </p:oleObj>
              </mc:Choice>
              <mc:Fallback>
                <p:oleObj name="Equation" r:id="rId10" imgW="1193760" imgH="380880" progId="Equation.DSMT4">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3400" y="4953000"/>
                        <a:ext cx="1193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nvSpPr>
        <p:spPr>
          <a:xfrm>
            <a:off x="1219200" y="1280160"/>
            <a:ext cx="1644233" cy="523220"/>
          </a:xfrm>
          <a:prstGeom prst="rect">
            <a:avLst/>
          </a:prstGeom>
        </p:spPr>
        <p:txBody>
          <a:bodyPr wrap="none">
            <a:spAutoFit/>
          </a:bodyPr>
          <a:lstStyle/>
          <a:p>
            <a:r>
              <a:rPr lang="en-US" sz="2800" b="1" dirty="0"/>
              <a:t>Rectangle</a:t>
            </a:r>
            <a:endParaRPr lang="en-US" sz="2800" dirty="0"/>
          </a:p>
        </p:txBody>
      </p:sp>
      <p:sp>
        <p:nvSpPr>
          <p:cNvPr id="11" name="Rectangle 10"/>
          <p:cNvSpPr/>
          <p:nvPr/>
        </p:nvSpPr>
        <p:spPr>
          <a:xfrm>
            <a:off x="5029200" y="1280160"/>
            <a:ext cx="1370119" cy="523220"/>
          </a:xfrm>
          <a:prstGeom prst="rect">
            <a:avLst/>
          </a:prstGeom>
        </p:spPr>
        <p:txBody>
          <a:bodyPr wrap="none">
            <a:spAutoFit/>
          </a:bodyPr>
          <a:lstStyle/>
          <a:p>
            <a:r>
              <a:rPr lang="en-US" sz="2800" b="1" dirty="0"/>
              <a:t>Triangle</a:t>
            </a:r>
            <a:endParaRPr lang="en-US" sz="2800" dirty="0"/>
          </a:p>
        </p:txBody>
      </p:sp>
      <p:sp>
        <p:nvSpPr>
          <p:cNvPr id="13" name="Rectangle 12"/>
          <p:cNvSpPr/>
          <p:nvPr/>
        </p:nvSpPr>
        <p:spPr>
          <a:xfrm>
            <a:off x="457200" y="4191000"/>
            <a:ext cx="2643737" cy="523220"/>
          </a:xfrm>
          <a:prstGeom prst="rect">
            <a:avLst/>
          </a:prstGeom>
        </p:spPr>
        <p:txBody>
          <a:bodyPr wrap="none">
            <a:spAutoFit/>
          </a:bodyPr>
          <a:lstStyle/>
          <a:p>
            <a:r>
              <a:rPr lang="en-US" sz="2800" dirty="0"/>
              <a:t>In square inches:</a:t>
            </a:r>
          </a:p>
        </p:txBody>
      </p:sp>
      <p:graphicFrame>
        <p:nvGraphicFramePr>
          <p:cNvPr id="10246" name="Object 6"/>
          <p:cNvGraphicFramePr>
            <a:graphicFrameLocks noChangeAspect="1"/>
          </p:cNvGraphicFramePr>
          <p:nvPr/>
        </p:nvGraphicFramePr>
        <p:xfrm>
          <a:off x="1511300" y="2755900"/>
          <a:ext cx="1447800" cy="292100"/>
        </p:xfrm>
        <a:graphic>
          <a:graphicData uri="http://schemas.openxmlformats.org/presentationml/2006/ole">
            <mc:AlternateContent xmlns:mc="http://schemas.openxmlformats.org/markup-compatibility/2006">
              <mc:Choice xmlns:v="urn:schemas-microsoft-com:vml" Requires="v">
                <p:oleObj spid="_x0000_s10294" name="Equation" r:id="rId12" imgW="1447560" imgH="291960" progId="Equation.DSMT4">
                  <p:embed/>
                </p:oleObj>
              </mc:Choice>
              <mc:Fallback>
                <p:oleObj name="Equation" r:id="rId12" imgW="1447560" imgH="29196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11300" y="2755900"/>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035300" y="2667000"/>
          <a:ext cx="1460500" cy="381000"/>
        </p:xfrm>
        <a:graphic>
          <a:graphicData uri="http://schemas.openxmlformats.org/presentationml/2006/ole">
            <mc:AlternateContent xmlns:mc="http://schemas.openxmlformats.org/markup-compatibility/2006">
              <mc:Choice xmlns:v="urn:schemas-microsoft-com:vml" Requires="v">
                <p:oleObj spid="_x0000_s10295" name="Equation" r:id="rId14" imgW="1460160" imgH="380880" progId="Equation.DSMT4">
                  <p:embed/>
                </p:oleObj>
              </mc:Choice>
              <mc:Fallback>
                <p:oleObj name="Equation" r:id="rId14" imgW="1460160" imgH="38088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35300" y="2667000"/>
                        <a:ext cx="146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5181600" y="2819400"/>
          <a:ext cx="1803400" cy="838200"/>
        </p:xfrm>
        <a:graphic>
          <a:graphicData uri="http://schemas.openxmlformats.org/presentationml/2006/ole">
            <mc:AlternateContent xmlns:mc="http://schemas.openxmlformats.org/markup-compatibility/2006">
              <mc:Choice xmlns:v="urn:schemas-microsoft-com:vml" Requires="v">
                <p:oleObj spid="_x0000_s10296" name="Equation" r:id="rId16" imgW="1803240" imgH="838080" progId="Equation.DSMT4">
                  <p:embed/>
                </p:oleObj>
              </mc:Choice>
              <mc:Fallback>
                <p:oleObj name="Equation" r:id="rId16" imgW="1803240" imgH="838080" progId="Equation.DSMT4">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181600" y="2819400"/>
                        <a:ext cx="180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7086600" y="3009900"/>
          <a:ext cx="1447800" cy="381000"/>
        </p:xfrm>
        <a:graphic>
          <a:graphicData uri="http://schemas.openxmlformats.org/presentationml/2006/ole">
            <mc:AlternateContent xmlns:mc="http://schemas.openxmlformats.org/markup-compatibility/2006">
              <mc:Choice xmlns:v="urn:schemas-microsoft-com:vml" Requires="v">
                <p:oleObj spid="_x0000_s10297" name="Equation" r:id="rId18" imgW="1447560" imgH="380880" progId="Equation.DSMT4">
                  <p:embed/>
                </p:oleObj>
              </mc:Choice>
              <mc:Fallback>
                <p:oleObj name="Equation" r:id="rId18" imgW="1447560" imgH="380880" progId="Equation.DSMT4">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086600" y="3009900"/>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1828800" y="4914900"/>
          <a:ext cx="1917700" cy="571500"/>
        </p:xfrm>
        <a:graphic>
          <a:graphicData uri="http://schemas.openxmlformats.org/presentationml/2006/ole">
            <mc:AlternateContent xmlns:mc="http://schemas.openxmlformats.org/markup-compatibility/2006">
              <mc:Choice xmlns:v="urn:schemas-microsoft-com:vml" Requires="v">
                <p:oleObj spid="_x0000_s10298" name="Equation" r:id="rId20" imgW="1917360" imgH="571320" progId="Equation.DSMT4">
                  <p:embed/>
                </p:oleObj>
              </mc:Choice>
              <mc:Fallback>
                <p:oleObj name="Equation" r:id="rId20" imgW="1917360" imgH="571320" progId="Equation.DSMT4">
                  <p:embed/>
                  <p:pic>
                    <p:nvPicPr>
                      <p:cNvPr id="0" name="Picture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828800" y="4914900"/>
                        <a:ext cx="1917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extLst>
              <p:ext uri="{D42A27DB-BD31-4B8C-83A1-F6EECF244321}">
                <p14:modId xmlns:p14="http://schemas.microsoft.com/office/powerpoint/2010/main" val="2914833900"/>
              </p:ext>
            </p:extLst>
          </p:nvPr>
        </p:nvGraphicFramePr>
        <p:xfrm>
          <a:off x="3765550" y="4914900"/>
          <a:ext cx="2476500" cy="571500"/>
        </p:xfrm>
        <a:graphic>
          <a:graphicData uri="http://schemas.openxmlformats.org/presentationml/2006/ole">
            <mc:AlternateContent xmlns:mc="http://schemas.openxmlformats.org/markup-compatibility/2006">
              <mc:Choice xmlns:v="urn:schemas-microsoft-com:vml" Requires="v">
                <p:oleObj spid="_x0000_s10299" name="Equation" r:id="rId22" imgW="2476440" imgH="571320" progId="Equation.DSMT4">
                  <p:embed/>
                </p:oleObj>
              </mc:Choice>
              <mc:Fallback>
                <p:oleObj name="Equation" r:id="rId22" imgW="2476440" imgH="571320" progId="Equation.DSMT4">
                  <p:embed/>
                  <p:pic>
                    <p:nvPicPr>
                      <p:cNvPr id="0" name="Picture 11"/>
                      <p:cNvPicPr>
                        <a:picLocks noChangeAspect="1" noChangeArrowheads="1"/>
                      </p:cNvPicPr>
                      <p:nvPr/>
                    </p:nvPicPr>
                    <p:blipFill>
                      <a:blip r:embed="rId23"/>
                      <a:srcRect/>
                      <a:stretch>
                        <a:fillRect/>
                      </a:stretch>
                    </p:blipFill>
                    <p:spPr bwMode="auto">
                      <a:xfrm>
                        <a:off x="3765550" y="4914900"/>
                        <a:ext cx="2476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2" name="Object 12"/>
          <p:cNvGraphicFramePr>
            <a:graphicFrameLocks noChangeAspect="1"/>
          </p:cNvGraphicFramePr>
          <p:nvPr>
            <p:extLst>
              <p:ext uri="{D42A27DB-BD31-4B8C-83A1-F6EECF244321}">
                <p14:modId xmlns:p14="http://schemas.microsoft.com/office/powerpoint/2010/main" val="64514254"/>
              </p:ext>
            </p:extLst>
          </p:nvPr>
        </p:nvGraphicFramePr>
        <p:xfrm>
          <a:off x="6235700" y="4953000"/>
          <a:ext cx="1816100" cy="381000"/>
        </p:xfrm>
        <a:graphic>
          <a:graphicData uri="http://schemas.openxmlformats.org/presentationml/2006/ole">
            <mc:AlternateContent xmlns:mc="http://schemas.openxmlformats.org/markup-compatibility/2006">
              <mc:Choice xmlns:v="urn:schemas-microsoft-com:vml" Requires="v">
                <p:oleObj spid="_x0000_s10300" name="Equation" r:id="rId24" imgW="1815840" imgH="380880" progId="Equation.DSMT4">
                  <p:embed/>
                </p:oleObj>
              </mc:Choice>
              <mc:Fallback>
                <p:oleObj name="Equation" r:id="rId24" imgW="1815840" imgH="380880" progId="Equation.DSMT4">
                  <p:embed/>
                  <p:pic>
                    <p:nvPicPr>
                      <p:cNvPr id="0" name="Picture 12"/>
                      <p:cNvPicPr>
                        <a:picLocks noChangeAspect="1" noChangeArrowheads="1"/>
                      </p:cNvPicPr>
                      <p:nvPr/>
                    </p:nvPicPr>
                    <p:blipFill>
                      <a:blip r:embed="rId25"/>
                      <a:srcRect/>
                      <a:stretch>
                        <a:fillRect/>
                      </a:stretch>
                    </p:blipFill>
                    <p:spPr bwMode="auto">
                      <a:xfrm>
                        <a:off x="6235700" y="4953000"/>
                        <a:ext cx="1816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3" name="Object 13"/>
          <p:cNvGraphicFramePr>
            <a:graphicFrameLocks noChangeAspect="1"/>
          </p:cNvGraphicFramePr>
          <p:nvPr>
            <p:extLst>
              <p:ext uri="{D42A27DB-BD31-4B8C-83A1-F6EECF244321}">
                <p14:modId xmlns:p14="http://schemas.microsoft.com/office/powerpoint/2010/main" val="1901544170"/>
              </p:ext>
            </p:extLst>
          </p:nvPr>
        </p:nvGraphicFramePr>
        <p:xfrm>
          <a:off x="3797300" y="5486400"/>
          <a:ext cx="3060700" cy="431800"/>
        </p:xfrm>
        <a:graphic>
          <a:graphicData uri="http://schemas.openxmlformats.org/presentationml/2006/ole">
            <mc:AlternateContent xmlns:mc="http://schemas.openxmlformats.org/markup-compatibility/2006">
              <mc:Choice xmlns:v="urn:schemas-microsoft-com:vml" Requires="v">
                <p:oleObj spid="_x0000_s10301" name="Equation" r:id="rId26" imgW="3060360" imgH="431640" progId="Equation.DSMT4">
                  <p:embed/>
                </p:oleObj>
              </mc:Choice>
              <mc:Fallback>
                <p:oleObj name="Equation" r:id="rId26" imgW="3060360" imgH="431640" progId="Equation.DSMT4">
                  <p:embed/>
                  <p:pic>
                    <p:nvPicPr>
                      <p:cNvPr id="0" name="Picture 13"/>
                      <p:cNvPicPr>
                        <a:picLocks noChangeAspect="1" noChangeArrowheads="1"/>
                      </p:cNvPicPr>
                      <p:nvPr/>
                    </p:nvPicPr>
                    <p:blipFill>
                      <a:blip r:embed="rId27"/>
                      <a:srcRect/>
                      <a:stretch>
                        <a:fillRect/>
                      </a:stretch>
                    </p:blipFill>
                    <p:spPr bwMode="auto">
                      <a:xfrm>
                        <a:off x="3797300" y="5486400"/>
                        <a:ext cx="3060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5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5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25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02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1"/>
          <p:cNvPicPr>
            <a:picLocks noChangeAspect="1" noChangeArrowheads="1"/>
          </p:cNvPicPr>
          <p:nvPr/>
        </p:nvPicPr>
        <p:blipFill>
          <a:blip r:embed="rId3" cstate="print"/>
          <a:srcRect/>
          <a:stretch>
            <a:fillRect/>
          </a:stretch>
        </p:blipFill>
        <p:spPr bwMode="auto">
          <a:xfrm>
            <a:off x="3474720" y="2588813"/>
            <a:ext cx="2194560" cy="2059387"/>
          </a:xfrm>
          <a:prstGeom prst="rect">
            <a:avLst/>
          </a:prstGeom>
          <a:noFill/>
          <a:ln w="9525">
            <a:noFill/>
            <a:miter lim="800000"/>
            <a:headEnd/>
            <a:tailEnd/>
          </a:ln>
          <a:effectLst/>
        </p:spPr>
      </p:pic>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8</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832092"/>
          </a:xfrm>
        </p:spPr>
        <p:txBody>
          <a:bodyPr>
            <a:spAutoFit/>
          </a:bodyPr>
          <a:lstStyle/>
          <a:p>
            <a:pPr marL="0" eaLnBrk="1" hangingPunct="1">
              <a:buNone/>
            </a:pPr>
            <a:r>
              <a:rPr lang="en-US" dirty="0"/>
              <a:t>Find the area of the washer (shaded portion) with dimensions as shown. Write the answer in both square millimeters and square centimeters.</a:t>
            </a:r>
          </a:p>
          <a:p>
            <a:pPr marL="0" eaLnBrk="1" hangingPunct="1">
              <a:buNone/>
            </a:pPr>
            <a:endParaRPr lang="en-US" dirty="0"/>
          </a:p>
          <a:p>
            <a:pPr marL="0" eaLnBrk="1" hangingPunct="1">
              <a:buNone/>
            </a:pPr>
            <a:endParaRPr lang="en-US" dirty="0"/>
          </a:p>
          <a:p>
            <a:pPr marL="0" eaLnBrk="1" hangingPunct="1">
              <a:buNone/>
            </a:pPr>
            <a:endParaRPr lang="en-US" dirty="0"/>
          </a:p>
          <a:p>
            <a:pPr marL="0" eaLnBrk="1" hangingPunct="1">
              <a:buNone/>
            </a:pPr>
            <a:r>
              <a:rPr lang="en-US" b="1" dirty="0"/>
              <a:t>Solution</a:t>
            </a:r>
          </a:p>
          <a:p>
            <a:pPr marL="0" eaLnBrk="1" hangingPunct="1">
              <a:buNone/>
            </a:pPr>
            <a:r>
              <a:rPr lang="en-US" dirty="0"/>
              <a:t>Subtract the area of the inside (smaller) circle from the area of the outside (larger) circle. This difference will be the area of the washer (shaded portion).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8 (cont.)</a:t>
            </a:r>
            <a:endParaRPr lang="en-US" dirty="0">
              <a:solidFill>
                <a:schemeClr val="accent1">
                  <a:lumMod val="50000"/>
                </a:schemeClr>
              </a:solidFill>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3805894151"/>
              </p:ext>
            </p:extLst>
          </p:nvPr>
        </p:nvGraphicFramePr>
        <p:xfrm>
          <a:off x="511175" y="1828800"/>
          <a:ext cx="1079500" cy="381000"/>
        </p:xfrm>
        <a:graphic>
          <a:graphicData uri="http://schemas.openxmlformats.org/presentationml/2006/ole">
            <mc:AlternateContent xmlns:mc="http://schemas.openxmlformats.org/markup-compatibility/2006">
              <mc:Choice xmlns:v="urn:schemas-microsoft-com:vml" Requires="v">
                <p:oleObj spid="_x0000_s12346" name="Equation" r:id="rId4" imgW="1079280" imgH="380880" progId="Equation.DSMT4">
                  <p:embed/>
                </p:oleObj>
              </mc:Choice>
              <mc:Fallback>
                <p:oleObj name="Equation" r:id="rId4" imgW="1079280" imgH="380880" progId="Equation.DSMT4">
                  <p:embed/>
                  <p:pic>
                    <p:nvPicPr>
                      <p:cNvPr id="0" name="Object 6"/>
                      <p:cNvPicPr>
                        <a:picLocks noChangeAspect="1" noChangeArrowheads="1"/>
                      </p:cNvPicPr>
                      <p:nvPr/>
                    </p:nvPicPr>
                    <p:blipFill>
                      <a:blip r:embed="rId5"/>
                      <a:srcRect/>
                      <a:stretch>
                        <a:fillRect/>
                      </a:stretch>
                    </p:blipFill>
                    <p:spPr bwMode="auto">
                      <a:xfrm>
                        <a:off x="511175" y="1828800"/>
                        <a:ext cx="107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1543307997"/>
              </p:ext>
            </p:extLst>
          </p:nvPr>
        </p:nvGraphicFramePr>
        <p:xfrm>
          <a:off x="4781550" y="1828800"/>
          <a:ext cx="1079500" cy="381000"/>
        </p:xfrm>
        <a:graphic>
          <a:graphicData uri="http://schemas.openxmlformats.org/presentationml/2006/ole">
            <mc:AlternateContent xmlns:mc="http://schemas.openxmlformats.org/markup-compatibility/2006">
              <mc:Choice xmlns:v="urn:schemas-microsoft-com:vml" Requires="v">
                <p:oleObj spid="_x0000_s12347" name="Equation" r:id="rId6" imgW="1079280" imgH="380880" progId="Equation.DSMT4">
                  <p:embed/>
                </p:oleObj>
              </mc:Choice>
              <mc:Fallback>
                <p:oleObj name="Equation" r:id="rId6" imgW="1079280" imgH="380880" progId="Equation.DSMT4">
                  <p:embed/>
                  <p:pic>
                    <p:nvPicPr>
                      <p:cNvPr id="0" name="Object 7"/>
                      <p:cNvPicPr>
                        <a:picLocks noChangeAspect="1" noChangeArrowheads="1"/>
                      </p:cNvPicPr>
                      <p:nvPr/>
                    </p:nvPicPr>
                    <p:blipFill>
                      <a:blip r:embed="rId7"/>
                      <a:srcRect/>
                      <a:stretch>
                        <a:fillRect/>
                      </a:stretch>
                    </p:blipFill>
                    <p:spPr bwMode="auto">
                      <a:xfrm>
                        <a:off x="4781550" y="1828800"/>
                        <a:ext cx="107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533400" y="3429000"/>
          <a:ext cx="7518400" cy="444500"/>
        </p:xfrm>
        <a:graphic>
          <a:graphicData uri="http://schemas.openxmlformats.org/presentationml/2006/ole">
            <mc:AlternateContent xmlns:mc="http://schemas.openxmlformats.org/markup-compatibility/2006">
              <mc:Choice xmlns:v="urn:schemas-microsoft-com:vml" Requires="v">
                <p:oleObj spid="_x0000_s12348" name="Equation" r:id="rId8" imgW="7518240" imgH="444240" progId="Equation.DSMT4">
                  <p:embed/>
                </p:oleObj>
              </mc:Choice>
              <mc:Fallback>
                <p:oleObj name="Equation" r:id="rId8" imgW="7518240" imgH="444240" progId="Equation.DSMT4">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3429000"/>
                        <a:ext cx="75184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609600" y="5181600"/>
          <a:ext cx="1765300" cy="381000"/>
        </p:xfrm>
        <a:graphic>
          <a:graphicData uri="http://schemas.openxmlformats.org/presentationml/2006/ole">
            <mc:AlternateContent xmlns:mc="http://schemas.openxmlformats.org/markup-compatibility/2006">
              <mc:Choice xmlns:v="urn:schemas-microsoft-com:vml" Requires="v">
                <p:oleObj spid="_x0000_s12349" name="Equation" r:id="rId10" imgW="1765080" imgH="380880" progId="Equation.DSMT4">
                  <p:embed/>
                </p:oleObj>
              </mc:Choice>
              <mc:Fallback>
                <p:oleObj name="Equation" r:id="rId10" imgW="1765080" imgH="380880" progId="Equation.DSMT4">
                  <p:embed/>
                  <p:pic>
                    <p:nvPicPr>
                      <p:cNvPr id="0"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 y="5181600"/>
                        <a:ext cx="1765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nvSpPr>
        <p:spPr>
          <a:xfrm>
            <a:off x="457200" y="1280160"/>
            <a:ext cx="2018181" cy="523220"/>
          </a:xfrm>
          <a:prstGeom prst="rect">
            <a:avLst/>
          </a:prstGeom>
        </p:spPr>
        <p:txBody>
          <a:bodyPr wrap="none">
            <a:spAutoFit/>
          </a:bodyPr>
          <a:lstStyle/>
          <a:p>
            <a:r>
              <a:rPr lang="en-US" sz="2800" b="1" dirty="0"/>
              <a:t>Larger Circle</a:t>
            </a:r>
            <a:endParaRPr lang="en-US" sz="2800" dirty="0"/>
          </a:p>
        </p:txBody>
      </p:sp>
      <p:sp>
        <p:nvSpPr>
          <p:cNvPr id="11" name="Rectangle 10"/>
          <p:cNvSpPr/>
          <p:nvPr/>
        </p:nvSpPr>
        <p:spPr>
          <a:xfrm>
            <a:off x="4724400" y="1280160"/>
            <a:ext cx="2213811" cy="523220"/>
          </a:xfrm>
          <a:prstGeom prst="rect">
            <a:avLst/>
          </a:prstGeom>
        </p:spPr>
        <p:txBody>
          <a:bodyPr wrap="none">
            <a:spAutoFit/>
          </a:bodyPr>
          <a:lstStyle/>
          <a:p>
            <a:r>
              <a:rPr lang="en-US" sz="2800" b="1" dirty="0"/>
              <a:t>Smaller Circle</a:t>
            </a:r>
            <a:endParaRPr lang="en-US" sz="2800" dirty="0"/>
          </a:p>
        </p:txBody>
      </p:sp>
      <p:sp>
        <p:nvSpPr>
          <p:cNvPr id="12" name="Rectangle 11"/>
          <p:cNvSpPr/>
          <p:nvPr/>
        </p:nvSpPr>
        <p:spPr>
          <a:xfrm>
            <a:off x="457200" y="4353580"/>
            <a:ext cx="3447610" cy="523220"/>
          </a:xfrm>
          <a:prstGeom prst="rect">
            <a:avLst/>
          </a:prstGeom>
        </p:spPr>
        <p:txBody>
          <a:bodyPr wrap="none">
            <a:spAutoFit/>
          </a:bodyPr>
          <a:lstStyle/>
          <a:p>
            <a:r>
              <a:rPr lang="en-US" sz="2800" dirty="0"/>
              <a:t>In square centimeters:</a:t>
            </a:r>
          </a:p>
        </p:txBody>
      </p:sp>
      <p:graphicFrame>
        <p:nvGraphicFramePr>
          <p:cNvPr id="12294" name="Object 6"/>
          <p:cNvGraphicFramePr>
            <a:graphicFrameLocks noChangeAspect="1"/>
          </p:cNvGraphicFramePr>
          <p:nvPr/>
        </p:nvGraphicFramePr>
        <p:xfrm>
          <a:off x="530352" y="2286000"/>
          <a:ext cx="1930400" cy="533400"/>
        </p:xfrm>
        <a:graphic>
          <a:graphicData uri="http://schemas.openxmlformats.org/presentationml/2006/ole">
            <mc:AlternateContent xmlns:mc="http://schemas.openxmlformats.org/markup-compatibility/2006">
              <mc:Choice xmlns:v="urn:schemas-microsoft-com:vml" Requires="v">
                <p:oleObj spid="_x0000_s12350" name="Equation" r:id="rId12" imgW="1930320" imgH="533160" progId="Equation.DSMT4">
                  <p:embed/>
                </p:oleObj>
              </mc:Choice>
              <mc:Fallback>
                <p:oleObj name="Equation" r:id="rId12" imgW="1930320" imgH="53316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0352" y="2286000"/>
                        <a:ext cx="1930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514600" y="2362200"/>
          <a:ext cx="1727200" cy="469900"/>
        </p:xfrm>
        <a:graphic>
          <a:graphicData uri="http://schemas.openxmlformats.org/presentationml/2006/ole">
            <mc:AlternateContent xmlns:mc="http://schemas.openxmlformats.org/markup-compatibility/2006">
              <mc:Choice xmlns:v="urn:schemas-microsoft-com:vml" Requires="v">
                <p:oleObj spid="_x0000_s12351" name="Equation" r:id="rId14" imgW="1726920" imgH="469800" progId="Equation.DSMT4">
                  <p:embed/>
                </p:oleObj>
              </mc:Choice>
              <mc:Fallback>
                <p:oleObj name="Equation" r:id="rId14" imgW="1726920" imgH="46980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14600" y="2362200"/>
                        <a:ext cx="172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2527300" y="2895600"/>
          <a:ext cx="2044700" cy="381000"/>
        </p:xfrm>
        <a:graphic>
          <a:graphicData uri="http://schemas.openxmlformats.org/presentationml/2006/ole">
            <mc:AlternateContent xmlns:mc="http://schemas.openxmlformats.org/markup-compatibility/2006">
              <mc:Choice xmlns:v="urn:schemas-microsoft-com:vml" Requires="v">
                <p:oleObj spid="_x0000_s12352" name="Equation" r:id="rId16" imgW="2044440" imgH="380880" progId="Equation.DSMT4">
                  <p:embed/>
                </p:oleObj>
              </mc:Choice>
              <mc:Fallback>
                <p:oleObj name="Equation" r:id="rId16" imgW="2044440" imgH="380880" progId="Equation.DSMT4">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527300" y="2895600"/>
                        <a:ext cx="2044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4800600" y="2286000"/>
          <a:ext cx="1765300" cy="533400"/>
        </p:xfrm>
        <a:graphic>
          <a:graphicData uri="http://schemas.openxmlformats.org/presentationml/2006/ole">
            <mc:AlternateContent xmlns:mc="http://schemas.openxmlformats.org/markup-compatibility/2006">
              <mc:Choice xmlns:v="urn:schemas-microsoft-com:vml" Requires="v">
                <p:oleObj spid="_x0000_s12353" name="Equation" r:id="rId18" imgW="1765080" imgH="533160" progId="Equation.DSMT4">
                  <p:embed/>
                </p:oleObj>
              </mc:Choice>
              <mc:Fallback>
                <p:oleObj name="Equation" r:id="rId18" imgW="1765080" imgH="533160" progId="Equation.DSMT4">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00600" y="2286000"/>
                        <a:ext cx="1765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6629400" y="2362200"/>
          <a:ext cx="1549400" cy="469900"/>
        </p:xfrm>
        <a:graphic>
          <a:graphicData uri="http://schemas.openxmlformats.org/presentationml/2006/ole">
            <mc:AlternateContent xmlns:mc="http://schemas.openxmlformats.org/markup-compatibility/2006">
              <mc:Choice xmlns:v="urn:schemas-microsoft-com:vml" Requires="v">
                <p:oleObj spid="_x0000_s12354" name="Equation" r:id="rId20" imgW="1549080" imgH="469800" progId="Equation.DSMT4">
                  <p:embed/>
                </p:oleObj>
              </mc:Choice>
              <mc:Fallback>
                <p:oleObj name="Equation" r:id="rId20" imgW="1549080" imgH="469800" progId="Equation.DSMT4">
                  <p:embed/>
                  <p:pic>
                    <p:nvPicPr>
                      <p:cNvPr id="0" name="Picture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629400" y="2362200"/>
                        <a:ext cx="1549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6642100" y="2895600"/>
          <a:ext cx="2032000" cy="381000"/>
        </p:xfrm>
        <a:graphic>
          <a:graphicData uri="http://schemas.openxmlformats.org/presentationml/2006/ole">
            <mc:AlternateContent xmlns:mc="http://schemas.openxmlformats.org/markup-compatibility/2006">
              <mc:Choice xmlns:v="urn:schemas-microsoft-com:vml" Requires="v">
                <p:oleObj spid="_x0000_s12355" name="Equation" r:id="rId22" imgW="2031840" imgH="380880" progId="Equation.DSMT4">
                  <p:embed/>
                </p:oleObj>
              </mc:Choice>
              <mc:Fallback>
                <p:oleObj name="Equation" r:id="rId22" imgW="2031840" imgH="380880" progId="Equation.DSMT4">
                  <p:embed/>
                  <p:pic>
                    <p:nvPicPr>
                      <p:cNvPr id="0" name="Picture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642100" y="2895600"/>
                        <a:ext cx="203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3937000" y="3924300"/>
          <a:ext cx="2032000" cy="381000"/>
        </p:xfrm>
        <a:graphic>
          <a:graphicData uri="http://schemas.openxmlformats.org/presentationml/2006/ole">
            <mc:AlternateContent xmlns:mc="http://schemas.openxmlformats.org/markup-compatibility/2006">
              <mc:Choice xmlns:v="urn:schemas-microsoft-com:vml" Requires="v">
                <p:oleObj spid="_x0000_s12356" name="Equation" r:id="rId24" imgW="2031840" imgH="380880" progId="Equation.DSMT4">
                  <p:embed/>
                </p:oleObj>
              </mc:Choice>
              <mc:Fallback>
                <p:oleObj name="Equation" r:id="rId24" imgW="2031840" imgH="380880" progId="Equation.DSMT4">
                  <p:embed/>
                  <p:pic>
                    <p:nvPicPr>
                      <p:cNvPr id="0" name="Picture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937000" y="3924300"/>
                        <a:ext cx="203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1" name="Object 13"/>
          <p:cNvGraphicFramePr>
            <a:graphicFrameLocks noChangeAspect="1"/>
          </p:cNvGraphicFramePr>
          <p:nvPr/>
        </p:nvGraphicFramePr>
        <p:xfrm>
          <a:off x="6324600" y="5181600"/>
          <a:ext cx="1714500" cy="800100"/>
        </p:xfrm>
        <a:graphic>
          <a:graphicData uri="http://schemas.openxmlformats.org/presentationml/2006/ole">
            <mc:AlternateContent xmlns:mc="http://schemas.openxmlformats.org/markup-compatibility/2006">
              <mc:Choice xmlns:v="urn:schemas-microsoft-com:vml" Requires="v">
                <p:oleObj spid="_x0000_s12357" name="Equation" r:id="rId26" imgW="1714320" imgH="799920" progId="Equation.DSMT4">
                  <p:embed/>
                </p:oleObj>
              </mc:Choice>
              <mc:Fallback>
                <p:oleObj name="Equation" r:id="rId26" imgW="1714320" imgH="799920" progId="Equation.DSMT4">
                  <p:embed/>
                  <p:pic>
                    <p:nvPicPr>
                      <p:cNvPr id="0" name="Picture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324600" y="5181600"/>
                        <a:ext cx="17145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2" name="Object 14"/>
          <p:cNvGraphicFramePr>
            <a:graphicFrameLocks noChangeAspect="1"/>
          </p:cNvGraphicFramePr>
          <p:nvPr/>
        </p:nvGraphicFramePr>
        <p:xfrm>
          <a:off x="4343400" y="5181600"/>
          <a:ext cx="1905000" cy="381000"/>
        </p:xfrm>
        <a:graphic>
          <a:graphicData uri="http://schemas.openxmlformats.org/presentationml/2006/ole">
            <mc:AlternateContent xmlns:mc="http://schemas.openxmlformats.org/markup-compatibility/2006">
              <mc:Choice xmlns:v="urn:schemas-microsoft-com:vml" Requires="v">
                <p:oleObj spid="_x0000_s12358" name="Equation" r:id="rId28" imgW="1904760" imgH="380880" progId="Equation.DSMT4">
                  <p:embed/>
                </p:oleObj>
              </mc:Choice>
              <mc:Fallback>
                <p:oleObj name="Equation" r:id="rId28" imgW="1904760" imgH="380880" progId="Equation.DSMT4">
                  <p:embed/>
                  <p:pic>
                    <p:nvPicPr>
                      <p:cNvPr id="0" name="Picture 1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343400" y="51816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3" name="Object 15"/>
          <p:cNvGraphicFramePr>
            <a:graphicFrameLocks noChangeAspect="1"/>
          </p:cNvGraphicFramePr>
          <p:nvPr/>
        </p:nvGraphicFramePr>
        <p:xfrm>
          <a:off x="2400300" y="4978400"/>
          <a:ext cx="1892300" cy="838200"/>
        </p:xfrm>
        <a:graphic>
          <a:graphicData uri="http://schemas.openxmlformats.org/presentationml/2006/ole">
            <mc:AlternateContent xmlns:mc="http://schemas.openxmlformats.org/markup-compatibility/2006">
              <mc:Choice xmlns:v="urn:schemas-microsoft-com:vml" Requires="v">
                <p:oleObj spid="_x0000_s12359" name="Equation" r:id="rId30" imgW="1892160" imgH="838080" progId="Equation.DSMT4">
                  <p:embed/>
                </p:oleObj>
              </mc:Choice>
              <mc:Fallback>
                <p:oleObj name="Equation" r:id="rId30" imgW="1892160" imgH="838080" progId="Equation.DSMT4">
                  <p:embed/>
                  <p:pic>
                    <p:nvPicPr>
                      <p:cNvPr id="0" name="Picture 1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400300" y="4978400"/>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29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29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30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30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30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23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(cont.)</a:t>
            </a:r>
            <a:endParaRPr lang="en-US" b="1" dirty="0"/>
          </a:p>
        </p:txBody>
      </p:sp>
      <p:sp>
        <p:nvSpPr>
          <p:cNvPr id="3" name="Content Placeholder 2"/>
          <p:cNvSpPr>
            <a:spLocks noGrp="1"/>
          </p:cNvSpPr>
          <p:nvPr>
            <p:ph idx="1"/>
          </p:nvPr>
        </p:nvSpPr>
        <p:spPr/>
        <p:txBody>
          <a:bodyPr/>
          <a:lstStyle/>
          <a:p>
            <a:r>
              <a:rPr lang="en-US" dirty="0"/>
              <a:t>An alternate approach is to leave </a:t>
            </a:r>
            <a:r>
              <a:rPr lang="el-GR" i="1" dirty="0">
                <a:latin typeface="Cambria Math" panose="02040503050406030204" pitchFamily="18" charset="0"/>
                <a:ea typeface="Cambria Math" panose="02040503050406030204" pitchFamily="18" charset="0"/>
                <a:sym typeface="Symbol"/>
              </a:rPr>
              <a:t>π</a:t>
            </a:r>
            <a:r>
              <a:rPr lang="en-US" dirty="0"/>
              <a:t> in the first answers and substitute later as follows:</a:t>
            </a:r>
          </a:p>
          <a:p>
            <a:endParaRPr lang="en-US" dirty="0"/>
          </a:p>
          <a:p>
            <a:endParaRPr lang="en-US" dirty="0"/>
          </a:p>
          <a:p>
            <a:endParaRPr lang="en-US" dirty="0"/>
          </a:p>
          <a:p>
            <a:endParaRPr lang="en-US" dirty="0"/>
          </a:p>
          <a:p>
            <a:endParaRPr lang="en-US" dirty="0"/>
          </a:p>
          <a:p>
            <a:endParaRPr lang="en-US" dirty="0"/>
          </a:p>
          <a:p>
            <a:r>
              <a:rPr lang="en-US" dirty="0"/>
              <a:t>This approach is more algebraic in nature.</a:t>
            </a:r>
          </a:p>
        </p:txBody>
      </p:sp>
      <p:graphicFrame>
        <p:nvGraphicFramePr>
          <p:cNvPr id="46082" name="Object 2"/>
          <p:cNvGraphicFramePr>
            <a:graphicFrameLocks noChangeAspect="1"/>
          </p:cNvGraphicFramePr>
          <p:nvPr>
            <p:extLst>
              <p:ext uri="{D42A27DB-BD31-4B8C-83A1-F6EECF244321}">
                <p14:modId xmlns:p14="http://schemas.microsoft.com/office/powerpoint/2010/main" val="1869536048"/>
              </p:ext>
            </p:extLst>
          </p:nvPr>
        </p:nvGraphicFramePr>
        <p:xfrm>
          <a:off x="517525" y="2438400"/>
          <a:ext cx="1536700" cy="533400"/>
        </p:xfrm>
        <a:graphic>
          <a:graphicData uri="http://schemas.openxmlformats.org/presentationml/2006/ole">
            <mc:AlternateContent xmlns:mc="http://schemas.openxmlformats.org/markup-compatibility/2006">
              <mc:Choice xmlns:v="urn:schemas-microsoft-com:vml" Requires="v">
                <p:oleObj spid="_x0000_s46120" name="Equation" r:id="rId3" imgW="1536480" imgH="533160" progId="Equation.DSMT4">
                  <p:embed/>
                </p:oleObj>
              </mc:Choice>
              <mc:Fallback>
                <p:oleObj name="Equation" r:id="rId3" imgW="1536480" imgH="533160" progId="Equation.DSMT4">
                  <p:embed/>
                  <p:pic>
                    <p:nvPicPr>
                      <p:cNvPr id="0" name="Picture 2"/>
                      <p:cNvPicPr>
                        <a:picLocks noChangeAspect="1" noChangeArrowheads="1"/>
                      </p:cNvPicPr>
                      <p:nvPr/>
                    </p:nvPicPr>
                    <p:blipFill>
                      <a:blip r:embed="rId4"/>
                      <a:srcRect/>
                      <a:stretch>
                        <a:fillRect/>
                      </a:stretch>
                    </p:blipFill>
                    <p:spPr bwMode="auto">
                      <a:xfrm>
                        <a:off x="517525" y="2438400"/>
                        <a:ext cx="1536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3" name="Object 3"/>
          <p:cNvGraphicFramePr>
            <a:graphicFrameLocks noChangeAspect="1"/>
          </p:cNvGraphicFramePr>
          <p:nvPr>
            <p:extLst>
              <p:ext uri="{D42A27DB-BD31-4B8C-83A1-F6EECF244321}">
                <p14:modId xmlns:p14="http://schemas.microsoft.com/office/powerpoint/2010/main" val="1150223963"/>
              </p:ext>
            </p:extLst>
          </p:nvPr>
        </p:nvGraphicFramePr>
        <p:xfrm>
          <a:off x="2114550" y="2514600"/>
          <a:ext cx="1841500" cy="381000"/>
        </p:xfrm>
        <a:graphic>
          <a:graphicData uri="http://schemas.openxmlformats.org/presentationml/2006/ole">
            <mc:AlternateContent xmlns:mc="http://schemas.openxmlformats.org/markup-compatibility/2006">
              <mc:Choice xmlns:v="urn:schemas-microsoft-com:vml" Requires="v">
                <p:oleObj spid="_x0000_s46121" name="Equation" r:id="rId5" imgW="1841400" imgH="380880" progId="Equation.DSMT4">
                  <p:embed/>
                </p:oleObj>
              </mc:Choice>
              <mc:Fallback>
                <p:oleObj name="Equation" r:id="rId5" imgW="1841400" imgH="380880" progId="Equation.DSMT4">
                  <p:embed/>
                  <p:pic>
                    <p:nvPicPr>
                      <p:cNvPr id="0" name="Picture 3"/>
                      <p:cNvPicPr>
                        <a:picLocks noChangeAspect="1" noChangeArrowheads="1"/>
                      </p:cNvPicPr>
                      <p:nvPr/>
                    </p:nvPicPr>
                    <p:blipFill>
                      <a:blip r:embed="rId6"/>
                      <a:srcRect/>
                      <a:stretch>
                        <a:fillRect/>
                      </a:stretch>
                    </p:blipFill>
                    <p:spPr bwMode="auto">
                      <a:xfrm>
                        <a:off x="2114550" y="2514600"/>
                        <a:ext cx="1841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4114800" y="2514600"/>
            <a:ext cx="734496" cy="523220"/>
          </a:xfrm>
          <a:prstGeom prst="rect">
            <a:avLst/>
          </a:prstGeom>
        </p:spPr>
        <p:txBody>
          <a:bodyPr wrap="none">
            <a:spAutoFit/>
          </a:bodyPr>
          <a:lstStyle/>
          <a:p>
            <a:r>
              <a:rPr lang="en-US" sz="2800" dirty="0"/>
              <a:t>and</a:t>
            </a:r>
          </a:p>
        </p:txBody>
      </p:sp>
      <p:graphicFrame>
        <p:nvGraphicFramePr>
          <p:cNvPr id="46086" name="Object 6"/>
          <p:cNvGraphicFramePr>
            <a:graphicFrameLocks noChangeAspect="1"/>
          </p:cNvGraphicFramePr>
          <p:nvPr>
            <p:extLst>
              <p:ext uri="{D42A27DB-BD31-4B8C-83A1-F6EECF244321}">
                <p14:modId xmlns:p14="http://schemas.microsoft.com/office/powerpoint/2010/main" val="940785386"/>
              </p:ext>
            </p:extLst>
          </p:nvPr>
        </p:nvGraphicFramePr>
        <p:xfrm>
          <a:off x="5248275" y="2476500"/>
          <a:ext cx="1384300" cy="533400"/>
        </p:xfrm>
        <a:graphic>
          <a:graphicData uri="http://schemas.openxmlformats.org/presentationml/2006/ole">
            <mc:AlternateContent xmlns:mc="http://schemas.openxmlformats.org/markup-compatibility/2006">
              <mc:Choice xmlns:v="urn:schemas-microsoft-com:vml" Requires="v">
                <p:oleObj spid="_x0000_s46122" name="Equation" r:id="rId7" imgW="1384200" imgH="533160" progId="Equation.DSMT4">
                  <p:embed/>
                </p:oleObj>
              </mc:Choice>
              <mc:Fallback>
                <p:oleObj name="Equation" r:id="rId7" imgW="1384200" imgH="533160" progId="Equation.DSMT4">
                  <p:embed/>
                  <p:pic>
                    <p:nvPicPr>
                      <p:cNvPr id="0" name="Picture 6"/>
                      <p:cNvPicPr>
                        <a:picLocks noChangeAspect="1" noChangeArrowheads="1"/>
                      </p:cNvPicPr>
                      <p:nvPr/>
                    </p:nvPicPr>
                    <p:blipFill>
                      <a:blip r:embed="rId8"/>
                      <a:srcRect/>
                      <a:stretch>
                        <a:fillRect/>
                      </a:stretch>
                    </p:blipFill>
                    <p:spPr bwMode="auto">
                      <a:xfrm>
                        <a:off x="5248275" y="2476500"/>
                        <a:ext cx="1384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7" name="Object 7"/>
          <p:cNvGraphicFramePr>
            <a:graphicFrameLocks noChangeAspect="1"/>
          </p:cNvGraphicFramePr>
          <p:nvPr>
            <p:extLst>
              <p:ext uri="{D42A27DB-BD31-4B8C-83A1-F6EECF244321}">
                <p14:modId xmlns:p14="http://schemas.microsoft.com/office/powerpoint/2010/main" val="2115704518"/>
              </p:ext>
            </p:extLst>
          </p:nvPr>
        </p:nvGraphicFramePr>
        <p:xfrm>
          <a:off x="6661150" y="2514600"/>
          <a:ext cx="1663700" cy="381000"/>
        </p:xfrm>
        <a:graphic>
          <a:graphicData uri="http://schemas.openxmlformats.org/presentationml/2006/ole">
            <mc:AlternateContent xmlns:mc="http://schemas.openxmlformats.org/markup-compatibility/2006">
              <mc:Choice xmlns:v="urn:schemas-microsoft-com:vml" Requires="v">
                <p:oleObj spid="_x0000_s46123" name="Equation" r:id="rId9" imgW="1663560" imgH="380880" progId="Equation.DSMT4">
                  <p:embed/>
                </p:oleObj>
              </mc:Choice>
              <mc:Fallback>
                <p:oleObj name="Equation" r:id="rId9" imgW="1663560" imgH="380880" progId="Equation.DSMT4">
                  <p:embed/>
                  <p:pic>
                    <p:nvPicPr>
                      <p:cNvPr id="0" name="Picture 7"/>
                      <p:cNvPicPr>
                        <a:picLocks noChangeAspect="1" noChangeArrowheads="1"/>
                      </p:cNvPicPr>
                      <p:nvPr/>
                    </p:nvPicPr>
                    <p:blipFill>
                      <a:blip r:embed="rId10"/>
                      <a:srcRect/>
                      <a:stretch>
                        <a:fillRect/>
                      </a:stretch>
                    </p:blipFill>
                    <p:spPr bwMode="auto">
                      <a:xfrm>
                        <a:off x="6661150" y="2514600"/>
                        <a:ext cx="1663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8" name="Object 8"/>
          <p:cNvGraphicFramePr>
            <a:graphicFrameLocks noChangeAspect="1"/>
          </p:cNvGraphicFramePr>
          <p:nvPr>
            <p:extLst>
              <p:ext uri="{D42A27DB-BD31-4B8C-83A1-F6EECF244321}">
                <p14:modId xmlns:p14="http://schemas.microsoft.com/office/powerpoint/2010/main" val="802192638"/>
              </p:ext>
            </p:extLst>
          </p:nvPr>
        </p:nvGraphicFramePr>
        <p:xfrm>
          <a:off x="1187450" y="3200400"/>
          <a:ext cx="4521200" cy="482600"/>
        </p:xfrm>
        <a:graphic>
          <a:graphicData uri="http://schemas.openxmlformats.org/presentationml/2006/ole">
            <mc:AlternateContent xmlns:mc="http://schemas.openxmlformats.org/markup-compatibility/2006">
              <mc:Choice xmlns:v="urn:schemas-microsoft-com:vml" Requires="v">
                <p:oleObj spid="_x0000_s46124" name="Equation" r:id="rId11" imgW="4520880" imgH="482400" progId="Equation.DSMT4">
                  <p:embed/>
                </p:oleObj>
              </mc:Choice>
              <mc:Fallback>
                <p:oleObj name="Equation" r:id="rId11" imgW="4520880" imgH="482400" progId="Equation.DSMT4">
                  <p:embed/>
                  <p:pic>
                    <p:nvPicPr>
                      <p:cNvPr id="0" name="Object 8"/>
                      <p:cNvPicPr>
                        <a:picLocks noChangeAspect="1" noChangeArrowheads="1"/>
                      </p:cNvPicPr>
                      <p:nvPr/>
                    </p:nvPicPr>
                    <p:blipFill>
                      <a:blip r:embed="rId12"/>
                      <a:srcRect/>
                      <a:stretch>
                        <a:fillRect/>
                      </a:stretch>
                    </p:blipFill>
                    <p:spPr bwMode="auto">
                      <a:xfrm>
                        <a:off x="1187450" y="3200400"/>
                        <a:ext cx="45212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089" name="Object 9"/>
          <p:cNvGraphicFramePr>
            <a:graphicFrameLocks noChangeAspect="1"/>
          </p:cNvGraphicFramePr>
          <p:nvPr>
            <p:extLst>
              <p:ext uri="{D42A27DB-BD31-4B8C-83A1-F6EECF244321}">
                <p14:modId xmlns:p14="http://schemas.microsoft.com/office/powerpoint/2010/main" val="2198613717"/>
              </p:ext>
            </p:extLst>
          </p:nvPr>
        </p:nvGraphicFramePr>
        <p:xfrm>
          <a:off x="5746750" y="3238500"/>
          <a:ext cx="1828800" cy="381000"/>
        </p:xfrm>
        <a:graphic>
          <a:graphicData uri="http://schemas.openxmlformats.org/presentationml/2006/ole">
            <mc:AlternateContent xmlns:mc="http://schemas.openxmlformats.org/markup-compatibility/2006">
              <mc:Choice xmlns:v="urn:schemas-microsoft-com:vml" Requires="v">
                <p:oleObj spid="_x0000_s46125" name="Equation" r:id="rId13" imgW="1828800" imgH="380880" progId="Equation.DSMT4">
                  <p:embed/>
                </p:oleObj>
              </mc:Choice>
              <mc:Fallback>
                <p:oleObj name="Equation" r:id="rId13" imgW="1828800" imgH="380880" progId="Equation.DSMT4">
                  <p:embed/>
                  <p:pic>
                    <p:nvPicPr>
                      <p:cNvPr id="0" name="Picture 9"/>
                      <p:cNvPicPr>
                        <a:picLocks noChangeAspect="1" noChangeArrowheads="1"/>
                      </p:cNvPicPr>
                      <p:nvPr/>
                    </p:nvPicPr>
                    <p:blipFill>
                      <a:blip r:embed="rId14"/>
                      <a:srcRect/>
                      <a:stretch>
                        <a:fillRect/>
                      </a:stretch>
                    </p:blipFill>
                    <p:spPr bwMode="auto">
                      <a:xfrm>
                        <a:off x="5746750" y="3238500"/>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90" name="Object 10"/>
          <p:cNvGraphicFramePr>
            <a:graphicFrameLocks noChangeAspect="1"/>
          </p:cNvGraphicFramePr>
          <p:nvPr/>
        </p:nvGraphicFramePr>
        <p:xfrm>
          <a:off x="2705100" y="3848100"/>
          <a:ext cx="2514600" cy="482600"/>
        </p:xfrm>
        <a:graphic>
          <a:graphicData uri="http://schemas.openxmlformats.org/presentationml/2006/ole">
            <mc:AlternateContent xmlns:mc="http://schemas.openxmlformats.org/markup-compatibility/2006">
              <mc:Choice xmlns:v="urn:schemas-microsoft-com:vml" Requires="v">
                <p:oleObj spid="_x0000_s46126" name="Equation" r:id="rId15" imgW="2514600" imgH="482400" progId="Equation.DSMT4">
                  <p:embed/>
                </p:oleObj>
              </mc:Choice>
              <mc:Fallback>
                <p:oleObj name="Equation" r:id="rId15" imgW="2514600" imgH="4824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705100" y="3848100"/>
                        <a:ext cx="2514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91" name="Object 11"/>
          <p:cNvGraphicFramePr>
            <a:graphicFrameLocks noChangeAspect="1"/>
          </p:cNvGraphicFramePr>
          <p:nvPr/>
        </p:nvGraphicFramePr>
        <p:xfrm>
          <a:off x="2705100" y="4533900"/>
          <a:ext cx="2032000" cy="381000"/>
        </p:xfrm>
        <a:graphic>
          <a:graphicData uri="http://schemas.openxmlformats.org/presentationml/2006/ole">
            <mc:AlternateContent xmlns:mc="http://schemas.openxmlformats.org/markup-compatibility/2006">
              <mc:Choice xmlns:v="urn:schemas-microsoft-com:vml" Requires="v">
                <p:oleObj spid="_x0000_s46127" name="Equation" r:id="rId17" imgW="2031840" imgH="380880" progId="Equation.DSMT4">
                  <p:embed/>
                </p:oleObj>
              </mc:Choice>
              <mc:Fallback>
                <p:oleObj name="Equation" r:id="rId17" imgW="2031840" imgH="38088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705100" y="4533900"/>
                        <a:ext cx="203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92" name="Object 12"/>
          <p:cNvGraphicFramePr>
            <a:graphicFrameLocks noChangeAspect="1"/>
          </p:cNvGraphicFramePr>
          <p:nvPr/>
        </p:nvGraphicFramePr>
        <p:xfrm>
          <a:off x="4851400" y="4546600"/>
          <a:ext cx="3467100" cy="482600"/>
        </p:xfrm>
        <a:graphic>
          <a:graphicData uri="http://schemas.openxmlformats.org/presentationml/2006/ole">
            <mc:AlternateContent xmlns:mc="http://schemas.openxmlformats.org/markup-compatibility/2006">
              <mc:Choice xmlns:v="urn:schemas-microsoft-com:vml" Requires="v">
                <p:oleObj spid="_x0000_s46128" name="Equation" r:id="rId19" imgW="3466800" imgH="482400" progId="Equation.DSMT4">
                  <p:embed/>
                </p:oleObj>
              </mc:Choice>
              <mc:Fallback>
                <p:oleObj name="Equation" r:id="rId19" imgW="3466800" imgH="4824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851400" y="4546600"/>
                        <a:ext cx="3467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08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608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608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609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609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609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9</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2419124"/>
          </a:xfrm>
        </p:spPr>
        <p:txBody>
          <a:bodyPr>
            <a:spAutoFit/>
          </a:bodyPr>
          <a:lstStyle/>
          <a:p>
            <a:pPr marL="0" indent="-457200" eaLnBrk="1" hangingPunct="1">
              <a:buNone/>
            </a:pPr>
            <a:r>
              <a:rPr lang="en-US" dirty="0"/>
              <a:t>Find the area enclosed by a semicircle and diameter if the diameter is </a:t>
            </a:r>
            <a:r>
              <a:rPr lang="en-US" dirty="0">
                <a:solidFill>
                  <a:srgbClr val="0000FF"/>
                </a:solidFill>
              </a:rPr>
              <a:t>12 feet long</a:t>
            </a:r>
            <a:r>
              <a:rPr lang="en-US" dirty="0"/>
              <a:t>. Write the answer in both square feet and square meters.</a:t>
            </a:r>
          </a:p>
          <a:p>
            <a:pPr marL="0" indent="-457200" eaLnBrk="1" hangingPunct="1">
              <a:buNone/>
            </a:pPr>
            <a:r>
              <a:rPr lang="en-US" b="1" dirty="0"/>
              <a:t>Solution</a:t>
            </a:r>
          </a:p>
          <a:p>
            <a:pPr indent="-457200"/>
            <a:r>
              <a:rPr lang="en-US" dirty="0"/>
              <a:t>First, sketch the figure. (A semicircle is half of a circle.)</a:t>
            </a:r>
          </a:p>
        </p:txBody>
      </p:sp>
      <p:pic>
        <p:nvPicPr>
          <p:cNvPr id="14343" name="Picture 7"/>
          <p:cNvPicPr>
            <a:picLocks noChangeAspect="1" noChangeArrowheads="1"/>
          </p:cNvPicPr>
          <p:nvPr/>
        </p:nvPicPr>
        <p:blipFill>
          <a:blip r:embed="rId3" cstate="print"/>
          <a:srcRect/>
          <a:stretch>
            <a:fillRect/>
          </a:stretch>
        </p:blipFill>
        <p:spPr bwMode="auto">
          <a:xfrm>
            <a:off x="2743200" y="3657600"/>
            <a:ext cx="3657600" cy="22098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9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indent="-457200"/>
            <a:r>
              <a:rPr lang="en-US" dirty="0"/>
              <a:t>For a circle, </a:t>
            </a:r>
            <a:r>
              <a:rPr lang="en-US" i="1" dirty="0">
                <a:solidFill>
                  <a:srgbClr val="0000FF"/>
                </a:solidFill>
              </a:rPr>
              <a:t>A</a:t>
            </a:r>
            <a:r>
              <a:rPr lang="en-US" dirty="0">
                <a:solidFill>
                  <a:srgbClr val="0000FF"/>
                </a:solidFill>
              </a:rPr>
              <a:t> = </a:t>
            </a:r>
            <a:r>
              <a:rPr lang="el-GR" i="1" dirty="0">
                <a:solidFill>
                  <a:srgbClr val="0000FF"/>
                </a:solidFill>
                <a:latin typeface="Cambria Math" panose="02040503050406030204" pitchFamily="18" charset="0"/>
                <a:ea typeface="Cambria Math" panose="02040503050406030204" pitchFamily="18" charset="0"/>
                <a:sym typeface="Symbol"/>
              </a:rPr>
              <a:t>π</a:t>
            </a:r>
            <a:r>
              <a:rPr lang="en-US" i="1" dirty="0">
                <a:solidFill>
                  <a:srgbClr val="0000FF"/>
                </a:solidFill>
              </a:rPr>
              <a:t>r</a:t>
            </a:r>
            <a:r>
              <a:rPr lang="en-US" baseline="30000" dirty="0">
                <a:solidFill>
                  <a:srgbClr val="0000FF"/>
                </a:solidFill>
              </a:rPr>
              <a:t>2</a:t>
            </a:r>
            <a:r>
              <a:rPr lang="en-US" dirty="0"/>
              <a:t>. So, for a semicircle,</a:t>
            </a:r>
          </a:p>
          <a:p>
            <a:pPr indent="-457200"/>
            <a:r>
              <a:rPr lang="en-US" dirty="0"/>
              <a:t>For this semicircle, </a:t>
            </a:r>
            <a:r>
              <a:rPr lang="en-US" i="1" dirty="0"/>
              <a:t>d</a:t>
            </a:r>
            <a:r>
              <a:rPr lang="en-US" dirty="0"/>
              <a:t> = 12 ft, so </a:t>
            </a:r>
            <a:r>
              <a:rPr lang="en-US" i="1" dirty="0"/>
              <a:t>r</a:t>
            </a:r>
            <a:r>
              <a:rPr lang="en-US" dirty="0"/>
              <a:t> = 6 ft.</a:t>
            </a:r>
          </a:p>
          <a:p>
            <a:pPr marL="0" indent="-457200" eaLnBrk="1" hangingPunct="1">
              <a:buNone/>
            </a:pPr>
            <a:endParaRPr lang="en-US" dirty="0"/>
          </a:p>
          <a:p>
            <a:pPr marL="0" indent="-457200" eaLnBrk="1" hangingPunct="1">
              <a:lnSpc>
                <a:spcPct val="150000"/>
              </a:lnSpc>
              <a:buNone/>
            </a:pPr>
            <a:endParaRPr lang="en-US" dirty="0"/>
          </a:p>
          <a:p>
            <a:pPr marL="0" indent="-457200" eaLnBrk="1" hangingPunct="1">
              <a:buNone/>
            </a:pPr>
            <a:r>
              <a:rPr lang="en-US" dirty="0"/>
              <a:t>In square meters: </a:t>
            </a:r>
          </a:p>
          <a:p>
            <a:pPr marL="457200" indent="-457200" eaLnBrk="1" hangingPunct="1">
              <a:buNone/>
            </a:pPr>
            <a:endParaRPr lang="en-US" dirty="0"/>
          </a:p>
          <a:p>
            <a:pPr marL="457200" indent="-457200" eaLnBrk="1" hangingPunct="1">
              <a:buNone/>
            </a:pPr>
            <a:endParaRPr lang="en-US" dirty="0"/>
          </a:p>
          <a:p>
            <a:pPr marL="457200" indent="-457200" eaLnBrk="1" hangingPunct="1">
              <a:buNone/>
            </a:pPr>
            <a:endParaRPr lang="en-US" dirty="0"/>
          </a:p>
          <a:p>
            <a:pPr marL="457200" indent="-457200" eaLnBrk="1" hangingPunct="1">
              <a:buNone/>
            </a:pPr>
            <a:endParaRPr lang="en-US" dirty="0"/>
          </a:p>
          <a:p>
            <a:pPr marL="457200" indent="-457200" eaLnBrk="1" hangingPunct="1">
              <a:buNone/>
            </a:pPr>
            <a:endParaRPr lang="en-US" dirty="0"/>
          </a:p>
        </p:txBody>
      </p:sp>
      <p:graphicFrame>
        <p:nvGraphicFramePr>
          <p:cNvPr id="13321" name="Object 9"/>
          <p:cNvGraphicFramePr>
            <a:graphicFrameLocks noChangeAspect="1"/>
          </p:cNvGraphicFramePr>
          <p:nvPr>
            <p:extLst>
              <p:ext uri="{D42A27DB-BD31-4B8C-83A1-F6EECF244321}">
                <p14:modId xmlns:p14="http://schemas.microsoft.com/office/powerpoint/2010/main" val="3446177219"/>
              </p:ext>
            </p:extLst>
          </p:nvPr>
        </p:nvGraphicFramePr>
        <p:xfrm>
          <a:off x="6248400" y="1155700"/>
          <a:ext cx="1422400" cy="838200"/>
        </p:xfrm>
        <a:graphic>
          <a:graphicData uri="http://schemas.openxmlformats.org/presentationml/2006/ole">
            <mc:AlternateContent xmlns:mc="http://schemas.openxmlformats.org/markup-compatibility/2006">
              <mc:Choice xmlns:v="urn:schemas-microsoft-com:vml" Requires="v">
                <p:oleObj spid="_x0000_s47136" name="Equation" r:id="rId4" imgW="1422360" imgH="838080" progId="Equation.DSMT4">
                  <p:embed/>
                </p:oleObj>
              </mc:Choice>
              <mc:Fallback>
                <p:oleObj name="Equation" r:id="rId4" imgW="1422360" imgH="838080" progId="Equation.DSMT4">
                  <p:embed/>
                  <p:pic>
                    <p:nvPicPr>
                      <p:cNvPr id="0" name="Object 14"/>
                      <p:cNvPicPr>
                        <a:picLocks noChangeAspect="1" noChangeArrowheads="1"/>
                      </p:cNvPicPr>
                      <p:nvPr/>
                    </p:nvPicPr>
                    <p:blipFill>
                      <a:blip r:embed="rId5"/>
                      <a:srcRect/>
                      <a:stretch>
                        <a:fillRect/>
                      </a:stretch>
                    </p:blipFill>
                    <p:spPr bwMode="auto">
                      <a:xfrm>
                        <a:off x="6248400" y="1155700"/>
                        <a:ext cx="1422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22" name="Object 10"/>
          <p:cNvGraphicFramePr>
            <a:graphicFrameLocks noChangeAspect="1"/>
          </p:cNvGraphicFramePr>
          <p:nvPr>
            <p:extLst>
              <p:ext uri="{D42A27DB-BD31-4B8C-83A1-F6EECF244321}">
                <p14:modId xmlns:p14="http://schemas.microsoft.com/office/powerpoint/2010/main" val="3855253791"/>
              </p:ext>
            </p:extLst>
          </p:nvPr>
        </p:nvGraphicFramePr>
        <p:xfrm>
          <a:off x="819150" y="2514600"/>
          <a:ext cx="1524000" cy="838200"/>
        </p:xfrm>
        <a:graphic>
          <a:graphicData uri="http://schemas.openxmlformats.org/presentationml/2006/ole">
            <mc:AlternateContent xmlns:mc="http://schemas.openxmlformats.org/markup-compatibility/2006">
              <mc:Choice xmlns:v="urn:schemas-microsoft-com:vml" Requires="v">
                <p:oleObj spid="_x0000_s47137" name="Equation" r:id="rId6" imgW="1523880" imgH="838080" progId="Equation.DSMT4">
                  <p:embed/>
                </p:oleObj>
              </mc:Choice>
              <mc:Fallback>
                <p:oleObj name="Equation" r:id="rId6" imgW="1523880" imgH="838080" progId="Equation.DSMT4">
                  <p:embed/>
                  <p:pic>
                    <p:nvPicPr>
                      <p:cNvPr id="0" name="Object 15"/>
                      <p:cNvPicPr>
                        <a:picLocks noChangeAspect="1" noChangeArrowheads="1"/>
                      </p:cNvPicPr>
                      <p:nvPr/>
                    </p:nvPicPr>
                    <p:blipFill>
                      <a:blip r:embed="rId7"/>
                      <a:srcRect/>
                      <a:stretch>
                        <a:fillRect/>
                      </a:stretch>
                    </p:blipFill>
                    <p:spPr bwMode="auto">
                      <a:xfrm>
                        <a:off x="819150" y="2514600"/>
                        <a:ext cx="152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23" name="Object 11"/>
          <p:cNvGraphicFramePr>
            <a:graphicFrameLocks noChangeAspect="1"/>
          </p:cNvGraphicFramePr>
          <p:nvPr/>
        </p:nvGraphicFramePr>
        <p:xfrm>
          <a:off x="838200" y="4400550"/>
          <a:ext cx="1257300" cy="381000"/>
        </p:xfrm>
        <a:graphic>
          <a:graphicData uri="http://schemas.openxmlformats.org/presentationml/2006/ole">
            <mc:AlternateContent xmlns:mc="http://schemas.openxmlformats.org/markup-compatibility/2006">
              <mc:Choice xmlns:v="urn:schemas-microsoft-com:vml" Requires="v">
                <p:oleObj spid="_x0000_s47138" name="Equation" r:id="rId8" imgW="1257120" imgH="380880" progId="Equation.DSMT4">
                  <p:embed/>
                </p:oleObj>
              </mc:Choice>
              <mc:Fallback>
                <p:oleObj name="Equation" r:id="rId8" imgW="1257120" imgH="380880" progId="Equation.DSMT4">
                  <p:embed/>
                  <p:pic>
                    <p:nvPicPr>
                      <p:cNvPr id="0" name="Object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4400550"/>
                        <a:ext cx="1257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11" name="Object 7"/>
          <p:cNvGraphicFramePr>
            <a:graphicFrameLocks noChangeAspect="1"/>
          </p:cNvGraphicFramePr>
          <p:nvPr/>
        </p:nvGraphicFramePr>
        <p:xfrm>
          <a:off x="2362200" y="2514600"/>
          <a:ext cx="2044700" cy="838200"/>
        </p:xfrm>
        <a:graphic>
          <a:graphicData uri="http://schemas.openxmlformats.org/presentationml/2006/ole">
            <mc:AlternateContent xmlns:mc="http://schemas.openxmlformats.org/markup-compatibility/2006">
              <mc:Choice xmlns:v="urn:schemas-microsoft-com:vml" Requires="v">
                <p:oleObj spid="_x0000_s47139" name="Equation" r:id="rId10" imgW="2044440" imgH="838080" progId="Equation.DSMT4">
                  <p:embed/>
                </p:oleObj>
              </mc:Choice>
              <mc:Fallback>
                <p:oleObj name="Equation" r:id="rId10" imgW="204444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62200" y="2514600"/>
                        <a:ext cx="204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12" name="Object 8"/>
          <p:cNvGraphicFramePr>
            <a:graphicFrameLocks noChangeAspect="1"/>
          </p:cNvGraphicFramePr>
          <p:nvPr/>
        </p:nvGraphicFramePr>
        <p:xfrm>
          <a:off x="4495800" y="2743200"/>
          <a:ext cx="1536700" cy="381000"/>
        </p:xfrm>
        <a:graphic>
          <a:graphicData uri="http://schemas.openxmlformats.org/presentationml/2006/ole">
            <mc:AlternateContent xmlns:mc="http://schemas.openxmlformats.org/markup-compatibility/2006">
              <mc:Choice xmlns:v="urn:schemas-microsoft-com:vml" Requires="v">
                <p:oleObj spid="_x0000_s47140" name="Equation" r:id="rId12" imgW="1536480" imgH="380880" progId="Equation.DSMT4">
                  <p:embed/>
                </p:oleObj>
              </mc:Choice>
              <mc:Fallback>
                <p:oleObj name="Equation" r:id="rId12" imgW="1536480" imgH="3808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95800" y="2743200"/>
                        <a:ext cx="153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13" name="Object 9"/>
          <p:cNvGraphicFramePr>
            <a:graphicFrameLocks noChangeAspect="1"/>
          </p:cNvGraphicFramePr>
          <p:nvPr/>
        </p:nvGraphicFramePr>
        <p:xfrm>
          <a:off x="4953000" y="4445000"/>
          <a:ext cx="3149600" cy="431800"/>
        </p:xfrm>
        <a:graphic>
          <a:graphicData uri="http://schemas.openxmlformats.org/presentationml/2006/ole">
            <mc:AlternateContent xmlns:mc="http://schemas.openxmlformats.org/markup-compatibility/2006">
              <mc:Choice xmlns:v="urn:schemas-microsoft-com:vml" Requires="v">
                <p:oleObj spid="_x0000_s47141" name="Equation" r:id="rId14" imgW="3149280" imgH="431640" progId="Equation.DSMT4">
                  <p:embed/>
                </p:oleObj>
              </mc:Choice>
              <mc:Fallback>
                <p:oleObj name="Equation" r:id="rId14" imgW="3149280" imgH="43164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53000" y="4445000"/>
                        <a:ext cx="3149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14" name="Object 10"/>
          <p:cNvGraphicFramePr>
            <a:graphicFrameLocks noChangeAspect="1"/>
          </p:cNvGraphicFramePr>
          <p:nvPr/>
        </p:nvGraphicFramePr>
        <p:xfrm>
          <a:off x="2209800" y="4381500"/>
          <a:ext cx="2667000" cy="571500"/>
        </p:xfrm>
        <a:graphic>
          <a:graphicData uri="http://schemas.openxmlformats.org/presentationml/2006/ole">
            <mc:AlternateContent xmlns:mc="http://schemas.openxmlformats.org/markup-compatibility/2006">
              <mc:Choice xmlns:v="urn:schemas-microsoft-com:vml" Requires="v">
                <p:oleObj spid="_x0000_s47142" name="Equation" r:id="rId16" imgW="2666880" imgH="571320" progId="Equation.DSMT4">
                  <p:embed/>
                </p:oleObj>
              </mc:Choice>
              <mc:Fallback>
                <p:oleObj name="Equation" r:id="rId16" imgW="2666880" imgH="57132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209800" y="4381500"/>
                        <a:ext cx="2667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71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7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Metric Units of Area</a:t>
            </a:r>
          </a:p>
        </p:txBody>
      </p:sp>
      <p:sp>
        <p:nvSpPr>
          <p:cNvPr id="15362" name="Content Placeholder 2"/>
          <p:cNvSpPr>
            <a:spLocks noGrp="1"/>
          </p:cNvSpPr>
          <p:nvPr>
            <p:ph idx="1"/>
          </p:nvPr>
        </p:nvSpPr>
        <p:spPr/>
        <p:txBody>
          <a:bodyPr/>
          <a:lstStyle/>
          <a:p>
            <a:pPr eaLnBrk="1" hangingPunct="1">
              <a:buNone/>
            </a:pPr>
            <a:r>
              <a:rPr lang="en-US" i="0" dirty="0">
                <a:solidFill>
                  <a:schemeClr val="tx1"/>
                </a:solidFill>
              </a:rPr>
              <a:t> </a:t>
            </a:r>
          </a:p>
        </p:txBody>
      </p:sp>
      <p:graphicFrame>
        <p:nvGraphicFramePr>
          <p:cNvPr id="4" name="Content Placeholder 3"/>
          <p:cNvGraphicFramePr>
            <a:graphicFrameLocks/>
          </p:cNvGraphicFramePr>
          <p:nvPr/>
        </p:nvGraphicFramePr>
        <p:xfrm>
          <a:off x="457200" y="1310640"/>
          <a:ext cx="8229600" cy="1584960"/>
        </p:xfrm>
        <a:graphic>
          <a:graphicData uri="http://schemas.openxmlformats.org/drawingml/2006/table">
            <a:tbl>
              <a:tblPr firstRow="1" bandRow="1">
                <a:tableStyleId>{5C22544A-7EE6-4342-B048-85BDC9FD1C3A}</a:tableStyleId>
              </a:tblPr>
              <a:tblGrid>
                <a:gridCol w="48006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88620">
                <a:tc gridSpan="2">
                  <a:txBody>
                    <a:bodyPr/>
                    <a:lstStyle/>
                    <a:p>
                      <a:pPr algn="ctr"/>
                      <a:r>
                        <a:rPr lang="en-US" sz="2000" dirty="0"/>
                        <a:t>Metric Measures of Small Areas</a:t>
                      </a:r>
                      <a:endParaRPr lang="en-US" sz="2000" b="1" dirty="0"/>
                    </a:p>
                  </a:txBody>
                  <a:tcPr>
                    <a:lnB w="38100" cmpd="sng">
                      <a:noFill/>
                    </a:lnB>
                  </a:tcPr>
                </a:tc>
                <a:tc hMerge="1">
                  <a:txBody>
                    <a:bodyPr/>
                    <a:lstStyle/>
                    <a:p>
                      <a:endParaRPr lang="en-US" sz="2400"/>
                    </a:p>
                  </a:txBody>
                  <a:tcPr/>
                </a:tc>
                <a:extLst>
                  <a:ext uri="{0D108BD9-81ED-4DB2-BD59-A6C34878D82A}">
                    <a16:rowId xmlns:a16="http://schemas.microsoft.com/office/drawing/2014/main" val="10000"/>
                  </a:ext>
                </a:extLst>
              </a:tr>
              <a:tr h="388620">
                <a:tc>
                  <a:txBody>
                    <a:bodyPr/>
                    <a:lstStyle/>
                    <a:p>
                      <a:pPr algn="r"/>
                      <a:r>
                        <a:rPr lang="en-US" sz="2000" dirty="0">
                          <a:solidFill>
                            <a:srgbClr val="000000"/>
                          </a:solidFill>
                        </a:rPr>
                        <a:t>1 cm</a:t>
                      </a:r>
                      <a:r>
                        <a:rPr lang="en-US" sz="2000" baseline="30000" dirty="0">
                          <a:solidFill>
                            <a:srgbClr val="000000"/>
                          </a:solidFill>
                        </a:rPr>
                        <a:t>2</a:t>
                      </a:r>
                      <a:endParaRPr lang="en-US" sz="2000" b="0" baseline="30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100 mm</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88620">
                <a:tc>
                  <a:txBody>
                    <a:bodyPr/>
                    <a:lstStyle/>
                    <a:p>
                      <a:pPr algn="r"/>
                      <a:r>
                        <a:rPr lang="en-US" sz="2000" dirty="0">
                          <a:solidFill>
                            <a:srgbClr val="000000"/>
                          </a:solidFill>
                        </a:rPr>
                        <a:t>1 dm</a:t>
                      </a:r>
                      <a:r>
                        <a:rPr lang="en-US" sz="2000" baseline="30000" dirty="0">
                          <a:solidFill>
                            <a:srgbClr val="000000"/>
                          </a:solidFill>
                        </a:rPr>
                        <a:t>2</a:t>
                      </a:r>
                      <a:r>
                        <a:rPr lang="en-US" sz="2000" dirty="0">
                          <a:solidFill>
                            <a:srgbClr val="000000"/>
                          </a:solidFill>
                        </a:rPr>
                        <a:t> = 100 cm</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10 000 mm</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88620">
                <a:tc>
                  <a:txBody>
                    <a:bodyPr/>
                    <a:lstStyle/>
                    <a:p>
                      <a:pPr algn="r"/>
                      <a:r>
                        <a:rPr lang="en-US" sz="2000" dirty="0">
                          <a:solidFill>
                            <a:srgbClr val="000000"/>
                          </a:solidFill>
                        </a:rPr>
                        <a:t>1 m</a:t>
                      </a:r>
                      <a:r>
                        <a:rPr lang="en-US" sz="2000" baseline="30000" dirty="0">
                          <a:solidFill>
                            <a:srgbClr val="000000"/>
                          </a:solidFill>
                        </a:rPr>
                        <a:t>2</a:t>
                      </a:r>
                      <a:r>
                        <a:rPr lang="en-US" sz="2000" dirty="0">
                          <a:solidFill>
                            <a:srgbClr val="000000"/>
                          </a:solidFill>
                        </a:rPr>
                        <a:t> = 100 dm</a:t>
                      </a:r>
                      <a:r>
                        <a:rPr lang="en-US" sz="2000" baseline="30000" dirty="0">
                          <a:solidFill>
                            <a:srgbClr val="000000"/>
                          </a:solidFill>
                        </a:rPr>
                        <a:t>2</a:t>
                      </a:r>
                      <a:r>
                        <a:rPr lang="en-US" sz="2000" dirty="0">
                          <a:solidFill>
                            <a:srgbClr val="000000"/>
                          </a:solidFill>
                        </a:rPr>
                        <a:t> = 10 000 cm</a:t>
                      </a:r>
                      <a:r>
                        <a:rPr lang="en-US" sz="2000" baseline="30000" dirty="0">
                          <a:solidFill>
                            <a:srgbClr val="000000"/>
                          </a:solidFill>
                        </a:rPr>
                        <a:t>2</a:t>
                      </a:r>
                      <a:r>
                        <a:rPr lang="en-US" sz="2000" dirty="0">
                          <a:solidFill>
                            <a:srgbClr val="000000"/>
                          </a:solidFil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1 000 000 mm</a:t>
                      </a:r>
                      <a:r>
                        <a:rPr lang="en-US" sz="2000" baseline="30000" dirty="0">
                          <a:solidFill>
                            <a:srgbClr val="000000"/>
                          </a:solidFill>
                        </a:rPr>
                        <a:t>2</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Metric Units of Area</a:t>
            </a:r>
            <a:endParaRPr lang="en-US" sz="3200" dirty="0"/>
          </a:p>
        </p:txBody>
      </p:sp>
      <p:sp>
        <p:nvSpPr>
          <p:cNvPr id="5" name="Content Placeholder 2"/>
          <p:cNvSpPr>
            <a:spLocks noGrp="1"/>
          </p:cNvSpPr>
          <p:nvPr>
            <p:ph idx="1"/>
          </p:nvPr>
        </p:nvSpPr>
        <p:spPr>
          <a:xfrm>
            <a:off x="457200" y="1280160"/>
            <a:ext cx="8229600" cy="4290405"/>
          </a:xfrm>
          <a:solidFill>
            <a:srgbClr val="FFFFCC"/>
          </a:solidFill>
          <a:ln w="28575">
            <a:solidFill>
              <a:srgbClr val="000000"/>
            </a:solidFill>
          </a:ln>
        </p:spPr>
        <p:txBody>
          <a:bodyPr>
            <a:spAutoFit/>
          </a:bodyPr>
          <a:lstStyle/>
          <a:p>
            <a:pPr algn="ctr">
              <a:buNone/>
            </a:pPr>
            <a:r>
              <a:rPr lang="en-US" b="1" i="0" dirty="0">
                <a:solidFill>
                  <a:srgbClr val="000000"/>
                </a:solidFill>
              </a:rPr>
              <a:t>Changing Metric Measures of Area</a:t>
            </a:r>
          </a:p>
          <a:p>
            <a:pPr>
              <a:buNone/>
            </a:pPr>
            <a:r>
              <a:rPr lang="en-US" sz="2000" i="0" dirty="0">
                <a:solidFill>
                  <a:srgbClr val="000000"/>
                </a:solidFill>
              </a:rPr>
              <a:t>	</a:t>
            </a:r>
            <a:r>
              <a:rPr lang="en-US" sz="2000" b="1" i="0" dirty="0">
                <a:solidFill>
                  <a:srgbClr val="000000"/>
                </a:solidFill>
              </a:rPr>
              <a:t>Procedure				Example</a:t>
            </a:r>
          </a:p>
          <a:p>
            <a:pPr>
              <a:spcBef>
                <a:spcPts val="0"/>
              </a:spcBef>
              <a:buNone/>
            </a:pPr>
            <a:r>
              <a:rPr lang="en-US" sz="2000" i="0" dirty="0">
                <a:solidFill>
                  <a:srgbClr val="000000"/>
                </a:solidFill>
              </a:rPr>
              <a:t>To change to a measure of area that is: 	</a:t>
            </a:r>
            <a:endParaRPr lang="en-US" sz="2000" b="1" i="0" dirty="0">
              <a:solidFill>
                <a:srgbClr val="000000"/>
              </a:solidFill>
            </a:endParaRPr>
          </a:p>
          <a:p>
            <a:pPr marL="114300" indent="-114300">
              <a:spcBef>
                <a:spcPts val="0"/>
              </a:spcBef>
              <a:buNone/>
            </a:pPr>
            <a:r>
              <a:rPr lang="en-US" sz="2000" i="0" dirty="0">
                <a:solidFill>
                  <a:srgbClr val="000000"/>
                </a:solidFill>
              </a:rPr>
              <a:t>   one unit smaller, multiply by 100, </a:t>
            </a:r>
          </a:p>
          <a:p>
            <a:pPr marL="114300" indent="-114300">
              <a:spcBef>
                <a:spcPts val="0"/>
              </a:spcBef>
              <a:buNone/>
            </a:pPr>
            <a:r>
              <a:rPr lang="en-US" sz="2000" i="0" dirty="0">
                <a:solidFill>
                  <a:srgbClr val="000000"/>
                </a:solidFill>
              </a:rPr>
              <a:t>   two units smaller, multiply by 10 000, </a:t>
            </a:r>
          </a:p>
          <a:p>
            <a:pPr marL="114300" indent="-114300">
              <a:spcBef>
                <a:spcPts val="0"/>
              </a:spcBef>
              <a:buNone/>
            </a:pPr>
            <a:r>
              <a:rPr lang="en-US" sz="2000" i="0" dirty="0">
                <a:solidFill>
                  <a:srgbClr val="000000"/>
                </a:solidFill>
              </a:rPr>
              <a:t>   three units smaller, multiply by 1 000 000, </a:t>
            </a:r>
          </a:p>
          <a:p>
            <a:pPr marL="114300" indent="-114300">
              <a:spcBef>
                <a:spcPts val="0"/>
              </a:spcBef>
              <a:buNone/>
            </a:pPr>
            <a:r>
              <a:rPr lang="en-US" sz="2000" i="0" dirty="0">
                <a:solidFill>
                  <a:srgbClr val="000000"/>
                </a:solidFill>
              </a:rPr>
              <a:t>   and so on.</a:t>
            </a:r>
          </a:p>
          <a:p>
            <a:pPr>
              <a:spcBef>
                <a:spcPts val="0"/>
              </a:spcBef>
              <a:buNone/>
            </a:pPr>
            <a:endParaRPr lang="en-US" sz="2000" i="0" dirty="0">
              <a:solidFill>
                <a:srgbClr val="000000"/>
              </a:solidFill>
            </a:endParaRPr>
          </a:p>
          <a:p>
            <a:pPr>
              <a:spcBef>
                <a:spcPts val="0"/>
              </a:spcBef>
              <a:buNone/>
            </a:pPr>
            <a:r>
              <a:rPr lang="en-US" sz="2000" i="0" dirty="0">
                <a:solidFill>
                  <a:srgbClr val="000000"/>
                </a:solidFill>
              </a:rPr>
              <a:t>To change to a measure of area that is: 	</a:t>
            </a:r>
          </a:p>
          <a:p>
            <a:pPr marL="114300" indent="-114300">
              <a:spcBef>
                <a:spcPts val="0"/>
              </a:spcBef>
              <a:buNone/>
            </a:pPr>
            <a:r>
              <a:rPr lang="en-US" sz="2000" i="0" dirty="0">
                <a:solidFill>
                  <a:srgbClr val="000000"/>
                </a:solidFill>
              </a:rPr>
              <a:t>   one unit larger, divide by 100, </a:t>
            </a:r>
          </a:p>
          <a:p>
            <a:pPr marL="114300" indent="-114300">
              <a:spcBef>
                <a:spcPts val="0"/>
              </a:spcBef>
              <a:buNone/>
            </a:pPr>
            <a:r>
              <a:rPr lang="en-US" sz="2000" i="0" dirty="0">
                <a:solidFill>
                  <a:srgbClr val="000000"/>
                </a:solidFill>
              </a:rPr>
              <a:t>   two units larger, divide by 10 000, </a:t>
            </a:r>
          </a:p>
          <a:p>
            <a:pPr marL="114300" indent="-114300">
              <a:spcBef>
                <a:spcPts val="0"/>
              </a:spcBef>
              <a:buNone/>
            </a:pPr>
            <a:r>
              <a:rPr lang="en-US" sz="2000" i="0" dirty="0">
                <a:solidFill>
                  <a:srgbClr val="000000"/>
                </a:solidFill>
              </a:rPr>
              <a:t>   three units larger, divide by 1 000 000, </a:t>
            </a:r>
          </a:p>
          <a:p>
            <a:pPr marL="114300" indent="-114300">
              <a:spcBef>
                <a:spcPts val="0"/>
              </a:spcBef>
              <a:buNone/>
            </a:pPr>
            <a:r>
              <a:rPr lang="en-US" sz="2000" i="0" dirty="0">
                <a:solidFill>
                  <a:srgbClr val="000000"/>
                </a:solidFill>
              </a:rPr>
              <a:t>   and so on.</a:t>
            </a:r>
          </a:p>
        </p:txBody>
      </p:sp>
      <p:graphicFrame>
        <p:nvGraphicFramePr>
          <p:cNvPr id="1027" name="Object 3"/>
          <p:cNvGraphicFramePr>
            <a:graphicFrameLocks noChangeAspect="1"/>
          </p:cNvGraphicFramePr>
          <p:nvPr/>
        </p:nvGraphicFramePr>
        <p:xfrm>
          <a:off x="5715000" y="2349500"/>
          <a:ext cx="2489200" cy="1016000"/>
        </p:xfrm>
        <a:graphic>
          <a:graphicData uri="http://schemas.openxmlformats.org/presentationml/2006/ole">
            <mc:AlternateContent xmlns:mc="http://schemas.openxmlformats.org/markup-compatibility/2006">
              <mc:Choice xmlns:v="urn:schemas-microsoft-com:vml" Requires="v">
                <p:oleObj spid="_x0000_s1034" name="Equation" r:id="rId3" imgW="2489040" imgH="1015920" progId="Equation.DSMT4">
                  <p:embed/>
                </p:oleObj>
              </mc:Choice>
              <mc:Fallback>
                <p:oleObj name="Equation" r:id="rId3" imgW="2489040" imgH="101592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2349500"/>
                        <a:ext cx="24892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5689600" y="4229100"/>
          <a:ext cx="2501900" cy="952500"/>
        </p:xfrm>
        <a:graphic>
          <a:graphicData uri="http://schemas.openxmlformats.org/presentationml/2006/ole">
            <mc:AlternateContent xmlns:mc="http://schemas.openxmlformats.org/markup-compatibility/2006">
              <mc:Choice xmlns:v="urn:schemas-microsoft-com:vml" Requires="v">
                <p:oleObj spid="_x0000_s1035" name="Equation" r:id="rId5" imgW="2501640" imgH="952200" progId="Equation.DSMT4">
                  <p:embed/>
                </p:oleObj>
              </mc:Choice>
              <mc:Fallback>
                <p:oleObj name="Equation" r:id="rId5" imgW="2501640" imgH="9522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89600" y="4229100"/>
                        <a:ext cx="25019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t>Example 1</a:t>
            </a:r>
          </a:p>
        </p:txBody>
      </p:sp>
      <p:sp>
        <p:nvSpPr>
          <p:cNvPr id="15362" name="Content Placeholder 2"/>
          <p:cNvSpPr>
            <a:spLocks noGrp="1"/>
          </p:cNvSpPr>
          <p:nvPr>
            <p:ph idx="1"/>
          </p:nvPr>
        </p:nvSpPr>
        <p:spPr/>
        <p:txBody>
          <a:bodyPr/>
          <a:lstStyle/>
          <a:p>
            <a:pPr eaLnBrk="1" hangingPunct="1">
              <a:buNone/>
              <a:tabLst>
                <a:tab pos="457200" algn="l"/>
              </a:tabLst>
            </a:pPr>
            <a:r>
              <a:rPr lang="en-US" b="1" i="0" dirty="0">
                <a:solidFill>
                  <a:schemeClr val="tx1"/>
                </a:solidFill>
              </a:rPr>
              <a:t>a.	</a:t>
            </a:r>
            <a:r>
              <a:rPr lang="en-US" i="0" dirty="0">
                <a:solidFill>
                  <a:schemeClr val="tx1"/>
                </a:solidFill>
              </a:rPr>
              <a:t>A square 1 centimeter on each side encloses 	100 square millimeters: 1 cm</a:t>
            </a:r>
            <a:r>
              <a:rPr lang="en-US" i="0" baseline="30000" dirty="0">
                <a:solidFill>
                  <a:schemeClr val="tx1"/>
                </a:solidFill>
              </a:rPr>
              <a:t>2</a:t>
            </a:r>
            <a:r>
              <a:rPr lang="en-US" i="0" dirty="0">
                <a:solidFill>
                  <a:schemeClr val="tx1"/>
                </a:solidFill>
              </a:rPr>
              <a:t> = 100 mm</a:t>
            </a:r>
            <a:r>
              <a:rPr lang="en-US" i="0" baseline="30000" dirty="0">
                <a:solidFill>
                  <a:schemeClr val="tx1"/>
                </a:solidFill>
              </a:rPr>
              <a:t>2</a:t>
            </a:r>
          </a:p>
        </p:txBody>
      </p:sp>
      <p:pic>
        <p:nvPicPr>
          <p:cNvPr id="21505" name="Picture 1"/>
          <p:cNvPicPr>
            <a:picLocks noChangeAspect="1" noChangeArrowheads="1"/>
          </p:cNvPicPr>
          <p:nvPr/>
        </p:nvPicPr>
        <p:blipFill>
          <a:blip r:embed="rId3" cstate="print"/>
          <a:srcRect/>
          <a:stretch>
            <a:fillRect/>
          </a:stretch>
        </p:blipFill>
        <p:spPr bwMode="auto">
          <a:xfrm>
            <a:off x="942975" y="2419350"/>
            <a:ext cx="7258050" cy="260985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1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tabLst>
                <a:tab pos="457200" algn="l"/>
              </a:tabLst>
            </a:pPr>
            <a:r>
              <a:rPr lang="en-US" b="1" i="0" dirty="0">
                <a:solidFill>
                  <a:schemeClr val="tx1"/>
                </a:solidFill>
              </a:rPr>
              <a:t>b.	</a:t>
            </a:r>
            <a:r>
              <a:rPr lang="en-US" dirty="0"/>
              <a:t>A square 1 decimeter (10 cm) on a side encloses 	1 square decimeter: 1 dm</a:t>
            </a:r>
            <a:r>
              <a:rPr lang="en-US" baseline="30000" dirty="0"/>
              <a:t>2</a:t>
            </a:r>
            <a:r>
              <a:rPr lang="en-US" dirty="0"/>
              <a:t> = 100 cm</a:t>
            </a:r>
            <a:r>
              <a:rPr lang="en-US" baseline="30000" dirty="0"/>
              <a:t>2</a:t>
            </a:r>
            <a:r>
              <a:rPr lang="en-US" dirty="0"/>
              <a:t> = 10 000 mm</a:t>
            </a:r>
            <a:r>
              <a:rPr lang="en-US" baseline="30000" dirty="0"/>
              <a:t>2</a:t>
            </a:r>
            <a:endParaRPr lang="en-US" i="0" baseline="30000" dirty="0">
              <a:solidFill>
                <a:schemeClr val="tx1"/>
              </a:solidFill>
            </a:endParaRPr>
          </a:p>
        </p:txBody>
      </p:sp>
      <p:pic>
        <p:nvPicPr>
          <p:cNvPr id="19457" name="Picture 1"/>
          <p:cNvPicPr>
            <a:picLocks noChangeAspect="1" noChangeArrowheads="1"/>
          </p:cNvPicPr>
          <p:nvPr/>
        </p:nvPicPr>
        <p:blipFill>
          <a:blip r:embed="rId3" cstate="print"/>
          <a:srcRect/>
          <a:stretch>
            <a:fillRect/>
          </a:stretch>
        </p:blipFill>
        <p:spPr bwMode="auto">
          <a:xfrm>
            <a:off x="2880360" y="2284069"/>
            <a:ext cx="3383280" cy="3526037"/>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022366"/>
          </a:xfrm>
        </p:spPr>
        <p:txBody>
          <a:bodyPr>
            <a:spAutoFit/>
          </a:bodyPr>
          <a:lstStyle/>
          <a:p>
            <a:pPr>
              <a:tabLst>
                <a:tab pos="457200" algn="l"/>
                <a:tab pos="1485900" algn="r"/>
                <a:tab pos="1600200" algn="l"/>
              </a:tabLst>
            </a:pPr>
            <a:r>
              <a:rPr lang="en-US" dirty="0"/>
              <a:t>The following examples illustrate how to change from larger to smaller units of area in the metric system.</a:t>
            </a:r>
          </a:p>
          <a:p>
            <a:pPr>
              <a:tabLst>
                <a:tab pos="457200" algn="l"/>
                <a:tab pos="1485900" algn="r"/>
                <a:tab pos="1600200" algn="l"/>
              </a:tabLst>
            </a:pPr>
            <a:r>
              <a:rPr lang="en-US" b="1" i="0" dirty="0">
                <a:solidFill>
                  <a:srgbClr val="366092"/>
                </a:solidFill>
              </a:rPr>
              <a:t>a.	</a:t>
            </a:r>
            <a:r>
              <a:rPr lang="en-US" i="0" dirty="0">
                <a:solidFill>
                  <a:srgbClr val="0000FF"/>
                </a:solidFill>
              </a:rPr>
              <a:t>5 cm</a:t>
            </a:r>
            <a:r>
              <a:rPr lang="en-US" i="0" baseline="30000" dirty="0">
                <a:solidFill>
                  <a:srgbClr val="0000FF"/>
                </a:solidFill>
              </a:rPr>
              <a:t>2	</a:t>
            </a:r>
            <a:endParaRPr lang="en-US" i="0" dirty="0">
              <a:solidFill>
                <a:srgbClr val="000099"/>
              </a:solidFill>
            </a:endParaRPr>
          </a:p>
          <a:p>
            <a:pPr>
              <a:tabLst>
                <a:tab pos="457200" algn="l"/>
                <a:tab pos="1485900" algn="r"/>
                <a:tab pos="1600200" algn="l"/>
              </a:tabLst>
            </a:pPr>
            <a:r>
              <a:rPr lang="en-US" i="0" dirty="0">
                <a:solidFill>
                  <a:srgbClr val="000099"/>
                </a:solidFill>
              </a:rPr>
              <a:t>		=	5(100 mm</a:t>
            </a:r>
            <a:r>
              <a:rPr lang="en-US" i="0" baseline="30000" dirty="0">
                <a:solidFill>
                  <a:srgbClr val="000099"/>
                </a:solidFill>
              </a:rPr>
              <a:t>2</a:t>
            </a:r>
            <a:r>
              <a:rPr lang="en-US" i="0" dirty="0">
                <a:solidFill>
                  <a:srgbClr val="000099"/>
                </a:solidFill>
              </a:rPr>
              <a:t>) </a:t>
            </a:r>
          </a:p>
          <a:p>
            <a:pPr>
              <a:tabLst>
                <a:tab pos="457200" algn="l"/>
                <a:tab pos="1485900" algn="r"/>
                <a:tab pos="1600200" algn="l"/>
              </a:tabLst>
            </a:pPr>
            <a:r>
              <a:rPr lang="en-US" i="0" dirty="0">
                <a:solidFill>
                  <a:srgbClr val="000099"/>
                </a:solidFill>
              </a:rPr>
              <a:t>		=	</a:t>
            </a:r>
            <a:r>
              <a:rPr lang="en-US" i="0" dirty="0">
                <a:solidFill>
                  <a:srgbClr val="FF0000"/>
                </a:solidFill>
              </a:rPr>
              <a:t>500 mm</a:t>
            </a:r>
            <a:r>
              <a:rPr lang="en-US" i="0" baseline="30000" dirty="0">
                <a:solidFill>
                  <a:srgbClr val="FF0000"/>
                </a:solidFill>
              </a:rPr>
              <a:t>2</a:t>
            </a:r>
            <a:endParaRPr lang="en-US" i="0" dirty="0">
              <a:solidFill>
                <a:srgbClr val="FF0000"/>
              </a:solidFill>
            </a:endParaRPr>
          </a:p>
          <a:p>
            <a:pPr marL="0" eaLnBrk="1" hangingPunct="1">
              <a:buNone/>
              <a:tabLst>
                <a:tab pos="457200" algn="l"/>
                <a:tab pos="1485900" algn="r"/>
                <a:tab pos="1600200" algn="l"/>
              </a:tabLst>
            </a:pPr>
            <a:r>
              <a:rPr lang="en-US" i="0" dirty="0">
                <a:solidFill>
                  <a:schemeClr val="tx1"/>
                </a:solidFill>
              </a:rPr>
              <a:t>	(Note: mm</a:t>
            </a:r>
            <a:r>
              <a:rPr lang="en-US" i="0" baseline="30000" dirty="0">
                <a:solidFill>
                  <a:schemeClr val="tx1"/>
                </a:solidFill>
              </a:rPr>
              <a:t>2</a:t>
            </a:r>
            <a:r>
              <a:rPr lang="en-US" i="0" dirty="0">
                <a:solidFill>
                  <a:schemeClr val="tx1"/>
                </a:solidFill>
              </a:rPr>
              <a:t> is one unit smaller than cm</a:t>
            </a:r>
            <a:r>
              <a:rPr lang="en-US" i="0" baseline="30000" dirty="0">
                <a:solidFill>
                  <a:schemeClr val="tx1"/>
                </a:solidFill>
              </a:rPr>
              <a:t>2</a:t>
            </a:r>
            <a:r>
              <a:rPr lang="en-US" i="0" dirty="0">
                <a:solidFill>
                  <a:schemeClr val="tx1"/>
                </a:solidFill>
              </a:rPr>
              <a:t>.)</a:t>
            </a:r>
          </a:p>
        </p:txBody>
      </p:sp>
      <p:sp>
        <p:nvSpPr>
          <p:cNvPr id="4" name="Rectangle 3"/>
          <p:cNvSpPr/>
          <p:nvPr/>
        </p:nvSpPr>
        <p:spPr>
          <a:xfrm>
            <a:off x="1765300" y="2235200"/>
            <a:ext cx="1754006" cy="523220"/>
          </a:xfrm>
          <a:prstGeom prst="rect">
            <a:avLst/>
          </a:prstGeom>
        </p:spPr>
        <p:txBody>
          <a:bodyPr wrap="none">
            <a:spAutoFit/>
          </a:bodyPr>
          <a:lstStyle/>
          <a:p>
            <a:r>
              <a:rPr lang="en-US" sz="2800" dirty="0">
                <a:solidFill>
                  <a:srgbClr val="000099"/>
                </a:solidFill>
              </a:rPr>
              <a:t>= 5(1 cm</a:t>
            </a:r>
            <a:r>
              <a:rPr lang="en-US" sz="2800" baseline="30000" dirty="0">
                <a:solidFill>
                  <a:srgbClr val="000099"/>
                </a:solidFill>
              </a:rPr>
              <a:t>2</a:t>
            </a:r>
            <a:r>
              <a:rPr lang="en-US" sz="2800" dirty="0">
                <a:solidFill>
                  <a:srgbClr val="000099"/>
                </a:solidFill>
              </a:rPr>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2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142673"/>
          </a:xfrm>
        </p:spPr>
        <p:txBody>
          <a:bodyPr>
            <a:spAutoFit/>
          </a:bodyPr>
          <a:lstStyle/>
          <a:p>
            <a:pPr marL="0" eaLnBrk="1" hangingPunct="1">
              <a:buNone/>
              <a:tabLst>
                <a:tab pos="457200" algn="l"/>
                <a:tab pos="1600200" algn="r"/>
                <a:tab pos="1714500" algn="l"/>
              </a:tabLst>
            </a:pPr>
            <a:r>
              <a:rPr lang="en-US" b="1" i="0" dirty="0">
                <a:solidFill>
                  <a:srgbClr val="366092"/>
                </a:solidFill>
              </a:rPr>
              <a:t>b.	</a:t>
            </a:r>
            <a:r>
              <a:rPr lang="en-US" i="0" dirty="0">
                <a:solidFill>
                  <a:srgbClr val="0000FF"/>
                </a:solidFill>
              </a:rPr>
              <a:t>3 dm</a:t>
            </a:r>
            <a:r>
              <a:rPr lang="en-US" i="0" baseline="30000" dirty="0">
                <a:solidFill>
                  <a:srgbClr val="0000FF"/>
                </a:solidFill>
              </a:rPr>
              <a:t>2	</a:t>
            </a:r>
            <a:endParaRPr lang="en-US" i="0" dirty="0">
              <a:solidFill>
                <a:srgbClr val="000099"/>
              </a:solidFill>
            </a:endParaRPr>
          </a:p>
          <a:p>
            <a:pPr marL="0" eaLnBrk="1" hangingPunct="1">
              <a:buNone/>
              <a:tabLst>
                <a:tab pos="457200" algn="l"/>
                <a:tab pos="1600200" algn="r"/>
                <a:tab pos="1714500" algn="l"/>
              </a:tabLst>
            </a:pPr>
            <a:r>
              <a:rPr lang="en-US" i="0" dirty="0">
                <a:solidFill>
                  <a:srgbClr val="000099"/>
                </a:solidFill>
              </a:rPr>
              <a:t>		=	3(10 000 mm</a:t>
            </a:r>
            <a:r>
              <a:rPr lang="en-US" i="0" baseline="30000" dirty="0">
                <a:solidFill>
                  <a:srgbClr val="000099"/>
                </a:solidFill>
              </a:rPr>
              <a:t>2</a:t>
            </a:r>
            <a:r>
              <a:rPr lang="en-US" i="0" dirty="0">
                <a:solidFill>
                  <a:srgbClr val="000099"/>
                </a:solidFill>
              </a:rPr>
              <a:t>) </a:t>
            </a:r>
          </a:p>
          <a:p>
            <a:pPr marL="0" eaLnBrk="1" hangingPunct="1">
              <a:buNone/>
              <a:tabLst>
                <a:tab pos="457200" algn="l"/>
                <a:tab pos="1600200" algn="r"/>
                <a:tab pos="1714500" algn="l"/>
              </a:tabLst>
            </a:pPr>
            <a:r>
              <a:rPr lang="en-US" i="0" dirty="0">
                <a:solidFill>
                  <a:srgbClr val="000099"/>
                </a:solidFill>
              </a:rPr>
              <a:t>		=	</a:t>
            </a:r>
            <a:r>
              <a:rPr lang="en-US" i="0" dirty="0">
                <a:solidFill>
                  <a:srgbClr val="FF0000"/>
                </a:solidFill>
              </a:rPr>
              <a:t>30 000 mm</a:t>
            </a:r>
            <a:r>
              <a:rPr lang="en-US" i="0" baseline="30000" dirty="0">
                <a:solidFill>
                  <a:srgbClr val="FF0000"/>
                </a:solidFill>
              </a:rPr>
              <a:t>2</a:t>
            </a:r>
            <a:endParaRPr lang="en-US" i="0" dirty="0">
              <a:solidFill>
                <a:srgbClr val="FF0000"/>
              </a:solidFill>
            </a:endParaRPr>
          </a:p>
          <a:p>
            <a:pPr marL="0" eaLnBrk="1" hangingPunct="1">
              <a:buNone/>
              <a:tabLst>
                <a:tab pos="457200" algn="l"/>
              </a:tabLst>
            </a:pPr>
            <a:r>
              <a:rPr lang="en-US" i="0" dirty="0">
                <a:solidFill>
                  <a:schemeClr val="tx1"/>
                </a:solidFill>
              </a:rPr>
              <a:t>	(Note: mm</a:t>
            </a:r>
            <a:r>
              <a:rPr lang="en-US" i="0" baseline="30000" dirty="0">
                <a:solidFill>
                  <a:schemeClr val="tx1"/>
                </a:solidFill>
              </a:rPr>
              <a:t>2</a:t>
            </a:r>
            <a:r>
              <a:rPr lang="en-US" i="0" dirty="0">
                <a:solidFill>
                  <a:schemeClr val="tx1"/>
                </a:solidFill>
              </a:rPr>
              <a:t> is two units smaller than dm</a:t>
            </a:r>
            <a:r>
              <a:rPr lang="en-US" i="0" baseline="30000" dirty="0">
                <a:solidFill>
                  <a:schemeClr val="tx1"/>
                </a:solidFill>
              </a:rPr>
              <a:t>2</a:t>
            </a:r>
            <a:r>
              <a:rPr lang="en-US" i="0" dirty="0">
                <a:solidFill>
                  <a:schemeClr val="tx1"/>
                </a:solidFill>
              </a:rPr>
              <a:t>.)</a:t>
            </a:r>
          </a:p>
          <a:p>
            <a:pPr marL="0" eaLnBrk="1" hangingPunct="1">
              <a:buNone/>
              <a:tabLst>
                <a:tab pos="457200" algn="l"/>
                <a:tab pos="1828800" algn="r"/>
                <a:tab pos="1943100" algn="l"/>
              </a:tabLst>
            </a:pPr>
            <a:r>
              <a:rPr lang="en-US" b="1" i="0" dirty="0">
                <a:solidFill>
                  <a:srgbClr val="366092"/>
                </a:solidFill>
              </a:rPr>
              <a:t>c.	</a:t>
            </a:r>
            <a:r>
              <a:rPr lang="en-US" i="0" dirty="0">
                <a:solidFill>
                  <a:srgbClr val="0000FF"/>
                </a:solidFill>
              </a:rPr>
              <a:t>9.8 km</a:t>
            </a:r>
            <a:r>
              <a:rPr lang="en-US" i="0" baseline="30000" dirty="0">
                <a:solidFill>
                  <a:srgbClr val="0000FF"/>
                </a:solidFill>
              </a:rPr>
              <a:t>2	</a:t>
            </a:r>
            <a:endParaRPr lang="en-US" i="0" dirty="0">
              <a:solidFill>
                <a:srgbClr val="000099"/>
              </a:solidFill>
            </a:endParaRPr>
          </a:p>
          <a:p>
            <a:pPr marL="0" eaLnBrk="1" hangingPunct="1">
              <a:buNone/>
              <a:tabLst>
                <a:tab pos="457200" algn="l"/>
                <a:tab pos="1828800" algn="r"/>
                <a:tab pos="1943100" algn="l"/>
              </a:tabLst>
            </a:pPr>
            <a:r>
              <a:rPr lang="en-US" i="0" dirty="0">
                <a:solidFill>
                  <a:srgbClr val="000099"/>
                </a:solidFill>
              </a:rPr>
              <a:t>		=	9.8(1 000 000 m</a:t>
            </a:r>
            <a:r>
              <a:rPr lang="en-US" i="0" baseline="30000" dirty="0">
                <a:solidFill>
                  <a:srgbClr val="000099"/>
                </a:solidFill>
              </a:rPr>
              <a:t>2</a:t>
            </a:r>
            <a:r>
              <a:rPr lang="en-US" i="0" dirty="0">
                <a:solidFill>
                  <a:srgbClr val="000099"/>
                </a:solidFill>
              </a:rPr>
              <a:t>) </a:t>
            </a:r>
          </a:p>
          <a:p>
            <a:pPr marL="0" eaLnBrk="1" hangingPunct="1">
              <a:buNone/>
              <a:tabLst>
                <a:tab pos="457200" algn="l"/>
                <a:tab pos="1828800" algn="r"/>
                <a:tab pos="1943100" algn="l"/>
              </a:tabLst>
            </a:pPr>
            <a:r>
              <a:rPr lang="en-US" i="0" dirty="0">
                <a:solidFill>
                  <a:srgbClr val="000099"/>
                </a:solidFill>
              </a:rPr>
              <a:t>		=	</a:t>
            </a:r>
            <a:r>
              <a:rPr lang="en-US" i="0" dirty="0">
                <a:solidFill>
                  <a:srgbClr val="FF0000"/>
                </a:solidFill>
              </a:rPr>
              <a:t>9 800 000 m</a:t>
            </a:r>
            <a:r>
              <a:rPr lang="en-US" i="0" baseline="30000" dirty="0">
                <a:solidFill>
                  <a:srgbClr val="FF0000"/>
                </a:solidFill>
              </a:rPr>
              <a:t>2</a:t>
            </a:r>
            <a:endParaRPr lang="en-US" i="0" dirty="0">
              <a:solidFill>
                <a:srgbClr val="FF0000"/>
              </a:solidFill>
            </a:endParaRPr>
          </a:p>
          <a:p>
            <a:pPr marL="0" eaLnBrk="1" hangingPunct="1">
              <a:buNone/>
              <a:tabLst>
                <a:tab pos="457200" algn="l"/>
              </a:tabLst>
            </a:pPr>
            <a:r>
              <a:rPr lang="en-US" i="0" dirty="0">
                <a:solidFill>
                  <a:schemeClr val="tx1"/>
                </a:solidFill>
              </a:rPr>
              <a:t>	(Note: m</a:t>
            </a:r>
            <a:r>
              <a:rPr lang="en-US" i="0" baseline="30000" dirty="0">
                <a:solidFill>
                  <a:schemeClr val="tx1"/>
                </a:solidFill>
              </a:rPr>
              <a:t>2</a:t>
            </a:r>
            <a:r>
              <a:rPr lang="en-US" i="0" dirty="0">
                <a:solidFill>
                  <a:schemeClr val="tx1"/>
                </a:solidFill>
              </a:rPr>
              <a:t> is three units smaller than km</a:t>
            </a:r>
            <a:r>
              <a:rPr lang="en-US" i="0" baseline="30000" dirty="0">
                <a:solidFill>
                  <a:schemeClr val="tx1"/>
                </a:solidFill>
              </a:rPr>
              <a:t>2</a:t>
            </a:r>
            <a:r>
              <a:rPr lang="en-US" i="0" dirty="0">
                <a:solidFill>
                  <a:schemeClr val="tx1"/>
                </a:solidFill>
              </a:rPr>
              <a:t>.)</a:t>
            </a:r>
          </a:p>
        </p:txBody>
      </p:sp>
      <p:sp>
        <p:nvSpPr>
          <p:cNvPr id="4" name="Rectangle 3"/>
          <p:cNvSpPr/>
          <p:nvPr/>
        </p:nvSpPr>
        <p:spPr>
          <a:xfrm>
            <a:off x="1879600" y="1305580"/>
            <a:ext cx="1875835" cy="523220"/>
          </a:xfrm>
          <a:prstGeom prst="rect">
            <a:avLst/>
          </a:prstGeom>
        </p:spPr>
        <p:txBody>
          <a:bodyPr wrap="none">
            <a:spAutoFit/>
          </a:bodyPr>
          <a:lstStyle/>
          <a:p>
            <a:pPr>
              <a:tabLst>
                <a:tab pos="292100" algn="l"/>
              </a:tabLst>
            </a:pPr>
            <a:r>
              <a:rPr lang="en-US" sz="2800" dirty="0">
                <a:solidFill>
                  <a:srgbClr val="000099"/>
                </a:solidFill>
              </a:rPr>
              <a:t>=	3(1 dm</a:t>
            </a:r>
            <a:r>
              <a:rPr lang="en-US" sz="2800" baseline="30000" dirty="0">
                <a:solidFill>
                  <a:srgbClr val="000099"/>
                </a:solidFill>
              </a:rPr>
              <a:t>2</a:t>
            </a:r>
            <a:r>
              <a:rPr lang="en-US" sz="2800" dirty="0">
                <a:solidFill>
                  <a:srgbClr val="000099"/>
                </a:solidFill>
              </a:rPr>
              <a:t>) </a:t>
            </a:r>
            <a:endParaRPr lang="en-US" sz="2800" dirty="0"/>
          </a:p>
        </p:txBody>
      </p:sp>
      <p:sp>
        <p:nvSpPr>
          <p:cNvPr id="5" name="Rectangle 4"/>
          <p:cNvSpPr/>
          <p:nvPr/>
        </p:nvSpPr>
        <p:spPr>
          <a:xfrm>
            <a:off x="2108200" y="3365500"/>
            <a:ext cx="2039341" cy="523220"/>
          </a:xfrm>
          <a:prstGeom prst="rect">
            <a:avLst/>
          </a:prstGeom>
        </p:spPr>
        <p:txBody>
          <a:bodyPr wrap="none">
            <a:spAutoFit/>
          </a:bodyPr>
          <a:lstStyle/>
          <a:p>
            <a:r>
              <a:rPr lang="en-US" sz="2800" dirty="0">
                <a:solidFill>
                  <a:srgbClr val="000099"/>
                </a:solidFill>
              </a:rPr>
              <a:t>= 9.8(1 km</a:t>
            </a:r>
            <a:r>
              <a:rPr lang="en-US" sz="2800" baseline="30000" dirty="0">
                <a:solidFill>
                  <a:srgbClr val="000099"/>
                </a:solidFill>
              </a:rPr>
              <a:t>2</a:t>
            </a:r>
            <a:r>
              <a:rPr lang="en-US" sz="2800" dirty="0">
                <a:solidFill>
                  <a:srgbClr val="000099"/>
                </a:solidFill>
              </a:rPr>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884140"/>
          </a:xfrm>
        </p:spPr>
        <p:txBody>
          <a:bodyPr>
            <a:spAutoFit/>
          </a:bodyPr>
          <a:lstStyle/>
          <a:p>
            <a:pPr marL="0" eaLnBrk="1" hangingPunct="1">
              <a:buNone/>
              <a:tabLst>
                <a:tab pos="457200" algn="l"/>
              </a:tabLst>
            </a:pPr>
            <a:r>
              <a:rPr lang="en-US" i="0" dirty="0">
                <a:solidFill>
                  <a:schemeClr val="tx1"/>
                </a:solidFill>
              </a:rPr>
              <a:t>These examples illustrate how to change from smaller to larger units of area in the metric system. </a:t>
            </a:r>
          </a:p>
          <a:p>
            <a:pPr marL="0" eaLnBrk="1" hangingPunct="1">
              <a:lnSpc>
                <a:spcPct val="150000"/>
              </a:lnSpc>
              <a:buNone/>
              <a:tabLst>
                <a:tab pos="457200" algn="l"/>
              </a:tabLst>
            </a:pPr>
            <a:r>
              <a:rPr lang="en-US" b="1" i="0" dirty="0">
                <a:solidFill>
                  <a:srgbClr val="366092"/>
                </a:solidFill>
              </a:rPr>
              <a:t>a.	</a:t>
            </a:r>
            <a:r>
              <a:rPr lang="en-US" i="0" dirty="0">
                <a:solidFill>
                  <a:srgbClr val="0000FF"/>
                </a:solidFill>
              </a:rPr>
              <a:t>1.4 m</a:t>
            </a:r>
            <a:r>
              <a:rPr lang="en-US" i="0" baseline="30000" dirty="0">
                <a:solidFill>
                  <a:srgbClr val="0000FF"/>
                </a:solidFill>
              </a:rPr>
              <a:t>2</a:t>
            </a:r>
            <a:endParaRPr lang="en-US" i="0" dirty="0">
              <a:solidFill>
                <a:srgbClr val="0000FF"/>
              </a:solidFill>
            </a:endParaRPr>
          </a:p>
          <a:p>
            <a:pPr marL="0" eaLnBrk="1" hangingPunct="1">
              <a:lnSpc>
                <a:spcPct val="150000"/>
              </a:lnSpc>
              <a:buNone/>
              <a:tabLst>
                <a:tab pos="457200" algn="l"/>
              </a:tabLst>
            </a:pPr>
            <a:r>
              <a:rPr lang="en-US" i="0" dirty="0">
                <a:solidFill>
                  <a:schemeClr val="tx1"/>
                </a:solidFill>
              </a:rPr>
              <a:t>	(Note: dam</a:t>
            </a:r>
            <a:r>
              <a:rPr lang="en-US" i="0" baseline="30000" dirty="0">
                <a:solidFill>
                  <a:schemeClr val="tx1"/>
                </a:solidFill>
              </a:rPr>
              <a:t>2</a:t>
            </a:r>
            <a:r>
              <a:rPr lang="en-US" i="0" dirty="0">
                <a:solidFill>
                  <a:schemeClr val="tx1"/>
                </a:solidFill>
              </a:rPr>
              <a:t> is one unit larger than m</a:t>
            </a:r>
            <a:r>
              <a:rPr lang="en-US" i="0" baseline="30000" dirty="0">
                <a:solidFill>
                  <a:schemeClr val="tx1"/>
                </a:solidFill>
              </a:rPr>
              <a:t>2</a:t>
            </a:r>
            <a:r>
              <a:rPr lang="en-US" i="0" dirty="0">
                <a:solidFill>
                  <a:schemeClr val="tx1"/>
                </a:solidFill>
              </a:rPr>
              <a:t>.)</a:t>
            </a:r>
          </a:p>
          <a:p>
            <a:pPr>
              <a:lnSpc>
                <a:spcPct val="150000"/>
              </a:lnSpc>
              <a:tabLst>
                <a:tab pos="457200" algn="l"/>
              </a:tabLst>
            </a:pPr>
            <a:r>
              <a:rPr lang="en-US" b="1" dirty="0"/>
              <a:t>b.	</a:t>
            </a:r>
            <a:r>
              <a:rPr lang="en-US" dirty="0">
                <a:solidFill>
                  <a:srgbClr val="0000FF"/>
                </a:solidFill>
              </a:rPr>
              <a:t>3500 mm</a:t>
            </a:r>
            <a:r>
              <a:rPr lang="en-US" baseline="30000" dirty="0">
                <a:solidFill>
                  <a:srgbClr val="0000FF"/>
                </a:solidFill>
              </a:rPr>
              <a:t>2</a:t>
            </a:r>
          </a:p>
          <a:p>
            <a:pPr>
              <a:lnSpc>
                <a:spcPct val="150000"/>
              </a:lnSpc>
              <a:tabLst>
                <a:tab pos="457200" algn="l"/>
              </a:tabLst>
            </a:pPr>
            <a:r>
              <a:rPr lang="en-US" dirty="0">
                <a:solidFill>
                  <a:schemeClr val="tx1"/>
                </a:solidFill>
              </a:rPr>
              <a:t>	(Note: cm</a:t>
            </a:r>
            <a:r>
              <a:rPr lang="en-US" baseline="30000" dirty="0">
                <a:solidFill>
                  <a:schemeClr val="tx1"/>
                </a:solidFill>
              </a:rPr>
              <a:t>2</a:t>
            </a:r>
            <a:r>
              <a:rPr lang="en-US" dirty="0">
                <a:solidFill>
                  <a:schemeClr val="tx1"/>
                </a:solidFill>
              </a:rPr>
              <a:t> is one unit larger than mm</a:t>
            </a:r>
            <a:r>
              <a:rPr lang="en-US" baseline="30000" dirty="0">
                <a:solidFill>
                  <a:schemeClr val="tx1"/>
                </a:solidFill>
              </a:rPr>
              <a:t>2</a:t>
            </a:r>
            <a:r>
              <a:rPr lang="en-US" dirty="0">
                <a:solidFill>
                  <a:schemeClr val="tx1"/>
                </a:solidFill>
              </a:rPr>
              <a:t>.)</a:t>
            </a:r>
            <a:endParaRPr lang="en-US" sz="800" i="0" dirty="0">
              <a:solidFill>
                <a:schemeClr val="tx1"/>
              </a:solidFill>
            </a:endParaRPr>
          </a:p>
        </p:txBody>
      </p:sp>
      <p:graphicFrame>
        <p:nvGraphicFramePr>
          <p:cNvPr id="13" name="Object 12"/>
          <p:cNvGraphicFramePr>
            <a:graphicFrameLocks noChangeAspect="1"/>
          </p:cNvGraphicFramePr>
          <p:nvPr/>
        </p:nvGraphicFramePr>
        <p:xfrm>
          <a:off x="2044700" y="2222500"/>
          <a:ext cx="1651000" cy="838200"/>
        </p:xfrm>
        <a:graphic>
          <a:graphicData uri="http://schemas.openxmlformats.org/presentationml/2006/ole">
            <mc:AlternateContent xmlns:mc="http://schemas.openxmlformats.org/markup-compatibility/2006">
              <mc:Choice xmlns:v="urn:schemas-microsoft-com:vml" Requires="v">
                <p:oleObj spid="_x0000_s15369" name="Equation" r:id="rId4" imgW="1650960" imgH="838080" progId="Equation.DSMT4">
                  <p:embed/>
                </p:oleObj>
              </mc:Choice>
              <mc:Fallback>
                <p:oleObj name="Equation" r:id="rId4" imgW="1650960" imgH="83808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4700" y="2222500"/>
                        <a:ext cx="1651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Rectangle 13"/>
          <p:cNvSpPr/>
          <p:nvPr/>
        </p:nvSpPr>
        <p:spPr>
          <a:xfrm>
            <a:off x="3759200" y="2385080"/>
            <a:ext cx="2119491" cy="523220"/>
          </a:xfrm>
          <a:prstGeom prst="rect">
            <a:avLst/>
          </a:prstGeom>
        </p:spPr>
        <p:txBody>
          <a:bodyPr wrap="none">
            <a:spAutoFit/>
          </a:bodyPr>
          <a:lstStyle/>
          <a:p>
            <a:pPr>
              <a:tabLst>
                <a:tab pos="457200" algn="l"/>
              </a:tabLst>
            </a:pPr>
            <a:r>
              <a:rPr lang="en-US" sz="2800" dirty="0">
                <a:solidFill>
                  <a:srgbClr val="000099"/>
                </a:solidFill>
              </a:rPr>
              <a:t>= </a:t>
            </a:r>
            <a:r>
              <a:rPr lang="en-US" sz="2800" dirty="0">
                <a:solidFill>
                  <a:srgbClr val="FF0000"/>
                </a:solidFill>
              </a:rPr>
              <a:t>0.014 dam</a:t>
            </a:r>
            <a:r>
              <a:rPr lang="en-US" sz="2800" baseline="30000" dirty="0">
                <a:solidFill>
                  <a:srgbClr val="FF0000"/>
                </a:solidFill>
              </a:rPr>
              <a:t>2</a:t>
            </a:r>
          </a:p>
        </p:txBody>
      </p:sp>
      <p:graphicFrame>
        <p:nvGraphicFramePr>
          <p:cNvPr id="8" name="Object 2"/>
          <p:cNvGraphicFramePr>
            <a:graphicFrameLocks noChangeAspect="1"/>
          </p:cNvGraphicFramePr>
          <p:nvPr/>
        </p:nvGraphicFramePr>
        <p:xfrm>
          <a:off x="2565400" y="3695700"/>
          <a:ext cx="1625600" cy="838200"/>
        </p:xfrm>
        <a:graphic>
          <a:graphicData uri="http://schemas.openxmlformats.org/presentationml/2006/ole">
            <mc:AlternateContent xmlns:mc="http://schemas.openxmlformats.org/markup-compatibility/2006">
              <mc:Choice xmlns:v="urn:schemas-microsoft-com:vml" Requires="v">
                <p:oleObj spid="_x0000_s15370" name="Equation" r:id="rId6" imgW="1625400" imgH="838080" progId="Equation.DSMT4">
                  <p:embed/>
                </p:oleObj>
              </mc:Choice>
              <mc:Fallback>
                <p:oleObj name="Equation" r:id="rId6" imgW="1625400" imgH="838080" progId="Equation.DSMT4">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65400" y="3695700"/>
                        <a:ext cx="162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Rectangle 17"/>
          <p:cNvSpPr/>
          <p:nvPr/>
        </p:nvSpPr>
        <p:spPr>
          <a:xfrm>
            <a:off x="4267200" y="3848100"/>
            <a:ext cx="1454244"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35 cm</a:t>
            </a:r>
            <a:r>
              <a:rPr lang="en-US" sz="2800" baseline="30000" dirty="0">
                <a:solidFill>
                  <a:srgbClr val="FF0000"/>
                </a:solidFill>
              </a:rPr>
              <a:t>2</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TotalTime>
  <Words>795</Words>
  <Application>Microsoft Office PowerPoint</Application>
  <PresentationFormat>On-screen Show (4:3)</PresentationFormat>
  <Paragraphs>204</Paragraphs>
  <Slides>28</Slides>
  <Notes>20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6" baseType="lpstr">
      <vt:lpstr>Calibri</vt:lpstr>
      <vt:lpstr>Cambria Math</vt:lpstr>
      <vt:lpstr>Arial</vt:lpstr>
      <vt:lpstr>Symbol</vt:lpstr>
      <vt:lpstr>Courier New</vt:lpstr>
      <vt:lpstr>Office Theme</vt:lpstr>
      <vt:lpstr>Equation</vt:lpstr>
      <vt:lpstr>MathType 6.0 Equation</vt:lpstr>
      <vt:lpstr>Section 10.3</vt:lpstr>
      <vt:lpstr>Objectives</vt:lpstr>
      <vt:lpstr>Metric Units of Area</vt:lpstr>
      <vt:lpstr>Metric Units of Area</vt:lpstr>
      <vt:lpstr>Example 1</vt:lpstr>
      <vt:lpstr>Example 1 (cont.)</vt:lpstr>
      <vt:lpstr>Example 2</vt:lpstr>
      <vt:lpstr>Example 2 (cont.)</vt:lpstr>
      <vt:lpstr>Example 3</vt:lpstr>
      <vt:lpstr>Example 3 (cont.)</vt:lpstr>
      <vt:lpstr>Metric Units of Area</vt:lpstr>
      <vt:lpstr>Example 4</vt:lpstr>
      <vt:lpstr>U.S. Customary and Metric Equivalent Units of Area</vt:lpstr>
      <vt:lpstr>U.S. Customary and Metric Equivalent Units of Area</vt:lpstr>
      <vt:lpstr>U.S. Customary and Metric Equivalent Units of Area</vt:lpstr>
      <vt:lpstr>Example 5</vt:lpstr>
      <vt:lpstr>Example 6</vt:lpstr>
      <vt:lpstr>Geometry: Formulas for Area</vt:lpstr>
      <vt:lpstr>Geometry: Formulas for Area</vt:lpstr>
      <vt:lpstr>Geometry: Formulas for Area</vt:lpstr>
      <vt:lpstr>Geometry: Formulas for Area</vt:lpstr>
      <vt:lpstr>Example 7</vt:lpstr>
      <vt:lpstr>Example 7 (cont.)</vt:lpstr>
      <vt:lpstr>Example 8</vt:lpstr>
      <vt:lpstr>Example 8 (cont.)</vt:lpstr>
      <vt:lpstr>Example 8 (cont.)</vt:lpstr>
      <vt:lpstr>Example 9</vt:lpstr>
      <vt:lpstr>Example 9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nagesh</cp:lastModifiedBy>
  <cp:revision>48</cp:revision>
  <dcterms:created xsi:type="dcterms:W3CDTF">2013-04-26T14:43:13Z</dcterms:created>
  <dcterms:modified xsi:type="dcterms:W3CDTF">2018-09-04T10:52:13Z</dcterms:modified>
</cp:coreProperties>
</file>