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0"/>
  </p:notesMasterIdLst>
  <p:handoutMasterIdLst>
    <p:handoutMasterId r:id="rId21"/>
  </p:handoutMasterIdLst>
  <p:sldIdLst>
    <p:sldId id="256" r:id="rId2"/>
    <p:sldId id="258" r:id="rId3"/>
    <p:sldId id="261" r:id="rId4"/>
    <p:sldId id="281" r:id="rId5"/>
    <p:sldId id="263" r:id="rId6"/>
    <p:sldId id="282" r:id="rId7"/>
    <p:sldId id="265" r:id="rId8"/>
    <p:sldId id="268" r:id="rId9"/>
    <p:sldId id="269" r:id="rId10"/>
    <p:sldId id="270" r:id="rId11"/>
    <p:sldId id="283" r:id="rId12"/>
    <p:sldId id="271" r:id="rId13"/>
    <p:sldId id="273" r:id="rId14"/>
    <p:sldId id="284" r:id="rId15"/>
    <p:sldId id="285" r:id="rId16"/>
    <p:sldId id="277" r:id="rId17"/>
    <p:sldId id="279" r:id="rId18"/>
    <p:sldId id="280" r:id="rId19"/>
  </p:sldIdLst>
  <p:sldSz cx="9144000" cy="6858000" type="screen4x3"/>
  <p:notesSz cx="6858000" cy="9144000"/>
  <p:embeddedFontLst>
    <p:embeddedFont>
      <p:font typeface="Calibri" panose="020F0502020204030204" pitchFamily="34" charset="0"/>
      <p:regular r:id="rId22"/>
      <p:bold r:id="rId23"/>
      <p:italic r:id="rId24"/>
      <p:boldItalic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8080"/>
    <a:srgbClr val="000099"/>
    <a:srgbClr val="1F497D"/>
    <a:srgbClr val="0000FF"/>
    <a:srgbClr val="00000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16" d="100"/>
          <a:sy n="116" d="100"/>
        </p:scale>
        <p:origin x="2076"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4" Type="http://schemas.openxmlformats.org/officeDocument/2006/relationships/image" Target="../media/image20.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image" Target="../media/image25.wmf"/><Relationship Id="rId7" Type="http://schemas.openxmlformats.org/officeDocument/2006/relationships/image" Target="../media/image29.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 Id="rId9" Type="http://schemas.openxmlformats.org/officeDocument/2006/relationships/image" Target="../media/image3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9/4/2018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511862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8C770A-E950-4B02-ABCF-AEE9F5113F7E}" type="datetimeFigureOut">
              <a:rPr lang="en-US" smtClean="0"/>
              <a:pPr/>
              <a:t>9/4/2018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7F0D05-EBCD-40DE-933F-F21A83761745}" type="slidenum">
              <a:rPr lang="en-US" smtClean="0"/>
              <a:pPr/>
              <a:t>‹#›</a:t>
            </a:fld>
            <a:endParaRPr lang="en-US"/>
          </a:p>
        </p:txBody>
      </p:sp>
    </p:spTree>
    <p:extLst>
      <p:ext uri="{BB962C8B-B14F-4D97-AF65-F5344CB8AC3E}">
        <p14:creationId xmlns:p14="http://schemas.microsoft.com/office/powerpoint/2010/main" val="2760045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39363819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13</a:t>
            </a:fld>
            <a:endParaRPr lang="en-US" dirty="0"/>
          </a:p>
        </p:txBody>
      </p:sp>
    </p:spTree>
    <p:extLst>
      <p:ext uri="{BB962C8B-B14F-4D97-AF65-F5344CB8AC3E}">
        <p14:creationId xmlns:p14="http://schemas.microsoft.com/office/powerpoint/2010/main" val="12604299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16</a:t>
            </a:fld>
            <a:endParaRPr lang="en-US" dirty="0"/>
          </a:p>
        </p:txBody>
      </p:sp>
    </p:spTree>
    <p:extLst>
      <p:ext uri="{BB962C8B-B14F-4D97-AF65-F5344CB8AC3E}">
        <p14:creationId xmlns:p14="http://schemas.microsoft.com/office/powerpoint/2010/main" val="38256549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17</a:t>
            </a:fld>
            <a:endParaRPr lang="en-US" dirty="0"/>
          </a:p>
        </p:txBody>
      </p:sp>
    </p:spTree>
    <p:extLst>
      <p:ext uri="{BB962C8B-B14F-4D97-AF65-F5344CB8AC3E}">
        <p14:creationId xmlns:p14="http://schemas.microsoft.com/office/powerpoint/2010/main" val="10474698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18</a:t>
            </a:fld>
            <a:endParaRPr lang="en-US" dirty="0"/>
          </a:p>
        </p:txBody>
      </p:sp>
    </p:spTree>
    <p:extLst>
      <p:ext uri="{BB962C8B-B14F-4D97-AF65-F5344CB8AC3E}">
        <p14:creationId xmlns:p14="http://schemas.microsoft.com/office/powerpoint/2010/main" val="3651220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3</a:t>
            </a:fld>
            <a:endParaRPr lang="en-US" dirty="0"/>
          </a:p>
        </p:txBody>
      </p:sp>
    </p:spTree>
    <p:extLst>
      <p:ext uri="{BB962C8B-B14F-4D97-AF65-F5344CB8AC3E}">
        <p14:creationId xmlns:p14="http://schemas.microsoft.com/office/powerpoint/2010/main" val="875961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5</a:t>
            </a:fld>
            <a:endParaRPr lang="en-US" dirty="0"/>
          </a:p>
        </p:txBody>
      </p:sp>
    </p:spTree>
    <p:extLst>
      <p:ext uri="{BB962C8B-B14F-4D97-AF65-F5344CB8AC3E}">
        <p14:creationId xmlns:p14="http://schemas.microsoft.com/office/powerpoint/2010/main" val="13842915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6</a:t>
            </a:fld>
            <a:endParaRPr lang="en-US" dirty="0"/>
          </a:p>
        </p:txBody>
      </p:sp>
    </p:spTree>
    <p:extLst>
      <p:ext uri="{BB962C8B-B14F-4D97-AF65-F5344CB8AC3E}">
        <p14:creationId xmlns:p14="http://schemas.microsoft.com/office/powerpoint/2010/main" val="3431435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7</a:t>
            </a:fld>
            <a:endParaRPr lang="en-US" dirty="0"/>
          </a:p>
        </p:txBody>
      </p:sp>
    </p:spTree>
    <p:extLst>
      <p:ext uri="{BB962C8B-B14F-4D97-AF65-F5344CB8AC3E}">
        <p14:creationId xmlns:p14="http://schemas.microsoft.com/office/powerpoint/2010/main" val="31238973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8</a:t>
            </a:fld>
            <a:endParaRPr lang="en-US" dirty="0"/>
          </a:p>
        </p:txBody>
      </p:sp>
    </p:spTree>
    <p:extLst>
      <p:ext uri="{BB962C8B-B14F-4D97-AF65-F5344CB8AC3E}">
        <p14:creationId xmlns:p14="http://schemas.microsoft.com/office/powerpoint/2010/main" val="38639106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9</a:t>
            </a:fld>
            <a:endParaRPr lang="en-US" dirty="0"/>
          </a:p>
        </p:txBody>
      </p:sp>
    </p:spTree>
    <p:extLst>
      <p:ext uri="{BB962C8B-B14F-4D97-AF65-F5344CB8AC3E}">
        <p14:creationId xmlns:p14="http://schemas.microsoft.com/office/powerpoint/2010/main" val="18730659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10</a:t>
            </a:fld>
            <a:endParaRPr lang="en-US" dirty="0"/>
          </a:p>
        </p:txBody>
      </p:sp>
    </p:spTree>
    <p:extLst>
      <p:ext uri="{BB962C8B-B14F-4D97-AF65-F5344CB8AC3E}">
        <p14:creationId xmlns:p14="http://schemas.microsoft.com/office/powerpoint/2010/main" val="14235805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12</a:t>
            </a:fld>
            <a:endParaRPr lang="en-US" dirty="0"/>
          </a:p>
        </p:txBody>
      </p:sp>
    </p:spTree>
    <p:extLst>
      <p:ext uri="{BB962C8B-B14F-4D97-AF65-F5344CB8AC3E}">
        <p14:creationId xmlns:p14="http://schemas.microsoft.com/office/powerpoint/2010/main" val="3045705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13.png"/><Relationship Id="rId7" Type="http://schemas.openxmlformats.org/officeDocument/2006/relationships/image" Target="../media/image11.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10.bin"/><Relationship Id="rId5" Type="http://schemas.openxmlformats.org/officeDocument/2006/relationships/image" Target="../media/image10.wmf"/><Relationship Id="rId4" Type="http://schemas.openxmlformats.org/officeDocument/2006/relationships/oleObject" Target="../embeddings/oleObject9.bin"/><Relationship Id="rId9" Type="http://schemas.openxmlformats.org/officeDocument/2006/relationships/image" Target="../media/image12.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2.bin"/><Relationship Id="rId7"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5.wmf"/><Relationship Id="rId5" Type="http://schemas.openxmlformats.org/officeDocument/2006/relationships/oleObject" Target="../embeddings/oleObject13.bin"/><Relationship Id="rId4" Type="http://schemas.openxmlformats.org/officeDocument/2006/relationships/image" Target="../media/image14.wmf"/></Relationships>
</file>

<file path=ppt/slides/_rels/slide16.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notesSlide" Target="../notesSlides/notesSlide11.xml"/><Relationship Id="rId7" Type="http://schemas.openxmlformats.org/officeDocument/2006/relationships/image" Target="../media/image18.wmf"/><Relationship Id="rId12" Type="http://schemas.openxmlformats.org/officeDocument/2006/relationships/image" Target="../media/image20.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5.bin"/><Relationship Id="rId11" Type="http://schemas.openxmlformats.org/officeDocument/2006/relationships/oleObject" Target="../embeddings/oleObject17.bin"/><Relationship Id="rId5" Type="http://schemas.openxmlformats.org/officeDocument/2006/relationships/image" Target="../media/image17.wmf"/><Relationship Id="rId10" Type="http://schemas.openxmlformats.org/officeDocument/2006/relationships/image" Target="../media/image19.wmf"/><Relationship Id="rId4" Type="http://schemas.openxmlformats.org/officeDocument/2006/relationships/oleObject" Target="../embeddings/oleObject14.bin"/><Relationship Id="rId9" Type="http://schemas.openxmlformats.org/officeDocument/2006/relationships/oleObject" Target="../embeddings/oleObject16.bin"/></Relationships>
</file>

<file path=ppt/slides/_rels/slide1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20.bin"/><Relationship Id="rId13" Type="http://schemas.openxmlformats.org/officeDocument/2006/relationships/image" Target="../media/image27.wmf"/><Relationship Id="rId18" Type="http://schemas.openxmlformats.org/officeDocument/2006/relationships/oleObject" Target="../embeddings/oleObject25.bin"/><Relationship Id="rId3" Type="http://schemas.openxmlformats.org/officeDocument/2006/relationships/notesSlide" Target="../notesSlides/notesSlide13.xml"/><Relationship Id="rId21" Type="http://schemas.openxmlformats.org/officeDocument/2006/relationships/image" Target="../media/image31.wmf"/><Relationship Id="rId7" Type="http://schemas.openxmlformats.org/officeDocument/2006/relationships/image" Target="../media/image24.wmf"/><Relationship Id="rId12" Type="http://schemas.openxmlformats.org/officeDocument/2006/relationships/oleObject" Target="../embeddings/oleObject22.bin"/><Relationship Id="rId17" Type="http://schemas.openxmlformats.org/officeDocument/2006/relationships/image" Target="../media/image29.wmf"/><Relationship Id="rId2" Type="http://schemas.openxmlformats.org/officeDocument/2006/relationships/slideLayout" Target="../slideLayouts/slideLayout2.xml"/><Relationship Id="rId16" Type="http://schemas.openxmlformats.org/officeDocument/2006/relationships/oleObject" Target="../embeddings/oleObject24.bin"/><Relationship Id="rId20" Type="http://schemas.openxmlformats.org/officeDocument/2006/relationships/oleObject" Target="../embeddings/oleObject26.bin"/><Relationship Id="rId1" Type="http://schemas.openxmlformats.org/officeDocument/2006/relationships/vmlDrawing" Target="../drawings/vmlDrawing6.vml"/><Relationship Id="rId6" Type="http://schemas.openxmlformats.org/officeDocument/2006/relationships/oleObject" Target="../embeddings/oleObject19.bin"/><Relationship Id="rId11" Type="http://schemas.openxmlformats.org/officeDocument/2006/relationships/image" Target="../media/image26.wmf"/><Relationship Id="rId5" Type="http://schemas.openxmlformats.org/officeDocument/2006/relationships/image" Target="../media/image23.wmf"/><Relationship Id="rId15" Type="http://schemas.openxmlformats.org/officeDocument/2006/relationships/image" Target="../media/image28.wmf"/><Relationship Id="rId10" Type="http://schemas.openxmlformats.org/officeDocument/2006/relationships/oleObject" Target="../embeddings/oleObject21.bin"/><Relationship Id="rId19" Type="http://schemas.openxmlformats.org/officeDocument/2006/relationships/image" Target="../media/image30.wmf"/><Relationship Id="rId4" Type="http://schemas.openxmlformats.org/officeDocument/2006/relationships/oleObject" Target="../embeddings/oleObject18.bin"/><Relationship Id="rId9" Type="http://schemas.openxmlformats.org/officeDocument/2006/relationships/image" Target="../media/image25.wmf"/><Relationship Id="rId14" Type="http://schemas.openxmlformats.org/officeDocument/2006/relationships/oleObject" Target="../embeddings/oleObject23.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8.wmf"/><Relationship Id="rId3" Type="http://schemas.openxmlformats.org/officeDocument/2006/relationships/notesSlide" Target="../notesSlides/notesSlide5.xml"/><Relationship Id="rId7" Type="http://schemas.openxmlformats.org/officeDocument/2006/relationships/image" Target="../media/image5.wmf"/><Relationship Id="rId12"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5" Type="http://schemas.openxmlformats.org/officeDocument/2006/relationships/image" Target="../media/image9.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 Id="rId14" Type="http://schemas.openxmlformats.org/officeDocument/2006/relationships/oleObject" Target="../embeddings/oleObject8.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Volume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U.S. Customary and Metric Equivalent Units of Volume</a:t>
            </a:r>
            <a:endParaRPr lang="en-US" dirty="0">
              <a:solidFill>
                <a:schemeClr val="accent1">
                  <a:lumMod val="50000"/>
                </a:schemeClr>
              </a:solidFill>
            </a:endParaRPr>
          </a:p>
        </p:txBody>
      </p:sp>
      <p:graphicFrame>
        <p:nvGraphicFramePr>
          <p:cNvPr id="6" name="Content Placeholder 3"/>
          <p:cNvGraphicFramePr>
            <a:graphicFrameLocks/>
          </p:cNvGraphicFramePr>
          <p:nvPr/>
        </p:nvGraphicFramePr>
        <p:xfrm>
          <a:off x="457200" y="1280160"/>
          <a:ext cx="8229600" cy="2377440"/>
        </p:xfrm>
        <a:graphic>
          <a:graphicData uri="http://schemas.openxmlformats.org/drawingml/2006/table">
            <a:tbl>
              <a:tblPr firstRow="1" bandRow="1">
                <a:tableStyleId>{5C22544A-7EE6-4342-B048-85BDC9FD1C3A}</a:tableStyleId>
              </a:tblPr>
              <a:tblGrid>
                <a:gridCol w="1722475">
                  <a:extLst>
                    <a:ext uri="{9D8B030D-6E8A-4147-A177-3AD203B41FA5}">
                      <a16:colId xmlns:a16="http://schemas.microsoft.com/office/drawing/2014/main" val="20000"/>
                    </a:ext>
                  </a:extLst>
                </a:gridCol>
                <a:gridCol w="2350762">
                  <a:extLst>
                    <a:ext uri="{9D8B030D-6E8A-4147-A177-3AD203B41FA5}">
                      <a16:colId xmlns:a16="http://schemas.microsoft.com/office/drawing/2014/main" val="20001"/>
                    </a:ext>
                  </a:extLst>
                </a:gridCol>
                <a:gridCol w="1764038">
                  <a:extLst>
                    <a:ext uri="{9D8B030D-6E8A-4147-A177-3AD203B41FA5}">
                      <a16:colId xmlns:a16="http://schemas.microsoft.com/office/drawing/2014/main" val="20002"/>
                    </a:ext>
                  </a:extLst>
                </a:gridCol>
                <a:gridCol w="2392325">
                  <a:extLst>
                    <a:ext uri="{9D8B030D-6E8A-4147-A177-3AD203B41FA5}">
                      <a16:colId xmlns:a16="http://schemas.microsoft.com/office/drawing/2014/main" val="20003"/>
                    </a:ext>
                  </a:extLst>
                </a:gridCol>
              </a:tblGrid>
              <a:tr h="381000">
                <a:tc gridSpan="4">
                  <a:txBody>
                    <a:bodyPr/>
                    <a:lstStyle/>
                    <a:p>
                      <a:pPr algn="ctr"/>
                      <a:r>
                        <a:rPr lang="en-US" sz="2000" dirty="0"/>
                        <a:t>U.S. Customary and Metric </a:t>
                      </a:r>
                      <a:r>
                        <a:rPr lang="en-US" sz="2000" baseline="0" dirty="0"/>
                        <a:t>Volume Equivalents</a:t>
                      </a:r>
                      <a:endParaRPr lang="en-US" sz="2000" b="1" dirty="0"/>
                    </a:p>
                  </a:txBody>
                  <a:tcPr>
                    <a:lnB w="38100" cmpd="sng">
                      <a:noFill/>
                    </a:lnB>
                  </a:tcPr>
                </a:tc>
                <a:tc hMerge="1">
                  <a:txBody>
                    <a:bodyPr/>
                    <a:lstStyle/>
                    <a:p>
                      <a:pPr algn="ctr"/>
                      <a:endParaRPr lang="en-US" sz="2800" b="1" dirty="0"/>
                    </a:p>
                  </a:txBody>
                  <a:tcPr>
                    <a:solidFill>
                      <a:srgbClr val="D5A0F2"/>
                    </a:solidFill>
                  </a:tcPr>
                </a:tc>
                <a:tc hMerge="1">
                  <a:txBody>
                    <a:bodyPr/>
                    <a:lstStyle/>
                    <a:p>
                      <a:endParaRPr lang="en-US" sz="2400"/>
                    </a:p>
                  </a:txBody>
                  <a:tcPr/>
                </a:tc>
                <a:tc hMerge="1">
                  <a:txBody>
                    <a:bodyPr/>
                    <a:lstStyle/>
                    <a:p>
                      <a:pPr algn="ctr"/>
                      <a:endParaRPr lang="en-US" sz="2800" b="1" dirty="0"/>
                    </a:p>
                  </a:txBody>
                  <a:tcPr>
                    <a:solidFill>
                      <a:srgbClr val="D5A0F2"/>
                    </a:solidFill>
                  </a:tcPr>
                </a:tc>
                <a:extLst>
                  <a:ext uri="{0D108BD9-81ED-4DB2-BD59-A6C34878D82A}">
                    <a16:rowId xmlns:a16="http://schemas.microsoft.com/office/drawing/2014/main" val="10000"/>
                  </a:ext>
                </a:extLst>
              </a:tr>
              <a:tr h="381000">
                <a:tc gridSpan="2">
                  <a:txBody>
                    <a:bodyPr/>
                    <a:lstStyle/>
                    <a:p>
                      <a:pPr algn="ctr"/>
                      <a:r>
                        <a:rPr lang="en-US" sz="2000" b="1" baseline="0" dirty="0">
                          <a:solidFill>
                            <a:srgbClr val="000000"/>
                          </a:solidFill>
                        </a:rPr>
                        <a:t>U.S. to Metric</a:t>
                      </a:r>
                      <a:endParaRPr lang="en-US" sz="2000" b="1" baseline="30000" dirty="0">
                        <a:solidFill>
                          <a:srgbClr val="000000"/>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hMerge="1">
                  <a:txBody>
                    <a:bodyPr/>
                    <a:lstStyle/>
                    <a:p>
                      <a:pPr algn="r"/>
                      <a:endParaRPr lang="en-US" sz="2400" b="0" baseline="30000" dirty="0"/>
                    </a:p>
                  </a:txBody>
                  <a:tcPr>
                    <a:solidFill>
                      <a:srgbClr val="EBD3F9"/>
                    </a:solidFill>
                  </a:tcPr>
                </a:tc>
                <a:tc gridSpan="2">
                  <a:txBody>
                    <a:bodyPr/>
                    <a:lstStyle/>
                    <a:p>
                      <a:pPr algn="ctr"/>
                      <a:r>
                        <a:rPr lang="en-US" sz="2000" b="1" dirty="0">
                          <a:solidFill>
                            <a:srgbClr val="000000"/>
                          </a:solidFill>
                        </a:rPr>
                        <a:t>Metric to U.S. </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hMerge="1">
                  <a:txBody>
                    <a:bodyPr/>
                    <a:lstStyle/>
                    <a:p>
                      <a:endParaRPr lang="en-US" sz="2400" dirty="0"/>
                    </a:p>
                  </a:txBody>
                  <a:tcPr>
                    <a:solidFill>
                      <a:srgbClr val="EBD3F9"/>
                    </a:solidFill>
                  </a:tcPr>
                </a:tc>
                <a:extLst>
                  <a:ext uri="{0D108BD9-81ED-4DB2-BD59-A6C34878D82A}">
                    <a16:rowId xmlns:a16="http://schemas.microsoft.com/office/drawing/2014/main" val="10001"/>
                  </a:ext>
                </a:extLst>
              </a:tr>
              <a:tr h="381000">
                <a:tc>
                  <a:txBody>
                    <a:bodyPr/>
                    <a:lstStyle/>
                    <a:p>
                      <a:pPr algn="r"/>
                      <a:r>
                        <a:rPr lang="en-US" sz="2000" dirty="0">
                          <a:solidFill>
                            <a:srgbClr val="000000"/>
                          </a:solidFill>
                        </a:rPr>
                        <a:t>1 in.</a:t>
                      </a:r>
                      <a:r>
                        <a:rPr lang="en-US" sz="2000" baseline="30000" dirty="0">
                          <a:solidFill>
                            <a:srgbClr val="000000"/>
                          </a:solidFill>
                        </a:rPr>
                        <a:t>3</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16.387 cm</a:t>
                      </a:r>
                      <a:r>
                        <a:rPr lang="en-US" sz="2000" baseline="30000" dirty="0">
                          <a:solidFill>
                            <a:srgbClr val="000000"/>
                          </a:solidFill>
                        </a:rPr>
                        <a:t>3</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000" dirty="0">
                          <a:solidFill>
                            <a:srgbClr val="000000"/>
                          </a:solidFill>
                        </a:rPr>
                        <a:t>1 cm</a:t>
                      </a:r>
                      <a:r>
                        <a:rPr lang="en-US" sz="2000" baseline="30000" dirty="0">
                          <a:solidFill>
                            <a:srgbClr val="000000"/>
                          </a:solidFill>
                        </a:rPr>
                        <a:t>3</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0.06 in.</a:t>
                      </a:r>
                      <a:r>
                        <a:rPr lang="en-US" sz="2000" baseline="30000" dirty="0">
                          <a:solidFill>
                            <a:srgbClr val="000000"/>
                          </a:solidFill>
                        </a:rPr>
                        <a:t>3</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81000">
                <a:tc>
                  <a:txBody>
                    <a:bodyPr/>
                    <a:lstStyle/>
                    <a:p>
                      <a:pPr algn="r"/>
                      <a:r>
                        <a:rPr lang="en-US" sz="2000" dirty="0">
                          <a:solidFill>
                            <a:srgbClr val="000000"/>
                          </a:solidFill>
                        </a:rPr>
                        <a:t>1 ft.</a:t>
                      </a:r>
                      <a:r>
                        <a:rPr lang="en-US" sz="2000" baseline="30000" dirty="0">
                          <a:solidFill>
                            <a:srgbClr val="000000"/>
                          </a:solidFill>
                        </a:rPr>
                        <a:t>3</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0.028 m</a:t>
                      </a:r>
                      <a:r>
                        <a:rPr lang="en-US" sz="2000" baseline="30000" dirty="0">
                          <a:solidFill>
                            <a:srgbClr val="000000"/>
                          </a:solidFill>
                        </a:rPr>
                        <a:t>3</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000" dirty="0">
                          <a:solidFill>
                            <a:srgbClr val="000000"/>
                          </a:solidFill>
                        </a:rPr>
                        <a:t>1 m</a:t>
                      </a:r>
                      <a:r>
                        <a:rPr lang="en-US" sz="2000" baseline="30000" dirty="0">
                          <a:solidFill>
                            <a:srgbClr val="000000"/>
                          </a:solidFill>
                        </a:rPr>
                        <a:t>3</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35.315 ft.</a:t>
                      </a:r>
                      <a:r>
                        <a:rPr lang="en-US" sz="2000" baseline="30000" dirty="0">
                          <a:solidFill>
                            <a:srgbClr val="000000"/>
                          </a:solidFill>
                        </a:rPr>
                        <a:t>3</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81000">
                <a:tc>
                  <a:txBody>
                    <a:bodyPr/>
                    <a:lstStyle/>
                    <a:p>
                      <a:pPr algn="r"/>
                      <a:r>
                        <a:rPr lang="en-US" sz="2000" dirty="0">
                          <a:solidFill>
                            <a:srgbClr val="000000"/>
                          </a:solidFill>
                        </a:rPr>
                        <a:t>1 qt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0.946 L</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000" dirty="0">
                          <a:solidFill>
                            <a:srgbClr val="000000"/>
                          </a:solidFill>
                        </a:rPr>
                        <a:t>1 L</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1.06 qt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81000">
                <a:tc>
                  <a:txBody>
                    <a:bodyPr/>
                    <a:lstStyle/>
                    <a:p>
                      <a:pPr algn="r"/>
                      <a:r>
                        <a:rPr lang="en-US" sz="2000" dirty="0">
                          <a:solidFill>
                            <a:srgbClr val="000000"/>
                          </a:solidFill>
                        </a:rPr>
                        <a:t>1 gal</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3.785 L</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000" dirty="0">
                          <a:solidFill>
                            <a:srgbClr val="000000"/>
                          </a:solidFill>
                        </a:rPr>
                        <a:t>1 L</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0.264 gal</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 Customary and Metric Equivalent Units of Volume</a:t>
            </a:r>
          </a:p>
        </p:txBody>
      </p:sp>
      <p:sp>
        <p:nvSpPr>
          <p:cNvPr id="3" name="Content Placeholder 2"/>
          <p:cNvSpPr>
            <a:spLocks noGrp="1"/>
          </p:cNvSpPr>
          <p:nvPr>
            <p:ph idx="1"/>
          </p:nvPr>
        </p:nvSpPr>
        <p:spPr>
          <a:xfrm>
            <a:off x="457200" y="1280160"/>
            <a:ext cx="8229600" cy="3194721"/>
          </a:xfrm>
          <a:ln w="28575">
            <a:solidFill>
              <a:srgbClr val="FF0000"/>
            </a:solidFill>
          </a:ln>
        </p:spPr>
        <p:txBody>
          <a:bodyPr>
            <a:spAutoFit/>
          </a:bodyPr>
          <a:lstStyle/>
          <a:p>
            <a:pPr algn="ctr"/>
            <a:r>
              <a:rPr lang="en-US" b="1" dirty="0">
                <a:solidFill>
                  <a:srgbClr val="000000"/>
                </a:solidFill>
              </a:rPr>
              <a:t>Important Note About Conversions between U.S. Customary and Metric</a:t>
            </a:r>
          </a:p>
          <a:p>
            <a:r>
              <a:rPr lang="en-US" dirty="0">
                <a:solidFill>
                  <a:srgbClr val="000000"/>
                </a:solidFill>
              </a:rPr>
              <a:t>As stated in Sections 10.2 and 10.3, most of the conversion units are not exact and slightly different answers are possible, depending on the conversion units used. We will give volume conversions rounded to the place of the first three digits only.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3</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659737"/>
          </a:xfrm>
        </p:spPr>
        <p:txBody>
          <a:bodyPr>
            <a:spAutoFit/>
          </a:bodyPr>
          <a:lstStyle/>
          <a:p>
            <a:pPr eaLnBrk="1" hangingPunct="1">
              <a:buNone/>
              <a:tabLst>
                <a:tab pos="457200" algn="l"/>
              </a:tabLst>
            </a:pPr>
            <a:r>
              <a:rPr lang="en-US" b="1" dirty="0"/>
              <a:t>a.	</a:t>
            </a:r>
            <a:r>
              <a:rPr lang="en-US" dirty="0">
                <a:solidFill>
                  <a:srgbClr val="0000FF"/>
                </a:solidFill>
              </a:rPr>
              <a:t>20 gal </a:t>
            </a:r>
            <a:r>
              <a:rPr lang="en-US" dirty="0"/>
              <a:t>= ___ L</a:t>
            </a:r>
          </a:p>
          <a:p>
            <a:pPr eaLnBrk="1" hangingPunct="1">
              <a:buNone/>
              <a:tabLst>
                <a:tab pos="457200" algn="l"/>
              </a:tabLst>
            </a:pPr>
            <a:r>
              <a:rPr lang="en-US" b="1" dirty="0"/>
              <a:t>b.	</a:t>
            </a:r>
            <a:r>
              <a:rPr lang="en-US" dirty="0"/>
              <a:t>How many liters are there in </a:t>
            </a:r>
            <a:r>
              <a:rPr lang="en-US" dirty="0">
                <a:solidFill>
                  <a:srgbClr val="0000FF"/>
                </a:solidFill>
              </a:rPr>
              <a:t>6 qt</a:t>
            </a:r>
            <a:r>
              <a:rPr lang="en-US" dirty="0"/>
              <a:t>?</a:t>
            </a:r>
          </a:p>
          <a:p>
            <a:pPr eaLnBrk="1" hangingPunct="1">
              <a:buNone/>
              <a:tabLst>
                <a:tab pos="457200" algn="l"/>
              </a:tabLst>
            </a:pPr>
            <a:r>
              <a:rPr lang="en-US" b="1" dirty="0"/>
              <a:t>Solutions</a:t>
            </a:r>
          </a:p>
          <a:p>
            <a:pPr>
              <a:tabLst>
                <a:tab pos="457200" algn="l"/>
                <a:tab pos="1600200" algn="r"/>
                <a:tab pos="1714500" algn="l"/>
              </a:tabLst>
            </a:pPr>
            <a:r>
              <a:rPr lang="pt-BR" b="1" dirty="0"/>
              <a:t>a.	</a:t>
            </a:r>
            <a:r>
              <a:rPr lang="pt-BR" dirty="0">
                <a:solidFill>
                  <a:srgbClr val="0000FF"/>
                </a:solidFill>
              </a:rPr>
              <a:t>20 gal</a:t>
            </a:r>
            <a:r>
              <a:rPr lang="pt-BR" dirty="0"/>
              <a:t>	</a:t>
            </a:r>
          </a:p>
          <a:p>
            <a:pPr>
              <a:tabLst>
                <a:tab pos="457200" algn="l"/>
                <a:tab pos="1600200" algn="r"/>
                <a:tab pos="1714500" algn="l"/>
              </a:tabLst>
            </a:pPr>
            <a:r>
              <a:rPr lang="pt-BR" dirty="0">
                <a:solidFill>
                  <a:srgbClr val="000099"/>
                </a:solidFill>
              </a:rPr>
              <a:t>		=	20(3.785 L) </a:t>
            </a:r>
          </a:p>
          <a:p>
            <a:pPr>
              <a:tabLst>
                <a:tab pos="457200" algn="l"/>
                <a:tab pos="1600200" algn="r"/>
                <a:tab pos="1714500" algn="l"/>
              </a:tabLst>
            </a:pPr>
            <a:r>
              <a:rPr lang="pt-BR" dirty="0">
                <a:solidFill>
                  <a:srgbClr val="000099"/>
                </a:solidFill>
              </a:rPr>
              <a:t>		=</a:t>
            </a:r>
            <a:r>
              <a:rPr lang="pt-BR" dirty="0"/>
              <a:t>	</a:t>
            </a:r>
            <a:r>
              <a:rPr lang="pt-BR" dirty="0">
                <a:solidFill>
                  <a:srgbClr val="FF0000"/>
                </a:solidFill>
              </a:rPr>
              <a:t>75.7 L</a:t>
            </a:r>
          </a:p>
          <a:p>
            <a:pPr>
              <a:tabLst>
                <a:tab pos="457200" algn="l"/>
                <a:tab pos="1257300" algn="r"/>
                <a:tab pos="1371600" algn="l"/>
              </a:tabLst>
            </a:pPr>
            <a:r>
              <a:rPr lang="fr-FR" b="1" dirty="0"/>
              <a:t>b.	</a:t>
            </a:r>
            <a:r>
              <a:rPr lang="fr-FR" dirty="0">
                <a:solidFill>
                  <a:srgbClr val="0000FF"/>
                </a:solidFill>
              </a:rPr>
              <a:t>6 </a:t>
            </a:r>
            <a:r>
              <a:rPr lang="fr-FR" dirty="0" err="1">
                <a:solidFill>
                  <a:srgbClr val="0000FF"/>
                </a:solidFill>
              </a:rPr>
              <a:t>qt</a:t>
            </a:r>
            <a:r>
              <a:rPr lang="fr-FR" dirty="0"/>
              <a:t>	</a:t>
            </a:r>
          </a:p>
          <a:p>
            <a:pPr>
              <a:tabLst>
                <a:tab pos="457200" algn="l"/>
                <a:tab pos="1257300" algn="r"/>
                <a:tab pos="1371600" algn="l"/>
              </a:tabLst>
            </a:pPr>
            <a:r>
              <a:rPr lang="fr-FR" dirty="0"/>
              <a:t>		</a:t>
            </a:r>
            <a:r>
              <a:rPr lang="fr-FR" dirty="0">
                <a:solidFill>
                  <a:srgbClr val="000099"/>
                </a:solidFill>
              </a:rPr>
              <a:t>=	6 (0.946 L) </a:t>
            </a:r>
          </a:p>
          <a:p>
            <a:pPr>
              <a:tabLst>
                <a:tab pos="457200" algn="l"/>
                <a:tab pos="1257300" algn="r"/>
                <a:tab pos="1371600" algn="l"/>
              </a:tabLst>
            </a:pPr>
            <a:r>
              <a:rPr lang="fr-FR" dirty="0">
                <a:solidFill>
                  <a:srgbClr val="000099"/>
                </a:solidFill>
              </a:rPr>
              <a:t>		=</a:t>
            </a:r>
            <a:r>
              <a:rPr lang="fr-FR" dirty="0"/>
              <a:t>	</a:t>
            </a:r>
            <a:r>
              <a:rPr lang="fr-FR" dirty="0">
                <a:solidFill>
                  <a:srgbClr val="FF0000"/>
                </a:solidFill>
              </a:rPr>
              <a:t>5.676 L</a:t>
            </a:r>
            <a:endParaRPr lang="en-US" dirty="0">
              <a:solidFill>
                <a:srgbClr val="FF0000"/>
              </a:solidFill>
            </a:endParaRPr>
          </a:p>
        </p:txBody>
      </p:sp>
      <p:sp>
        <p:nvSpPr>
          <p:cNvPr id="7" name="Rectangle 6"/>
          <p:cNvSpPr/>
          <p:nvPr/>
        </p:nvSpPr>
        <p:spPr>
          <a:xfrm>
            <a:off x="1879600" y="2819400"/>
            <a:ext cx="1872372" cy="523220"/>
          </a:xfrm>
          <a:prstGeom prst="rect">
            <a:avLst/>
          </a:prstGeom>
        </p:spPr>
        <p:txBody>
          <a:bodyPr wrap="none">
            <a:spAutoFit/>
          </a:bodyPr>
          <a:lstStyle/>
          <a:p>
            <a:r>
              <a:rPr lang="pt-BR" sz="2800" dirty="0">
                <a:solidFill>
                  <a:srgbClr val="000099"/>
                </a:solidFill>
              </a:rPr>
              <a:t>=  20(1 gal) </a:t>
            </a:r>
            <a:endParaRPr lang="en-US" sz="2800" dirty="0">
              <a:solidFill>
                <a:srgbClr val="000099"/>
              </a:solidFill>
            </a:endParaRPr>
          </a:p>
        </p:txBody>
      </p:sp>
      <p:sp>
        <p:nvSpPr>
          <p:cNvPr id="8" name="Rectangle 7"/>
          <p:cNvSpPr/>
          <p:nvPr/>
        </p:nvSpPr>
        <p:spPr>
          <a:xfrm>
            <a:off x="1540112" y="4356100"/>
            <a:ext cx="1584088" cy="523220"/>
          </a:xfrm>
          <a:prstGeom prst="rect">
            <a:avLst/>
          </a:prstGeom>
        </p:spPr>
        <p:txBody>
          <a:bodyPr wrap="none">
            <a:spAutoFit/>
          </a:bodyPr>
          <a:lstStyle/>
          <a:p>
            <a:r>
              <a:rPr lang="fr-FR" sz="2800" dirty="0">
                <a:solidFill>
                  <a:srgbClr val="000099"/>
                </a:solidFill>
              </a:rPr>
              <a:t>= 6 (1 </a:t>
            </a:r>
            <a:r>
              <a:rPr lang="fr-FR" sz="2800" dirty="0" err="1">
                <a:solidFill>
                  <a:srgbClr val="000099"/>
                </a:solidFill>
              </a:rPr>
              <a:t>qt</a:t>
            </a:r>
            <a:r>
              <a:rPr lang="fr-FR" sz="2800" dirty="0">
                <a:solidFill>
                  <a:srgbClr val="000099"/>
                </a:solidFill>
              </a:rPr>
              <a:t>) </a:t>
            </a:r>
            <a:endParaRPr lang="en-US" sz="2800"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6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36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4</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659737"/>
          </a:xfrm>
        </p:spPr>
        <p:txBody>
          <a:bodyPr>
            <a:spAutoFit/>
          </a:bodyPr>
          <a:lstStyle/>
          <a:p>
            <a:pPr eaLnBrk="1" hangingPunct="1">
              <a:buNone/>
              <a:tabLst>
                <a:tab pos="457200" algn="l"/>
              </a:tabLst>
            </a:pPr>
            <a:r>
              <a:rPr lang="en-US" b="1" dirty="0"/>
              <a:t>a.	</a:t>
            </a:r>
            <a:r>
              <a:rPr lang="en-US" dirty="0"/>
              <a:t>Change </a:t>
            </a:r>
            <a:r>
              <a:rPr lang="en-US" dirty="0">
                <a:solidFill>
                  <a:srgbClr val="0000FF"/>
                </a:solidFill>
              </a:rPr>
              <a:t>42 L </a:t>
            </a:r>
            <a:r>
              <a:rPr lang="en-US" dirty="0"/>
              <a:t>to gallons.</a:t>
            </a:r>
          </a:p>
          <a:p>
            <a:pPr eaLnBrk="1" hangingPunct="1">
              <a:buNone/>
              <a:tabLst>
                <a:tab pos="457200" algn="l"/>
              </a:tabLst>
            </a:pPr>
            <a:r>
              <a:rPr lang="en-US" b="1" dirty="0"/>
              <a:t>b.	</a:t>
            </a:r>
            <a:r>
              <a:rPr lang="en-US" dirty="0"/>
              <a:t>Express </a:t>
            </a:r>
            <a:r>
              <a:rPr lang="en-US" dirty="0">
                <a:solidFill>
                  <a:srgbClr val="0000FF"/>
                </a:solidFill>
              </a:rPr>
              <a:t>10 cm</a:t>
            </a:r>
            <a:r>
              <a:rPr lang="en-US" baseline="30000" dirty="0">
                <a:solidFill>
                  <a:srgbClr val="0000FF"/>
                </a:solidFill>
              </a:rPr>
              <a:t>3</a:t>
            </a:r>
            <a:r>
              <a:rPr lang="en-US" dirty="0">
                <a:solidFill>
                  <a:srgbClr val="0000FF"/>
                </a:solidFill>
              </a:rPr>
              <a:t> </a:t>
            </a:r>
            <a:r>
              <a:rPr lang="en-US" dirty="0"/>
              <a:t>in cubic inches.</a:t>
            </a:r>
          </a:p>
          <a:p>
            <a:pPr eaLnBrk="1" hangingPunct="1">
              <a:buNone/>
              <a:tabLst>
                <a:tab pos="457200" algn="l"/>
              </a:tabLst>
            </a:pPr>
            <a:r>
              <a:rPr lang="en-US" b="1" dirty="0"/>
              <a:t>Solutions</a:t>
            </a:r>
          </a:p>
          <a:p>
            <a:pPr>
              <a:tabLst>
                <a:tab pos="457200" algn="l"/>
                <a:tab pos="1257300" algn="r"/>
                <a:tab pos="1371600" algn="l"/>
              </a:tabLst>
            </a:pPr>
            <a:r>
              <a:rPr lang="en-US" b="1" dirty="0"/>
              <a:t>a.	</a:t>
            </a:r>
            <a:r>
              <a:rPr lang="en-US" dirty="0">
                <a:solidFill>
                  <a:srgbClr val="0000FF"/>
                </a:solidFill>
              </a:rPr>
              <a:t>42 L</a:t>
            </a:r>
            <a:r>
              <a:rPr lang="en-US" dirty="0"/>
              <a:t>	</a:t>
            </a:r>
          </a:p>
          <a:p>
            <a:pPr>
              <a:tabLst>
                <a:tab pos="457200" algn="l"/>
                <a:tab pos="1257300" algn="r"/>
                <a:tab pos="1371600" algn="l"/>
              </a:tabLst>
            </a:pPr>
            <a:r>
              <a:rPr lang="en-US" dirty="0"/>
              <a:t>		</a:t>
            </a:r>
            <a:r>
              <a:rPr lang="en-US" dirty="0">
                <a:solidFill>
                  <a:srgbClr val="000099"/>
                </a:solidFill>
              </a:rPr>
              <a:t>=	11.088 gal </a:t>
            </a:r>
          </a:p>
          <a:p>
            <a:pPr>
              <a:tabLst>
                <a:tab pos="457200" algn="l"/>
                <a:tab pos="1257300" algn="r"/>
                <a:tab pos="1371600" algn="l"/>
              </a:tabLst>
            </a:pPr>
            <a:r>
              <a:rPr lang="en-US" dirty="0">
                <a:solidFill>
                  <a:srgbClr val="000099"/>
                </a:solidFill>
              </a:rPr>
              <a:t>		=</a:t>
            </a:r>
            <a:r>
              <a:rPr lang="en-US" dirty="0"/>
              <a:t>	</a:t>
            </a:r>
            <a:r>
              <a:rPr lang="en-US" dirty="0">
                <a:solidFill>
                  <a:srgbClr val="FF0000"/>
                </a:solidFill>
              </a:rPr>
              <a:t>11.09 gal </a:t>
            </a:r>
            <a:r>
              <a:rPr lang="en-US" dirty="0"/>
              <a:t>(rounded)</a:t>
            </a:r>
          </a:p>
          <a:p>
            <a:pPr>
              <a:tabLst>
                <a:tab pos="457200" algn="l"/>
                <a:tab pos="1714500" algn="r"/>
                <a:tab pos="1828800" algn="l"/>
              </a:tabLst>
            </a:pPr>
            <a:r>
              <a:rPr lang="en-US" b="1" dirty="0"/>
              <a:t>b.	</a:t>
            </a:r>
            <a:r>
              <a:rPr lang="en-US" dirty="0">
                <a:solidFill>
                  <a:srgbClr val="0000FF"/>
                </a:solidFill>
              </a:rPr>
              <a:t>10 cm</a:t>
            </a:r>
            <a:r>
              <a:rPr lang="en-US" baseline="30000" dirty="0">
                <a:solidFill>
                  <a:srgbClr val="0000FF"/>
                </a:solidFill>
              </a:rPr>
              <a:t>3</a:t>
            </a:r>
            <a:r>
              <a:rPr lang="en-US" dirty="0"/>
              <a:t>	</a:t>
            </a:r>
          </a:p>
          <a:p>
            <a:pPr>
              <a:tabLst>
                <a:tab pos="457200" algn="l"/>
                <a:tab pos="1714500" algn="r"/>
                <a:tab pos="1828800" algn="l"/>
              </a:tabLst>
            </a:pPr>
            <a:r>
              <a:rPr lang="en-US" dirty="0"/>
              <a:t>		</a:t>
            </a:r>
            <a:r>
              <a:rPr lang="en-US" dirty="0">
                <a:solidFill>
                  <a:srgbClr val="000099"/>
                </a:solidFill>
              </a:rPr>
              <a:t>=	10(0.06 in.</a:t>
            </a:r>
            <a:r>
              <a:rPr lang="en-US" baseline="30000" dirty="0">
                <a:solidFill>
                  <a:srgbClr val="000099"/>
                </a:solidFill>
              </a:rPr>
              <a:t>3</a:t>
            </a:r>
            <a:r>
              <a:rPr lang="en-US" dirty="0">
                <a:solidFill>
                  <a:srgbClr val="000099"/>
                </a:solidFill>
              </a:rPr>
              <a:t> ) </a:t>
            </a:r>
          </a:p>
          <a:p>
            <a:pPr>
              <a:tabLst>
                <a:tab pos="457200" algn="l"/>
                <a:tab pos="1714500" algn="r"/>
                <a:tab pos="1828800" algn="l"/>
              </a:tabLst>
            </a:pPr>
            <a:r>
              <a:rPr lang="en-US" dirty="0">
                <a:solidFill>
                  <a:srgbClr val="000099"/>
                </a:solidFill>
              </a:rPr>
              <a:t>		=</a:t>
            </a:r>
            <a:r>
              <a:rPr lang="en-US" dirty="0"/>
              <a:t>	</a:t>
            </a:r>
            <a:r>
              <a:rPr lang="en-US" dirty="0">
                <a:solidFill>
                  <a:srgbClr val="FF0000"/>
                </a:solidFill>
              </a:rPr>
              <a:t>0.6 in.</a:t>
            </a:r>
            <a:r>
              <a:rPr lang="en-US" baseline="30000" dirty="0">
                <a:solidFill>
                  <a:srgbClr val="FF0000"/>
                </a:solidFill>
              </a:rPr>
              <a:t>3</a:t>
            </a:r>
          </a:p>
        </p:txBody>
      </p:sp>
      <p:sp>
        <p:nvSpPr>
          <p:cNvPr id="7" name="Rectangle 6"/>
          <p:cNvSpPr/>
          <p:nvPr/>
        </p:nvSpPr>
        <p:spPr>
          <a:xfrm>
            <a:off x="1536670" y="2794000"/>
            <a:ext cx="1444626" cy="523220"/>
          </a:xfrm>
          <a:prstGeom prst="rect">
            <a:avLst/>
          </a:prstGeom>
        </p:spPr>
        <p:txBody>
          <a:bodyPr wrap="none">
            <a:spAutoFit/>
          </a:bodyPr>
          <a:lstStyle/>
          <a:p>
            <a:r>
              <a:rPr lang="en-US" sz="2800" dirty="0">
                <a:solidFill>
                  <a:srgbClr val="000099"/>
                </a:solidFill>
              </a:rPr>
              <a:t>= 42(1 L)</a:t>
            </a:r>
          </a:p>
        </p:txBody>
      </p:sp>
      <p:sp>
        <p:nvSpPr>
          <p:cNvPr id="8" name="Rectangle 7"/>
          <p:cNvSpPr/>
          <p:nvPr/>
        </p:nvSpPr>
        <p:spPr>
          <a:xfrm>
            <a:off x="2946400" y="2794000"/>
            <a:ext cx="2430217" cy="523220"/>
          </a:xfrm>
          <a:prstGeom prst="rect">
            <a:avLst/>
          </a:prstGeom>
        </p:spPr>
        <p:txBody>
          <a:bodyPr wrap="none">
            <a:spAutoFit/>
          </a:bodyPr>
          <a:lstStyle/>
          <a:p>
            <a:r>
              <a:rPr lang="en-US" sz="2800" dirty="0">
                <a:solidFill>
                  <a:srgbClr val="000099"/>
                </a:solidFill>
              </a:rPr>
              <a:t>= 42(0.264 gal) </a:t>
            </a:r>
          </a:p>
        </p:txBody>
      </p:sp>
      <p:sp>
        <p:nvSpPr>
          <p:cNvPr id="9" name="Rectangle 8"/>
          <p:cNvSpPr/>
          <p:nvPr/>
        </p:nvSpPr>
        <p:spPr>
          <a:xfrm>
            <a:off x="1993900" y="4356100"/>
            <a:ext cx="2018501" cy="523220"/>
          </a:xfrm>
          <a:prstGeom prst="rect">
            <a:avLst/>
          </a:prstGeom>
        </p:spPr>
        <p:txBody>
          <a:bodyPr wrap="none">
            <a:spAutoFit/>
          </a:bodyPr>
          <a:lstStyle/>
          <a:p>
            <a:r>
              <a:rPr lang="en-US" sz="2800" dirty="0">
                <a:solidFill>
                  <a:srgbClr val="000099"/>
                </a:solidFill>
              </a:rPr>
              <a:t>= 10(1 cm</a:t>
            </a:r>
            <a:r>
              <a:rPr lang="en-US" sz="2800" baseline="30000" dirty="0">
                <a:solidFill>
                  <a:srgbClr val="000099"/>
                </a:solidFill>
              </a:rPr>
              <a:t>3</a:t>
            </a:r>
            <a:r>
              <a:rPr lang="en-US" sz="2800" dirty="0">
                <a:solidFill>
                  <a:srgbClr val="000099"/>
                </a:solidFill>
              </a:rPr>
              <a:t> )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362">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536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solidFill>
            <a:srgbClr val="FFFFCC"/>
          </a:solidFill>
          <a:ln w="28575">
            <a:solidFill>
              <a:srgbClr val="000000"/>
            </a:solidFill>
          </a:ln>
        </p:spPr>
        <p:txBody>
          <a:bodyPr/>
          <a:lstStyle/>
          <a:p>
            <a:pPr algn="ctr">
              <a:buNone/>
            </a:pPr>
            <a:r>
              <a:rPr lang="en-US" b="1" dirty="0">
                <a:solidFill>
                  <a:srgbClr val="000000"/>
                </a:solidFill>
              </a:rPr>
              <a:t>Five Geometric Solids and the Formulas for Their Volumes</a:t>
            </a:r>
          </a:p>
          <a:p>
            <a:pPr>
              <a:buNone/>
            </a:pPr>
            <a:endParaRPr lang="en-US" dirty="0">
              <a:solidFill>
                <a:srgbClr val="000000"/>
              </a:solidFill>
            </a:endParaRPr>
          </a:p>
        </p:txBody>
      </p:sp>
      <p:pic>
        <p:nvPicPr>
          <p:cNvPr id="33799" name="Picture 7"/>
          <p:cNvPicPr>
            <a:picLocks noChangeAspect="1" noChangeArrowheads="1"/>
          </p:cNvPicPr>
          <p:nvPr/>
        </p:nvPicPr>
        <p:blipFill>
          <a:blip r:embed="rId3">
            <a:clrChange>
              <a:clrFrom>
                <a:srgbClr val="FFF7C6"/>
              </a:clrFrom>
              <a:clrTo>
                <a:srgbClr val="FFF7C6">
                  <a:alpha val="0"/>
                </a:srgbClr>
              </a:clrTo>
            </a:clrChange>
          </a:blip>
          <a:srcRect/>
          <a:stretch>
            <a:fillRect/>
          </a:stretch>
        </p:blipFill>
        <p:spPr bwMode="auto">
          <a:xfrm>
            <a:off x="1188720" y="2188807"/>
            <a:ext cx="6766560" cy="2611793"/>
          </a:xfrm>
          <a:prstGeom prst="rect">
            <a:avLst/>
          </a:prstGeom>
          <a:noFill/>
          <a:ln w="9525">
            <a:noFill/>
            <a:miter lim="800000"/>
            <a:headEnd/>
            <a:tailEnd/>
          </a:ln>
          <a:effectLst/>
        </p:spPr>
      </p:pic>
      <p:sp>
        <p:nvSpPr>
          <p:cNvPr id="2" name="Title 1"/>
          <p:cNvSpPr>
            <a:spLocks noGrp="1"/>
          </p:cNvSpPr>
          <p:nvPr>
            <p:ph type="title"/>
          </p:nvPr>
        </p:nvSpPr>
        <p:spPr/>
        <p:txBody>
          <a:bodyPr rtlCol="0">
            <a:normAutofit/>
          </a:bodyPr>
          <a:lstStyle/>
          <a:p>
            <a:pPr>
              <a:defRPr/>
            </a:pPr>
            <a:r>
              <a:rPr lang="en-US" dirty="0"/>
              <a:t>Geometry: Formulas for Volume</a:t>
            </a:r>
          </a:p>
        </p:txBody>
      </p:sp>
      <p:graphicFrame>
        <p:nvGraphicFramePr>
          <p:cNvPr id="19" name="Object 18"/>
          <p:cNvGraphicFramePr>
            <a:graphicFrameLocks noChangeAspect="1"/>
          </p:cNvGraphicFramePr>
          <p:nvPr/>
        </p:nvGraphicFramePr>
        <p:xfrm>
          <a:off x="1225550" y="4914900"/>
          <a:ext cx="1854200" cy="520700"/>
        </p:xfrm>
        <a:graphic>
          <a:graphicData uri="http://schemas.openxmlformats.org/presentationml/2006/ole">
            <mc:AlternateContent xmlns:mc="http://schemas.openxmlformats.org/markup-compatibility/2006">
              <mc:Choice xmlns:v="urn:schemas-microsoft-com:vml" Requires="v">
                <p:oleObj spid="_x0000_s33803" name="Equation" r:id="rId4" imgW="1854000" imgH="520560" progId="Equation.DSMT4">
                  <p:embed/>
                </p:oleObj>
              </mc:Choice>
              <mc:Fallback>
                <p:oleObj name="Equation" r:id="rId4" imgW="1854000" imgH="520560" progId="Equation.DSMT4">
                  <p:embed/>
                  <p:pic>
                    <p:nvPicPr>
                      <p:cNvPr id="0" name="Object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25550" y="4914900"/>
                        <a:ext cx="18542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 name="Object 22"/>
          <p:cNvGraphicFramePr>
            <a:graphicFrameLocks noChangeAspect="1"/>
          </p:cNvGraphicFramePr>
          <p:nvPr/>
        </p:nvGraphicFramePr>
        <p:xfrm>
          <a:off x="3600450" y="4914900"/>
          <a:ext cx="2222500" cy="876300"/>
        </p:xfrm>
        <a:graphic>
          <a:graphicData uri="http://schemas.openxmlformats.org/presentationml/2006/ole">
            <mc:AlternateContent xmlns:mc="http://schemas.openxmlformats.org/markup-compatibility/2006">
              <mc:Choice xmlns:v="urn:schemas-microsoft-com:vml" Requires="v">
                <p:oleObj spid="_x0000_s33804" name="Equation" r:id="rId6" imgW="2222280" imgH="876240" progId="Equation.DSMT4">
                  <p:embed/>
                </p:oleObj>
              </mc:Choice>
              <mc:Fallback>
                <p:oleObj name="Equation" r:id="rId6" imgW="2222280" imgH="876240" progId="Equation.DSMT4">
                  <p:embed/>
                  <p:pic>
                    <p:nvPicPr>
                      <p:cNvPr id="0" name="Object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00450" y="4914900"/>
                        <a:ext cx="22225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 name="Object 34"/>
          <p:cNvGraphicFramePr>
            <a:graphicFrameLocks noChangeAspect="1"/>
          </p:cNvGraphicFramePr>
          <p:nvPr>
            <p:extLst>
              <p:ext uri="{D42A27DB-BD31-4B8C-83A1-F6EECF244321}">
                <p14:modId xmlns:p14="http://schemas.microsoft.com/office/powerpoint/2010/main" val="1235317979"/>
              </p:ext>
            </p:extLst>
          </p:nvPr>
        </p:nvGraphicFramePr>
        <p:xfrm>
          <a:off x="5956300" y="4914900"/>
          <a:ext cx="2374900" cy="546100"/>
        </p:xfrm>
        <a:graphic>
          <a:graphicData uri="http://schemas.openxmlformats.org/presentationml/2006/ole">
            <mc:AlternateContent xmlns:mc="http://schemas.openxmlformats.org/markup-compatibility/2006">
              <mc:Choice xmlns:v="urn:schemas-microsoft-com:vml" Requires="v">
                <p:oleObj spid="_x0000_s33805" name="Equation" r:id="rId8" imgW="2374560" imgH="545760" progId="Equation.DSMT4">
                  <p:embed/>
                </p:oleObj>
              </mc:Choice>
              <mc:Fallback>
                <p:oleObj name="Equation" r:id="rId8" imgW="2374560" imgH="545760" progId="Equation.DSMT4">
                  <p:embed/>
                  <p:pic>
                    <p:nvPicPr>
                      <p:cNvPr id="0" name="Object 21"/>
                      <p:cNvPicPr>
                        <a:picLocks noChangeAspect="1" noChangeArrowheads="1"/>
                      </p:cNvPicPr>
                      <p:nvPr/>
                    </p:nvPicPr>
                    <p:blipFill>
                      <a:blip r:embed="rId9"/>
                      <a:srcRect/>
                      <a:stretch>
                        <a:fillRect/>
                      </a:stretch>
                    </p:blipFill>
                    <p:spPr bwMode="auto">
                      <a:xfrm>
                        <a:off x="5956300" y="4914900"/>
                        <a:ext cx="2374900" cy="54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Geometry: Formulas for Volume</a:t>
            </a:r>
          </a:p>
        </p:txBody>
      </p:sp>
      <p:sp>
        <p:nvSpPr>
          <p:cNvPr id="4" name="Content Placeholder 2"/>
          <p:cNvSpPr>
            <a:spLocks noGrp="1"/>
          </p:cNvSpPr>
          <p:nvPr>
            <p:ph idx="1"/>
          </p:nvPr>
        </p:nvSpPr>
        <p:spPr>
          <a:solidFill>
            <a:srgbClr val="FFFFCC"/>
          </a:solidFill>
          <a:ln w="28575">
            <a:solidFill>
              <a:srgbClr val="000000"/>
            </a:solidFill>
          </a:ln>
        </p:spPr>
        <p:txBody>
          <a:bodyPr/>
          <a:lstStyle/>
          <a:p>
            <a:pPr algn="ctr">
              <a:buNone/>
            </a:pPr>
            <a:r>
              <a:rPr lang="en-US" b="1" dirty="0">
                <a:solidFill>
                  <a:srgbClr val="000000"/>
                </a:solidFill>
              </a:rPr>
              <a:t>Five Geometric Solids and the Formulas for Their Volumes (cont.)</a:t>
            </a:r>
          </a:p>
          <a:p>
            <a:pPr>
              <a:buNone/>
            </a:pPr>
            <a:endParaRPr lang="en-US" dirty="0">
              <a:solidFill>
                <a:srgbClr val="000000"/>
              </a:solidFill>
            </a:endParaRPr>
          </a:p>
        </p:txBody>
      </p:sp>
      <p:graphicFrame>
        <p:nvGraphicFramePr>
          <p:cNvPr id="72" name="Object 71"/>
          <p:cNvGraphicFramePr>
            <a:graphicFrameLocks noChangeAspect="1"/>
          </p:cNvGraphicFramePr>
          <p:nvPr>
            <p:extLst>
              <p:ext uri="{D42A27DB-BD31-4B8C-83A1-F6EECF244321}">
                <p14:modId xmlns:p14="http://schemas.microsoft.com/office/powerpoint/2010/main" val="2923338897"/>
              </p:ext>
            </p:extLst>
          </p:nvPr>
        </p:nvGraphicFramePr>
        <p:xfrm>
          <a:off x="1885950" y="4953000"/>
          <a:ext cx="2032000" cy="876300"/>
        </p:xfrm>
        <a:graphic>
          <a:graphicData uri="http://schemas.openxmlformats.org/presentationml/2006/ole">
            <mc:AlternateContent xmlns:mc="http://schemas.openxmlformats.org/markup-compatibility/2006">
              <mc:Choice xmlns:v="urn:schemas-microsoft-com:vml" Requires="v">
                <p:oleObj spid="_x0000_s34827" name="Equation" r:id="rId3" imgW="2031840" imgH="876240" progId="Equation.DSMT4">
                  <p:embed/>
                </p:oleObj>
              </mc:Choice>
              <mc:Fallback>
                <p:oleObj name="Equation" r:id="rId3" imgW="2031840" imgH="876240" progId="Equation.DSMT4">
                  <p:embed/>
                  <p:pic>
                    <p:nvPicPr>
                      <p:cNvPr id="0" name="Object 22"/>
                      <p:cNvPicPr>
                        <a:picLocks noChangeAspect="1" noChangeArrowheads="1"/>
                      </p:cNvPicPr>
                      <p:nvPr/>
                    </p:nvPicPr>
                    <p:blipFill>
                      <a:blip r:embed="rId4"/>
                      <a:srcRect/>
                      <a:stretch>
                        <a:fillRect/>
                      </a:stretch>
                    </p:blipFill>
                    <p:spPr bwMode="auto">
                      <a:xfrm>
                        <a:off x="1885950" y="4953000"/>
                        <a:ext cx="20320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0" name="Object 49"/>
          <p:cNvGraphicFramePr>
            <a:graphicFrameLocks noChangeAspect="1"/>
          </p:cNvGraphicFramePr>
          <p:nvPr>
            <p:extLst>
              <p:ext uri="{D42A27DB-BD31-4B8C-83A1-F6EECF244321}">
                <p14:modId xmlns:p14="http://schemas.microsoft.com/office/powerpoint/2010/main" val="1026884000"/>
              </p:ext>
            </p:extLst>
          </p:nvPr>
        </p:nvGraphicFramePr>
        <p:xfrm>
          <a:off x="5556250" y="4953000"/>
          <a:ext cx="977900" cy="876300"/>
        </p:xfrm>
        <a:graphic>
          <a:graphicData uri="http://schemas.openxmlformats.org/presentationml/2006/ole">
            <mc:AlternateContent xmlns:mc="http://schemas.openxmlformats.org/markup-compatibility/2006">
              <mc:Choice xmlns:v="urn:schemas-microsoft-com:vml" Requires="v">
                <p:oleObj spid="_x0000_s34828" name="Equation" r:id="rId5" imgW="977760" imgH="876240" progId="Equation.DSMT4">
                  <p:embed/>
                </p:oleObj>
              </mc:Choice>
              <mc:Fallback>
                <p:oleObj name="Equation" r:id="rId5" imgW="977760" imgH="876240" progId="Equation.DSMT4">
                  <p:embed/>
                  <p:pic>
                    <p:nvPicPr>
                      <p:cNvPr id="0" name="Object 23"/>
                      <p:cNvPicPr>
                        <a:picLocks noChangeAspect="1" noChangeArrowheads="1"/>
                      </p:cNvPicPr>
                      <p:nvPr/>
                    </p:nvPicPr>
                    <p:blipFill>
                      <a:blip r:embed="rId6"/>
                      <a:srcRect/>
                      <a:stretch>
                        <a:fillRect/>
                      </a:stretch>
                    </p:blipFill>
                    <p:spPr bwMode="auto">
                      <a:xfrm>
                        <a:off x="5556250" y="4953000"/>
                        <a:ext cx="9779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34823" name="Picture 7"/>
          <p:cNvPicPr>
            <a:picLocks noChangeAspect="1" noChangeArrowheads="1"/>
          </p:cNvPicPr>
          <p:nvPr/>
        </p:nvPicPr>
        <p:blipFill>
          <a:blip r:embed="rId7">
            <a:clrChange>
              <a:clrFrom>
                <a:srgbClr val="FFF3C6"/>
              </a:clrFrom>
              <a:clrTo>
                <a:srgbClr val="FFF3C6">
                  <a:alpha val="0"/>
                </a:srgbClr>
              </a:clrTo>
            </a:clrChange>
          </a:blip>
          <a:srcRect/>
          <a:stretch>
            <a:fillRect/>
          </a:stretch>
        </p:blipFill>
        <p:spPr bwMode="auto">
          <a:xfrm>
            <a:off x="2011680" y="2262271"/>
            <a:ext cx="5120640" cy="2582468"/>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5</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eaLnBrk="1" hangingPunct="1">
              <a:buNone/>
            </a:pPr>
            <a:r>
              <a:rPr lang="en-US" dirty="0"/>
              <a:t>Find the volume of the rectangular </a:t>
            </a:r>
          </a:p>
          <a:p>
            <a:pPr marL="0" eaLnBrk="1" hangingPunct="1">
              <a:spcBef>
                <a:spcPts val="0"/>
              </a:spcBef>
              <a:buNone/>
            </a:pPr>
            <a:r>
              <a:rPr lang="en-US" dirty="0"/>
              <a:t>solid with length </a:t>
            </a:r>
            <a:r>
              <a:rPr lang="en-US" dirty="0">
                <a:solidFill>
                  <a:srgbClr val="0000FF"/>
                </a:solidFill>
              </a:rPr>
              <a:t>8 cm</a:t>
            </a:r>
            <a:r>
              <a:rPr lang="en-US" dirty="0"/>
              <a:t>, width </a:t>
            </a:r>
          </a:p>
          <a:p>
            <a:pPr marL="0" eaLnBrk="1" hangingPunct="1">
              <a:spcBef>
                <a:spcPts val="0"/>
              </a:spcBef>
              <a:buNone/>
            </a:pPr>
            <a:r>
              <a:rPr lang="en-US" dirty="0">
                <a:solidFill>
                  <a:srgbClr val="0000FF"/>
                </a:solidFill>
              </a:rPr>
              <a:t>4 cm</a:t>
            </a:r>
            <a:r>
              <a:rPr lang="en-US" dirty="0"/>
              <a:t>, and height </a:t>
            </a:r>
            <a:r>
              <a:rPr lang="en-US" dirty="0">
                <a:solidFill>
                  <a:srgbClr val="0000FF"/>
                </a:solidFill>
              </a:rPr>
              <a:t>12 cm</a:t>
            </a:r>
            <a:r>
              <a:rPr lang="en-US" dirty="0"/>
              <a:t>. Write </a:t>
            </a:r>
          </a:p>
          <a:p>
            <a:pPr marL="0" eaLnBrk="1" hangingPunct="1">
              <a:spcBef>
                <a:spcPts val="0"/>
              </a:spcBef>
              <a:buNone/>
            </a:pPr>
            <a:r>
              <a:rPr lang="en-US" dirty="0"/>
              <a:t>the answer in both cubic </a:t>
            </a:r>
          </a:p>
          <a:p>
            <a:pPr marL="0" eaLnBrk="1" hangingPunct="1">
              <a:spcBef>
                <a:spcPts val="0"/>
              </a:spcBef>
              <a:buNone/>
            </a:pPr>
            <a:r>
              <a:rPr lang="en-US" dirty="0"/>
              <a:t>centimeters and milliliters.</a:t>
            </a:r>
          </a:p>
          <a:p>
            <a:pPr eaLnBrk="1" hangingPunct="1">
              <a:buNone/>
            </a:pPr>
            <a:r>
              <a:rPr lang="en-US" b="1" dirty="0"/>
              <a:t>Solution</a:t>
            </a:r>
          </a:p>
          <a:p>
            <a:pPr eaLnBrk="1" hangingPunct="1">
              <a:buNone/>
            </a:pPr>
            <a:endParaRPr lang="en-US" dirty="0"/>
          </a:p>
        </p:txBody>
      </p:sp>
      <p:graphicFrame>
        <p:nvGraphicFramePr>
          <p:cNvPr id="6" name="Object 5"/>
          <p:cNvGraphicFramePr>
            <a:graphicFrameLocks noChangeAspect="1"/>
          </p:cNvGraphicFramePr>
          <p:nvPr/>
        </p:nvGraphicFramePr>
        <p:xfrm>
          <a:off x="2286000" y="3886200"/>
          <a:ext cx="1104900" cy="292100"/>
        </p:xfrm>
        <a:graphic>
          <a:graphicData uri="http://schemas.openxmlformats.org/presentationml/2006/ole">
            <mc:AlternateContent xmlns:mc="http://schemas.openxmlformats.org/markup-compatibility/2006">
              <mc:Choice xmlns:v="urn:schemas-microsoft-com:vml" Requires="v">
                <p:oleObj spid="_x0000_s7183" name="Equation" r:id="rId4" imgW="1104840" imgH="291960" progId="Equation.DSMT4">
                  <p:embed/>
                </p:oleObj>
              </mc:Choice>
              <mc:Fallback>
                <p:oleObj name="Equation" r:id="rId4" imgW="1104840" imgH="29196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3886200"/>
                        <a:ext cx="1104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530352" y="5511800"/>
          <a:ext cx="5549900" cy="469900"/>
        </p:xfrm>
        <a:graphic>
          <a:graphicData uri="http://schemas.openxmlformats.org/presentationml/2006/ole">
            <mc:AlternateContent xmlns:mc="http://schemas.openxmlformats.org/markup-compatibility/2006">
              <mc:Choice xmlns:v="urn:schemas-microsoft-com:vml" Requires="v">
                <p:oleObj spid="_x0000_s7184" name="Equation" r:id="rId6" imgW="5549760" imgH="469800" progId="Equation.DSMT4">
                  <p:embed/>
                </p:oleObj>
              </mc:Choice>
              <mc:Fallback>
                <p:oleObj name="Equation" r:id="rId6" imgW="5549760" imgH="469800" progId="Equation.DSMT4">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0352" y="5511800"/>
                        <a:ext cx="5549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172" name="Picture 4"/>
          <p:cNvPicPr>
            <a:picLocks noChangeAspect="1" noChangeArrowheads="1"/>
          </p:cNvPicPr>
          <p:nvPr/>
        </p:nvPicPr>
        <p:blipFill>
          <a:blip r:embed="rId8"/>
          <a:srcRect/>
          <a:stretch>
            <a:fillRect/>
          </a:stretch>
        </p:blipFill>
        <p:spPr bwMode="auto">
          <a:xfrm>
            <a:off x="5410200" y="1981200"/>
            <a:ext cx="3200400" cy="3329383"/>
          </a:xfrm>
          <a:prstGeom prst="rect">
            <a:avLst/>
          </a:prstGeom>
          <a:noFill/>
          <a:ln w="9525">
            <a:noFill/>
            <a:miter lim="800000"/>
            <a:headEnd/>
            <a:tailEnd/>
          </a:ln>
          <a:effectLst/>
        </p:spPr>
      </p:pic>
      <p:graphicFrame>
        <p:nvGraphicFramePr>
          <p:cNvPr id="7173" name="Object 5"/>
          <p:cNvGraphicFramePr>
            <a:graphicFrameLocks noChangeAspect="1"/>
          </p:cNvGraphicFramePr>
          <p:nvPr/>
        </p:nvGraphicFramePr>
        <p:xfrm>
          <a:off x="2286000" y="4419600"/>
          <a:ext cx="1600200" cy="292100"/>
        </p:xfrm>
        <a:graphic>
          <a:graphicData uri="http://schemas.openxmlformats.org/presentationml/2006/ole">
            <mc:AlternateContent xmlns:mc="http://schemas.openxmlformats.org/markup-compatibility/2006">
              <mc:Choice xmlns:v="urn:schemas-microsoft-com:vml" Requires="v">
                <p:oleObj spid="_x0000_s7185" name="Equation" r:id="rId9" imgW="1600200" imgH="291960" progId="Equation.DSMT4">
                  <p:embed/>
                </p:oleObj>
              </mc:Choice>
              <mc:Fallback>
                <p:oleObj name="Equation" r:id="rId9" imgW="160020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86000" y="4419600"/>
                        <a:ext cx="1600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552700" y="4953000"/>
          <a:ext cx="1473200" cy="381000"/>
        </p:xfrm>
        <a:graphic>
          <a:graphicData uri="http://schemas.openxmlformats.org/presentationml/2006/ole">
            <mc:AlternateContent xmlns:mc="http://schemas.openxmlformats.org/markup-compatibility/2006">
              <mc:Choice xmlns:v="urn:schemas-microsoft-com:vml" Requires="v">
                <p:oleObj spid="_x0000_s7186" name="Equation" r:id="rId11" imgW="1473120" imgH="380880" progId="Equation.DSMT4">
                  <p:embed/>
                </p:oleObj>
              </mc:Choice>
              <mc:Fallback>
                <p:oleObj name="Equation" r:id="rId11" imgW="1473120" imgH="3808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52700" y="4953000"/>
                        <a:ext cx="1473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6</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eaLnBrk="1" hangingPunct="1">
              <a:spcBef>
                <a:spcPts val="0"/>
              </a:spcBef>
              <a:buNone/>
            </a:pPr>
            <a:r>
              <a:rPr lang="en-US" dirty="0"/>
              <a:t>Find the volume of the solid with</a:t>
            </a:r>
          </a:p>
          <a:p>
            <a:pPr marL="0" eaLnBrk="1" hangingPunct="1">
              <a:spcBef>
                <a:spcPts val="0"/>
              </a:spcBef>
              <a:buNone/>
            </a:pPr>
            <a:r>
              <a:rPr lang="en-US" dirty="0"/>
              <a:t>the dimensions indicated. Write </a:t>
            </a:r>
          </a:p>
          <a:p>
            <a:pPr marL="0" eaLnBrk="1" hangingPunct="1">
              <a:spcBef>
                <a:spcPts val="0"/>
              </a:spcBef>
              <a:buNone/>
            </a:pPr>
            <a:r>
              <a:rPr lang="en-US" dirty="0"/>
              <a:t>the answer in both cubic </a:t>
            </a:r>
          </a:p>
          <a:p>
            <a:pPr marL="0" eaLnBrk="1" hangingPunct="1">
              <a:spcBef>
                <a:spcPts val="0"/>
              </a:spcBef>
              <a:buNone/>
            </a:pPr>
            <a:r>
              <a:rPr lang="en-US" dirty="0"/>
              <a:t>centimeters and liters.</a:t>
            </a:r>
          </a:p>
          <a:p>
            <a:pPr marL="0" eaLnBrk="1" hangingPunct="1">
              <a:spcBef>
                <a:spcPts val="0"/>
              </a:spcBef>
              <a:buNone/>
            </a:pPr>
            <a:endParaRPr lang="en-US" dirty="0"/>
          </a:p>
          <a:p>
            <a:pPr marL="0" eaLnBrk="1" hangingPunct="1">
              <a:spcBef>
                <a:spcPts val="0"/>
              </a:spcBef>
              <a:buNone/>
            </a:pPr>
            <a:endParaRPr lang="en-US" dirty="0"/>
          </a:p>
          <a:p>
            <a:pPr marL="0" eaLnBrk="1" hangingPunct="1">
              <a:buNone/>
            </a:pPr>
            <a:r>
              <a:rPr lang="en-US" b="1" dirty="0"/>
              <a:t>Solution</a:t>
            </a:r>
          </a:p>
          <a:p>
            <a:pPr marL="0" eaLnBrk="1" hangingPunct="1">
              <a:buNone/>
            </a:pPr>
            <a:r>
              <a:rPr lang="en-US" dirty="0"/>
              <a:t>From the illustration, the solid is a hemisphere resting on top of a cylinder. Thus, the volume of the solid will be the sum of the volumes of these two figures.</a:t>
            </a:r>
          </a:p>
          <a:p>
            <a:pPr eaLnBrk="1" hangingPunct="1">
              <a:buNone/>
            </a:pPr>
            <a:endParaRPr lang="en-US" dirty="0"/>
          </a:p>
        </p:txBody>
      </p:sp>
      <p:pic>
        <p:nvPicPr>
          <p:cNvPr id="29697" name="Picture 1"/>
          <p:cNvPicPr>
            <a:picLocks noChangeAspect="1" noChangeArrowheads="1"/>
          </p:cNvPicPr>
          <p:nvPr/>
        </p:nvPicPr>
        <p:blipFill>
          <a:blip r:embed="rId3"/>
          <a:srcRect/>
          <a:stretch>
            <a:fillRect/>
          </a:stretch>
        </p:blipFill>
        <p:spPr bwMode="auto">
          <a:xfrm>
            <a:off x="5943600" y="1219201"/>
            <a:ext cx="2468880" cy="3049794"/>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6:  Volume (cont.)</a:t>
            </a:r>
            <a:endParaRPr lang="en-US" dirty="0">
              <a:solidFill>
                <a:schemeClr val="accent1">
                  <a:lumMod val="50000"/>
                </a:schemeClr>
              </a:solidFill>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2500064658"/>
              </p:ext>
            </p:extLst>
          </p:nvPr>
        </p:nvGraphicFramePr>
        <p:xfrm>
          <a:off x="511175" y="1981200"/>
          <a:ext cx="1257300" cy="381000"/>
        </p:xfrm>
        <a:graphic>
          <a:graphicData uri="http://schemas.openxmlformats.org/presentationml/2006/ole">
            <mc:AlternateContent xmlns:mc="http://schemas.openxmlformats.org/markup-compatibility/2006">
              <mc:Choice xmlns:v="urn:schemas-microsoft-com:vml" Requires="v">
                <p:oleObj spid="_x0000_s9245" name="Equation" r:id="rId4" imgW="1257120" imgH="380880" progId="Equation.DSMT4">
                  <p:embed/>
                </p:oleObj>
              </mc:Choice>
              <mc:Fallback>
                <p:oleObj name="Equation" r:id="rId4" imgW="1257120" imgH="380880" progId="Equation.DSMT4">
                  <p:embed/>
                  <p:pic>
                    <p:nvPicPr>
                      <p:cNvPr id="0" name="Object 8"/>
                      <p:cNvPicPr>
                        <a:picLocks noChangeAspect="1" noChangeArrowheads="1"/>
                      </p:cNvPicPr>
                      <p:nvPr/>
                    </p:nvPicPr>
                    <p:blipFill>
                      <a:blip r:embed="rId5"/>
                      <a:srcRect/>
                      <a:stretch>
                        <a:fillRect/>
                      </a:stretch>
                    </p:blipFill>
                    <p:spPr bwMode="auto">
                      <a:xfrm>
                        <a:off x="511175" y="1981200"/>
                        <a:ext cx="12573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2549465315"/>
              </p:ext>
            </p:extLst>
          </p:nvPr>
        </p:nvGraphicFramePr>
        <p:xfrm>
          <a:off x="2990850" y="1981200"/>
          <a:ext cx="1727200" cy="838200"/>
        </p:xfrm>
        <a:graphic>
          <a:graphicData uri="http://schemas.openxmlformats.org/presentationml/2006/ole">
            <mc:AlternateContent xmlns:mc="http://schemas.openxmlformats.org/markup-compatibility/2006">
              <mc:Choice xmlns:v="urn:schemas-microsoft-com:vml" Requires="v">
                <p:oleObj spid="_x0000_s9246" name="Equation" r:id="rId6" imgW="1726920" imgH="838080" progId="Equation.DSMT4">
                  <p:embed/>
                </p:oleObj>
              </mc:Choice>
              <mc:Fallback>
                <p:oleObj name="Equation" r:id="rId6" imgW="1726920" imgH="838080" progId="Equation.DSMT4">
                  <p:embed/>
                  <p:pic>
                    <p:nvPicPr>
                      <p:cNvPr id="0" name="Object 9"/>
                      <p:cNvPicPr>
                        <a:picLocks noChangeAspect="1" noChangeArrowheads="1"/>
                      </p:cNvPicPr>
                      <p:nvPr/>
                    </p:nvPicPr>
                    <p:blipFill>
                      <a:blip r:embed="rId7"/>
                      <a:srcRect/>
                      <a:stretch>
                        <a:fillRect/>
                      </a:stretch>
                    </p:blipFill>
                    <p:spPr bwMode="auto">
                      <a:xfrm>
                        <a:off x="2990850" y="1981200"/>
                        <a:ext cx="1727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nvGraphicFramePr>
        <p:xfrm>
          <a:off x="5589113" y="1981200"/>
          <a:ext cx="1955800" cy="1117600"/>
        </p:xfrm>
        <a:graphic>
          <a:graphicData uri="http://schemas.openxmlformats.org/presentationml/2006/ole">
            <mc:AlternateContent xmlns:mc="http://schemas.openxmlformats.org/markup-compatibility/2006">
              <mc:Choice xmlns:v="urn:schemas-microsoft-com:vml" Requires="v">
                <p:oleObj spid="_x0000_s9247" name="Equation" r:id="rId8" imgW="1955520" imgH="1117440" progId="Equation.DSMT4">
                  <p:embed/>
                </p:oleObj>
              </mc:Choice>
              <mc:Fallback>
                <p:oleObj name="Equation" r:id="rId8" imgW="1955520" imgH="1117440" progId="Equation.DSMT4">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89113" y="1981200"/>
                        <a:ext cx="1955800" cy="1117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7" name="Object 7"/>
          <p:cNvGraphicFramePr>
            <a:graphicFrameLocks noChangeAspect="1"/>
          </p:cNvGraphicFramePr>
          <p:nvPr>
            <p:extLst>
              <p:ext uri="{D42A27DB-BD31-4B8C-83A1-F6EECF244321}">
                <p14:modId xmlns:p14="http://schemas.microsoft.com/office/powerpoint/2010/main" val="3231369429"/>
              </p:ext>
            </p:extLst>
          </p:nvPr>
        </p:nvGraphicFramePr>
        <p:xfrm>
          <a:off x="530352" y="4648200"/>
          <a:ext cx="7810500" cy="1054100"/>
        </p:xfrm>
        <a:graphic>
          <a:graphicData uri="http://schemas.openxmlformats.org/presentationml/2006/ole">
            <mc:AlternateContent xmlns:mc="http://schemas.openxmlformats.org/markup-compatibility/2006">
              <mc:Choice xmlns:v="urn:schemas-microsoft-com:vml" Requires="v">
                <p:oleObj spid="_x0000_s9248" name="Equation" r:id="rId10" imgW="7810200" imgH="1054080" progId="Equation.DSMT4">
                  <p:embed/>
                </p:oleObj>
              </mc:Choice>
              <mc:Fallback>
                <p:oleObj name="Equation" r:id="rId10" imgW="7810200" imgH="1054080" progId="Equation.DSMT4">
                  <p:embed/>
                  <p:pic>
                    <p:nvPicPr>
                      <p:cNvPr id="0" name="Object 11"/>
                      <p:cNvPicPr>
                        <a:picLocks noChangeAspect="1" noChangeArrowheads="1"/>
                      </p:cNvPicPr>
                      <p:nvPr/>
                    </p:nvPicPr>
                    <p:blipFill>
                      <a:blip r:embed="rId11"/>
                      <a:srcRect/>
                      <a:stretch>
                        <a:fillRect/>
                      </a:stretch>
                    </p:blipFill>
                    <p:spPr bwMode="auto">
                      <a:xfrm>
                        <a:off x="530352" y="4648200"/>
                        <a:ext cx="7810500" cy="105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7"/>
          <p:cNvSpPr/>
          <p:nvPr/>
        </p:nvSpPr>
        <p:spPr>
          <a:xfrm>
            <a:off x="457200" y="1371600"/>
            <a:ext cx="1415772" cy="523220"/>
          </a:xfrm>
          <a:prstGeom prst="rect">
            <a:avLst/>
          </a:prstGeom>
        </p:spPr>
        <p:txBody>
          <a:bodyPr wrap="none">
            <a:spAutoFit/>
          </a:bodyPr>
          <a:lstStyle/>
          <a:p>
            <a:r>
              <a:rPr lang="en-US" sz="2800" b="1" dirty="0"/>
              <a:t>Cylinder</a:t>
            </a:r>
            <a:endParaRPr lang="en-US" sz="2800" dirty="0"/>
          </a:p>
        </p:txBody>
      </p:sp>
      <p:sp>
        <p:nvSpPr>
          <p:cNvPr id="9" name="Rectangle 8"/>
          <p:cNvSpPr/>
          <p:nvPr/>
        </p:nvSpPr>
        <p:spPr>
          <a:xfrm>
            <a:off x="3074371" y="1371600"/>
            <a:ext cx="2031325" cy="523220"/>
          </a:xfrm>
          <a:prstGeom prst="rect">
            <a:avLst/>
          </a:prstGeom>
        </p:spPr>
        <p:txBody>
          <a:bodyPr wrap="none">
            <a:spAutoFit/>
          </a:bodyPr>
          <a:lstStyle/>
          <a:p>
            <a:r>
              <a:rPr lang="en-US" sz="2800" b="1" dirty="0"/>
              <a:t>Hemisphere	</a:t>
            </a:r>
            <a:endParaRPr lang="en-US" sz="2800" dirty="0"/>
          </a:p>
        </p:txBody>
      </p:sp>
      <p:sp>
        <p:nvSpPr>
          <p:cNvPr id="11" name="Rectangle 10"/>
          <p:cNvSpPr/>
          <p:nvPr/>
        </p:nvSpPr>
        <p:spPr>
          <a:xfrm>
            <a:off x="5486018" y="1371600"/>
            <a:ext cx="2133982" cy="523220"/>
          </a:xfrm>
          <a:prstGeom prst="rect">
            <a:avLst/>
          </a:prstGeom>
        </p:spPr>
        <p:txBody>
          <a:bodyPr wrap="none">
            <a:spAutoFit/>
          </a:bodyPr>
          <a:lstStyle/>
          <a:p>
            <a:r>
              <a:rPr lang="en-US" sz="2800" b="1" dirty="0"/>
              <a:t>Total Volume</a:t>
            </a:r>
            <a:endParaRPr lang="en-US" sz="2800" dirty="0"/>
          </a:p>
        </p:txBody>
      </p:sp>
      <p:graphicFrame>
        <p:nvGraphicFramePr>
          <p:cNvPr id="9222" name="Object 6"/>
          <p:cNvGraphicFramePr>
            <a:graphicFrameLocks noChangeAspect="1"/>
          </p:cNvGraphicFramePr>
          <p:nvPr/>
        </p:nvGraphicFramePr>
        <p:xfrm>
          <a:off x="530352" y="2514600"/>
          <a:ext cx="2222500" cy="533400"/>
        </p:xfrm>
        <a:graphic>
          <a:graphicData uri="http://schemas.openxmlformats.org/presentationml/2006/ole">
            <mc:AlternateContent xmlns:mc="http://schemas.openxmlformats.org/markup-compatibility/2006">
              <mc:Choice xmlns:v="urn:schemas-microsoft-com:vml" Requires="v">
                <p:oleObj spid="_x0000_s9249" name="Equation" r:id="rId12" imgW="2222280" imgH="533160" progId="Equation.DSMT4">
                  <p:embed/>
                </p:oleObj>
              </mc:Choice>
              <mc:Fallback>
                <p:oleObj name="Equation" r:id="rId12" imgW="2222280" imgH="533160" progId="Equation.DSMT4">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0352" y="2514600"/>
                        <a:ext cx="22225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812800" y="3200400"/>
          <a:ext cx="1460500" cy="381000"/>
        </p:xfrm>
        <a:graphic>
          <a:graphicData uri="http://schemas.openxmlformats.org/presentationml/2006/ole">
            <mc:AlternateContent xmlns:mc="http://schemas.openxmlformats.org/markup-compatibility/2006">
              <mc:Choice xmlns:v="urn:schemas-microsoft-com:vml" Requires="v">
                <p:oleObj spid="_x0000_s9250" name="Equation" r:id="rId14" imgW="1460160" imgH="380880" progId="Equation.DSMT4">
                  <p:embed/>
                </p:oleObj>
              </mc:Choice>
              <mc:Fallback>
                <p:oleObj name="Equation" r:id="rId14" imgW="1460160" imgH="380880" progId="Equation.DSMT4">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12800" y="3200400"/>
                        <a:ext cx="1460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009900" y="2895600"/>
          <a:ext cx="2247900" cy="838200"/>
        </p:xfrm>
        <a:graphic>
          <a:graphicData uri="http://schemas.openxmlformats.org/presentationml/2006/ole">
            <mc:AlternateContent xmlns:mc="http://schemas.openxmlformats.org/markup-compatibility/2006">
              <mc:Choice xmlns:v="urn:schemas-microsoft-com:vml" Requires="v">
                <p:oleObj spid="_x0000_s9251" name="Equation" r:id="rId16" imgW="2247840" imgH="838080" progId="Equation.DSMT4">
                  <p:embed/>
                </p:oleObj>
              </mc:Choice>
              <mc:Fallback>
                <p:oleObj name="Equation" r:id="rId16" imgW="2247840" imgH="838080" progId="Equation.DSMT4">
                  <p:embed/>
                  <p:pic>
                    <p:nvPicPr>
                      <p:cNvPr id="0" name="Picture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009900" y="2895600"/>
                        <a:ext cx="224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3263900" y="3886200"/>
          <a:ext cx="1892300" cy="381000"/>
        </p:xfrm>
        <a:graphic>
          <a:graphicData uri="http://schemas.openxmlformats.org/presentationml/2006/ole">
            <mc:AlternateContent xmlns:mc="http://schemas.openxmlformats.org/markup-compatibility/2006">
              <mc:Choice xmlns:v="urn:schemas-microsoft-com:vml" Requires="v">
                <p:oleObj spid="_x0000_s9252" name="Equation" r:id="rId18" imgW="1892160" imgH="380880" progId="Equation.DSMT4">
                  <p:embed/>
                </p:oleObj>
              </mc:Choice>
              <mc:Fallback>
                <p:oleObj name="Equation" r:id="rId18" imgW="1892160" imgH="380880" progId="Equation.DSMT4">
                  <p:embed/>
                  <p:pic>
                    <p:nvPicPr>
                      <p:cNvPr id="0" name="Picture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263900" y="3886200"/>
                        <a:ext cx="1892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5919313" y="3200400"/>
          <a:ext cx="1625600" cy="381000"/>
        </p:xfrm>
        <a:graphic>
          <a:graphicData uri="http://schemas.openxmlformats.org/presentationml/2006/ole">
            <mc:AlternateContent xmlns:mc="http://schemas.openxmlformats.org/markup-compatibility/2006">
              <mc:Choice xmlns:v="urn:schemas-microsoft-com:vml" Requires="v">
                <p:oleObj spid="_x0000_s9253" name="Equation" r:id="rId20" imgW="1625400" imgH="380880" progId="Equation.DSMT4">
                  <p:embed/>
                </p:oleObj>
              </mc:Choice>
              <mc:Fallback>
                <p:oleObj name="Equation" r:id="rId20" imgW="1625400" imgH="380880" progId="Equation.DSMT4">
                  <p:embed/>
                  <p:pic>
                    <p:nvPicPr>
                      <p:cNvPr id="0" name="Picture 1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919313" y="3200400"/>
                        <a:ext cx="1625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 name="Rectangle 14"/>
          <p:cNvSpPr/>
          <p:nvPr/>
        </p:nvSpPr>
        <p:spPr>
          <a:xfrm>
            <a:off x="7543800" y="2038290"/>
            <a:ext cx="1463040" cy="1015663"/>
          </a:xfrm>
          <a:prstGeom prst="rect">
            <a:avLst/>
          </a:prstGeom>
        </p:spPr>
        <p:txBody>
          <a:bodyPr wrap="square">
            <a:spAutoFit/>
          </a:bodyPr>
          <a:lstStyle/>
          <a:p>
            <a:r>
              <a:rPr lang="en-US" sz="2000" dirty="0">
                <a:solidFill>
                  <a:srgbClr val="008080"/>
                </a:solidFill>
              </a:rPr>
              <a:t>cylinder</a:t>
            </a:r>
          </a:p>
          <a:p>
            <a:endParaRPr lang="en-US" sz="2000" dirty="0">
              <a:solidFill>
                <a:srgbClr val="008080"/>
              </a:solidFill>
            </a:endParaRPr>
          </a:p>
          <a:p>
            <a:r>
              <a:rPr lang="en-US" sz="2000" dirty="0">
                <a:solidFill>
                  <a:srgbClr val="008080"/>
                </a:solidFill>
              </a:rPr>
              <a:t>hemisphere</a:t>
            </a:r>
          </a:p>
        </p:txBody>
      </p:sp>
      <p:sp>
        <p:nvSpPr>
          <p:cNvPr id="16" name="Rectangle 15"/>
          <p:cNvSpPr/>
          <p:nvPr/>
        </p:nvSpPr>
        <p:spPr>
          <a:xfrm>
            <a:off x="7543800" y="3257490"/>
            <a:ext cx="1502334" cy="400110"/>
          </a:xfrm>
          <a:prstGeom prst="rect">
            <a:avLst/>
          </a:prstGeom>
        </p:spPr>
        <p:txBody>
          <a:bodyPr wrap="none">
            <a:spAutoFit/>
          </a:bodyPr>
          <a:lstStyle/>
          <a:p>
            <a:r>
              <a:rPr lang="en-US" sz="2000" dirty="0">
                <a:solidFill>
                  <a:srgbClr val="008080"/>
                </a:solidFill>
              </a:rPr>
              <a:t>total volume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922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2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5"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457200" indent="-457200">
              <a:buFont typeface="Courier New" pitchFamily="49" charset="0"/>
              <a:buChar char="o"/>
            </a:pPr>
            <a:r>
              <a:rPr lang="en-US" dirty="0"/>
              <a:t>Recognize measures of volume in the metric system.</a:t>
            </a:r>
          </a:p>
          <a:p>
            <a:pPr marL="457200" indent="-457200">
              <a:buFont typeface="Courier New" pitchFamily="49" charset="0"/>
              <a:buChar char="o"/>
            </a:pPr>
            <a:r>
              <a:rPr lang="en-US" dirty="0"/>
              <a:t>Be able to change metric measures of volume within the metric system.</a:t>
            </a:r>
          </a:p>
          <a:p>
            <a:pPr marL="457200" indent="-457200">
              <a:buFont typeface="Courier New" pitchFamily="49" charset="0"/>
              <a:buChar char="o"/>
            </a:pPr>
            <a:r>
              <a:rPr lang="en-US" dirty="0"/>
              <a:t>Know how to use tables to convert units of volume between the metric system and U.S. customary systems.</a:t>
            </a:r>
          </a:p>
          <a:p>
            <a:pPr marL="457200" indent="-457200">
              <a:buFont typeface="Courier New" pitchFamily="49" charset="0"/>
              <a:buChar char="o"/>
            </a:pPr>
            <a:r>
              <a:rPr lang="en-US" dirty="0"/>
              <a:t>Know the formulas for the volume of several geometric figures.</a:t>
            </a:r>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Metric Units of Volume</a:t>
            </a:r>
          </a:p>
        </p:txBody>
      </p:sp>
      <p:graphicFrame>
        <p:nvGraphicFramePr>
          <p:cNvPr id="10" name="Content Placeholder 3"/>
          <p:cNvGraphicFramePr>
            <a:graphicFrameLocks/>
          </p:cNvGraphicFramePr>
          <p:nvPr/>
        </p:nvGraphicFramePr>
        <p:xfrm>
          <a:off x="457200" y="1295400"/>
          <a:ext cx="8229600" cy="1584960"/>
        </p:xfrm>
        <a:graphic>
          <a:graphicData uri="http://schemas.openxmlformats.org/drawingml/2006/table">
            <a:tbl>
              <a:tblPr firstRow="1" bandRow="1">
                <a:tableStyleId>{5C22544A-7EE6-4342-B048-85BDC9FD1C3A}</a:tableStyleId>
              </a:tblPr>
              <a:tblGrid>
                <a:gridCol w="4904507">
                  <a:extLst>
                    <a:ext uri="{9D8B030D-6E8A-4147-A177-3AD203B41FA5}">
                      <a16:colId xmlns:a16="http://schemas.microsoft.com/office/drawing/2014/main" val="20000"/>
                    </a:ext>
                  </a:extLst>
                </a:gridCol>
                <a:gridCol w="3325093">
                  <a:extLst>
                    <a:ext uri="{9D8B030D-6E8A-4147-A177-3AD203B41FA5}">
                      <a16:colId xmlns:a16="http://schemas.microsoft.com/office/drawing/2014/main" val="20001"/>
                    </a:ext>
                  </a:extLst>
                </a:gridCol>
              </a:tblGrid>
              <a:tr h="388620">
                <a:tc gridSpan="2">
                  <a:txBody>
                    <a:bodyPr/>
                    <a:lstStyle/>
                    <a:p>
                      <a:pPr algn="ctr"/>
                      <a:r>
                        <a:rPr lang="en-US" sz="2000" dirty="0"/>
                        <a:t>Metric Measures of Volume</a:t>
                      </a:r>
                      <a:endParaRPr lang="en-US" sz="2000" b="1" dirty="0"/>
                    </a:p>
                  </a:txBody>
                  <a:tcPr>
                    <a:lnB w="38100" cmpd="sng">
                      <a:noFill/>
                    </a:lnB>
                  </a:tcPr>
                </a:tc>
                <a:tc hMerge="1">
                  <a:txBody>
                    <a:bodyPr/>
                    <a:lstStyle/>
                    <a:p>
                      <a:endParaRPr lang="en-US" sz="2400"/>
                    </a:p>
                  </a:txBody>
                  <a:tcPr/>
                </a:tc>
                <a:extLst>
                  <a:ext uri="{0D108BD9-81ED-4DB2-BD59-A6C34878D82A}">
                    <a16:rowId xmlns:a16="http://schemas.microsoft.com/office/drawing/2014/main" val="10000"/>
                  </a:ext>
                </a:extLst>
              </a:tr>
              <a:tr h="388620">
                <a:tc>
                  <a:txBody>
                    <a:bodyPr/>
                    <a:lstStyle/>
                    <a:p>
                      <a:pPr algn="r"/>
                      <a:r>
                        <a:rPr lang="en-US" sz="2000" dirty="0">
                          <a:solidFill>
                            <a:srgbClr val="000000"/>
                          </a:solidFill>
                        </a:rPr>
                        <a:t>1 cm</a:t>
                      </a:r>
                      <a:r>
                        <a:rPr lang="en-US" sz="2000" baseline="30000" dirty="0">
                          <a:solidFill>
                            <a:srgbClr val="000000"/>
                          </a:solidFill>
                        </a:rPr>
                        <a:t>3</a:t>
                      </a:r>
                      <a:endParaRPr lang="en-US" sz="2000" b="0" baseline="30000" dirty="0">
                        <a:solidFill>
                          <a:srgbClr val="000000"/>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1000 mm</a:t>
                      </a:r>
                      <a:r>
                        <a:rPr lang="en-US" sz="2000" baseline="30000" dirty="0">
                          <a:solidFill>
                            <a:srgbClr val="000000"/>
                          </a:solidFill>
                        </a:rPr>
                        <a:t>3</a:t>
                      </a:r>
                      <a:endParaRPr lang="en-US" sz="2000" dirty="0">
                        <a:solidFill>
                          <a:srgbClr val="000000"/>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88620">
                <a:tc>
                  <a:txBody>
                    <a:bodyPr/>
                    <a:lstStyle/>
                    <a:p>
                      <a:pPr algn="r"/>
                      <a:r>
                        <a:rPr lang="en-US" sz="2000" dirty="0">
                          <a:solidFill>
                            <a:srgbClr val="000000"/>
                          </a:solidFill>
                        </a:rPr>
                        <a:t>1 dm</a:t>
                      </a:r>
                      <a:r>
                        <a:rPr lang="en-US" sz="2000" baseline="30000" dirty="0">
                          <a:solidFill>
                            <a:srgbClr val="000000"/>
                          </a:solidFill>
                        </a:rPr>
                        <a:t>3</a:t>
                      </a:r>
                      <a:r>
                        <a:rPr lang="en-US" sz="2000" dirty="0">
                          <a:solidFill>
                            <a:srgbClr val="000000"/>
                          </a:solidFill>
                        </a:rPr>
                        <a:t> = 1000 cm</a:t>
                      </a:r>
                      <a:r>
                        <a:rPr lang="en-US" sz="2000" baseline="30000" dirty="0">
                          <a:solidFill>
                            <a:srgbClr val="000000"/>
                          </a:solidFill>
                        </a:rPr>
                        <a:t>3</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1 000 000 mm</a:t>
                      </a:r>
                      <a:r>
                        <a:rPr lang="en-US" sz="2000" baseline="30000" dirty="0">
                          <a:solidFill>
                            <a:srgbClr val="000000"/>
                          </a:solidFill>
                        </a:rPr>
                        <a:t>3</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88620">
                <a:tc>
                  <a:txBody>
                    <a:bodyPr/>
                    <a:lstStyle/>
                    <a:p>
                      <a:pPr algn="r"/>
                      <a:r>
                        <a:rPr lang="en-US" sz="2000" dirty="0">
                          <a:solidFill>
                            <a:srgbClr val="000000"/>
                          </a:solidFill>
                        </a:rPr>
                        <a:t>1 m</a:t>
                      </a:r>
                      <a:r>
                        <a:rPr lang="en-US" sz="2000" baseline="30000" dirty="0">
                          <a:solidFill>
                            <a:srgbClr val="000000"/>
                          </a:solidFill>
                        </a:rPr>
                        <a:t>3</a:t>
                      </a:r>
                      <a:r>
                        <a:rPr lang="en-US" sz="2000" dirty="0">
                          <a:solidFill>
                            <a:srgbClr val="000000"/>
                          </a:solidFill>
                        </a:rPr>
                        <a:t> = 1000 dm</a:t>
                      </a:r>
                      <a:r>
                        <a:rPr lang="en-US" sz="2000" baseline="30000" dirty="0">
                          <a:solidFill>
                            <a:srgbClr val="000000"/>
                          </a:solidFill>
                        </a:rPr>
                        <a:t>3</a:t>
                      </a:r>
                      <a:r>
                        <a:rPr lang="en-US" sz="2000" dirty="0">
                          <a:solidFill>
                            <a:srgbClr val="000000"/>
                          </a:solidFill>
                        </a:rPr>
                        <a:t> = 1 000 000 cm</a:t>
                      </a:r>
                      <a:r>
                        <a:rPr lang="en-US" sz="2000" baseline="30000" dirty="0">
                          <a:solidFill>
                            <a:srgbClr val="000000"/>
                          </a:solidFill>
                        </a:rPr>
                        <a:t>3</a:t>
                      </a:r>
                      <a:r>
                        <a:rPr lang="en-US" sz="2000" dirty="0">
                          <a:solidFill>
                            <a:srgbClr val="000000"/>
                          </a:solidFil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1 000 000 000 mm</a:t>
                      </a:r>
                      <a:r>
                        <a:rPr lang="en-US" sz="2000" baseline="30000" dirty="0">
                          <a:solidFill>
                            <a:srgbClr val="000000"/>
                          </a:solidFill>
                        </a:rPr>
                        <a:t>3</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Metric Units of Volume</a:t>
            </a:r>
          </a:p>
        </p:txBody>
      </p:sp>
      <p:sp>
        <p:nvSpPr>
          <p:cNvPr id="5" name="Content Placeholder 2"/>
          <p:cNvSpPr>
            <a:spLocks noGrp="1"/>
          </p:cNvSpPr>
          <p:nvPr>
            <p:ph idx="1"/>
          </p:nvPr>
        </p:nvSpPr>
        <p:spPr>
          <a:xfrm>
            <a:off x="457200" y="1280160"/>
            <a:ext cx="8229600" cy="4647426"/>
          </a:xfrm>
          <a:solidFill>
            <a:srgbClr val="FFFFCC"/>
          </a:solidFill>
          <a:ln w="28575">
            <a:solidFill>
              <a:srgbClr val="000000"/>
            </a:solidFill>
          </a:ln>
        </p:spPr>
        <p:txBody>
          <a:bodyPr>
            <a:spAutoFit/>
          </a:bodyPr>
          <a:lstStyle/>
          <a:p>
            <a:pPr algn="ctr">
              <a:buNone/>
              <a:tabLst>
                <a:tab pos="228600" algn="l"/>
              </a:tabLst>
            </a:pPr>
            <a:r>
              <a:rPr lang="en-US" b="1" i="0" dirty="0">
                <a:solidFill>
                  <a:srgbClr val="000000"/>
                </a:solidFill>
              </a:rPr>
              <a:t>Changing Metric Measures of Volume</a:t>
            </a:r>
          </a:p>
          <a:p>
            <a:pPr>
              <a:spcBef>
                <a:spcPts val="0"/>
              </a:spcBef>
              <a:buNone/>
              <a:tabLst>
                <a:tab pos="228600" algn="l"/>
              </a:tabLst>
            </a:pPr>
            <a:r>
              <a:rPr lang="en-US" i="0" dirty="0">
                <a:solidFill>
                  <a:srgbClr val="000000"/>
                </a:solidFill>
              </a:rPr>
              <a:t>		         </a:t>
            </a:r>
            <a:r>
              <a:rPr lang="en-US" sz="2000" b="1" i="0" dirty="0">
                <a:solidFill>
                  <a:srgbClr val="000000"/>
                </a:solidFill>
              </a:rPr>
              <a:t>Procedure			                Example</a:t>
            </a:r>
          </a:p>
          <a:p>
            <a:pPr>
              <a:spcBef>
                <a:spcPts val="0"/>
              </a:spcBef>
              <a:buNone/>
              <a:tabLst>
                <a:tab pos="228600" algn="l"/>
              </a:tabLst>
            </a:pPr>
            <a:r>
              <a:rPr lang="en-US" sz="2000" i="0" dirty="0">
                <a:solidFill>
                  <a:srgbClr val="000000"/>
                </a:solidFill>
              </a:rPr>
              <a:t>To change to a measure of volume that is 	</a:t>
            </a:r>
            <a:endParaRPr lang="en-US" sz="2000" b="1" i="0" dirty="0">
              <a:solidFill>
                <a:srgbClr val="000000"/>
              </a:solidFill>
            </a:endParaRPr>
          </a:p>
          <a:p>
            <a:pPr>
              <a:spcBef>
                <a:spcPts val="0"/>
              </a:spcBef>
              <a:buNone/>
              <a:tabLst>
                <a:tab pos="228600" algn="l"/>
              </a:tabLst>
            </a:pPr>
            <a:r>
              <a:rPr lang="en-US" sz="2000" i="0" dirty="0">
                <a:solidFill>
                  <a:srgbClr val="000000"/>
                </a:solidFill>
              </a:rPr>
              <a:t>	one unit smaller, multiply by 1000, </a:t>
            </a:r>
          </a:p>
          <a:p>
            <a:pPr>
              <a:spcBef>
                <a:spcPts val="0"/>
              </a:spcBef>
              <a:buNone/>
              <a:tabLst>
                <a:tab pos="228600" algn="l"/>
              </a:tabLst>
            </a:pPr>
            <a:r>
              <a:rPr lang="en-US" sz="2000" i="0" dirty="0">
                <a:solidFill>
                  <a:srgbClr val="000000"/>
                </a:solidFill>
              </a:rPr>
              <a:t>	two units smaller, multiply by 1 000 000, </a:t>
            </a:r>
          </a:p>
          <a:p>
            <a:pPr>
              <a:spcBef>
                <a:spcPts val="0"/>
              </a:spcBef>
              <a:buNone/>
              <a:tabLst>
                <a:tab pos="228600" algn="l"/>
              </a:tabLst>
            </a:pPr>
            <a:r>
              <a:rPr lang="en-US" sz="2000" i="0" dirty="0">
                <a:solidFill>
                  <a:srgbClr val="000000"/>
                </a:solidFill>
              </a:rPr>
              <a:t>	three units smaller, multiply </a:t>
            </a:r>
          </a:p>
          <a:p>
            <a:pPr>
              <a:spcBef>
                <a:spcPts val="0"/>
              </a:spcBef>
              <a:buNone/>
              <a:tabLst>
                <a:tab pos="228600" algn="l"/>
              </a:tabLst>
            </a:pPr>
            <a:r>
              <a:rPr lang="en-US" sz="2000" i="0" dirty="0">
                <a:solidFill>
                  <a:srgbClr val="000000"/>
                </a:solidFill>
              </a:rPr>
              <a:t>	by 1 000 000 000, </a:t>
            </a:r>
          </a:p>
          <a:p>
            <a:pPr>
              <a:spcBef>
                <a:spcPts val="0"/>
              </a:spcBef>
              <a:buNone/>
              <a:tabLst>
                <a:tab pos="228600" algn="l"/>
              </a:tabLst>
            </a:pPr>
            <a:r>
              <a:rPr lang="en-US" sz="2000" dirty="0">
                <a:solidFill>
                  <a:srgbClr val="000000"/>
                </a:solidFill>
              </a:rPr>
              <a:t>	</a:t>
            </a:r>
            <a:r>
              <a:rPr lang="en-US" sz="2000" i="0" dirty="0">
                <a:solidFill>
                  <a:srgbClr val="000000"/>
                </a:solidFill>
              </a:rPr>
              <a:t>and so on.</a:t>
            </a:r>
          </a:p>
          <a:p>
            <a:pPr>
              <a:spcBef>
                <a:spcPts val="0"/>
              </a:spcBef>
              <a:buNone/>
              <a:tabLst>
                <a:tab pos="228600" algn="l"/>
              </a:tabLst>
            </a:pPr>
            <a:r>
              <a:rPr lang="en-US" sz="2000" i="0" dirty="0">
                <a:solidFill>
                  <a:srgbClr val="000000"/>
                </a:solidFill>
              </a:rPr>
              <a:t>To change to a measure of volume that is 	</a:t>
            </a:r>
          </a:p>
          <a:p>
            <a:pPr>
              <a:spcBef>
                <a:spcPts val="0"/>
              </a:spcBef>
              <a:buNone/>
              <a:tabLst>
                <a:tab pos="228600" algn="l"/>
              </a:tabLst>
            </a:pPr>
            <a:r>
              <a:rPr lang="en-US" sz="2000" i="0" dirty="0">
                <a:solidFill>
                  <a:srgbClr val="000000"/>
                </a:solidFill>
              </a:rPr>
              <a:t>	one unit larger, divide by 1000, </a:t>
            </a:r>
          </a:p>
          <a:p>
            <a:pPr>
              <a:spcBef>
                <a:spcPts val="0"/>
              </a:spcBef>
              <a:buNone/>
              <a:tabLst>
                <a:tab pos="228600" algn="l"/>
              </a:tabLst>
            </a:pPr>
            <a:r>
              <a:rPr lang="en-US" sz="2000" i="0" dirty="0">
                <a:solidFill>
                  <a:srgbClr val="000000"/>
                </a:solidFill>
              </a:rPr>
              <a:t>	two units larger, divide by 1 000 000, </a:t>
            </a:r>
          </a:p>
          <a:p>
            <a:pPr>
              <a:spcBef>
                <a:spcPts val="0"/>
              </a:spcBef>
              <a:buNone/>
              <a:tabLst>
                <a:tab pos="228600" algn="l"/>
              </a:tabLst>
            </a:pPr>
            <a:r>
              <a:rPr lang="en-US" sz="2000" i="0" dirty="0">
                <a:solidFill>
                  <a:srgbClr val="000000"/>
                </a:solidFill>
              </a:rPr>
              <a:t>	three units larger, divide </a:t>
            </a:r>
          </a:p>
          <a:p>
            <a:pPr>
              <a:spcBef>
                <a:spcPts val="0"/>
              </a:spcBef>
              <a:buNone/>
              <a:tabLst>
                <a:tab pos="228600" algn="l"/>
              </a:tabLst>
            </a:pPr>
            <a:r>
              <a:rPr lang="en-US" sz="2000" i="0" dirty="0">
                <a:solidFill>
                  <a:srgbClr val="000000"/>
                </a:solidFill>
              </a:rPr>
              <a:t>	by 1 000 000 000, </a:t>
            </a:r>
          </a:p>
          <a:p>
            <a:pPr>
              <a:spcBef>
                <a:spcPts val="0"/>
              </a:spcBef>
              <a:buNone/>
              <a:tabLst>
                <a:tab pos="228600" algn="l"/>
              </a:tabLst>
            </a:pPr>
            <a:r>
              <a:rPr lang="en-US" sz="2000" dirty="0">
                <a:solidFill>
                  <a:srgbClr val="000000"/>
                </a:solidFill>
              </a:rPr>
              <a:t>	</a:t>
            </a:r>
            <a:r>
              <a:rPr lang="en-US" sz="2000" i="0" dirty="0">
                <a:solidFill>
                  <a:srgbClr val="000000"/>
                </a:solidFill>
              </a:rPr>
              <a:t>and so on.</a:t>
            </a:r>
          </a:p>
        </p:txBody>
      </p:sp>
      <p:graphicFrame>
        <p:nvGraphicFramePr>
          <p:cNvPr id="1027" name="Object 3"/>
          <p:cNvGraphicFramePr>
            <a:graphicFrameLocks noChangeAspect="1"/>
          </p:cNvGraphicFramePr>
          <p:nvPr/>
        </p:nvGraphicFramePr>
        <p:xfrm>
          <a:off x="5454650" y="2476500"/>
          <a:ext cx="3009900" cy="1028700"/>
        </p:xfrm>
        <a:graphic>
          <a:graphicData uri="http://schemas.openxmlformats.org/presentationml/2006/ole">
            <mc:AlternateContent xmlns:mc="http://schemas.openxmlformats.org/markup-compatibility/2006">
              <mc:Choice xmlns:v="urn:schemas-microsoft-com:vml" Requires="v">
                <p:oleObj spid="_x0000_s32776" name="Equation" r:id="rId3" imgW="3009600" imgH="1028520" progId="Equation.DSMT4">
                  <p:embed/>
                </p:oleObj>
              </mc:Choice>
              <mc:Fallback>
                <p:oleObj name="Equation" r:id="rId3" imgW="3009600" imgH="102852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54650" y="2476500"/>
                        <a:ext cx="3009900" cy="102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nvGraphicFramePr>
        <p:xfrm>
          <a:off x="5334000" y="4267200"/>
          <a:ext cx="3048000" cy="1066800"/>
        </p:xfrm>
        <a:graphic>
          <a:graphicData uri="http://schemas.openxmlformats.org/presentationml/2006/ole">
            <mc:AlternateContent xmlns:mc="http://schemas.openxmlformats.org/markup-compatibility/2006">
              <mc:Choice xmlns:v="urn:schemas-microsoft-com:vml" Requires="v">
                <p:oleObj spid="_x0000_s32777" name="Equation" r:id="rId5" imgW="3047760" imgH="1066680" progId="Equation.DSMT4">
                  <p:embed/>
                </p:oleObj>
              </mc:Choice>
              <mc:Fallback>
                <p:oleObj name="Equation" r:id="rId5" imgW="3047760" imgH="10666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0" y="4267200"/>
                        <a:ext cx="304800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1</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056495"/>
          </a:xfrm>
        </p:spPr>
        <p:txBody>
          <a:bodyPr>
            <a:spAutoFit/>
          </a:bodyPr>
          <a:lstStyle/>
          <a:p>
            <a:r>
              <a:rPr lang="en-US" dirty="0"/>
              <a:t>The following examples illustrate how to change from larger to smaller units of volume in the metric system.</a:t>
            </a:r>
            <a:r>
              <a:rPr lang="en-US" i="0" dirty="0">
                <a:solidFill>
                  <a:schemeClr val="tx1"/>
                </a:solidFill>
              </a:rPr>
              <a:t> </a:t>
            </a:r>
          </a:p>
          <a:p>
            <a:pPr eaLnBrk="1" hangingPunct="1">
              <a:buNone/>
              <a:tabLst>
                <a:tab pos="457200" algn="l"/>
                <a:tab pos="1714500" algn="r"/>
                <a:tab pos="1828800" algn="l"/>
              </a:tabLst>
            </a:pPr>
            <a:r>
              <a:rPr lang="en-US" b="1" i="0" dirty="0">
                <a:solidFill>
                  <a:srgbClr val="366092"/>
                </a:solidFill>
              </a:rPr>
              <a:t>a.	</a:t>
            </a:r>
            <a:r>
              <a:rPr lang="en-US" i="0" dirty="0">
                <a:solidFill>
                  <a:srgbClr val="0000FF"/>
                </a:solidFill>
              </a:rPr>
              <a:t>15 cm</a:t>
            </a:r>
            <a:r>
              <a:rPr lang="en-US" i="0" baseline="30000" dirty="0">
                <a:solidFill>
                  <a:srgbClr val="0000FF"/>
                </a:solidFill>
              </a:rPr>
              <a:t>3	</a:t>
            </a:r>
            <a:endParaRPr lang="en-US" i="0" dirty="0">
              <a:solidFill>
                <a:srgbClr val="000099"/>
              </a:solidFill>
            </a:endParaRPr>
          </a:p>
          <a:p>
            <a:pPr eaLnBrk="1" hangingPunct="1">
              <a:buNone/>
              <a:tabLst>
                <a:tab pos="457200" algn="l"/>
                <a:tab pos="1714500" algn="r"/>
                <a:tab pos="1828800" algn="l"/>
              </a:tabLst>
            </a:pPr>
            <a:r>
              <a:rPr lang="en-US" i="0" dirty="0">
                <a:solidFill>
                  <a:srgbClr val="000099"/>
                </a:solidFill>
              </a:rPr>
              <a:t>		=	15(1000 mm</a:t>
            </a:r>
            <a:r>
              <a:rPr lang="en-US" i="0" baseline="30000" dirty="0">
                <a:solidFill>
                  <a:srgbClr val="000099"/>
                </a:solidFill>
              </a:rPr>
              <a:t>3</a:t>
            </a:r>
            <a:r>
              <a:rPr lang="en-US" i="0" dirty="0">
                <a:solidFill>
                  <a:srgbClr val="000099"/>
                </a:solidFill>
              </a:rPr>
              <a:t>) </a:t>
            </a:r>
          </a:p>
          <a:p>
            <a:pPr eaLnBrk="1" hangingPunct="1">
              <a:buNone/>
              <a:tabLst>
                <a:tab pos="457200" algn="l"/>
                <a:tab pos="1714500" algn="r"/>
                <a:tab pos="1828800" algn="l"/>
              </a:tabLst>
            </a:pPr>
            <a:r>
              <a:rPr lang="en-US" i="0" dirty="0">
                <a:solidFill>
                  <a:srgbClr val="000099"/>
                </a:solidFill>
              </a:rPr>
              <a:t>		=	</a:t>
            </a:r>
            <a:r>
              <a:rPr lang="en-US" i="0" dirty="0">
                <a:solidFill>
                  <a:srgbClr val="FF0000"/>
                </a:solidFill>
              </a:rPr>
              <a:t>15 000 mm</a:t>
            </a:r>
            <a:r>
              <a:rPr lang="en-US" i="0" baseline="30000" dirty="0">
                <a:solidFill>
                  <a:srgbClr val="FF0000"/>
                </a:solidFill>
              </a:rPr>
              <a:t>3</a:t>
            </a:r>
            <a:endParaRPr lang="en-US" i="0" dirty="0">
              <a:solidFill>
                <a:srgbClr val="FF0000"/>
              </a:solidFill>
            </a:endParaRPr>
          </a:p>
          <a:p>
            <a:pPr eaLnBrk="1" hangingPunct="1">
              <a:buNone/>
              <a:tabLst>
                <a:tab pos="457200" algn="l"/>
                <a:tab pos="1828800" algn="r"/>
                <a:tab pos="1943100" algn="l"/>
              </a:tabLst>
            </a:pPr>
            <a:r>
              <a:rPr lang="en-US" b="1" i="0" dirty="0">
                <a:solidFill>
                  <a:srgbClr val="366092"/>
                </a:solidFill>
              </a:rPr>
              <a:t>b.	</a:t>
            </a:r>
            <a:r>
              <a:rPr lang="en-US" i="0" dirty="0">
                <a:solidFill>
                  <a:srgbClr val="0000FF"/>
                </a:solidFill>
              </a:rPr>
              <a:t>4.1 dm</a:t>
            </a:r>
            <a:r>
              <a:rPr lang="en-US" i="0" baseline="30000" dirty="0">
                <a:solidFill>
                  <a:srgbClr val="0000FF"/>
                </a:solidFill>
              </a:rPr>
              <a:t>3	</a:t>
            </a:r>
            <a:endParaRPr lang="en-US" i="0" dirty="0">
              <a:solidFill>
                <a:srgbClr val="000099"/>
              </a:solidFill>
            </a:endParaRPr>
          </a:p>
          <a:p>
            <a:pPr eaLnBrk="1" hangingPunct="1">
              <a:buNone/>
              <a:tabLst>
                <a:tab pos="457200" algn="l"/>
                <a:tab pos="1828800" algn="r"/>
                <a:tab pos="1943100" algn="l"/>
              </a:tabLst>
            </a:pPr>
            <a:r>
              <a:rPr lang="en-US" i="0" dirty="0">
                <a:solidFill>
                  <a:srgbClr val="000099"/>
                </a:solidFill>
              </a:rPr>
              <a:t>		=	4.1(1000 cm</a:t>
            </a:r>
            <a:r>
              <a:rPr lang="en-US" i="0" baseline="30000" dirty="0">
                <a:solidFill>
                  <a:srgbClr val="000099"/>
                </a:solidFill>
              </a:rPr>
              <a:t>3</a:t>
            </a:r>
            <a:r>
              <a:rPr lang="en-US" i="0" dirty="0">
                <a:solidFill>
                  <a:srgbClr val="000099"/>
                </a:solidFill>
              </a:rPr>
              <a:t>) </a:t>
            </a:r>
          </a:p>
          <a:p>
            <a:pPr eaLnBrk="1" hangingPunct="1">
              <a:buNone/>
              <a:tabLst>
                <a:tab pos="457200" algn="l"/>
                <a:tab pos="1828800" algn="r"/>
                <a:tab pos="1943100" algn="l"/>
              </a:tabLst>
            </a:pPr>
            <a:r>
              <a:rPr lang="en-US" i="0" dirty="0">
                <a:solidFill>
                  <a:srgbClr val="000099"/>
                </a:solidFill>
              </a:rPr>
              <a:t>		=	</a:t>
            </a:r>
            <a:r>
              <a:rPr lang="en-US" i="0" dirty="0">
                <a:solidFill>
                  <a:srgbClr val="FF0000"/>
                </a:solidFill>
              </a:rPr>
              <a:t>4100 cm</a:t>
            </a:r>
            <a:r>
              <a:rPr lang="en-US" i="0" baseline="30000" dirty="0">
                <a:solidFill>
                  <a:srgbClr val="FF0000"/>
                </a:solidFill>
              </a:rPr>
              <a:t>3</a:t>
            </a:r>
            <a:endParaRPr lang="en-US" i="0" dirty="0">
              <a:solidFill>
                <a:srgbClr val="366092"/>
              </a:solidFill>
            </a:endParaRPr>
          </a:p>
        </p:txBody>
      </p:sp>
      <p:sp>
        <p:nvSpPr>
          <p:cNvPr id="4" name="Rectangle 3"/>
          <p:cNvSpPr/>
          <p:nvPr/>
        </p:nvSpPr>
        <p:spPr>
          <a:xfrm>
            <a:off x="1993900" y="2235200"/>
            <a:ext cx="1936749" cy="523220"/>
          </a:xfrm>
          <a:prstGeom prst="rect">
            <a:avLst/>
          </a:prstGeom>
        </p:spPr>
        <p:txBody>
          <a:bodyPr wrap="none">
            <a:spAutoFit/>
          </a:bodyPr>
          <a:lstStyle/>
          <a:p>
            <a:r>
              <a:rPr lang="en-US" sz="2800" dirty="0">
                <a:solidFill>
                  <a:srgbClr val="000099"/>
                </a:solidFill>
              </a:rPr>
              <a:t>= 15(1 cm</a:t>
            </a:r>
            <a:r>
              <a:rPr lang="en-US" sz="2800" baseline="30000" dirty="0">
                <a:solidFill>
                  <a:srgbClr val="000099"/>
                </a:solidFill>
              </a:rPr>
              <a:t>3</a:t>
            </a:r>
            <a:r>
              <a:rPr lang="en-US" sz="2800" dirty="0">
                <a:solidFill>
                  <a:srgbClr val="000099"/>
                </a:solidFill>
              </a:rPr>
              <a:t>) </a:t>
            </a:r>
            <a:endParaRPr lang="en-US" sz="2800" dirty="0"/>
          </a:p>
        </p:txBody>
      </p:sp>
      <p:sp>
        <p:nvSpPr>
          <p:cNvPr id="5" name="Rectangle 4"/>
          <p:cNvSpPr/>
          <p:nvPr/>
        </p:nvSpPr>
        <p:spPr>
          <a:xfrm>
            <a:off x="2100611" y="3782080"/>
            <a:ext cx="2064989" cy="523220"/>
          </a:xfrm>
          <a:prstGeom prst="rect">
            <a:avLst/>
          </a:prstGeom>
        </p:spPr>
        <p:txBody>
          <a:bodyPr wrap="none">
            <a:spAutoFit/>
          </a:bodyPr>
          <a:lstStyle/>
          <a:p>
            <a:r>
              <a:rPr lang="en-US" sz="2800" dirty="0">
                <a:solidFill>
                  <a:srgbClr val="000099"/>
                </a:solidFill>
              </a:rPr>
              <a:t>= 4.1(1 dm</a:t>
            </a:r>
            <a:r>
              <a:rPr lang="en-US" sz="2800" baseline="30000" dirty="0">
                <a:solidFill>
                  <a:srgbClr val="000099"/>
                </a:solidFill>
              </a:rPr>
              <a:t>3</a:t>
            </a:r>
            <a:r>
              <a:rPr lang="en-US" sz="2800" dirty="0">
                <a:solidFill>
                  <a:srgbClr val="000099"/>
                </a:solidFill>
              </a:rPr>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1 (cont.)</a:t>
            </a:r>
            <a:endParaRPr lang="en-US" dirty="0">
              <a:solidFill>
                <a:schemeClr val="accent1">
                  <a:lumMod val="50000"/>
                </a:schemeClr>
              </a:solidFill>
            </a:endParaRPr>
          </a:p>
        </p:txBody>
      </p:sp>
      <p:sp>
        <p:nvSpPr>
          <p:cNvPr id="15362" name="Content Placeholder 2"/>
          <p:cNvSpPr>
            <a:spLocks noGrp="1"/>
          </p:cNvSpPr>
          <p:nvPr>
            <p:ph idx="1"/>
          </p:nvPr>
        </p:nvSpPr>
        <p:spPr/>
        <p:txBody>
          <a:bodyPr>
            <a:noAutofit/>
          </a:bodyPr>
          <a:lstStyle/>
          <a:p>
            <a:pPr eaLnBrk="1" hangingPunct="1">
              <a:buNone/>
              <a:tabLst>
                <a:tab pos="457200" algn="l"/>
                <a:tab pos="1828800" algn="r"/>
                <a:tab pos="1943100" algn="l"/>
              </a:tabLst>
            </a:pPr>
            <a:r>
              <a:rPr lang="en-US" b="1" i="0" dirty="0">
                <a:solidFill>
                  <a:srgbClr val="366092"/>
                </a:solidFill>
              </a:rPr>
              <a:t>c.	</a:t>
            </a:r>
            <a:r>
              <a:rPr lang="en-US" i="0" dirty="0">
                <a:solidFill>
                  <a:srgbClr val="0000FF"/>
                </a:solidFill>
              </a:rPr>
              <a:t>22.6 m</a:t>
            </a:r>
            <a:r>
              <a:rPr lang="en-US" i="0" baseline="30000" dirty="0">
                <a:solidFill>
                  <a:srgbClr val="0000FF"/>
                </a:solidFill>
              </a:rPr>
              <a:t>3	</a:t>
            </a:r>
            <a:endParaRPr lang="en-US" i="0" dirty="0">
              <a:solidFill>
                <a:srgbClr val="000099"/>
              </a:solidFill>
            </a:endParaRPr>
          </a:p>
          <a:p>
            <a:pPr eaLnBrk="1" hangingPunct="1">
              <a:buNone/>
              <a:tabLst>
                <a:tab pos="457200" algn="l"/>
                <a:tab pos="1828800" algn="r"/>
                <a:tab pos="1943100" algn="l"/>
              </a:tabLst>
            </a:pPr>
            <a:r>
              <a:rPr lang="en-US" i="0" dirty="0">
                <a:solidFill>
                  <a:srgbClr val="000099"/>
                </a:solidFill>
              </a:rPr>
              <a:t>		=	(22.6)(1 000 000 cm</a:t>
            </a:r>
            <a:r>
              <a:rPr lang="en-US" i="0" baseline="30000" dirty="0">
                <a:solidFill>
                  <a:srgbClr val="000099"/>
                </a:solidFill>
              </a:rPr>
              <a:t>3</a:t>
            </a:r>
            <a:r>
              <a:rPr lang="en-US" i="0" dirty="0">
                <a:solidFill>
                  <a:srgbClr val="000099"/>
                </a:solidFill>
              </a:rPr>
              <a:t>) </a:t>
            </a:r>
          </a:p>
          <a:p>
            <a:pPr eaLnBrk="1" hangingPunct="1">
              <a:buNone/>
              <a:tabLst>
                <a:tab pos="457200" algn="l"/>
                <a:tab pos="1828800" algn="r"/>
                <a:tab pos="1943100" algn="l"/>
              </a:tabLst>
            </a:pPr>
            <a:r>
              <a:rPr lang="en-US" i="0" dirty="0">
                <a:solidFill>
                  <a:srgbClr val="000099"/>
                </a:solidFill>
              </a:rPr>
              <a:t>		=	</a:t>
            </a:r>
            <a:r>
              <a:rPr lang="en-US" i="0" dirty="0">
                <a:solidFill>
                  <a:srgbClr val="FF0000"/>
                </a:solidFill>
              </a:rPr>
              <a:t>22 600 000 cm</a:t>
            </a:r>
            <a:r>
              <a:rPr lang="en-US" i="0" baseline="30000" dirty="0">
                <a:solidFill>
                  <a:srgbClr val="FF0000"/>
                </a:solidFill>
              </a:rPr>
              <a:t>3</a:t>
            </a:r>
          </a:p>
          <a:p>
            <a:pPr eaLnBrk="1" hangingPunct="1">
              <a:buNone/>
              <a:tabLst>
                <a:tab pos="457200" algn="l"/>
                <a:tab pos="1371600" algn="r"/>
                <a:tab pos="1485900" algn="l"/>
              </a:tabLst>
            </a:pPr>
            <a:r>
              <a:rPr lang="en-US" b="1" i="0" dirty="0">
                <a:solidFill>
                  <a:srgbClr val="366092"/>
                </a:solidFill>
              </a:rPr>
              <a:t>d.	</a:t>
            </a:r>
            <a:r>
              <a:rPr lang="en-US" i="0" dirty="0">
                <a:solidFill>
                  <a:srgbClr val="0000FF"/>
                </a:solidFill>
              </a:rPr>
              <a:t>4 m</a:t>
            </a:r>
            <a:r>
              <a:rPr lang="en-US" i="0" baseline="30000" dirty="0">
                <a:solidFill>
                  <a:srgbClr val="0000FF"/>
                </a:solidFill>
              </a:rPr>
              <a:t>3</a:t>
            </a:r>
            <a:r>
              <a:rPr lang="en-US" i="0" baseline="30000" dirty="0">
                <a:solidFill>
                  <a:srgbClr val="000099"/>
                </a:solidFill>
              </a:rPr>
              <a:t>	</a:t>
            </a:r>
            <a:endParaRPr lang="en-US" i="0" dirty="0">
              <a:solidFill>
                <a:srgbClr val="000099"/>
              </a:solidFill>
            </a:endParaRPr>
          </a:p>
          <a:p>
            <a:pPr eaLnBrk="1" hangingPunct="1">
              <a:buNone/>
              <a:tabLst>
                <a:tab pos="457200" algn="l"/>
                <a:tab pos="1371600" algn="r"/>
                <a:tab pos="1485900" algn="l"/>
              </a:tabLst>
            </a:pPr>
            <a:r>
              <a:rPr lang="en-US" i="0" dirty="0">
                <a:solidFill>
                  <a:srgbClr val="000099"/>
                </a:solidFill>
              </a:rPr>
              <a:t>		=	4(1000 dm</a:t>
            </a:r>
            <a:r>
              <a:rPr lang="en-US" i="0" baseline="30000" dirty="0">
                <a:solidFill>
                  <a:srgbClr val="000099"/>
                </a:solidFill>
              </a:rPr>
              <a:t>3</a:t>
            </a:r>
            <a:r>
              <a:rPr lang="en-US" i="0" dirty="0">
                <a:solidFill>
                  <a:srgbClr val="000099"/>
                </a:solidFill>
              </a:rPr>
              <a:t>)</a:t>
            </a:r>
          </a:p>
          <a:p>
            <a:pPr>
              <a:tabLst>
                <a:tab pos="457200" algn="l"/>
                <a:tab pos="1371600" algn="r"/>
                <a:tab pos="1485900" algn="l"/>
              </a:tabLst>
            </a:pPr>
            <a:r>
              <a:rPr lang="en-US" dirty="0">
                <a:solidFill>
                  <a:srgbClr val="000099"/>
                </a:solidFill>
              </a:rPr>
              <a:t>		=	4000 dm</a:t>
            </a:r>
            <a:r>
              <a:rPr lang="en-US" baseline="30000" dirty="0">
                <a:solidFill>
                  <a:srgbClr val="000099"/>
                </a:solidFill>
              </a:rPr>
              <a:t>3</a:t>
            </a:r>
            <a:r>
              <a:rPr lang="en-US" i="0" dirty="0">
                <a:solidFill>
                  <a:srgbClr val="000099"/>
                </a:solidFill>
              </a:rPr>
              <a:t> </a:t>
            </a:r>
          </a:p>
          <a:p>
            <a:pPr eaLnBrk="1" hangingPunct="1">
              <a:buNone/>
              <a:tabLst>
                <a:tab pos="457200" algn="l"/>
                <a:tab pos="1371600" algn="r"/>
                <a:tab pos="1485900" algn="l"/>
              </a:tabLst>
            </a:pPr>
            <a:r>
              <a:rPr lang="en-US" i="0" dirty="0">
                <a:solidFill>
                  <a:srgbClr val="000099"/>
                </a:solidFill>
              </a:rPr>
              <a:t>		=	4000(1000 cm</a:t>
            </a:r>
            <a:r>
              <a:rPr lang="en-US" i="0" baseline="30000" dirty="0">
                <a:solidFill>
                  <a:srgbClr val="000099"/>
                </a:solidFill>
              </a:rPr>
              <a:t>3</a:t>
            </a:r>
            <a:r>
              <a:rPr lang="en-US" i="0" dirty="0">
                <a:solidFill>
                  <a:srgbClr val="000099"/>
                </a:solidFill>
              </a:rPr>
              <a:t>) </a:t>
            </a:r>
          </a:p>
          <a:p>
            <a:pPr eaLnBrk="1" hangingPunct="1">
              <a:buNone/>
              <a:tabLst>
                <a:tab pos="457200" algn="l"/>
                <a:tab pos="1371600" algn="r"/>
                <a:tab pos="1485900" algn="l"/>
              </a:tabLst>
            </a:pPr>
            <a:r>
              <a:rPr lang="en-US" i="0" dirty="0">
                <a:solidFill>
                  <a:srgbClr val="000099"/>
                </a:solidFill>
              </a:rPr>
              <a:t>		=	</a:t>
            </a:r>
            <a:r>
              <a:rPr lang="en-US" i="0" dirty="0">
                <a:solidFill>
                  <a:srgbClr val="FF0000"/>
                </a:solidFill>
              </a:rPr>
              <a:t>4 000 000 cm</a:t>
            </a:r>
            <a:r>
              <a:rPr lang="en-US" i="0" baseline="30000" dirty="0">
                <a:solidFill>
                  <a:srgbClr val="FF0000"/>
                </a:solidFill>
              </a:rPr>
              <a:t>3</a:t>
            </a:r>
            <a:r>
              <a:rPr lang="en-US" b="1" i="0" dirty="0">
                <a:solidFill>
                  <a:srgbClr val="FF0000"/>
                </a:solidFill>
              </a:rPr>
              <a:t>	</a:t>
            </a:r>
            <a:r>
              <a:rPr lang="en-US" b="1" i="0" dirty="0">
                <a:solidFill>
                  <a:srgbClr val="000099"/>
                </a:solidFill>
              </a:rPr>
              <a:t>	</a:t>
            </a:r>
            <a:endParaRPr lang="en-US" i="0" dirty="0">
              <a:solidFill>
                <a:srgbClr val="366092"/>
              </a:solidFill>
            </a:endParaRPr>
          </a:p>
        </p:txBody>
      </p:sp>
      <p:sp>
        <p:nvSpPr>
          <p:cNvPr id="4" name="Rectangle 3"/>
          <p:cNvSpPr/>
          <p:nvPr/>
        </p:nvSpPr>
        <p:spPr>
          <a:xfrm>
            <a:off x="2108200" y="1295400"/>
            <a:ext cx="2058577" cy="523220"/>
          </a:xfrm>
          <a:prstGeom prst="rect">
            <a:avLst/>
          </a:prstGeom>
        </p:spPr>
        <p:txBody>
          <a:bodyPr wrap="none">
            <a:spAutoFit/>
          </a:bodyPr>
          <a:lstStyle/>
          <a:p>
            <a:r>
              <a:rPr lang="en-US" sz="2800" dirty="0">
                <a:solidFill>
                  <a:srgbClr val="000099"/>
                </a:solidFill>
              </a:rPr>
              <a:t>= 22.6(1 m</a:t>
            </a:r>
            <a:r>
              <a:rPr lang="en-US" sz="2800" baseline="30000" dirty="0">
                <a:solidFill>
                  <a:srgbClr val="000099"/>
                </a:solidFill>
              </a:rPr>
              <a:t>3</a:t>
            </a:r>
            <a:r>
              <a:rPr lang="en-US" sz="2800" dirty="0">
                <a:solidFill>
                  <a:srgbClr val="000099"/>
                </a:solidFill>
              </a:rPr>
              <a:t>) </a:t>
            </a:r>
            <a:endParaRPr lang="en-US" sz="2800" dirty="0"/>
          </a:p>
        </p:txBody>
      </p:sp>
      <p:sp>
        <p:nvSpPr>
          <p:cNvPr id="5" name="Rectangle 4"/>
          <p:cNvSpPr/>
          <p:nvPr/>
        </p:nvSpPr>
        <p:spPr>
          <a:xfrm>
            <a:off x="1651000" y="2832100"/>
            <a:ext cx="1601721" cy="523220"/>
          </a:xfrm>
          <a:prstGeom prst="rect">
            <a:avLst/>
          </a:prstGeom>
        </p:spPr>
        <p:txBody>
          <a:bodyPr wrap="none">
            <a:spAutoFit/>
          </a:bodyPr>
          <a:lstStyle/>
          <a:p>
            <a:r>
              <a:rPr lang="en-US" sz="2800" dirty="0">
                <a:solidFill>
                  <a:srgbClr val="000099"/>
                </a:solidFill>
              </a:rPr>
              <a:t>= 4(1 m</a:t>
            </a:r>
            <a:r>
              <a:rPr lang="en-US" sz="2800" baseline="30000" dirty="0">
                <a:solidFill>
                  <a:srgbClr val="000099"/>
                </a:solidFill>
              </a:rPr>
              <a:t>3</a:t>
            </a:r>
            <a:r>
              <a:rPr lang="en-US" sz="2800" dirty="0">
                <a:solidFill>
                  <a:srgbClr val="000099"/>
                </a:solidFill>
              </a:rPr>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36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2</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a:tabLst>
                <a:tab pos="457200" algn="l"/>
              </a:tabLst>
            </a:pPr>
            <a:r>
              <a:rPr lang="en-US" dirty="0"/>
              <a:t>The following examples illustrate how to change from smaller to larger units of volume in the metric system.</a:t>
            </a:r>
            <a:endParaRPr lang="en-US" i="0" dirty="0">
              <a:solidFill>
                <a:schemeClr val="tx1"/>
              </a:solidFill>
            </a:endParaRPr>
          </a:p>
          <a:p>
            <a:pPr eaLnBrk="1" hangingPunct="1">
              <a:buNone/>
              <a:tabLst>
                <a:tab pos="457200" algn="l"/>
              </a:tabLst>
            </a:pPr>
            <a:r>
              <a:rPr lang="en-US" b="1" i="0" dirty="0">
                <a:solidFill>
                  <a:srgbClr val="000099"/>
                </a:solidFill>
              </a:rPr>
              <a:t>		</a:t>
            </a:r>
            <a:endParaRPr lang="en-US" i="0" dirty="0">
              <a:solidFill>
                <a:srgbClr val="000099"/>
              </a:solidFill>
            </a:endParaRPr>
          </a:p>
          <a:p>
            <a:pPr eaLnBrk="1" hangingPunct="1">
              <a:buNone/>
              <a:tabLst>
                <a:tab pos="457200" algn="l"/>
              </a:tabLst>
            </a:pPr>
            <a:endParaRPr lang="en-US" sz="1000" i="0" dirty="0">
              <a:solidFill>
                <a:srgbClr val="366092"/>
              </a:solidFill>
            </a:endParaRPr>
          </a:p>
        </p:txBody>
      </p:sp>
      <p:graphicFrame>
        <p:nvGraphicFramePr>
          <p:cNvPr id="10" name="Object 9"/>
          <p:cNvGraphicFramePr>
            <a:graphicFrameLocks noChangeAspect="1"/>
          </p:cNvGraphicFramePr>
          <p:nvPr/>
        </p:nvGraphicFramePr>
        <p:xfrm>
          <a:off x="530352" y="2514600"/>
          <a:ext cx="1320800" cy="381000"/>
        </p:xfrm>
        <a:graphic>
          <a:graphicData uri="http://schemas.openxmlformats.org/presentationml/2006/ole">
            <mc:AlternateContent xmlns:mc="http://schemas.openxmlformats.org/markup-compatibility/2006">
              <mc:Choice xmlns:v="urn:schemas-microsoft-com:vml" Requires="v">
                <p:oleObj spid="_x0000_s19475" name="Equation" r:id="rId4" imgW="1320480" imgH="380880" progId="Equation.DSMT4">
                  <p:embed/>
                </p:oleObj>
              </mc:Choice>
              <mc:Fallback>
                <p:oleObj name="Equation" r:id="rId4" imgW="1320480" imgH="380880" progId="Equation.DSMT4">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352" y="2514600"/>
                        <a:ext cx="13208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58" name="Object 2"/>
          <p:cNvGraphicFramePr>
            <a:graphicFrameLocks noChangeAspect="1"/>
          </p:cNvGraphicFramePr>
          <p:nvPr/>
        </p:nvGraphicFramePr>
        <p:xfrm>
          <a:off x="530352" y="3810000"/>
          <a:ext cx="1727200" cy="381000"/>
        </p:xfrm>
        <a:graphic>
          <a:graphicData uri="http://schemas.openxmlformats.org/presentationml/2006/ole">
            <mc:AlternateContent xmlns:mc="http://schemas.openxmlformats.org/markup-compatibility/2006">
              <mc:Choice xmlns:v="urn:schemas-microsoft-com:vml" Requires="v">
                <p:oleObj spid="_x0000_s19476" name="Equation" r:id="rId6" imgW="1726920" imgH="380880" progId="Equation.DSMT4">
                  <p:embed/>
                </p:oleObj>
              </mc:Choice>
              <mc:Fallback>
                <p:oleObj name="Equation" r:id="rId6" imgW="1726920" imgH="380880" progId="Equation.DSMT4">
                  <p:embed/>
                  <p:pic>
                    <p:nvPicPr>
                      <p:cNvPr id="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0352" y="3810000"/>
                        <a:ext cx="1727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59" name="Object 3"/>
          <p:cNvGraphicFramePr>
            <a:graphicFrameLocks noChangeAspect="1"/>
          </p:cNvGraphicFramePr>
          <p:nvPr/>
        </p:nvGraphicFramePr>
        <p:xfrm>
          <a:off x="1955800" y="2362200"/>
          <a:ext cx="1663700" cy="838200"/>
        </p:xfrm>
        <a:graphic>
          <a:graphicData uri="http://schemas.openxmlformats.org/presentationml/2006/ole">
            <mc:AlternateContent xmlns:mc="http://schemas.openxmlformats.org/markup-compatibility/2006">
              <mc:Choice xmlns:v="urn:schemas-microsoft-com:vml" Requires="v">
                <p:oleObj spid="_x0000_s19477" name="Equation" r:id="rId8" imgW="1663560" imgH="838080" progId="Equation.DSMT4">
                  <p:embed/>
                </p:oleObj>
              </mc:Choice>
              <mc:Fallback>
                <p:oleObj name="Equation" r:id="rId8" imgW="1663560" imgH="838080" progId="Equation.DSMT4">
                  <p:embed/>
                  <p:pic>
                    <p:nvPicPr>
                      <p:cNvPr id="0"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55800" y="2362200"/>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3733800" y="2565400"/>
          <a:ext cx="1778000" cy="381000"/>
        </p:xfrm>
        <a:graphic>
          <a:graphicData uri="http://schemas.openxmlformats.org/presentationml/2006/ole">
            <mc:AlternateContent xmlns:mc="http://schemas.openxmlformats.org/markup-compatibility/2006">
              <mc:Choice xmlns:v="urn:schemas-microsoft-com:vml" Requires="v">
                <p:oleObj spid="_x0000_s19478" name="Equation" r:id="rId10" imgW="1777680" imgH="380880" progId="Equation.DSMT4">
                  <p:embed/>
                </p:oleObj>
              </mc:Choice>
              <mc:Fallback>
                <p:oleObj name="Equation" r:id="rId10" imgW="1777680" imgH="380880" progId="Equation.DSMT4">
                  <p:embed/>
                  <p:pic>
                    <p:nvPicPr>
                      <p:cNvPr id="0" name="Picture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33800" y="2565400"/>
                        <a:ext cx="1778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2362200" y="3619500"/>
          <a:ext cx="1625600" cy="838200"/>
        </p:xfrm>
        <a:graphic>
          <a:graphicData uri="http://schemas.openxmlformats.org/presentationml/2006/ole">
            <mc:AlternateContent xmlns:mc="http://schemas.openxmlformats.org/markup-compatibility/2006">
              <mc:Choice xmlns:v="urn:schemas-microsoft-com:vml" Requires="v">
                <p:oleObj spid="_x0000_s19479" name="Equation" r:id="rId12" imgW="1625400" imgH="838080" progId="Equation.DSMT4">
                  <p:embed/>
                </p:oleObj>
              </mc:Choice>
              <mc:Fallback>
                <p:oleObj name="Equation" r:id="rId12" imgW="1625400" imgH="838080" progId="Equation.DSMT4">
                  <p:embed/>
                  <p:pic>
                    <p:nvPicPr>
                      <p:cNvPr id="0" name="Picture 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62200" y="3619500"/>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4102100" y="3810000"/>
          <a:ext cx="1917700" cy="381000"/>
        </p:xfrm>
        <a:graphic>
          <a:graphicData uri="http://schemas.openxmlformats.org/presentationml/2006/ole">
            <mc:AlternateContent xmlns:mc="http://schemas.openxmlformats.org/markup-compatibility/2006">
              <mc:Choice xmlns:v="urn:schemas-microsoft-com:vml" Requires="v">
                <p:oleObj spid="_x0000_s19480" name="Equation" r:id="rId14" imgW="1917360" imgH="380880" progId="Equation.DSMT4">
                  <p:embed/>
                </p:oleObj>
              </mc:Choice>
              <mc:Fallback>
                <p:oleObj name="Equation" r:id="rId14" imgW="1917360" imgH="380880" progId="Equation.DSMT4">
                  <p:embed/>
                  <p:pic>
                    <p:nvPicPr>
                      <p:cNvPr id="0" name="Picture 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102100" y="3810000"/>
                        <a:ext cx="1917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5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U.S. Customary and Metric Equivalent Units of Volume</a:t>
            </a:r>
          </a:p>
        </p:txBody>
      </p:sp>
      <p:graphicFrame>
        <p:nvGraphicFramePr>
          <p:cNvPr id="6" name="Content Placeholder 3"/>
          <p:cNvGraphicFramePr>
            <a:graphicFrameLocks/>
          </p:cNvGraphicFramePr>
          <p:nvPr/>
        </p:nvGraphicFramePr>
        <p:xfrm>
          <a:off x="457200" y="1325880"/>
          <a:ext cx="8229600" cy="3169920"/>
        </p:xfrm>
        <a:graphic>
          <a:graphicData uri="http://schemas.openxmlformats.org/drawingml/2006/table">
            <a:tbl>
              <a:tblPr firstRow="1" bandRow="1">
                <a:tableStyleId>{5C22544A-7EE6-4342-B048-85BDC9FD1C3A}</a:tableStyleId>
              </a:tblPr>
              <a:tblGrid>
                <a:gridCol w="2615013">
                  <a:extLst>
                    <a:ext uri="{9D8B030D-6E8A-4147-A177-3AD203B41FA5}">
                      <a16:colId xmlns:a16="http://schemas.microsoft.com/office/drawing/2014/main" val="20000"/>
                    </a:ext>
                  </a:extLst>
                </a:gridCol>
                <a:gridCol w="2372621">
                  <a:extLst>
                    <a:ext uri="{9D8B030D-6E8A-4147-A177-3AD203B41FA5}">
                      <a16:colId xmlns:a16="http://schemas.microsoft.com/office/drawing/2014/main" val="20001"/>
                    </a:ext>
                  </a:extLst>
                </a:gridCol>
                <a:gridCol w="1080656">
                  <a:extLst>
                    <a:ext uri="{9D8B030D-6E8A-4147-A177-3AD203B41FA5}">
                      <a16:colId xmlns:a16="http://schemas.microsoft.com/office/drawing/2014/main" val="20002"/>
                    </a:ext>
                  </a:extLst>
                </a:gridCol>
                <a:gridCol w="2161310">
                  <a:extLst>
                    <a:ext uri="{9D8B030D-6E8A-4147-A177-3AD203B41FA5}">
                      <a16:colId xmlns:a16="http://schemas.microsoft.com/office/drawing/2014/main" val="20003"/>
                    </a:ext>
                  </a:extLst>
                </a:gridCol>
              </a:tblGrid>
              <a:tr h="388620">
                <a:tc gridSpan="4">
                  <a:txBody>
                    <a:bodyPr/>
                    <a:lstStyle/>
                    <a:p>
                      <a:pPr algn="ctr"/>
                      <a:r>
                        <a:rPr lang="en-US" sz="2000" dirty="0"/>
                        <a:t>Metric Units of Liquid Volume and Equivalents</a:t>
                      </a:r>
                      <a:endParaRPr lang="en-US" sz="2000" b="1" dirty="0"/>
                    </a:p>
                  </a:txBody>
                  <a:tcPr>
                    <a:lnB w="38100" cmpd="sng">
                      <a:noFill/>
                    </a:lnB>
                  </a:tcPr>
                </a:tc>
                <a:tc hMerge="1">
                  <a:txBody>
                    <a:bodyPr/>
                    <a:lstStyle/>
                    <a:p>
                      <a:pPr algn="ctr"/>
                      <a:endParaRPr lang="en-US" sz="2800" b="1" dirty="0"/>
                    </a:p>
                  </a:txBody>
                  <a:tcPr>
                    <a:solidFill>
                      <a:srgbClr val="D5A0F2"/>
                    </a:solidFill>
                  </a:tcPr>
                </a:tc>
                <a:tc hMerge="1">
                  <a:txBody>
                    <a:bodyPr/>
                    <a:lstStyle/>
                    <a:p>
                      <a:endParaRPr lang="en-US" sz="2400"/>
                    </a:p>
                  </a:txBody>
                  <a:tcPr/>
                </a:tc>
                <a:tc hMerge="1">
                  <a:txBody>
                    <a:bodyPr/>
                    <a:lstStyle/>
                    <a:p>
                      <a:pPr algn="ctr"/>
                      <a:endParaRPr lang="en-US" sz="2800" b="1" dirty="0"/>
                    </a:p>
                  </a:txBody>
                  <a:tcPr>
                    <a:solidFill>
                      <a:srgbClr val="D5A0F2"/>
                    </a:solidFill>
                  </a:tcPr>
                </a:tc>
                <a:extLst>
                  <a:ext uri="{0D108BD9-81ED-4DB2-BD59-A6C34878D82A}">
                    <a16:rowId xmlns:a16="http://schemas.microsoft.com/office/drawing/2014/main" val="10000"/>
                  </a:ext>
                </a:extLst>
              </a:tr>
              <a:tr h="388620">
                <a:tc gridSpan="2">
                  <a:txBody>
                    <a:bodyPr/>
                    <a:lstStyle/>
                    <a:p>
                      <a:pPr algn="ctr"/>
                      <a:r>
                        <a:rPr lang="en-US" sz="2000" b="1" baseline="0" dirty="0">
                          <a:solidFill>
                            <a:srgbClr val="000000"/>
                          </a:solidFill>
                        </a:rPr>
                        <a:t>Metric Units</a:t>
                      </a:r>
                      <a:endParaRPr lang="en-US" sz="2000" b="1" baseline="30000" dirty="0">
                        <a:solidFill>
                          <a:srgbClr val="000000"/>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hMerge="1">
                  <a:txBody>
                    <a:bodyPr/>
                    <a:lstStyle/>
                    <a:p>
                      <a:pPr algn="r"/>
                      <a:endParaRPr lang="en-US" sz="2400" b="0" baseline="30000" dirty="0"/>
                    </a:p>
                  </a:txBody>
                  <a:tcPr>
                    <a:solidFill>
                      <a:srgbClr val="EBD3F9"/>
                    </a:solidFill>
                  </a:tcPr>
                </a:tc>
                <a:tc gridSpan="2">
                  <a:txBody>
                    <a:bodyPr/>
                    <a:lstStyle/>
                    <a:p>
                      <a:pPr algn="ctr"/>
                      <a:r>
                        <a:rPr lang="en-US" sz="2000" b="1" dirty="0">
                          <a:solidFill>
                            <a:srgbClr val="000000"/>
                          </a:solidFill>
                        </a:rPr>
                        <a:t>Equivalents</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hMerge="1">
                  <a:txBody>
                    <a:bodyPr/>
                    <a:lstStyle/>
                    <a:p>
                      <a:endParaRPr lang="en-US" sz="2400" dirty="0"/>
                    </a:p>
                  </a:txBody>
                  <a:tcPr>
                    <a:solidFill>
                      <a:srgbClr val="EBD3F9"/>
                    </a:solidFill>
                  </a:tcPr>
                </a:tc>
                <a:extLst>
                  <a:ext uri="{0D108BD9-81ED-4DB2-BD59-A6C34878D82A}">
                    <a16:rowId xmlns:a16="http://schemas.microsoft.com/office/drawing/2014/main" val="10001"/>
                  </a:ext>
                </a:extLst>
              </a:tr>
              <a:tr h="388620">
                <a:tc>
                  <a:txBody>
                    <a:bodyPr/>
                    <a:lstStyle/>
                    <a:p>
                      <a:pPr algn="r"/>
                      <a:r>
                        <a:rPr lang="en-US" sz="2000" dirty="0">
                          <a:solidFill>
                            <a:srgbClr val="000000"/>
                          </a:solidFill>
                        </a:rPr>
                        <a:t>1 </a:t>
                      </a:r>
                      <a:r>
                        <a:rPr lang="en-US" sz="2000" b="1" dirty="0">
                          <a:solidFill>
                            <a:srgbClr val="000000"/>
                          </a:solidFill>
                        </a:rPr>
                        <a:t>milli</a:t>
                      </a:r>
                      <a:r>
                        <a:rPr lang="en-US" sz="2000" dirty="0">
                          <a:solidFill>
                            <a:srgbClr val="000000"/>
                          </a:solidFill>
                        </a:rPr>
                        <a:t>liter (</a:t>
                      </a:r>
                      <a:r>
                        <a:rPr lang="en-US" sz="2000" dirty="0" err="1">
                          <a:solidFill>
                            <a:srgbClr val="000000"/>
                          </a:solidFill>
                        </a:rPr>
                        <a:t>mL</a:t>
                      </a:r>
                      <a:r>
                        <a:rPr lang="en-US" sz="2000" dirty="0">
                          <a:solidFill>
                            <a:srgbClr val="000000"/>
                          </a:solidFill>
                        </a:rPr>
                        <a:t>)</a:t>
                      </a:r>
                      <a:endParaRPr lang="en-US" sz="2000" b="1"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0.001 liter</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000" dirty="0">
                          <a:solidFill>
                            <a:srgbClr val="000000"/>
                          </a:solidFill>
                        </a:rPr>
                        <a:t>1 L</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1000 </a:t>
                      </a:r>
                      <a:r>
                        <a:rPr lang="en-US" sz="2000" dirty="0" err="1">
                          <a:solidFill>
                            <a:srgbClr val="000000"/>
                          </a:solidFill>
                        </a:rPr>
                        <a:t>mL</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88620">
                <a:tc>
                  <a:txBody>
                    <a:bodyPr/>
                    <a:lstStyle/>
                    <a:p>
                      <a:pPr algn="r"/>
                      <a:r>
                        <a:rPr lang="en-US" sz="2000" dirty="0">
                          <a:solidFill>
                            <a:srgbClr val="000000"/>
                          </a:solidFill>
                        </a:rPr>
                        <a:t>1 liter (L)</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1.0 liter</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000" dirty="0">
                          <a:solidFill>
                            <a:srgbClr val="000000"/>
                          </a:solidFill>
                        </a:rPr>
                        <a:t>1 </a:t>
                      </a:r>
                      <a:r>
                        <a:rPr lang="en-US" sz="2000" dirty="0" err="1">
                          <a:solidFill>
                            <a:srgbClr val="000000"/>
                          </a:solidFill>
                        </a:rPr>
                        <a:t>kL</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1000 L</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88620">
                <a:tc>
                  <a:txBody>
                    <a:bodyPr/>
                    <a:lstStyle/>
                    <a:p>
                      <a:pPr algn="r"/>
                      <a:r>
                        <a:rPr lang="en-US" sz="2000" dirty="0">
                          <a:solidFill>
                            <a:srgbClr val="000000"/>
                          </a:solidFill>
                        </a:rPr>
                        <a:t>1 </a:t>
                      </a:r>
                      <a:r>
                        <a:rPr lang="en-US" sz="2000" b="1" dirty="0">
                          <a:solidFill>
                            <a:srgbClr val="000000"/>
                          </a:solidFill>
                        </a:rPr>
                        <a:t>hecto</a:t>
                      </a:r>
                      <a:r>
                        <a:rPr lang="en-US" sz="2000" dirty="0">
                          <a:solidFill>
                            <a:srgbClr val="000000"/>
                          </a:solidFill>
                        </a:rPr>
                        <a:t>liter (</a:t>
                      </a:r>
                      <a:r>
                        <a:rPr lang="en-US" sz="2000" dirty="0" err="1">
                          <a:solidFill>
                            <a:srgbClr val="000000"/>
                          </a:solidFill>
                        </a:rPr>
                        <a:t>hL</a:t>
                      </a:r>
                      <a:r>
                        <a:rPr lang="en-US" sz="2000" dirty="0">
                          <a:solidFill>
                            <a:srgbClr val="000000"/>
                          </a:solidFill>
                        </a:rPr>
                        <a: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100 liters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000" dirty="0">
                          <a:solidFill>
                            <a:srgbClr val="000000"/>
                          </a:solidFill>
                        </a:rPr>
                        <a:t>1 </a:t>
                      </a:r>
                      <a:r>
                        <a:rPr lang="en-US" sz="2000" dirty="0" err="1">
                          <a:solidFill>
                            <a:srgbClr val="000000"/>
                          </a:solidFill>
                        </a:rPr>
                        <a:t>kL</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10 </a:t>
                      </a:r>
                      <a:r>
                        <a:rPr lang="en-US" sz="2000" dirty="0" err="1">
                          <a:solidFill>
                            <a:srgbClr val="000000"/>
                          </a:solidFill>
                        </a:rPr>
                        <a:t>hL</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88620">
                <a:tc>
                  <a:txBody>
                    <a:bodyPr/>
                    <a:lstStyle/>
                    <a:p>
                      <a:pPr algn="r"/>
                      <a:r>
                        <a:rPr lang="en-US" sz="2000" dirty="0">
                          <a:solidFill>
                            <a:srgbClr val="000000"/>
                          </a:solidFill>
                        </a:rPr>
                        <a:t>1 </a:t>
                      </a:r>
                      <a:r>
                        <a:rPr lang="en-US" sz="2000" b="1" dirty="0">
                          <a:solidFill>
                            <a:srgbClr val="000000"/>
                          </a:solidFill>
                        </a:rPr>
                        <a:t>kilo</a:t>
                      </a:r>
                      <a:r>
                        <a:rPr lang="en-US" sz="2000" dirty="0">
                          <a:solidFill>
                            <a:srgbClr val="000000"/>
                          </a:solidFill>
                        </a:rPr>
                        <a:t>liter (</a:t>
                      </a:r>
                      <a:r>
                        <a:rPr lang="en-US" sz="2000" dirty="0" err="1">
                          <a:solidFill>
                            <a:srgbClr val="000000"/>
                          </a:solidFill>
                        </a:rPr>
                        <a:t>kL</a:t>
                      </a:r>
                      <a:r>
                        <a:rPr lang="en-US" sz="2000" dirty="0">
                          <a:solidFill>
                            <a:srgbClr val="000000"/>
                          </a:solidFill>
                        </a:rPr>
                        <a: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1000 liters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000" dirty="0">
                          <a:solidFill>
                            <a:srgbClr val="000000"/>
                          </a:solidFill>
                        </a:rPr>
                        <a:t>1 L</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1 dm</a:t>
                      </a:r>
                      <a:r>
                        <a:rPr lang="en-US" sz="2000" baseline="30000" dirty="0">
                          <a:solidFill>
                            <a:srgbClr val="000000"/>
                          </a:solidFill>
                        </a:rPr>
                        <a:t>3</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88620">
                <a:tc>
                  <a:txBody>
                    <a:bodyPr/>
                    <a:lstStyle/>
                    <a:p>
                      <a:pPr algn="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000" dirty="0">
                          <a:solidFill>
                            <a:srgbClr val="000000"/>
                          </a:solidFill>
                        </a:rPr>
                        <a:t>1 </a:t>
                      </a:r>
                      <a:r>
                        <a:rPr lang="en-US" sz="2000" dirty="0" err="1">
                          <a:solidFill>
                            <a:srgbClr val="000000"/>
                          </a:solidFill>
                        </a:rPr>
                        <a:t>kL</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1 m</a:t>
                      </a:r>
                      <a:r>
                        <a:rPr lang="en-US" sz="2000" baseline="30000" dirty="0">
                          <a:solidFill>
                            <a:srgbClr val="000000"/>
                          </a:solidFill>
                        </a:rPr>
                        <a:t>3</a:t>
                      </a:r>
                      <a:r>
                        <a:rPr lang="en-US" sz="2000" dirty="0">
                          <a:solidFill>
                            <a:srgbClr val="000000"/>
                          </a:solidFil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388620">
                <a:tc>
                  <a:txBody>
                    <a:bodyPr/>
                    <a:lstStyle/>
                    <a:p>
                      <a:pPr algn="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000" dirty="0">
                          <a:solidFill>
                            <a:srgbClr val="000000"/>
                          </a:solidFill>
                        </a:rPr>
                        <a:t>1 </a:t>
                      </a:r>
                      <a:r>
                        <a:rPr lang="en-US" sz="2000" dirty="0" err="1">
                          <a:solidFill>
                            <a:srgbClr val="000000"/>
                          </a:solidFill>
                        </a:rPr>
                        <a:t>mL</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r>
                        <a:rPr lang="en-US" sz="2000" dirty="0">
                          <a:solidFill>
                            <a:srgbClr val="000000"/>
                          </a:solidFill>
                        </a:rPr>
                        <a:t>=  1 cm</a:t>
                      </a:r>
                      <a:r>
                        <a:rPr lang="en-US" sz="2000" baseline="30000" dirty="0">
                          <a:solidFill>
                            <a:srgbClr val="000000"/>
                          </a:solidFill>
                        </a:rPr>
                        <a:t>3</a:t>
                      </a:r>
                      <a:endParaRPr lang="en-US" sz="2000" dirty="0">
                        <a:solidFill>
                          <a:srgbClr val="000000"/>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U.S. Customary and Metric Equivalent Units of Volume</a:t>
            </a:r>
            <a:endParaRPr lang="en-US" dirty="0">
              <a:solidFill>
                <a:schemeClr val="accent1">
                  <a:lumMod val="50000"/>
                </a:schemeClr>
              </a:solidFill>
            </a:endParaRPr>
          </a:p>
        </p:txBody>
      </p:sp>
      <p:graphicFrame>
        <p:nvGraphicFramePr>
          <p:cNvPr id="6" name="Content Placeholder 3"/>
          <p:cNvGraphicFramePr>
            <a:graphicFrameLocks/>
          </p:cNvGraphicFramePr>
          <p:nvPr/>
        </p:nvGraphicFramePr>
        <p:xfrm>
          <a:off x="457200" y="1295400"/>
          <a:ext cx="8229600" cy="1584960"/>
        </p:xfrm>
        <a:graphic>
          <a:graphicData uri="http://schemas.openxmlformats.org/drawingml/2006/table">
            <a:tbl>
              <a:tblPr firstRow="1" bandRow="1">
                <a:tableStyleId>{5C22544A-7EE6-4342-B048-85BDC9FD1C3A}</a:tableStyleId>
              </a:tblPr>
              <a:tblGrid>
                <a:gridCol w="3444949">
                  <a:extLst>
                    <a:ext uri="{9D8B030D-6E8A-4147-A177-3AD203B41FA5}">
                      <a16:colId xmlns:a16="http://schemas.microsoft.com/office/drawing/2014/main" val="20000"/>
                    </a:ext>
                  </a:extLst>
                </a:gridCol>
                <a:gridCol w="4784651">
                  <a:extLst>
                    <a:ext uri="{9D8B030D-6E8A-4147-A177-3AD203B41FA5}">
                      <a16:colId xmlns:a16="http://schemas.microsoft.com/office/drawing/2014/main" val="20001"/>
                    </a:ext>
                  </a:extLst>
                </a:gridCol>
              </a:tblGrid>
              <a:tr h="388620">
                <a:tc gridSpan="2">
                  <a:txBody>
                    <a:bodyPr/>
                    <a:lstStyle/>
                    <a:p>
                      <a:pPr algn="ctr"/>
                      <a:r>
                        <a:rPr lang="en-US" sz="2000" dirty="0"/>
                        <a:t>U.S. Customary Units of</a:t>
                      </a:r>
                      <a:r>
                        <a:rPr lang="en-US" sz="2000" baseline="0" dirty="0"/>
                        <a:t> Liquid Volume</a:t>
                      </a:r>
                      <a:endParaRPr lang="en-US" sz="2000" b="1" dirty="0"/>
                    </a:p>
                  </a:txBody>
                  <a:tcPr>
                    <a:lnB w="38100" cmpd="sng">
                      <a:noFill/>
                    </a:lnB>
                  </a:tcPr>
                </a:tc>
                <a:tc hMerge="1">
                  <a:txBody>
                    <a:bodyPr/>
                    <a:lstStyle/>
                    <a:p>
                      <a:endParaRPr lang="en-US" sz="2400"/>
                    </a:p>
                  </a:txBody>
                  <a:tcPr/>
                </a:tc>
                <a:extLst>
                  <a:ext uri="{0D108BD9-81ED-4DB2-BD59-A6C34878D82A}">
                    <a16:rowId xmlns:a16="http://schemas.microsoft.com/office/drawing/2014/main" val="10000"/>
                  </a:ext>
                </a:extLst>
              </a:tr>
              <a:tr h="388620">
                <a:tc>
                  <a:txBody>
                    <a:bodyPr/>
                    <a:lstStyle/>
                    <a:p>
                      <a:pPr algn="r"/>
                      <a:r>
                        <a:rPr lang="en-US" sz="2000" baseline="0" dirty="0">
                          <a:solidFill>
                            <a:srgbClr val="000000"/>
                          </a:solidFill>
                        </a:rPr>
                        <a:t>1 pint (pt)</a:t>
                      </a:r>
                      <a:endParaRPr lang="en-US" sz="2000" b="0" baseline="30000" dirty="0">
                        <a:solidFill>
                          <a:srgbClr val="000000"/>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16 fluid ounces (fl oz)</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88620">
                <a:tc>
                  <a:txBody>
                    <a:bodyPr/>
                    <a:lstStyle/>
                    <a:p>
                      <a:pPr algn="r"/>
                      <a:r>
                        <a:rPr lang="en-US" sz="2000" dirty="0">
                          <a:solidFill>
                            <a:srgbClr val="000000"/>
                          </a:solidFill>
                        </a:rPr>
                        <a:t>1 quart (qt)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2 pt = 32 fl oz</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88620">
                <a:tc>
                  <a:txBody>
                    <a:bodyPr/>
                    <a:lstStyle/>
                    <a:p>
                      <a:pPr algn="r"/>
                      <a:r>
                        <a:rPr lang="en-US" sz="2000" dirty="0">
                          <a:solidFill>
                            <a:srgbClr val="000000"/>
                          </a:solidFill>
                        </a:rPr>
                        <a:t>1 gallon (gal)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solidFill>
                            <a:srgbClr val="000000"/>
                          </a:solidFill>
                        </a:rPr>
                        <a:t>=  4 qt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641</Words>
  <Application>Microsoft Office PowerPoint</Application>
  <PresentationFormat>On-screen Show (4:3)</PresentationFormat>
  <Paragraphs>175</Paragraphs>
  <Slides>18</Slides>
  <Notes>13</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18</vt:i4>
      </vt:variant>
    </vt:vector>
  </HeadingPairs>
  <TitlesOfParts>
    <vt:vector size="24" baseType="lpstr">
      <vt:lpstr>Calibri</vt:lpstr>
      <vt:lpstr>Arial</vt:lpstr>
      <vt:lpstr>Courier New</vt:lpstr>
      <vt:lpstr>Office Theme</vt:lpstr>
      <vt:lpstr>Equation</vt:lpstr>
      <vt:lpstr>MathType 6.0 Equation</vt:lpstr>
      <vt:lpstr>Section 10.4</vt:lpstr>
      <vt:lpstr>Objectives</vt:lpstr>
      <vt:lpstr>Metric Units of Volume</vt:lpstr>
      <vt:lpstr>Metric Units of Volume</vt:lpstr>
      <vt:lpstr>Example 1</vt:lpstr>
      <vt:lpstr>Example 1 (cont.)</vt:lpstr>
      <vt:lpstr>Example 2</vt:lpstr>
      <vt:lpstr>U.S. Customary and Metric Equivalent Units of Volume</vt:lpstr>
      <vt:lpstr>U.S. Customary and Metric Equivalent Units of Volume</vt:lpstr>
      <vt:lpstr>U.S. Customary and Metric Equivalent Units of Volume</vt:lpstr>
      <vt:lpstr>U.S. Customary and Metric Equivalent Units of Volume</vt:lpstr>
      <vt:lpstr>Example 3</vt:lpstr>
      <vt:lpstr>Example 4</vt:lpstr>
      <vt:lpstr>Geometry: Formulas for Volume</vt:lpstr>
      <vt:lpstr>Geometry: Formulas for Volume</vt:lpstr>
      <vt:lpstr>Example 5</vt:lpstr>
      <vt:lpstr>Example 6</vt:lpstr>
      <vt:lpstr>Example 6:  Volume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nagesh</cp:lastModifiedBy>
  <cp:revision>40</cp:revision>
  <dcterms:created xsi:type="dcterms:W3CDTF">2013-04-26T14:43:13Z</dcterms:created>
  <dcterms:modified xsi:type="dcterms:W3CDTF">2018-09-04T10:59:47Z</dcterms:modified>
</cp:coreProperties>
</file>