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3"/>
  </p:notesMasterIdLst>
  <p:handoutMasterIdLst>
    <p:handoutMasterId r:id="rId24"/>
  </p:handoutMasterIdLst>
  <p:sldIdLst>
    <p:sldId id="256" r:id="rId2"/>
    <p:sldId id="258" r:id="rId3"/>
    <p:sldId id="259" r:id="rId4"/>
    <p:sldId id="262" r:id="rId5"/>
    <p:sldId id="301" r:id="rId6"/>
    <p:sldId id="265" r:id="rId7"/>
    <p:sldId id="267" r:id="rId8"/>
    <p:sldId id="270" r:id="rId9"/>
    <p:sldId id="273" r:id="rId10"/>
    <p:sldId id="278" r:id="rId11"/>
    <p:sldId id="302" r:id="rId12"/>
    <p:sldId id="281" r:id="rId13"/>
    <p:sldId id="282" r:id="rId14"/>
    <p:sldId id="303" r:id="rId15"/>
    <p:sldId id="284" r:id="rId16"/>
    <p:sldId id="286" r:id="rId17"/>
    <p:sldId id="288" r:id="rId18"/>
    <p:sldId id="290" r:id="rId19"/>
    <p:sldId id="292" r:id="rId20"/>
    <p:sldId id="297" r:id="rId21"/>
    <p:sldId id="299" r:id="rId22"/>
  </p:sldIdLst>
  <p:sldSz cx="9144000" cy="6858000" type="screen4x3"/>
  <p:notesSz cx="6858000" cy="9144000"/>
  <p:embeddedFontLst>
    <p:embeddedFont>
      <p:font typeface="Calibri" panose="020F0502020204030204" pitchFamily="34" charset="0"/>
      <p:regular r:id="rId25"/>
      <p:bold r:id="rId26"/>
      <p:italic r:id="rId27"/>
      <p:boldItalic r:id="rId2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366092"/>
    <a:srgbClr val="000099"/>
    <a:srgbClr val="0000FF"/>
    <a:srgbClr val="000000"/>
    <a:srgbClr val="008080"/>
    <a:srgbClr val="000064"/>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709" autoAdjust="0"/>
  </p:normalViewPr>
  <p:slideViewPr>
    <p:cSldViewPr>
      <p:cViewPr varScale="1">
        <p:scale>
          <a:sx n="67" d="100"/>
          <a:sy n="67" d="100"/>
        </p:scale>
        <p:origin x="1392" y="60"/>
      </p:cViewPr>
      <p:guideLst>
        <p:guide orient="horz" pos="2160"/>
        <p:guide pos="2880"/>
      </p:guideLst>
    </p:cSldViewPr>
  </p:slideViewPr>
  <p:notesTextViewPr>
    <p:cViewPr>
      <p:scale>
        <a:sx n="1" d="1"/>
        <a:sy n="1" d="1"/>
      </p:scale>
      <p:origin x="0" y="0"/>
    </p:cViewPr>
  </p:notesTextViewPr>
  <p:sorterViewPr>
    <p:cViewPr>
      <p:scale>
        <a:sx n="66" d="100"/>
        <a:sy n="66" d="100"/>
      </p:scale>
      <p:origin x="0" y="1308"/>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1.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font" Target="fonts/font4.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3.fntdata"/><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24.wmf"/><Relationship Id="rId1" Type="http://schemas.openxmlformats.org/officeDocument/2006/relationships/image" Target="../media/image23.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image" Target="../media/image26.wmf"/><Relationship Id="rId1" Type="http://schemas.openxmlformats.org/officeDocument/2006/relationships/image" Target="../media/image25.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28.w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31.wmf"/><Relationship Id="rId1" Type="http://schemas.openxmlformats.org/officeDocument/2006/relationships/image" Target="../media/image30.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 Id="rId4"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image" Target="../media/image10.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image" Target="../media/image12.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image" Target="../media/image14.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1.wmf"/><Relationship Id="rId1" Type="http://schemas.openxmlformats.org/officeDocument/2006/relationships/image" Target="../media/image20.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36457872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79973CF-09D7-4052-A646-9CEA07203C14}" type="datetimeFigureOut">
              <a:rPr lang="en-US" smtClean="0"/>
              <a:pPr/>
              <a:t>8/2/2017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470B726-89BE-47BA-84FE-5B5C1DBE184A}" type="slidenum">
              <a:rPr lang="en-US" smtClean="0"/>
              <a:pPr/>
              <a:t>‹#›</a:t>
            </a:fld>
            <a:endParaRPr lang="en-US"/>
          </a:p>
        </p:txBody>
      </p:sp>
    </p:spTree>
    <p:extLst>
      <p:ext uri="{BB962C8B-B14F-4D97-AF65-F5344CB8AC3E}">
        <p14:creationId xmlns:p14="http://schemas.microsoft.com/office/powerpoint/2010/main" val="26813789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2</a:t>
            </a:fld>
            <a:endParaRPr lang="en-US" dirty="0"/>
          </a:p>
        </p:txBody>
      </p:sp>
    </p:spTree>
    <p:extLst>
      <p:ext uri="{BB962C8B-B14F-4D97-AF65-F5344CB8AC3E}">
        <p14:creationId xmlns:p14="http://schemas.microsoft.com/office/powerpoint/2010/main" val="174035020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8996"/>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oleObject" Target="../embeddings/oleObject3.bin"/><Relationship Id="rId7"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7.wmf"/><Relationship Id="rId5" Type="http://schemas.openxmlformats.org/officeDocument/2006/relationships/oleObject" Target="../embeddings/oleObject4.bin"/><Relationship Id="rId10" Type="http://schemas.openxmlformats.org/officeDocument/2006/relationships/image" Target="../media/image9.wmf"/><Relationship Id="rId4" Type="http://schemas.openxmlformats.org/officeDocument/2006/relationships/image" Target="../media/image6.wmf"/><Relationship Id="rId9" Type="http://schemas.openxmlformats.org/officeDocument/2006/relationships/oleObject" Target="../embeddings/oleObject6.bin"/></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1.wmf"/><Relationship Id="rId5" Type="http://schemas.openxmlformats.org/officeDocument/2006/relationships/oleObject" Target="../embeddings/oleObject8.bin"/><Relationship Id="rId4" Type="http://schemas.openxmlformats.org/officeDocument/2006/relationships/image" Target="../media/image10.w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3.wmf"/><Relationship Id="rId5" Type="http://schemas.openxmlformats.org/officeDocument/2006/relationships/oleObject" Target="../embeddings/oleObject10.bin"/><Relationship Id="rId4" Type="http://schemas.openxmlformats.org/officeDocument/2006/relationships/image" Target="../media/image12.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5.wmf"/><Relationship Id="rId5" Type="http://schemas.openxmlformats.org/officeDocument/2006/relationships/oleObject" Target="../embeddings/oleObject12.bin"/><Relationship Id="rId4" Type="http://schemas.openxmlformats.org/officeDocument/2006/relationships/image" Target="../media/image14.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7.vml"/><Relationship Id="rId5" Type="http://schemas.openxmlformats.org/officeDocument/2006/relationships/image" Target="../media/image17.png"/><Relationship Id="rId4" Type="http://schemas.openxmlformats.org/officeDocument/2006/relationships/image" Target="../media/image16.wmf"/></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8.vml"/><Relationship Id="rId5" Type="http://schemas.openxmlformats.org/officeDocument/2006/relationships/image" Target="../media/image19.png"/><Relationship Id="rId4" Type="http://schemas.openxmlformats.org/officeDocument/2006/relationships/image" Target="../media/image18.wmf"/></Relationships>
</file>

<file path=ppt/slides/_rels/slide17.xml.rels><?xml version="1.0" encoding="UTF-8" standalone="yes"?>
<Relationships xmlns="http://schemas.openxmlformats.org/package/2006/relationships"><Relationship Id="rId8" Type="http://schemas.openxmlformats.org/officeDocument/2006/relationships/image" Target="../media/image22.wmf"/><Relationship Id="rId3" Type="http://schemas.openxmlformats.org/officeDocument/2006/relationships/oleObject" Target="../embeddings/oleObject15.bin"/><Relationship Id="rId7"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1.wmf"/><Relationship Id="rId5" Type="http://schemas.openxmlformats.org/officeDocument/2006/relationships/oleObject" Target="../embeddings/oleObject16.bin"/><Relationship Id="rId4" Type="http://schemas.openxmlformats.org/officeDocument/2006/relationships/image" Target="../media/image20.wmf"/></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24.wmf"/><Relationship Id="rId5" Type="http://schemas.openxmlformats.org/officeDocument/2006/relationships/oleObject" Target="../embeddings/oleObject19.bin"/><Relationship Id="rId4" Type="http://schemas.openxmlformats.org/officeDocument/2006/relationships/image" Target="../media/image23.wmf"/></Relationships>
</file>

<file path=ppt/slides/_rels/slide19.xml.rels><?xml version="1.0" encoding="UTF-8" standalone="yes"?>
<Relationships xmlns="http://schemas.openxmlformats.org/package/2006/relationships"><Relationship Id="rId8" Type="http://schemas.openxmlformats.org/officeDocument/2006/relationships/image" Target="../media/image27.wmf"/><Relationship Id="rId3" Type="http://schemas.openxmlformats.org/officeDocument/2006/relationships/oleObject" Target="../embeddings/oleObject20.bin"/><Relationship Id="rId7"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26.wmf"/><Relationship Id="rId5" Type="http://schemas.openxmlformats.org/officeDocument/2006/relationships/oleObject" Target="../embeddings/oleObject21.bin"/><Relationship Id="rId4" Type="http://schemas.openxmlformats.org/officeDocument/2006/relationships/image" Target="../media/image25.w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23.bin"/><Relationship Id="rId2" Type="http://schemas.openxmlformats.org/officeDocument/2006/relationships/slideLayout" Target="../slideLayouts/slideLayout2.xml"/><Relationship Id="rId1" Type="http://schemas.openxmlformats.org/officeDocument/2006/relationships/vmlDrawing" Target="../drawings/vmlDrawing12.vml"/><Relationship Id="rId5" Type="http://schemas.openxmlformats.org/officeDocument/2006/relationships/image" Target="../media/image29.png"/><Relationship Id="rId4" Type="http://schemas.openxmlformats.org/officeDocument/2006/relationships/image" Target="../media/image28.wmf"/></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24.bin"/><Relationship Id="rId7" Type="http://schemas.openxmlformats.org/officeDocument/2006/relationships/image" Target="../media/image31.wmf"/><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oleObject" Target="../embeddings/oleObject25.bin"/><Relationship Id="rId5" Type="http://schemas.openxmlformats.org/officeDocument/2006/relationships/image" Target="../media/image32.png"/><Relationship Id="rId4" Type="http://schemas.openxmlformats.org/officeDocument/2006/relationships/image" Target="../media/image30.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3.png"/><Relationship Id="rId4" Type="http://schemas.openxmlformats.org/officeDocument/2006/relationships/image" Target="../media/image2.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5.png"/><Relationship Id="rId4" Type="http://schemas.openxmlformats.org/officeDocument/2006/relationships/image" Target="../media/image4.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2.1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r>
              <a:rPr lang="en-US" b="1" i="1" dirty="0" smtClean="0">
                <a:solidFill>
                  <a:srgbClr val="1F497D"/>
                </a:solidFill>
              </a:rPr>
              <a:t>Introduction to Integers</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i="0" dirty="0" smtClean="0">
                <a:solidFill>
                  <a:srgbClr val="366092"/>
                </a:solidFill>
              </a:rPr>
              <a:t>Determine whether each of the following statements is true or false.  Rewrite any false statement so that it is true. </a:t>
            </a:r>
            <a:r>
              <a:rPr lang="en-US" dirty="0" smtClean="0"/>
              <a:t>There may be more than one change that will make a false statement correct.</a:t>
            </a:r>
            <a:endParaRPr lang="en-US" i="0" dirty="0" smtClean="0">
              <a:solidFill>
                <a:srgbClr val="366092"/>
              </a:solidFill>
            </a:endParaRPr>
          </a:p>
          <a:p>
            <a:pPr>
              <a:buNone/>
            </a:pPr>
            <a:r>
              <a:rPr lang="en-US" b="1" i="0" dirty="0" smtClean="0">
                <a:solidFill>
                  <a:srgbClr val="366092"/>
                </a:solidFill>
              </a:rPr>
              <a:t>a.</a:t>
            </a:r>
            <a:r>
              <a:rPr lang="en-US" i="0" dirty="0" smtClean="0">
                <a:solidFill>
                  <a:srgbClr val="366092"/>
                </a:solidFill>
              </a:rPr>
              <a:t> 				</a:t>
            </a:r>
            <a:r>
              <a:rPr lang="en-US" b="1" i="0" dirty="0" smtClean="0">
                <a:solidFill>
                  <a:srgbClr val="366092"/>
                </a:solidFill>
              </a:rPr>
              <a:t>b.</a:t>
            </a:r>
            <a:r>
              <a:rPr lang="en-US" i="0" dirty="0" smtClean="0">
                <a:solidFill>
                  <a:srgbClr val="366092"/>
                </a:solidFill>
              </a:rPr>
              <a:t> </a:t>
            </a:r>
          </a:p>
          <a:p>
            <a:r>
              <a:rPr lang="en-US" b="1" i="0" dirty="0" smtClean="0">
                <a:solidFill>
                  <a:srgbClr val="366092"/>
                </a:solidFill>
              </a:rPr>
              <a:t>c.</a:t>
            </a:r>
            <a:r>
              <a:rPr lang="en-US" i="0" dirty="0" smtClean="0">
                <a:solidFill>
                  <a:srgbClr val="366092"/>
                </a:solidFill>
              </a:rPr>
              <a:t> 				</a:t>
            </a:r>
            <a:r>
              <a:rPr lang="en-US" b="1" i="0" dirty="0" smtClean="0">
                <a:solidFill>
                  <a:srgbClr val="366092"/>
                </a:solidFill>
              </a:rPr>
              <a:t>d.</a:t>
            </a:r>
            <a:r>
              <a:rPr lang="en-US" i="0" dirty="0" smtClean="0">
                <a:solidFill>
                  <a:srgbClr val="366092"/>
                </a:solidFill>
              </a:rPr>
              <a:t>  	 </a:t>
            </a:r>
          </a:p>
          <a:p>
            <a:r>
              <a:rPr lang="en-US" b="1" dirty="0" smtClean="0"/>
              <a:t>Solutions</a:t>
            </a:r>
            <a:endParaRPr lang="en-US" i="0" dirty="0" smtClean="0">
              <a:solidFill>
                <a:srgbClr val="366092"/>
              </a:solidFill>
            </a:endParaRPr>
          </a:p>
          <a:p>
            <a:pPr>
              <a:tabLst>
                <a:tab pos="463550" algn="l"/>
              </a:tabLst>
            </a:pPr>
            <a:r>
              <a:rPr lang="en-US" b="1" dirty="0" smtClean="0"/>
              <a:t>a.</a:t>
            </a:r>
            <a:r>
              <a:rPr lang="en-US" dirty="0" smtClean="0"/>
              <a:t>	</a:t>
            </a:r>
            <a:r>
              <a:rPr lang="en-US" dirty="0" smtClean="0">
                <a:solidFill>
                  <a:srgbClr val="0000FF"/>
                </a:solidFill>
              </a:rPr>
              <a:t>4 ≤ 12</a:t>
            </a:r>
            <a:endParaRPr lang="en-US" dirty="0" smtClean="0"/>
          </a:p>
          <a:p>
            <a:pPr>
              <a:tabLst>
                <a:tab pos="463550" algn="l"/>
              </a:tabLst>
            </a:pPr>
            <a:r>
              <a:rPr lang="en-US" b="1" dirty="0" smtClean="0"/>
              <a:t>b.</a:t>
            </a:r>
            <a:r>
              <a:rPr lang="en-US" dirty="0" smtClean="0"/>
              <a:t>	</a:t>
            </a:r>
            <a:r>
              <a:rPr lang="en-US" dirty="0" smtClean="0">
                <a:solidFill>
                  <a:srgbClr val="0000FF"/>
                </a:solidFill>
              </a:rPr>
              <a:t>4 ≤ 4</a:t>
            </a:r>
            <a:endParaRPr lang="en-US" dirty="0" smtClean="0">
              <a:solidFill>
                <a:srgbClr val="366092"/>
              </a:solidFill>
            </a:endParaRPr>
          </a:p>
        </p:txBody>
      </p:sp>
      <p:graphicFrame>
        <p:nvGraphicFramePr>
          <p:cNvPr id="25607" name="Object 7"/>
          <p:cNvGraphicFramePr>
            <a:graphicFrameLocks noChangeAspect="1"/>
          </p:cNvGraphicFramePr>
          <p:nvPr/>
        </p:nvGraphicFramePr>
        <p:xfrm>
          <a:off x="4607256" y="3719204"/>
          <a:ext cx="914400" cy="292100"/>
        </p:xfrm>
        <a:graphic>
          <a:graphicData uri="http://schemas.openxmlformats.org/presentationml/2006/ole">
            <mc:AlternateContent xmlns:mc="http://schemas.openxmlformats.org/markup-compatibility/2006">
              <mc:Choice xmlns:v="urn:schemas-microsoft-com:vml" Requires="v">
                <p:oleObj spid="_x0000_s8208" name="Equation" r:id="rId3" imgW="914400" imgH="291960" progId="Equation.DSMT4">
                  <p:embed/>
                </p:oleObj>
              </mc:Choice>
              <mc:Fallback>
                <p:oleObj name="Equation" r:id="rId3" imgW="914400" imgH="291960" progId="Equation.DSMT4">
                  <p:embed/>
                  <p:pic>
                    <p:nvPicPr>
                      <p:cNvPr id="0" name="Object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07256" y="3719204"/>
                        <a:ext cx="9144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5608" name="Object 8"/>
          <p:cNvGraphicFramePr>
            <a:graphicFrameLocks noChangeAspect="1"/>
          </p:cNvGraphicFramePr>
          <p:nvPr/>
        </p:nvGraphicFramePr>
        <p:xfrm>
          <a:off x="906440" y="3732852"/>
          <a:ext cx="723900" cy="292100"/>
        </p:xfrm>
        <a:graphic>
          <a:graphicData uri="http://schemas.openxmlformats.org/presentationml/2006/ole">
            <mc:AlternateContent xmlns:mc="http://schemas.openxmlformats.org/markup-compatibility/2006">
              <mc:Choice xmlns:v="urn:schemas-microsoft-com:vml" Requires="v">
                <p:oleObj spid="_x0000_s8209" name="Equation" r:id="rId5" imgW="723600" imgH="291960" progId="Equation.DSMT4">
                  <p:embed/>
                </p:oleObj>
              </mc:Choice>
              <mc:Fallback>
                <p:oleObj name="Equation" r:id="rId5" imgW="723600" imgH="291960" progId="Equation.DSMT4">
                  <p:embed/>
                  <p:pic>
                    <p:nvPicPr>
                      <p:cNvPr id="0" name="Object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06440" y="3732852"/>
                        <a:ext cx="7239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5609" name="Object 9"/>
          <p:cNvGraphicFramePr>
            <a:graphicFrameLocks noChangeAspect="1"/>
          </p:cNvGraphicFramePr>
          <p:nvPr/>
        </p:nvGraphicFramePr>
        <p:xfrm>
          <a:off x="4610100" y="3198504"/>
          <a:ext cx="723900" cy="279400"/>
        </p:xfrm>
        <a:graphic>
          <a:graphicData uri="http://schemas.openxmlformats.org/presentationml/2006/ole">
            <mc:AlternateContent xmlns:mc="http://schemas.openxmlformats.org/markup-compatibility/2006">
              <mc:Choice xmlns:v="urn:schemas-microsoft-com:vml" Requires="v">
                <p:oleObj spid="_x0000_s8210" name="Equation" r:id="rId7" imgW="723600" imgH="279360" progId="Equation.DSMT4">
                  <p:embed/>
                </p:oleObj>
              </mc:Choice>
              <mc:Fallback>
                <p:oleObj name="Equation" r:id="rId7" imgW="723600" imgH="279360" progId="Equation.DSMT4">
                  <p:embed/>
                  <p:pic>
                    <p:nvPicPr>
                      <p:cNvPr id="0" name="Object 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610100" y="3198504"/>
                        <a:ext cx="7239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Title 1"/>
          <p:cNvSpPr>
            <a:spLocks noGrp="1"/>
          </p:cNvSpPr>
          <p:nvPr>
            <p:ph type="title"/>
          </p:nvPr>
        </p:nvSpPr>
        <p:spPr/>
        <p:txBody>
          <a:bodyPr/>
          <a:lstStyle/>
          <a:p>
            <a:r>
              <a:rPr lang="en-US" sz="3200" dirty="0" smtClean="0">
                <a:solidFill>
                  <a:srgbClr val="1F497D"/>
                </a:solidFill>
              </a:rPr>
              <a:t>Example 4</a:t>
            </a:r>
            <a:endParaRPr lang="en-US" sz="3200" dirty="0">
              <a:solidFill>
                <a:srgbClr val="1F497D"/>
              </a:solidFill>
            </a:endParaRPr>
          </a:p>
        </p:txBody>
      </p:sp>
      <p:graphicFrame>
        <p:nvGraphicFramePr>
          <p:cNvPr id="8199" name="Object 7"/>
          <p:cNvGraphicFramePr>
            <a:graphicFrameLocks noChangeAspect="1"/>
          </p:cNvGraphicFramePr>
          <p:nvPr/>
        </p:nvGraphicFramePr>
        <p:xfrm>
          <a:off x="914400" y="3198504"/>
          <a:ext cx="876300" cy="279400"/>
        </p:xfrm>
        <a:graphic>
          <a:graphicData uri="http://schemas.openxmlformats.org/presentationml/2006/ole">
            <mc:AlternateContent xmlns:mc="http://schemas.openxmlformats.org/markup-compatibility/2006">
              <mc:Choice xmlns:v="urn:schemas-microsoft-com:vml" Requires="v">
                <p:oleObj spid="_x0000_s8211" name="Equation" r:id="rId9" imgW="876240" imgH="279360" progId="Equation.DSMT4">
                  <p:embed/>
                </p:oleObj>
              </mc:Choice>
              <mc:Fallback>
                <p:oleObj name="Equation" r:id="rId9" imgW="876240" imgH="27936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14400" y="3198504"/>
                        <a:ext cx="876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8" name="Rectangle 7"/>
          <p:cNvSpPr/>
          <p:nvPr/>
        </p:nvSpPr>
        <p:spPr>
          <a:xfrm>
            <a:off x="1853469" y="4599296"/>
            <a:ext cx="4408579" cy="523220"/>
          </a:xfrm>
          <a:prstGeom prst="rect">
            <a:avLst/>
          </a:prstGeom>
        </p:spPr>
        <p:txBody>
          <a:bodyPr wrap="none">
            <a:spAutoFit/>
          </a:bodyPr>
          <a:lstStyle/>
          <a:p>
            <a:r>
              <a:rPr lang="en-US" sz="2800" dirty="0" smtClean="0"/>
              <a:t>is </a:t>
            </a:r>
            <a:r>
              <a:rPr lang="en-US" sz="2800" dirty="0" smtClean="0">
                <a:solidFill>
                  <a:srgbClr val="FF0000"/>
                </a:solidFill>
              </a:rPr>
              <a:t>true</a:t>
            </a:r>
            <a:r>
              <a:rPr lang="en-US" sz="2800" dirty="0" smtClean="0"/>
              <a:t> since 4 is less than 12.</a:t>
            </a:r>
            <a:endParaRPr lang="en-US" sz="2800" dirty="0"/>
          </a:p>
        </p:txBody>
      </p:sp>
      <p:sp>
        <p:nvSpPr>
          <p:cNvPr id="9" name="Rectangle 8"/>
          <p:cNvSpPr/>
          <p:nvPr/>
        </p:nvSpPr>
        <p:spPr>
          <a:xfrm>
            <a:off x="1697120" y="5119048"/>
            <a:ext cx="4129336" cy="523220"/>
          </a:xfrm>
          <a:prstGeom prst="rect">
            <a:avLst/>
          </a:prstGeom>
        </p:spPr>
        <p:txBody>
          <a:bodyPr wrap="none">
            <a:spAutoFit/>
          </a:bodyPr>
          <a:lstStyle/>
          <a:p>
            <a:r>
              <a:rPr lang="en-US" sz="2800" dirty="0" smtClean="0"/>
              <a:t>is </a:t>
            </a:r>
            <a:r>
              <a:rPr lang="en-US" sz="2800" dirty="0" smtClean="0">
                <a:solidFill>
                  <a:srgbClr val="FF0000"/>
                </a:solidFill>
              </a:rPr>
              <a:t>true</a:t>
            </a:r>
            <a:r>
              <a:rPr lang="en-US" sz="2800" dirty="0" smtClean="0"/>
              <a:t> since 4 is equal to 4.</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(cont.)</a:t>
            </a:r>
            <a:endParaRPr lang="en-US" dirty="0"/>
          </a:p>
        </p:txBody>
      </p:sp>
      <p:sp>
        <p:nvSpPr>
          <p:cNvPr id="3" name="Content Placeholder 2"/>
          <p:cNvSpPr>
            <a:spLocks noGrp="1"/>
          </p:cNvSpPr>
          <p:nvPr>
            <p:ph idx="1"/>
          </p:nvPr>
        </p:nvSpPr>
        <p:spPr/>
        <p:txBody>
          <a:bodyPr/>
          <a:lstStyle/>
          <a:p>
            <a:pPr>
              <a:tabLst>
                <a:tab pos="463550" algn="l"/>
              </a:tabLst>
            </a:pPr>
            <a:r>
              <a:rPr lang="en-US" b="1" dirty="0" smtClean="0"/>
              <a:t>c.</a:t>
            </a:r>
            <a:r>
              <a:rPr lang="en-US" dirty="0" smtClean="0"/>
              <a:t>	</a:t>
            </a:r>
            <a:r>
              <a:rPr lang="en-US" dirty="0" smtClean="0">
                <a:solidFill>
                  <a:srgbClr val="0000FF"/>
                </a:solidFill>
              </a:rPr>
              <a:t>4 &lt; 0</a:t>
            </a:r>
            <a:endParaRPr lang="en-US" dirty="0" smtClean="0"/>
          </a:p>
          <a:p>
            <a:pPr>
              <a:tabLst>
                <a:tab pos="463550" algn="l"/>
              </a:tabLst>
            </a:pPr>
            <a:r>
              <a:rPr lang="en-US" dirty="0" smtClean="0"/>
              <a:t>	We can change the inequality to read </a:t>
            </a:r>
            <a:r>
              <a:rPr lang="en-US" dirty="0" smtClean="0">
                <a:solidFill>
                  <a:srgbClr val="000099"/>
                </a:solidFill>
              </a:rPr>
              <a:t>4 &gt; 0 or 0 &lt; 4</a:t>
            </a:r>
            <a:r>
              <a:rPr lang="en-US" dirty="0" smtClean="0"/>
              <a:t>.</a:t>
            </a:r>
          </a:p>
          <a:p>
            <a:pPr>
              <a:spcBef>
                <a:spcPts val="1200"/>
              </a:spcBef>
              <a:tabLst>
                <a:tab pos="463550" algn="l"/>
              </a:tabLst>
            </a:pPr>
            <a:r>
              <a:rPr lang="en-US" b="1" dirty="0" smtClean="0"/>
              <a:t>d.</a:t>
            </a:r>
            <a:r>
              <a:rPr lang="en-US" dirty="0" smtClean="0"/>
              <a:t>	</a:t>
            </a:r>
            <a:r>
              <a:rPr lang="en-US" dirty="0" smtClean="0">
                <a:solidFill>
                  <a:srgbClr val="0000FF"/>
                </a:solidFill>
              </a:rPr>
              <a:t>−7 ≥ 0</a:t>
            </a:r>
            <a:endParaRPr lang="en-US" dirty="0"/>
          </a:p>
        </p:txBody>
      </p:sp>
      <p:sp>
        <p:nvSpPr>
          <p:cNvPr id="4" name="Rectangle 3"/>
          <p:cNvSpPr/>
          <p:nvPr/>
        </p:nvSpPr>
        <p:spPr>
          <a:xfrm>
            <a:off x="1711656" y="1281752"/>
            <a:ext cx="1254895" cy="523220"/>
          </a:xfrm>
          <a:prstGeom prst="rect">
            <a:avLst/>
          </a:prstGeom>
        </p:spPr>
        <p:txBody>
          <a:bodyPr wrap="none">
            <a:spAutoFit/>
          </a:bodyPr>
          <a:lstStyle/>
          <a:p>
            <a:r>
              <a:rPr lang="en-US" sz="2800" dirty="0" smtClean="0"/>
              <a:t>is </a:t>
            </a:r>
            <a:r>
              <a:rPr lang="en-US" sz="2800" dirty="0" smtClean="0">
                <a:solidFill>
                  <a:srgbClr val="FF0000"/>
                </a:solidFill>
              </a:rPr>
              <a:t>false</a:t>
            </a:r>
            <a:r>
              <a:rPr lang="en-US" sz="2800" dirty="0" smtClean="0"/>
              <a:t>.</a:t>
            </a:r>
            <a:endParaRPr lang="en-US" sz="2800" dirty="0"/>
          </a:p>
        </p:txBody>
      </p:sp>
      <p:sp>
        <p:nvSpPr>
          <p:cNvPr id="5" name="Rectangle 4"/>
          <p:cNvSpPr/>
          <p:nvPr/>
        </p:nvSpPr>
        <p:spPr>
          <a:xfrm>
            <a:off x="1877704" y="2372380"/>
            <a:ext cx="5678478" cy="523220"/>
          </a:xfrm>
          <a:prstGeom prst="rect">
            <a:avLst/>
          </a:prstGeom>
        </p:spPr>
        <p:txBody>
          <a:bodyPr wrap="none">
            <a:spAutoFit/>
          </a:bodyPr>
          <a:lstStyle/>
          <a:p>
            <a:r>
              <a:rPr lang="en-US" sz="2800" dirty="0" smtClean="0"/>
              <a:t>is </a:t>
            </a:r>
            <a:r>
              <a:rPr lang="en-US" sz="2800" dirty="0" smtClean="0">
                <a:solidFill>
                  <a:srgbClr val="FF0000"/>
                </a:solidFill>
              </a:rPr>
              <a:t>false</a:t>
            </a:r>
            <a:r>
              <a:rPr lang="en-US" sz="2800" dirty="0" smtClean="0"/>
              <a:t>. We can write </a:t>
            </a:r>
            <a:r>
              <a:rPr lang="en-US" sz="2800" dirty="0" smtClean="0">
                <a:solidFill>
                  <a:srgbClr val="000099"/>
                </a:solidFill>
              </a:rPr>
              <a:t>−7 ≤ 0 or 0 ≥ −7</a:t>
            </a:r>
            <a:r>
              <a:rPr lang="en-US" sz="2800" dirty="0" smtClean="0"/>
              <a:t>.</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rgbClr val="1F497D"/>
                </a:solidFill>
              </a:rPr>
              <a:t>Absolute Value</a:t>
            </a:r>
            <a:endParaRPr lang="en-US" dirty="0">
              <a:solidFill>
                <a:schemeClr val="accent1">
                  <a:lumMod val="50000"/>
                </a:schemeClr>
              </a:solidFill>
            </a:endParaRPr>
          </a:p>
        </p:txBody>
      </p:sp>
      <p:sp>
        <p:nvSpPr>
          <p:cNvPr id="4" name="Content Placeholder 2"/>
          <p:cNvSpPr>
            <a:spLocks noGrp="1"/>
          </p:cNvSpPr>
          <p:nvPr>
            <p:ph idx="1"/>
          </p:nvPr>
        </p:nvSpPr>
        <p:spPr>
          <a:xfrm>
            <a:off x="457200" y="1280160"/>
            <a:ext cx="8229600" cy="3022366"/>
          </a:xfrm>
          <a:solidFill>
            <a:srgbClr val="FFFFCC"/>
          </a:solidFill>
          <a:ln w="28575">
            <a:solidFill>
              <a:srgbClr val="000000"/>
            </a:solidFill>
          </a:ln>
        </p:spPr>
        <p:txBody>
          <a:bodyPr>
            <a:spAutoFit/>
          </a:bodyPr>
          <a:lstStyle/>
          <a:p>
            <a:pPr algn="ctr">
              <a:buNone/>
            </a:pPr>
            <a:r>
              <a:rPr lang="en-US" b="1" i="0" dirty="0" smtClean="0">
                <a:solidFill>
                  <a:srgbClr val="000000"/>
                </a:solidFill>
              </a:rPr>
              <a:t>Absolute Value</a:t>
            </a:r>
          </a:p>
          <a:p>
            <a:pPr marL="0" indent="0">
              <a:buNone/>
            </a:pPr>
            <a:r>
              <a:rPr lang="en-US" i="0" dirty="0" smtClean="0">
                <a:solidFill>
                  <a:srgbClr val="000000"/>
                </a:solidFill>
              </a:rPr>
              <a:t>The </a:t>
            </a:r>
            <a:r>
              <a:rPr lang="en-US" b="1" i="0" dirty="0" smtClean="0">
                <a:solidFill>
                  <a:srgbClr val="C00000"/>
                </a:solidFill>
              </a:rPr>
              <a:t>absolute value</a:t>
            </a:r>
            <a:r>
              <a:rPr lang="en-US" i="0" dirty="0" smtClean="0">
                <a:solidFill>
                  <a:srgbClr val="000000"/>
                </a:solidFill>
              </a:rPr>
              <a:t> of an integer is its distance from 0. Symbolically, for any integer </a:t>
            </a:r>
            <a:r>
              <a:rPr lang="en-US" i="1" dirty="0" smtClean="0">
                <a:solidFill>
                  <a:srgbClr val="000000"/>
                </a:solidFill>
              </a:rPr>
              <a:t>a</a:t>
            </a:r>
            <a:r>
              <a:rPr lang="en-US" i="0" dirty="0" smtClean="0">
                <a:solidFill>
                  <a:srgbClr val="000000"/>
                </a:solidFill>
              </a:rPr>
              <a:t>, </a:t>
            </a:r>
          </a:p>
          <a:p>
            <a:pPr>
              <a:buNone/>
            </a:pPr>
            <a:r>
              <a:rPr lang="en-US" i="0" dirty="0" smtClean="0">
                <a:solidFill>
                  <a:srgbClr val="000000"/>
                </a:solidFill>
              </a:rPr>
              <a:t>	If </a:t>
            </a:r>
            <a:r>
              <a:rPr lang="en-US" i="1" dirty="0" smtClean="0">
                <a:solidFill>
                  <a:srgbClr val="0000FF"/>
                </a:solidFill>
              </a:rPr>
              <a:t>a</a:t>
            </a:r>
            <a:r>
              <a:rPr lang="en-US" i="0" dirty="0" smtClean="0">
                <a:solidFill>
                  <a:srgbClr val="000000"/>
                </a:solidFill>
              </a:rPr>
              <a:t> is a positive integer or 0,  </a:t>
            </a:r>
          </a:p>
          <a:p>
            <a:pPr>
              <a:buNone/>
            </a:pPr>
            <a:r>
              <a:rPr lang="en-US" i="0" dirty="0" smtClean="0">
                <a:solidFill>
                  <a:srgbClr val="000000"/>
                </a:solidFill>
              </a:rPr>
              <a:t>	If </a:t>
            </a:r>
            <a:r>
              <a:rPr lang="en-US" i="1" dirty="0" smtClean="0">
                <a:solidFill>
                  <a:srgbClr val="0000FF"/>
                </a:solidFill>
              </a:rPr>
              <a:t>a</a:t>
            </a:r>
            <a:r>
              <a:rPr lang="en-US" i="0" dirty="0" smtClean="0">
                <a:solidFill>
                  <a:srgbClr val="000000"/>
                </a:solidFill>
              </a:rPr>
              <a:t> is a negative integer,</a:t>
            </a:r>
          </a:p>
          <a:p>
            <a:pPr>
              <a:buNone/>
            </a:pPr>
            <a:r>
              <a:rPr lang="en-US" i="0" dirty="0" smtClean="0">
                <a:solidFill>
                  <a:srgbClr val="000000"/>
                </a:solidFill>
              </a:rPr>
              <a:t>The absolute value of an integer is never negative. </a:t>
            </a:r>
            <a:endParaRPr lang="en-US" i="0" dirty="0">
              <a:solidFill>
                <a:srgbClr val="000000"/>
              </a:solidFill>
            </a:endParaRPr>
          </a:p>
        </p:txBody>
      </p:sp>
      <p:graphicFrame>
        <p:nvGraphicFramePr>
          <p:cNvPr id="11" name="Object 10"/>
          <p:cNvGraphicFramePr>
            <a:graphicFrameLocks noChangeAspect="1"/>
          </p:cNvGraphicFramePr>
          <p:nvPr/>
        </p:nvGraphicFramePr>
        <p:xfrm>
          <a:off x="5644819" y="2779050"/>
          <a:ext cx="889000" cy="444500"/>
        </p:xfrm>
        <a:graphic>
          <a:graphicData uri="http://schemas.openxmlformats.org/presentationml/2006/ole">
            <mc:AlternateContent xmlns:mc="http://schemas.openxmlformats.org/markup-compatibility/2006">
              <mc:Choice xmlns:v="urn:schemas-microsoft-com:vml" Requires="v">
                <p:oleObj spid="_x0000_s11272" name="Equation" r:id="rId3" imgW="888840" imgH="444240" progId="Equation.DSMT4">
                  <p:embed/>
                </p:oleObj>
              </mc:Choice>
              <mc:Fallback>
                <p:oleObj name="Equation" r:id="rId3" imgW="888840" imgH="444240" progId="Equation.DSMT4">
                  <p:embed/>
                  <p:pic>
                    <p:nvPicPr>
                      <p:cNvPr id="0" name="Object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44819" y="2779050"/>
                        <a:ext cx="8890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8682" name="Object 10"/>
          <p:cNvGraphicFramePr>
            <a:graphicFrameLocks noChangeAspect="1"/>
          </p:cNvGraphicFramePr>
          <p:nvPr/>
        </p:nvGraphicFramePr>
        <p:xfrm>
          <a:off x="5070144" y="3289300"/>
          <a:ext cx="1104900" cy="444500"/>
        </p:xfrm>
        <a:graphic>
          <a:graphicData uri="http://schemas.openxmlformats.org/presentationml/2006/ole">
            <mc:AlternateContent xmlns:mc="http://schemas.openxmlformats.org/markup-compatibility/2006">
              <mc:Choice xmlns:v="urn:schemas-microsoft-com:vml" Requires="v">
                <p:oleObj spid="_x0000_s11273" name="Equation" r:id="rId5" imgW="1104840" imgH="444240" progId="Equation.DSMT4">
                  <p:embed/>
                </p:oleObj>
              </mc:Choice>
              <mc:Fallback>
                <p:oleObj name="Equation" r:id="rId5" imgW="1104840" imgH="444240" progId="Equation.DSMT4">
                  <p:embed/>
                  <p:pic>
                    <p:nvPicPr>
                      <p:cNvPr id="0" name="Object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70144" y="3289300"/>
                        <a:ext cx="11049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Left Brace 8"/>
          <p:cNvSpPr/>
          <p:nvPr/>
        </p:nvSpPr>
        <p:spPr>
          <a:xfrm>
            <a:off x="1239338" y="2810897"/>
            <a:ext cx="196769" cy="879676"/>
          </a:xfrm>
          <a:prstGeom prst="leftBrace">
            <a:avLst/>
          </a:prstGeom>
          <a:ln>
            <a:solidFill>
              <a:srgbClr val="0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0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smtClean="0"/>
              <a:t>Absolute Value</a:t>
            </a:r>
            <a:endParaRPr lang="en-US" dirty="0">
              <a:solidFill>
                <a:schemeClr val="accent1">
                  <a:lumMod val="50000"/>
                </a:schemeClr>
              </a:solidFill>
            </a:endParaRPr>
          </a:p>
        </p:txBody>
      </p:sp>
      <p:sp>
        <p:nvSpPr>
          <p:cNvPr id="4" name="Content Placeholder 2"/>
          <p:cNvSpPr>
            <a:spLocks noGrp="1"/>
          </p:cNvSpPr>
          <p:nvPr>
            <p:ph idx="1"/>
          </p:nvPr>
        </p:nvSpPr>
        <p:spPr>
          <a:xfrm>
            <a:off x="457200" y="1280160"/>
            <a:ext cx="8229600" cy="4206240"/>
          </a:xfrm>
          <a:noFill/>
          <a:ln w="28575">
            <a:solidFill>
              <a:srgbClr val="FF0000"/>
            </a:solidFill>
          </a:ln>
        </p:spPr>
        <p:txBody>
          <a:bodyPr/>
          <a:lstStyle/>
          <a:p>
            <a:pPr marL="0" indent="0" algn="ctr">
              <a:buNone/>
            </a:pPr>
            <a:r>
              <a:rPr lang="en-US" b="1" i="0" dirty="0" smtClean="0">
                <a:solidFill>
                  <a:srgbClr val="000000"/>
                </a:solidFill>
              </a:rPr>
              <a:t>Note</a:t>
            </a:r>
          </a:p>
          <a:p>
            <a:pPr marL="0" indent="0">
              <a:buNone/>
            </a:pPr>
            <a:r>
              <a:rPr lang="en-US" i="0" dirty="0" smtClean="0">
                <a:solidFill>
                  <a:srgbClr val="000000"/>
                </a:solidFill>
              </a:rPr>
              <a:t>When </a:t>
            </a:r>
            <a:r>
              <a:rPr lang="en-US" i="1" dirty="0" smtClean="0">
                <a:solidFill>
                  <a:srgbClr val="000000"/>
                </a:solidFill>
              </a:rPr>
              <a:t>a</a:t>
            </a:r>
            <a:r>
              <a:rPr lang="en-US" i="0" dirty="0" smtClean="0">
                <a:solidFill>
                  <a:srgbClr val="000000"/>
                </a:solidFill>
              </a:rPr>
              <a:t> represents a negative number, the symbol </a:t>
            </a:r>
            <a:r>
              <a:rPr lang="en-US" dirty="0" smtClean="0">
                <a:solidFill>
                  <a:srgbClr val="000000"/>
                </a:solidFill>
              </a:rPr>
              <a:t>–</a:t>
            </a:r>
            <a:r>
              <a:rPr lang="en-US" i="1" dirty="0" smtClean="0">
                <a:solidFill>
                  <a:srgbClr val="000000"/>
                </a:solidFill>
              </a:rPr>
              <a:t>a</a:t>
            </a:r>
            <a:r>
              <a:rPr lang="en-US" dirty="0" smtClean="0">
                <a:solidFill>
                  <a:srgbClr val="000000"/>
                </a:solidFill>
              </a:rPr>
              <a:t> </a:t>
            </a:r>
            <a:r>
              <a:rPr lang="en-US" i="0" dirty="0" smtClean="0">
                <a:solidFill>
                  <a:srgbClr val="000000"/>
                </a:solidFill>
              </a:rPr>
              <a:t>represents a positive number.  That is, the opposite of a negative number is a positive number.  For example,</a:t>
            </a:r>
          </a:p>
          <a:p>
            <a:pPr>
              <a:buNone/>
            </a:pPr>
            <a:endParaRPr lang="en-US" i="0" dirty="0" smtClean="0">
              <a:solidFill>
                <a:srgbClr val="000000"/>
              </a:solidFill>
            </a:endParaRPr>
          </a:p>
          <a:p>
            <a:pPr>
              <a:buNone/>
            </a:pPr>
            <a:r>
              <a:rPr lang="en-US" i="0" dirty="0" smtClean="0">
                <a:solidFill>
                  <a:srgbClr val="000000"/>
                </a:solidFill>
              </a:rPr>
              <a:t>Similarly,</a:t>
            </a:r>
          </a:p>
          <a:p>
            <a:pPr>
              <a:buNone/>
            </a:pPr>
            <a:r>
              <a:rPr lang="en-US" i="0" dirty="0" smtClean="0">
                <a:solidFill>
                  <a:srgbClr val="000000"/>
                </a:solidFill>
              </a:rPr>
              <a:t>	</a:t>
            </a:r>
          </a:p>
          <a:p>
            <a:pPr>
              <a:buNone/>
            </a:pPr>
            <a:r>
              <a:rPr lang="en-US" i="0" dirty="0" smtClean="0">
                <a:solidFill>
                  <a:srgbClr val="000000"/>
                </a:solidFill>
              </a:rPr>
              <a:t>  </a:t>
            </a:r>
            <a:endParaRPr lang="en-US" i="0" dirty="0">
              <a:solidFill>
                <a:srgbClr val="000000"/>
              </a:solidFill>
            </a:endParaRPr>
          </a:p>
        </p:txBody>
      </p:sp>
      <p:graphicFrame>
        <p:nvGraphicFramePr>
          <p:cNvPr id="9" name="Object 8"/>
          <p:cNvGraphicFramePr>
            <a:graphicFrameLocks noChangeAspect="1"/>
          </p:cNvGraphicFramePr>
          <p:nvPr/>
        </p:nvGraphicFramePr>
        <p:xfrm>
          <a:off x="1206500" y="3257550"/>
          <a:ext cx="4546600" cy="406400"/>
        </p:xfrm>
        <a:graphic>
          <a:graphicData uri="http://schemas.openxmlformats.org/presentationml/2006/ole">
            <mc:AlternateContent xmlns:mc="http://schemas.openxmlformats.org/markup-compatibility/2006">
              <mc:Choice xmlns:v="urn:schemas-microsoft-com:vml" Requires="v">
                <p:oleObj spid="_x0000_s12297" name="Equation" r:id="rId3" imgW="4546440" imgH="406080" progId="Equation.DSMT4">
                  <p:embed/>
                </p:oleObj>
              </mc:Choice>
              <mc:Fallback>
                <p:oleObj name="Equation" r:id="rId3" imgW="4546440" imgH="406080" progId="Equation.DSMT4">
                  <p:embed/>
                  <p:pic>
                    <p:nvPicPr>
                      <p:cNvPr id="0"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06500" y="3257550"/>
                        <a:ext cx="4546600" cy="406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705" name="Object 9"/>
          <p:cNvGraphicFramePr>
            <a:graphicFrameLocks noChangeAspect="1"/>
          </p:cNvGraphicFramePr>
          <p:nvPr/>
        </p:nvGraphicFramePr>
        <p:xfrm>
          <a:off x="1201195" y="4461165"/>
          <a:ext cx="4483100" cy="406400"/>
        </p:xfrm>
        <a:graphic>
          <a:graphicData uri="http://schemas.openxmlformats.org/presentationml/2006/ole">
            <mc:AlternateContent xmlns:mc="http://schemas.openxmlformats.org/markup-compatibility/2006">
              <mc:Choice xmlns:v="urn:schemas-microsoft-com:vml" Requires="v">
                <p:oleObj spid="_x0000_s12298" name="Equation" r:id="rId5" imgW="4483080" imgH="406080" progId="Equation.DSMT4">
                  <p:embed/>
                </p:oleObj>
              </mc:Choice>
              <mc:Fallback>
                <p:oleObj name="Equation" r:id="rId5" imgW="4483080" imgH="406080" progId="Equation.DSMT4">
                  <p:embed/>
                  <p:pic>
                    <p:nvPicPr>
                      <p:cNvPr id="0" name="Object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01195" y="4461165"/>
                        <a:ext cx="4483100" cy="406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31" name="Group 30"/>
          <p:cNvGrpSpPr/>
          <p:nvPr/>
        </p:nvGrpSpPr>
        <p:grpSpPr>
          <a:xfrm>
            <a:off x="3477490" y="3629890"/>
            <a:ext cx="838200" cy="385011"/>
            <a:chOff x="3477490" y="3131125"/>
            <a:chExt cx="838200" cy="385011"/>
          </a:xfrm>
        </p:grpSpPr>
        <p:cxnSp>
          <p:nvCxnSpPr>
            <p:cNvPr id="16" name="Straight Connector 15"/>
            <p:cNvCxnSpPr/>
            <p:nvPr/>
          </p:nvCxnSpPr>
          <p:spPr>
            <a:xfrm>
              <a:off x="3477490" y="3498529"/>
              <a:ext cx="838200"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V="1">
              <a:off x="3487687" y="3131125"/>
              <a:ext cx="0" cy="381000"/>
            </a:xfrm>
            <a:prstGeom prst="line">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4307668" y="3135136"/>
              <a:ext cx="0" cy="381000"/>
            </a:xfrm>
            <a:prstGeom prst="line">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grpSp>
        <p:nvGrpSpPr>
          <p:cNvPr id="26" name="Group 25"/>
          <p:cNvGrpSpPr/>
          <p:nvPr/>
        </p:nvGrpSpPr>
        <p:grpSpPr>
          <a:xfrm>
            <a:off x="3429000" y="4766340"/>
            <a:ext cx="838200" cy="385011"/>
            <a:chOff x="3429000" y="4267575"/>
            <a:chExt cx="838200" cy="385011"/>
          </a:xfrm>
        </p:grpSpPr>
        <p:cxnSp>
          <p:nvCxnSpPr>
            <p:cNvPr id="23" name="Straight Connector 22"/>
            <p:cNvCxnSpPr/>
            <p:nvPr/>
          </p:nvCxnSpPr>
          <p:spPr>
            <a:xfrm>
              <a:off x="3429000" y="4634979"/>
              <a:ext cx="838200"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flipV="1">
              <a:off x="3439197" y="4267575"/>
              <a:ext cx="0" cy="381000"/>
            </a:xfrm>
            <a:prstGeom prst="line">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flipV="1">
              <a:off x="4259178" y="4271586"/>
              <a:ext cx="0" cy="381000"/>
            </a:xfrm>
            <a:prstGeom prst="line">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smtClean="0"/>
              <a:t>Absolute Value</a:t>
            </a:r>
            <a:endParaRPr lang="en-US" dirty="0">
              <a:solidFill>
                <a:schemeClr val="accent1">
                  <a:lumMod val="50000"/>
                </a:schemeClr>
              </a:solidFill>
            </a:endParaRPr>
          </a:p>
        </p:txBody>
      </p:sp>
      <p:sp>
        <p:nvSpPr>
          <p:cNvPr id="4" name="Content Placeholder 2"/>
          <p:cNvSpPr>
            <a:spLocks noGrp="1"/>
          </p:cNvSpPr>
          <p:nvPr>
            <p:ph idx="1"/>
          </p:nvPr>
        </p:nvSpPr>
        <p:spPr>
          <a:xfrm>
            <a:off x="457200" y="1280160"/>
            <a:ext cx="8229600" cy="2758440"/>
          </a:xfrm>
          <a:noFill/>
          <a:ln w="28575">
            <a:solidFill>
              <a:srgbClr val="FF0000"/>
            </a:solidFill>
          </a:ln>
        </p:spPr>
        <p:txBody>
          <a:bodyPr/>
          <a:lstStyle/>
          <a:p>
            <a:pPr algn="ctr"/>
            <a:r>
              <a:rPr lang="en-US" b="1" dirty="0" smtClean="0">
                <a:solidFill>
                  <a:srgbClr val="000000"/>
                </a:solidFill>
              </a:rPr>
              <a:t>Note (cont.)</a:t>
            </a:r>
          </a:p>
          <a:p>
            <a:endParaRPr lang="en-US" dirty="0" smtClean="0">
              <a:solidFill>
                <a:srgbClr val="000000"/>
              </a:solidFill>
            </a:endParaRPr>
          </a:p>
          <a:p>
            <a:endParaRPr lang="en-US" dirty="0" smtClean="0">
              <a:solidFill>
                <a:srgbClr val="000000"/>
              </a:solidFill>
            </a:endParaRPr>
          </a:p>
          <a:p>
            <a:r>
              <a:rPr lang="en-US" dirty="0" smtClean="0">
                <a:solidFill>
                  <a:srgbClr val="000000"/>
                </a:solidFill>
              </a:rPr>
              <a:t>For these examples, we have</a:t>
            </a:r>
            <a:r>
              <a:rPr lang="en-US" i="0" dirty="0" smtClean="0">
                <a:solidFill>
                  <a:srgbClr val="000000"/>
                </a:solidFill>
              </a:rPr>
              <a:t> </a:t>
            </a:r>
            <a:endParaRPr lang="en-US" i="0" dirty="0">
              <a:solidFill>
                <a:srgbClr val="000000"/>
              </a:solidFill>
            </a:endParaRPr>
          </a:p>
        </p:txBody>
      </p:sp>
      <p:graphicFrame>
        <p:nvGraphicFramePr>
          <p:cNvPr id="52229" name="Object 5"/>
          <p:cNvGraphicFramePr>
            <a:graphicFrameLocks noChangeAspect="1"/>
          </p:cNvGraphicFramePr>
          <p:nvPr/>
        </p:nvGraphicFramePr>
        <p:xfrm>
          <a:off x="1219200" y="3455555"/>
          <a:ext cx="4622800" cy="368300"/>
        </p:xfrm>
        <a:graphic>
          <a:graphicData uri="http://schemas.openxmlformats.org/presentationml/2006/ole">
            <mc:AlternateContent xmlns:mc="http://schemas.openxmlformats.org/markup-compatibility/2006">
              <mc:Choice xmlns:v="urn:schemas-microsoft-com:vml" Requires="v">
                <p:oleObj spid="_x0000_s52235" name="Equation" r:id="rId3" imgW="4622760" imgH="368280" progId="Equation.DSMT4">
                  <p:embed/>
                </p:oleObj>
              </mc:Choice>
              <mc:Fallback>
                <p:oleObj name="Equation" r:id="rId3" imgW="4622760" imgH="368280"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9200" y="3455555"/>
                        <a:ext cx="46228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 name="Object 8"/>
          <p:cNvGraphicFramePr>
            <a:graphicFrameLocks noChangeAspect="1"/>
          </p:cNvGraphicFramePr>
          <p:nvPr/>
        </p:nvGraphicFramePr>
        <p:xfrm>
          <a:off x="1207550" y="1905000"/>
          <a:ext cx="4508500" cy="406400"/>
        </p:xfrm>
        <a:graphic>
          <a:graphicData uri="http://schemas.openxmlformats.org/presentationml/2006/ole">
            <mc:AlternateContent xmlns:mc="http://schemas.openxmlformats.org/markup-compatibility/2006">
              <mc:Choice xmlns:v="urn:schemas-microsoft-com:vml" Requires="v">
                <p:oleObj spid="_x0000_s52236" name="Equation" r:id="rId5" imgW="4508500" imgH="406400" progId="Equation.DSMT4">
                  <p:embed/>
                </p:oleObj>
              </mc:Choice>
              <mc:Fallback>
                <p:oleObj name="Equation" r:id="rId5" imgW="4508500" imgH="406400" progId="Equation.DSMT4">
                  <p:embed/>
                  <p:pic>
                    <p:nvPicPr>
                      <p:cNvPr id="0" name="Object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07550" y="1905000"/>
                        <a:ext cx="4508500" cy="406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21" name="Group 20"/>
          <p:cNvGrpSpPr/>
          <p:nvPr/>
        </p:nvGrpSpPr>
        <p:grpSpPr>
          <a:xfrm>
            <a:off x="3429000" y="2219644"/>
            <a:ext cx="838200" cy="385011"/>
            <a:chOff x="3429000" y="4267575"/>
            <a:chExt cx="838200" cy="385011"/>
          </a:xfrm>
        </p:grpSpPr>
        <p:cxnSp>
          <p:nvCxnSpPr>
            <p:cNvPr id="22" name="Straight Connector 21"/>
            <p:cNvCxnSpPr/>
            <p:nvPr/>
          </p:nvCxnSpPr>
          <p:spPr>
            <a:xfrm>
              <a:off x="3429000" y="4634979"/>
              <a:ext cx="838200"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V="1">
              <a:off x="3439197" y="4267575"/>
              <a:ext cx="0" cy="381000"/>
            </a:xfrm>
            <a:prstGeom prst="line">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V="1">
              <a:off x="4259178" y="4271586"/>
              <a:ext cx="0" cy="381000"/>
            </a:xfrm>
            <a:prstGeom prst="line">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rgbClr val="1F497D"/>
                </a:solidFill>
              </a:rPr>
              <a:t>Example 5</a:t>
            </a:r>
            <a:endParaRPr lang="en-US" sz="3200" dirty="0">
              <a:solidFill>
                <a:srgbClr val="1F497D"/>
              </a:solidFill>
            </a:endParaRPr>
          </a:p>
        </p:txBody>
      </p:sp>
      <p:sp>
        <p:nvSpPr>
          <p:cNvPr id="3" name="Content Placeholder 2"/>
          <p:cNvSpPr>
            <a:spLocks noGrp="1"/>
          </p:cNvSpPr>
          <p:nvPr>
            <p:ph idx="1"/>
          </p:nvPr>
        </p:nvSpPr>
        <p:spPr/>
        <p:txBody>
          <a:bodyPr/>
          <a:lstStyle/>
          <a:p>
            <a:r>
              <a:rPr lang="en-US" dirty="0" smtClean="0"/>
              <a:t> </a:t>
            </a:r>
          </a:p>
          <a:p>
            <a:endParaRPr lang="en-US" i="0" dirty="0" smtClean="0">
              <a:solidFill>
                <a:srgbClr val="366092"/>
              </a:solidFill>
            </a:endParaRPr>
          </a:p>
          <a:p>
            <a:endParaRPr lang="en-US" i="0" dirty="0" smtClean="0">
              <a:solidFill>
                <a:srgbClr val="366092"/>
              </a:solidFill>
            </a:endParaRPr>
          </a:p>
          <a:p>
            <a:endParaRPr lang="en-US" i="0" dirty="0" smtClean="0">
              <a:solidFill>
                <a:srgbClr val="366092"/>
              </a:solidFill>
            </a:endParaRPr>
          </a:p>
          <a:p>
            <a:endParaRPr lang="en-US" i="0" dirty="0" smtClean="0">
              <a:solidFill>
                <a:srgbClr val="366092"/>
              </a:solidFill>
            </a:endParaRPr>
          </a:p>
        </p:txBody>
      </p:sp>
      <p:graphicFrame>
        <p:nvGraphicFramePr>
          <p:cNvPr id="4" name="Object 3"/>
          <p:cNvGraphicFramePr>
            <a:graphicFrameLocks noChangeAspect="1"/>
          </p:cNvGraphicFramePr>
          <p:nvPr/>
        </p:nvGraphicFramePr>
        <p:xfrm>
          <a:off x="548640" y="1356590"/>
          <a:ext cx="1841500" cy="444500"/>
        </p:xfrm>
        <a:graphic>
          <a:graphicData uri="http://schemas.openxmlformats.org/presentationml/2006/ole">
            <mc:AlternateContent xmlns:mc="http://schemas.openxmlformats.org/markup-compatibility/2006">
              <mc:Choice xmlns:v="urn:schemas-microsoft-com:vml" Requires="v">
                <p:oleObj spid="_x0000_s13317" name="Equation" r:id="rId3" imgW="1841400" imgH="444240" progId="Equation.DSMT4">
                  <p:embed/>
                </p:oleObj>
              </mc:Choice>
              <mc:Fallback>
                <p:oleObj name="Equation" r:id="rId3" imgW="1841400" imgH="44424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 y="1356590"/>
                        <a:ext cx="18415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Rectangle 5"/>
          <p:cNvSpPr/>
          <p:nvPr/>
        </p:nvSpPr>
        <p:spPr>
          <a:xfrm>
            <a:off x="457200" y="2008496"/>
            <a:ext cx="1425390" cy="523220"/>
          </a:xfrm>
          <a:prstGeom prst="rect">
            <a:avLst/>
          </a:prstGeom>
        </p:spPr>
        <p:txBody>
          <a:bodyPr wrap="none">
            <a:spAutoFit/>
          </a:bodyPr>
          <a:lstStyle/>
          <a:p>
            <a:r>
              <a:rPr lang="en-US" sz="2800" b="1" dirty="0" smtClean="0"/>
              <a:t>Solution</a:t>
            </a:r>
            <a:endParaRPr lang="en-US" sz="2800" dirty="0"/>
          </a:p>
        </p:txBody>
      </p:sp>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66800" y="3033006"/>
            <a:ext cx="7207680" cy="115893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rgbClr val="1F497D"/>
                </a:solidFill>
              </a:rPr>
              <a:t>Example 6</a:t>
            </a:r>
            <a:endParaRPr lang="en-US" sz="3200" dirty="0">
              <a:solidFill>
                <a:srgbClr val="1F497D"/>
              </a:solidFill>
            </a:endParaRPr>
          </a:p>
        </p:txBody>
      </p:sp>
      <p:sp>
        <p:nvSpPr>
          <p:cNvPr id="3" name="Content Placeholder 2"/>
          <p:cNvSpPr>
            <a:spLocks noGrp="1"/>
          </p:cNvSpPr>
          <p:nvPr>
            <p:ph idx="1"/>
          </p:nvPr>
        </p:nvSpPr>
        <p:spPr/>
        <p:txBody>
          <a:bodyPr/>
          <a:lstStyle/>
          <a:p>
            <a:endParaRPr lang="en-US" b="1" dirty="0" smtClean="0"/>
          </a:p>
          <a:p>
            <a:pPr>
              <a:spcBef>
                <a:spcPts val="1200"/>
              </a:spcBef>
            </a:pPr>
            <a:r>
              <a:rPr lang="en-US" b="1" dirty="0" smtClean="0"/>
              <a:t>Solution</a:t>
            </a:r>
            <a:r>
              <a:rPr lang="en-US" i="0" dirty="0" smtClean="0">
                <a:solidFill>
                  <a:srgbClr val="366092"/>
                </a:solidFill>
              </a:rPr>
              <a:t> </a:t>
            </a:r>
          </a:p>
          <a:p>
            <a:endParaRPr lang="en-US" i="0" dirty="0" smtClean="0">
              <a:solidFill>
                <a:srgbClr val="366092"/>
              </a:solidFill>
            </a:endParaRPr>
          </a:p>
          <a:p>
            <a:endParaRPr lang="en-US" i="0" dirty="0" smtClean="0">
              <a:solidFill>
                <a:srgbClr val="366092"/>
              </a:solidFill>
            </a:endParaRPr>
          </a:p>
          <a:p>
            <a:endParaRPr lang="en-US" i="0" dirty="0" smtClean="0">
              <a:solidFill>
                <a:srgbClr val="366092"/>
              </a:solidFill>
            </a:endParaRPr>
          </a:p>
          <a:p>
            <a:endParaRPr lang="en-US" i="0" dirty="0" smtClean="0">
              <a:solidFill>
                <a:srgbClr val="366092"/>
              </a:solidFill>
            </a:endParaRPr>
          </a:p>
        </p:txBody>
      </p:sp>
      <p:graphicFrame>
        <p:nvGraphicFramePr>
          <p:cNvPr id="4" name="Object 3"/>
          <p:cNvGraphicFramePr>
            <a:graphicFrameLocks noChangeAspect="1"/>
          </p:cNvGraphicFramePr>
          <p:nvPr/>
        </p:nvGraphicFramePr>
        <p:xfrm>
          <a:off x="548640" y="1357745"/>
          <a:ext cx="2260600" cy="444500"/>
        </p:xfrm>
        <a:graphic>
          <a:graphicData uri="http://schemas.openxmlformats.org/presentationml/2006/ole">
            <mc:AlternateContent xmlns:mc="http://schemas.openxmlformats.org/markup-compatibility/2006">
              <mc:Choice xmlns:v="urn:schemas-microsoft-com:vml" Requires="v">
                <p:oleObj spid="_x0000_s15365" name="Equation" r:id="rId3" imgW="2260440" imgH="444240" progId="Equation.DSMT4">
                  <p:embed/>
                </p:oleObj>
              </mc:Choice>
              <mc:Fallback>
                <p:oleObj name="Equation" r:id="rId3" imgW="2260440" imgH="44424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 y="1357745"/>
                        <a:ext cx="22606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66800" y="2514600"/>
            <a:ext cx="6781289" cy="191672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rgbClr val="1F497D"/>
                </a:solidFill>
              </a:rPr>
              <a:t>Example 7</a:t>
            </a:r>
            <a:endParaRPr lang="en-US" sz="3200" dirty="0">
              <a:solidFill>
                <a:srgbClr val="1F497D"/>
              </a:solidFill>
            </a:endParaRPr>
          </a:p>
        </p:txBody>
      </p:sp>
      <p:sp>
        <p:nvSpPr>
          <p:cNvPr id="3" name="Content Placeholder 2"/>
          <p:cNvSpPr>
            <a:spLocks noGrp="1"/>
          </p:cNvSpPr>
          <p:nvPr>
            <p:ph idx="1"/>
          </p:nvPr>
        </p:nvSpPr>
        <p:spPr/>
        <p:txBody>
          <a:bodyPr/>
          <a:lstStyle/>
          <a:p>
            <a:pPr>
              <a:buNone/>
            </a:pPr>
            <a:r>
              <a:rPr lang="en-US" i="0" dirty="0" smtClean="0">
                <a:solidFill>
                  <a:srgbClr val="366092"/>
                </a:solidFill>
              </a:rPr>
              <a:t>True or False:</a:t>
            </a:r>
          </a:p>
          <a:p>
            <a:r>
              <a:rPr lang="en-US" b="1" i="0" dirty="0" smtClean="0">
                <a:solidFill>
                  <a:srgbClr val="366092"/>
                </a:solidFill>
              </a:rPr>
              <a:t>Solution</a:t>
            </a:r>
          </a:p>
          <a:p>
            <a:pPr>
              <a:buNone/>
            </a:pPr>
            <a:r>
              <a:rPr lang="en-US" i="0" dirty="0" smtClean="0">
                <a:solidFill>
                  <a:srgbClr val="FF0000"/>
                </a:solidFill>
              </a:rPr>
              <a:t>True</a:t>
            </a:r>
            <a:r>
              <a:rPr lang="en-US" i="0" dirty="0" smtClean="0"/>
              <a:t> since                                          </a:t>
            </a:r>
          </a:p>
          <a:p>
            <a:pPr>
              <a:buNone/>
            </a:pPr>
            <a:r>
              <a:rPr lang="en-US" i="0" dirty="0" smtClean="0"/>
              <a:t>(Remember that since 9 = 9 the statement           is true.)</a:t>
            </a:r>
          </a:p>
        </p:txBody>
      </p:sp>
      <p:graphicFrame>
        <p:nvGraphicFramePr>
          <p:cNvPr id="4" name="Object 3"/>
          <p:cNvGraphicFramePr>
            <a:graphicFrameLocks noChangeAspect="1"/>
          </p:cNvGraphicFramePr>
          <p:nvPr/>
        </p:nvGraphicFramePr>
        <p:xfrm>
          <a:off x="2604375" y="1350820"/>
          <a:ext cx="1092200" cy="444500"/>
        </p:xfrm>
        <a:graphic>
          <a:graphicData uri="http://schemas.openxmlformats.org/presentationml/2006/ole">
            <mc:AlternateContent xmlns:mc="http://schemas.openxmlformats.org/markup-compatibility/2006">
              <mc:Choice xmlns:v="urn:schemas-microsoft-com:vml" Requires="v">
                <p:oleObj spid="_x0000_s17419" name="Equation" r:id="rId3" imgW="1091880" imgH="444240" progId="Equation.DSMT4">
                  <p:embed/>
                </p:oleObj>
              </mc:Choice>
              <mc:Fallback>
                <p:oleObj name="Equation" r:id="rId3" imgW="1091880" imgH="44424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04375" y="1350820"/>
                        <a:ext cx="10922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4819" name="Object 3"/>
          <p:cNvGraphicFramePr>
            <a:graphicFrameLocks noChangeAspect="1"/>
          </p:cNvGraphicFramePr>
          <p:nvPr/>
        </p:nvGraphicFramePr>
        <p:xfrm>
          <a:off x="2105890" y="2374900"/>
          <a:ext cx="2667000" cy="444500"/>
        </p:xfrm>
        <a:graphic>
          <a:graphicData uri="http://schemas.openxmlformats.org/presentationml/2006/ole">
            <mc:AlternateContent xmlns:mc="http://schemas.openxmlformats.org/markup-compatibility/2006">
              <mc:Choice xmlns:v="urn:schemas-microsoft-com:vml" Requires="v">
                <p:oleObj spid="_x0000_s17420" name="Equation" r:id="rId5" imgW="2666880" imgH="444240" progId="Equation.DSMT4">
                  <p:embed/>
                </p:oleObj>
              </mc:Choice>
              <mc:Fallback>
                <p:oleObj name="Equation" r:id="rId5" imgW="2666880" imgH="444240" progId="Equation.DSMT4">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05890" y="2374900"/>
                        <a:ext cx="26670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4820" name="Object 4"/>
          <p:cNvGraphicFramePr>
            <a:graphicFrameLocks noChangeAspect="1"/>
          </p:cNvGraphicFramePr>
          <p:nvPr/>
        </p:nvGraphicFramePr>
        <p:xfrm>
          <a:off x="6748341" y="2958999"/>
          <a:ext cx="711200" cy="292100"/>
        </p:xfrm>
        <a:graphic>
          <a:graphicData uri="http://schemas.openxmlformats.org/presentationml/2006/ole">
            <mc:AlternateContent xmlns:mc="http://schemas.openxmlformats.org/markup-compatibility/2006">
              <mc:Choice xmlns:v="urn:schemas-microsoft-com:vml" Requires="v">
                <p:oleObj spid="_x0000_s17421" name="Equation" r:id="rId7" imgW="711000" imgH="291960" progId="Equation.DSMT4">
                  <p:embed/>
                </p:oleObj>
              </mc:Choice>
              <mc:Fallback>
                <p:oleObj name="Equation" r:id="rId7" imgW="711000" imgH="291960" progId="Equation.DSMT4">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748341" y="2958999"/>
                        <a:ext cx="711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481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48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rgbClr val="1F497D"/>
                </a:solidFill>
              </a:rPr>
              <a:t>Example 8</a:t>
            </a:r>
            <a:endParaRPr lang="en-US" sz="3200" dirty="0">
              <a:solidFill>
                <a:srgbClr val="1F497D"/>
              </a:solidFill>
            </a:endParaRPr>
          </a:p>
        </p:txBody>
      </p:sp>
      <p:sp>
        <p:nvSpPr>
          <p:cNvPr id="3" name="Content Placeholder 2"/>
          <p:cNvSpPr>
            <a:spLocks noGrp="1"/>
          </p:cNvSpPr>
          <p:nvPr>
            <p:ph idx="1"/>
          </p:nvPr>
        </p:nvSpPr>
        <p:spPr/>
        <p:txBody>
          <a:bodyPr/>
          <a:lstStyle/>
          <a:p>
            <a:pPr>
              <a:buNone/>
            </a:pPr>
            <a:r>
              <a:rPr lang="en-US" i="0" dirty="0" smtClean="0">
                <a:solidFill>
                  <a:srgbClr val="366092"/>
                </a:solidFill>
              </a:rPr>
              <a:t>If </a:t>
            </a:r>
          </a:p>
          <a:p>
            <a:pPr>
              <a:lnSpc>
                <a:spcPct val="150000"/>
              </a:lnSpc>
            </a:pPr>
            <a:r>
              <a:rPr lang="en-US" b="1" i="0" dirty="0" smtClean="0">
                <a:solidFill>
                  <a:srgbClr val="366092"/>
                </a:solidFill>
              </a:rPr>
              <a:t>Solution</a:t>
            </a:r>
          </a:p>
          <a:p>
            <a:endParaRPr lang="en-US" i="0" dirty="0" smtClean="0">
              <a:solidFill>
                <a:srgbClr val="366092"/>
              </a:solidFill>
            </a:endParaRPr>
          </a:p>
          <a:p>
            <a:endParaRPr lang="en-US" i="0" dirty="0" smtClean="0">
              <a:solidFill>
                <a:srgbClr val="366092"/>
              </a:solidFill>
            </a:endParaRPr>
          </a:p>
        </p:txBody>
      </p:sp>
      <p:graphicFrame>
        <p:nvGraphicFramePr>
          <p:cNvPr id="4" name="Object 3"/>
          <p:cNvGraphicFramePr>
            <a:graphicFrameLocks noChangeAspect="1"/>
          </p:cNvGraphicFramePr>
          <p:nvPr/>
        </p:nvGraphicFramePr>
        <p:xfrm>
          <a:off x="878300" y="1336965"/>
          <a:ext cx="6032500" cy="444500"/>
        </p:xfrm>
        <a:graphic>
          <a:graphicData uri="http://schemas.openxmlformats.org/presentationml/2006/ole">
            <mc:AlternateContent xmlns:mc="http://schemas.openxmlformats.org/markup-compatibility/2006">
              <mc:Choice xmlns:v="urn:schemas-microsoft-com:vml" Requires="v">
                <p:oleObj spid="_x0000_s19464" name="Equation" r:id="rId3" imgW="6032160" imgH="444240" progId="Equation.DSMT4">
                  <p:embed/>
                </p:oleObj>
              </mc:Choice>
              <mc:Fallback>
                <p:oleObj name="Equation" r:id="rId3" imgW="6032160" imgH="44424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78300" y="1336965"/>
                        <a:ext cx="60325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 name="Object 31"/>
          <p:cNvGraphicFramePr>
            <a:graphicFrameLocks noChangeAspect="1"/>
          </p:cNvGraphicFramePr>
          <p:nvPr/>
        </p:nvGraphicFramePr>
        <p:xfrm>
          <a:off x="520700" y="2644444"/>
          <a:ext cx="6426200" cy="444500"/>
        </p:xfrm>
        <a:graphic>
          <a:graphicData uri="http://schemas.openxmlformats.org/presentationml/2006/ole">
            <mc:AlternateContent xmlns:mc="http://schemas.openxmlformats.org/markup-compatibility/2006">
              <mc:Choice xmlns:v="urn:schemas-microsoft-com:vml" Requires="v">
                <p:oleObj spid="_x0000_s19465" name="Equation" r:id="rId5" imgW="6426000" imgH="444240" progId="Equation.DSMT4">
                  <p:embed/>
                </p:oleObj>
              </mc:Choice>
              <mc:Fallback>
                <p:oleObj name="Equation" r:id="rId5" imgW="6426000" imgH="44424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0700" y="2644444"/>
                        <a:ext cx="64262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rgbClr val="1F497D"/>
                </a:solidFill>
              </a:rPr>
              <a:t>Example 9</a:t>
            </a:r>
            <a:endParaRPr lang="en-US" sz="3200" dirty="0">
              <a:solidFill>
                <a:srgbClr val="1F497D"/>
              </a:solidFill>
            </a:endParaRPr>
          </a:p>
        </p:txBody>
      </p:sp>
      <p:sp>
        <p:nvSpPr>
          <p:cNvPr id="3" name="Content Placeholder 2"/>
          <p:cNvSpPr>
            <a:spLocks noGrp="1"/>
          </p:cNvSpPr>
          <p:nvPr>
            <p:ph idx="1"/>
          </p:nvPr>
        </p:nvSpPr>
        <p:spPr/>
        <p:txBody>
          <a:bodyPr/>
          <a:lstStyle/>
          <a:p>
            <a:pPr>
              <a:buNone/>
            </a:pPr>
            <a:r>
              <a:rPr lang="en-US" i="0" dirty="0" smtClean="0">
                <a:solidFill>
                  <a:srgbClr val="366092"/>
                </a:solidFill>
              </a:rPr>
              <a:t>If </a:t>
            </a:r>
          </a:p>
          <a:p>
            <a:pPr>
              <a:lnSpc>
                <a:spcPct val="150000"/>
              </a:lnSpc>
            </a:pPr>
            <a:r>
              <a:rPr lang="en-US" b="1" i="0" dirty="0" smtClean="0">
                <a:solidFill>
                  <a:srgbClr val="366092"/>
                </a:solidFill>
              </a:rPr>
              <a:t>Solution</a:t>
            </a:r>
          </a:p>
          <a:p>
            <a:pPr>
              <a:buNone/>
            </a:pPr>
            <a:r>
              <a:rPr lang="en-US" i="0" dirty="0" smtClean="0"/>
              <a:t>There are </a:t>
            </a:r>
            <a:r>
              <a:rPr lang="en-US" i="0" dirty="0" smtClean="0">
                <a:solidFill>
                  <a:srgbClr val="FF0000"/>
                </a:solidFill>
              </a:rPr>
              <a:t>no values </a:t>
            </a:r>
            <a:r>
              <a:rPr lang="en-US" i="0" dirty="0" smtClean="0"/>
              <a:t>of </a:t>
            </a:r>
          </a:p>
        </p:txBody>
      </p:sp>
      <p:graphicFrame>
        <p:nvGraphicFramePr>
          <p:cNvPr id="32" name="Object 31"/>
          <p:cNvGraphicFramePr>
            <a:graphicFrameLocks noChangeAspect="1"/>
          </p:cNvGraphicFramePr>
          <p:nvPr/>
        </p:nvGraphicFramePr>
        <p:xfrm>
          <a:off x="884238" y="1344613"/>
          <a:ext cx="6261100" cy="444500"/>
        </p:xfrm>
        <a:graphic>
          <a:graphicData uri="http://schemas.openxmlformats.org/presentationml/2006/ole">
            <mc:AlternateContent xmlns:mc="http://schemas.openxmlformats.org/markup-compatibility/2006">
              <mc:Choice xmlns:v="urn:schemas-microsoft-com:vml" Requires="v">
                <p:oleObj spid="_x0000_s21515" name="Equation" r:id="rId3" imgW="6260760" imgH="444240" progId="Equation.DSMT4">
                  <p:embed/>
                </p:oleObj>
              </mc:Choice>
              <mc:Fallback>
                <p:oleObj name="Equation" r:id="rId3" imgW="6260760" imgH="444240"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84238" y="1344613"/>
                        <a:ext cx="62611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3" name="Object 32"/>
          <p:cNvGraphicFramePr>
            <a:graphicFrameLocks noChangeAspect="1"/>
          </p:cNvGraphicFramePr>
          <p:nvPr/>
        </p:nvGraphicFramePr>
        <p:xfrm>
          <a:off x="3829050" y="2576945"/>
          <a:ext cx="2857500" cy="444500"/>
        </p:xfrm>
        <a:graphic>
          <a:graphicData uri="http://schemas.openxmlformats.org/presentationml/2006/ole">
            <mc:AlternateContent xmlns:mc="http://schemas.openxmlformats.org/markup-compatibility/2006">
              <mc:Choice xmlns:v="urn:schemas-microsoft-com:vml" Requires="v">
                <p:oleObj spid="_x0000_s21516" name="Equation" r:id="rId5" imgW="2857320" imgH="444240" progId="Equation.DSMT4">
                  <p:embed/>
                </p:oleObj>
              </mc:Choice>
              <mc:Fallback>
                <p:oleObj name="Equation" r:id="rId5" imgW="2857320" imgH="444240" progId="Equation.DSMT4">
                  <p:embed/>
                  <p:pic>
                    <p:nvPicPr>
                      <p:cNvPr id="0"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29050" y="2576945"/>
                        <a:ext cx="28575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6869" name="Object 5"/>
          <p:cNvGraphicFramePr>
            <a:graphicFrameLocks noChangeAspect="1"/>
          </p:cNvGraphicFramePr>
          <p:nvPr/>
        </p:nvGraphicFramePr>
        <p:xfrm>
          <a:off x="548640" y="3224645"/>
          <a:ext cx="8128000" cy="381000"/>
        </p:xfrm>
        <a:graphic>
          <a:graphicData uri="http://schemas.openxmlformats.org/presentationml/2006/ole">
            <mc:AlternateContent xmlns:mc="http://schemas.openxmlformats.org/markup-compatibility/2006">
              <mc:Choice xmlns:v="urn:schemas-microsoft-com:vml" Requires="v">
                <p:oleObj spid="_x0000_s21517" name="Equation" r:id="rId7" imgW="8127720" imgH="380880" progId="Equation.DSMT4">
                  <p:embed/>
                </p:oleObj>
              </mc:Choice>
              <mc:Fallback>
                <p:oleObj name="Equation" r:id="rId7" imgW="8127720" imgH="380880" progId="Equation.DSMT4">
                  <p:embed/>
                  <p:pic>
                    <p:nvPicPr>
                      <p:cNvPr id="0" name="Object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8640" y="3224645"/>
                        <a:ext cx="81280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68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rgbClr val="1F497D"/>
                </a:solidFill>
              </a:rPr>
              <a:t>Objectives</a:t>
            </a:r>
            <a:endParaRPr lang="en-US" dirty="0">
              <a:solidFill>
                <a:srgbClr val="1F497D"/>
              </a:solidFill>
            </a:endParaRPr>
          </a:p>
        </p:txBody>
      </p:sp>
      <p:sp>
        <p:nvSpPr>
          <p:cNvPr id="15362" name="Content Placeholder 2"/>
          <p:cNvSpPr>
            <a:spLocks noGrp="1"/>
          </p:cNvSpPr>
          <p:nvPr>
            <p:ph idx="1"/>
          </p:nvPr>
        </p:nvSpPr>
        <p:spPr/>
        <p:txBody>
          <a:bodyPr>
            <a:normAutofit lnSpcReduction="10000"/>
          </a:bodyPr>
          <a:lstStyle/>
          <a:p>
            <a:pPr marL="457200" indent="-457200" eaLnBrk="1" hangingPunct="1">
              <a:buFont typeface="Courier New" pitchFamily="49" charset="0"/>
              <a:buChar char="o"/>
            </a:pPr>
            <a:r>
              <a:rPr lang="en-US" i="0" dirty="0" smtClean="0">
                <a:solidFill>
                  <a:srgbClr val="366092"/>
                </a:solidFill>
              </a:rPr>
              <a:t>Know that integers are the whole numbers and their opposites.</a:t>
            </a:r>
          </a:p>
          <a:p>
            <a:pPr marL="457200" indent="-457200" eaLnBrk="1" hangingPunct="1">
              <a:buFont typeface="Courier New" pitchFamily="49" charset="0"/>
              <a:buChar char="o"/>
            </a:pPr>
            <a:r>
              <a:rPr lang="en-US" i="0" dirty="0" smtClean="0">
                <a:solidFill>
                  <a:srgbClr val="366092"/>
                </a:solidFill>
              </a:rPr>
              <a:t>Know that 0 is neither positive nor negative.</a:t>
            </a:r>
          </a:p>
          <a:p>
            <a:pPr marL="457200" indent="-457200" eaLnBrk="1" hangingPunct="1">
              <a:buFont typeface="Courier New" pitchFamily="49" charset="0"/>
              <a:buChar char="o"/>
            </a:pPr>
            <a:r>
              <a:rPr lang="en-US" i="0" dirty="0" smtClean="0">
                <a:solidFill>
                  <a:srgbClr val="366092"/>
                </a:solidFill>
              </a:rPr>
              <a:t>Be able to graph a set of integers on a number line.</a:t>
            </a:r>
          </a:p>
          <a:p>
            <a:pPr marL="457200" indent="-457200" eaLnBrk="1" hangingPunct="1">
              <a:buFont typeface="Courier New" pitchFamily="49" charset="0"/>
              <a:buChar char="o"/>
            </a:pPr>
            <a:r>
              <a:rPr lang="en-US" i="0" dirty="0" smtClean="0">
                <a:solidFill>
                  <a:srgbClr val="366092"/>
                </a:solidFill>
              </a:rPr>
              <a:t>Understand and be able to read inequality symbols such as &lt; and &gt;.</a:t>
            </a:r>
          </a:p>
          <a:p>
            <a:pPr marL="457200" indent="-457200" eaLnBrk="1" hangingPunct="1">
              <a:buFont typeface="Courier New" pitchFamily="49" charset="0"/>
              <a:buChar char="o"/>
            </a:pPr>
            <a:r>
              <a:rPr lang="en-US" i="0" dirty="0" smtClean="0">
                <a:solidFill>
                  <a:srgbClr val="366092"/>
                </a:solidFill>
              </a:rPr>
              <a:t>Know the meaning of the absolute value of an integer.</a:t>
            </a:r>
          </a:p>
          <a:p>
            <a:pPr marL="457200" indent="-457200" eaLnBrk="1" hangingPunct="1">
              <a:buFont typeface="Courier New" pitchFamily="49" charset="0"/>
              <a:buChar char="o"/>
            </a:pPr>
            <a:r>
              <a:rPr lang="en-US" i="0" dirty="0" smtClean="0">
                <a:solidFill>
                  <a:srgbClr val="366092"/>
                </a:solidFill>
              </a:rPr>
              <a:t>Be aware that an expression of the </a:t>
            </a:r>
            <a:r>
              <a:rPr lang="en-US" i="0" dirty="0" smtClean="0"/>
              <a:t>form </a:t>
            </a:r>
            <a:r>
              <a:rPr lang="en-US" i="0" dirty="0" smtClean="0">
                <a:latin typeface="Symbol" pitchFamily="18" charset="2"/>
              </a:rPr>
              <a:t>-</a:t>
            </a:r>
            <a:r>
              <a:rPr lang="en-US" i="1" dirty="0" smtClean="0"/>
              <a:t>a</a:t>
            </a:r>
            <a:r>
              <a:rPr lang="en-US" i="0" dirty="0" smtClean="0"/>
              <a:t> may </a:t>
            </a:r>
            <a:r>
              <a:rPr lang="en-US" i="0" dirty="0" smtClean="0">
                <a:solidFill>
                  <a:srgbClr val="366092"/>
                </a:solidFill>
              </a:rPr>
              <a:t>represent a positive number or a negative number.</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rgbClr val="1F497D"/>
                </a:solidFill>
              </a:rPr>
              <a:t> Example 10</a:t>
            </a:r>
            <a:endParaRPr lang="en-US" sz="3200" dirty="0">
              <a:solidFill>
                <a:srgbClr val="1F497D"/>
              </a:solidFill>
            </a:endParaRPr>
          </a:p>
        </p:txBody>
      </p:sp>
      <p:sp>
        <p:nvSpPr>
          <p:cNvPr id="3" name="Content Placeholder 2"/>
          <p:cNvSpPr>
            <a:spLocks noGrp="1"/>
          </p:cNvSpPr>
          <p:nvPr>
            <p:ph idx="1"/>
          </p:nvPr>
        </p:nvSpPr>
        <p:spPr/>
        <p:txBody>
          <a:bodyPr/>
          <a:lstStyle/>
          <a:p>
            <a:pPr>
              <a:buNone/>
            </a:pPr>
            <a:endParaRPr lang="en-US" i="0" dirty="0" smtClean="0">
              <a:solidFill>
                <a:srgbClr val="366092"/>
              </a:solidFill>
            </a:endParaRPr>
          </a:p>
          <a:p>
            <a:endParaRPr lang="en-US" i="0" dirty="0" smtClean="0">
              <a:solidFill>
                <a:srgbClr val="366092"/>
              </a:solidFill>
            </a:endParaRPr>
          </a:p>
          <a:p>
            <a:pPr marL="0" indent="0">
              <a:spcBef>
                <a:spcPts val="1200"/>
              </a:spcBef>
              <a:buNone/>
            </a:pPr>
            <a:r>
              <a:rPr lang="en-US" b="1" i="0" dirty="0" smtClean="0"/>
              <a:t>Solution</a:t>
            </a:r>
          </a:p>
          <a:p>
            <a:pPr marL="0" indent="0">
              <a:buNone/>
            </a:pPr>
            <a:r>
              <a:rPr lang="en-US" i="0" dirty="0" smtClean="0"/>
              <a:t>There are an infinite number of integers 4 or more units from 0, both negative and positive.  These integers are </a:t>
            </a:r>
            <a:r>
              <a:rPr lang="en-US" i="0" dirty="0" smtClean="0">
                <a:solidFill>
                  <a:srgbClr val="FF0000"/>
                </a:solidFill>
              </a:rPr>
              <a:t>{…, </a:t>
            </a:r>
            <a:r>
              <a:rPr lang="en-US" dirty="0" smtClean="0">
                <a:solidFill>
                  <a:srgbClr val="FF0000"/>
                </a:solidFill>
              </a:rPr>
              <a:t>–</a:t>
            </a:r>
            <a:r>
              <a:rPr lang="en-US" i="0" dirty="0" smtClean="0">
                <a:solidFill>
                  <a:srgbClr val="FF0000"/>
                </a:solidFill>
              </a:rPr>
              <a:t>7, </a:t>
            </a:r>
            <a:r>
              <a:rPr lang="en-US" dirty="0" smtClean="0">
                <a:solidFill>
                  <a:srgbClr val="FF0000"/>
                </a:solidFill>
              </a:rPr>
              <a:t>–</a:t>
            </a:r>
            <a:r>
              <a:rPr lang="en-US" i="0" dirty="0" smtClean="0">
                <a:solidFill>
                  <a:srgbClr val="FF0000"/>
                </a:solidFill>
              </a:rPr>
              <a:t>6, </a:t>
            </a:r>
            <a:r>
              <a:rPr lang="en-US" dirty="0" smtClean="0">
                <a:solidFill>
                  <a:srgbClr val="FF0000"/>
                </a:solidFill>
              </a:rPr>
              <a:t>–</a:t>
            </a:r>
            <a:r>
              <a:rPr lang="en-US" i="0" dirty="0" smtClean="0">
                <a:solidFill>
                  <a:srgbClr val="FF0000"/>
                </a:solidFill>
              </a:rPr>
              <a:t>5, </a:t>
            </a:r>
            <a:r>
              <a:rPr lang="en-US" dirty="0" smtClean="0">
                <a:solidFill>
                  <a:srgbClr val="FF0000"/>
                </a:solidFill>
              </a:rPr>
              <a:t>–</a:t>
            </a:r>
            <a:r>
              <a:rPr lang="en-US" i="0" dirty="0" smtClean="0">
                <a:solidFill>
                  <a:srgbClr val="FF0000"/>
                </a:solidFill>
              </a:rPr>
              <a:t>4, 4, 5, 6, 7, …}</a:t>
            </a:r>
            <a:r>
              <a:rPr lang="en-US" i="0" dirty="0" smtClean="0"/>
              <a:t>. </a:t>
            </a:r>
          </a:p>
          <a:p>
            <a:endParaRPr lang="en-US" i="0" dirty="0" smtClean="0">
              <a:solidFill>
                <a:srgbClr val="366092"/>
              </a:solidFill>
            </a:endParaRPr>
          </a:p>
        </p:txBody>
      </p:sp>
      <p:graphicFrame>
        <p:nvGraphicFramePr>
          <p:cNvPr id="53" name="Object 52"/>
          <p:cNvGraphicFramePr>
            <a:graphicFrameLocks noChangeAspect="1"/>
          </p:cNvGraphicFramePr>
          <p:nvPr/>
        </p:nvGraphicFramePr>
        <p:xfrm>
          <a:off x="545713" y="1371600"/>
          <a:ext cx="7366000" cy="952500"/>
        </p:xfrm>
        <a:graphic>
          <a:graphicData uri="http://schemas.openxmlformats.org/presentationml/2006/ole">
            <mc:AlternateContent xmlns:mc="http://schemas.openxmlformats.org/markup-compatibility/2006">
              <mc:Choice xmlns:v="urn:schemas-microsoft-com:vml" Requires="v">
                <p:oleObj spid="_x0000_s26629" name="Equation" r:id="rId3" imgW="7365960" imgH="952200" progId="Equation.DSMT4">
                  <p:embed/>
                </p:oleObj>
              </mc:Choice>
              <mc:Fallback>
                <p:oleObj name="Equation" r:id="rId3" imgW="7365960" imgH="9522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5713" y="1371600"/>
                        <a:ext cx="7366000" cy="952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4" name="Picture 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68702" y="4572000"/>
            <a:ext cx="7841890" cy="91440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rgbClr val="1F497D"/>
                </a:solidFill>
              </a:rPr>
              <a:t> Completion Example 11</a:t>
            </a:r>
            <a:endParaRPr lang="en-US" sz="3200" dirty="0">
              <a:solidFill>
                <a:srgbClr val="1F497D"/>
              </a:solidFill>
            </a:endParaRPr>
          </a:p>
        </p:txBody>
      </p:sp>
      <p:sp>
        <p:nvSpPr>
          <p:cNvPr id="3" name="Content Placeholder 2"/>
          <p:cNvSpPr>
            <a:spLocks noGrp="1"/>
          </p:cNvSpPr>
          <p:nvPr>
            <p:ph idx="1"/>
          </p:nvPr>
        </p:nvSpPr>
        <p:spPr/>
        <p:txBody>
          <a:bodyPr/>
          <a:lstStyle/>
          <a:p>
            <a:pPr>
              <a:buNone/>
            </a:pPr>
            <a:endParaRPr lang="en-US" i="0" dirty="0" smtClean="0">
              <a:solidFill>
                <a:srgbClr val="366092"/>
              </a:solidFill>
            </a:endParaRPr>
          </a:p>
          <a:p>
            <a:endParaRPr lang="en-US" i="0" dirty="0" smtClean="0">
              <a:solidFill>
                <a:srgbClr val="366092"/>
              </a:solidFill>
            </a:endParaRPr>
          </a:p>
          <a:p>
            <a:pPr>
              <a:spcBef>
                <a:spcPts val="1200"/>
              </a:spcBef>
              <a:buNone/>
            </a:pPr>
            <a:r>
              <a:rPr lang="en-US" b="1" i="0" dirty="0" smtClean="0"/>
              <a:t>Solution</a:t>
            </a:r>
          </a:p>
          <a:p>
            <a:pPr>
              <a:buNone/>
            </a:pPr>
            <a:r>
              <a:rPr lang="en-US" i="0" dirty="0" smtClean="0"/>
              <a:t>The integers that are less than 4 units from 0 have absolute values less than 4.  These integers are </a:t>
            </a:r>
          </a:p>
          <a:p>
            <a:pPr>
              <a:spcBef>
                <a:spcPts val="1200"/>
              </a:spcBef>
            </a:pPr>
            <a:r>
              <a:rPr lang="en-US" i="0" dirty="0" smtClean="0">
                <a:solidFill>
                  <a:srgbClr val="366092"/>
                </a:solidFill>
              </a:rPr>
              <a:t>_________________</a:t>
            </a:r>
          </a:p>
        </p:txBody>
      </p:sp>
      <p:graphicFrame>
        <p:nvGraphicFramePr>
          <p:cNvPr id="53" name="Object 52"/>
          <p:cNvGraphicFramePr>
            <a:graphicFrameLocks noChangeAspect="1"/>
          </p:cNvGraphicFramePr>
          <p:nvPr/>
        </p:nvGraphicFramePr>
        <p:xfrm>
          <a:off x="548640" y="1371600"/>
          <a:ext cx="7454900" cy="952500"/>
        </p:xfrm>
        <a:graphic>
          <a:graphicData uri="http://schemas.openxmlformats.org/presentationml/2006/ole">
            <mc:AlternateContent xmlns:mc="http://schemas.openxmlformats.org/markup-compatibility/2006">
              <mc:Choice xmlns:v="urn:schemas-microsoft-com:vml" Requires="v">
                <p:oleObj spid="_x0000_s28681" name="Equation" r:id="rId3" imgW="7454880" imgH="952200" progId="Equation.DSMT4">
                  <p:embed/>
                </p:oleObj>
              </mc:Choice>
              <mc:Fallback>
                <p:oleObj name="Equation" r:id="rId3" imgW="7454880" imgH="95220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 y="1371600"/>
                        <a:ext cx="7454900" cy="952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28675" name="Picture 3"/>
          <p:cNvPicPr>
            <a:picLocks noChangeAspect="1" noChangeArrowheads="1"/>
          </p:cNvPicPr>
          <p:nvPr/>
        </p:nvPicPr>
        <p:blipFill>
          <a:blip r:embed="rId5" cstate="print"/>
          <a:srcRect/>
          <a:stretch>
            <a:fillRect/>
          </a:stretch>
        </p:blipFill>
        <p:spPr bwMode="auto">
          <a:xfrm>
            <a:off x="838200" y="4581525"/>
            <a:ext cx="7543800" cy="752475"/>
          </a:xfrm>
          <a:prstGeom prst="rect">
            <a:avLst/>
          </a:prstGeom>
          <a:noFill/>
          <a:ln w="9525">
            <a:noFill/>
            <a:miter lim="800000"/>
            <a:headEnd/>
            <a:tailEnd/>
          </a:ln>
        </p:spPr>
      </p:pic>
      <p:graphicFrame>
        <p:nvGraphicFramePr>
          <p:cNvPr id="28676" name="Object 4"/>
          <p:cNvGraphicFramePr>
            <a:graphicFrameLocks noChangeAspect="1"/>
          </p:cNvGraphicFramePr>
          <p:nvPr/>
        </p:nvGraphicFramePr>
        <p:xfrm>
          <a:off x="609600" y="3888096"/>
          <a:ext cx="2971800" cy="330200"/>
        </p:xfrm>
        <a:graphic>
          <a:graphicData uri="http://schemas.openxmlformats.org/presentationml/2006/ole">
            <mc:AlternateContent xmlns:mc="http://schemas.openxmlformats.org/markup-compatibility/2006">
              <mc:Choice xmlns:v="urn:schemas-microsoft-com:vml" Requires="v">
                <p:oleObj spid="_x0000_s28682" name="Equation" r:id="rId6" imgW="2971800" imgH="330120" progId="Equation.DSMT4">
                  <p:embed/>
                </p:oleObj>
              </mc:Choice>
              <mc:Fallback>
                <p:oleObj name="Equation" r:id="rId6" imgW="2971800" imgH="33012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09600" y="3888096"/>
                        <a:ext cx="29718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0" name="Oval 39"/>
          <p:cNvSpPr/>
          <p:nvPr/>
        </p:nvSpPr>
        <p:spPr>
          <a:xfrm>
            <a:off x="2738005" y="4763365"/>
            <a:ext cx="152400" cy="1524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41" name="Oval 40"/>
          <p:cNvSpPr/>
          <p:nvPr/>
        </p:nvSpPr>
        <p:spPr>
          <a:xfrm>
            <a:off x="3333750" y="4762500"/>
            <a:ext cx="152400" cy="1524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42" name="Oval 41"/>
          <p:cNvSpPr/>
          <p:nvPr/>
        </p:nvSpPr>
        <p:spPr>
          <a:xfrm>
            <a:off x="3943350" y="4763365"/>
            <a:ext cx="152400" cy="1524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43" name="Oval 42"/>
          <p:cNvSpPr/>
          <p:nvPr/>
        </p:nvSpPr>
        <p:spPr>
          <a:xfrm>
            <a:off x="4524375" y="4763365"/>
            <a:ext cx="152400" cy="1524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44" name="Oval 43"/>
          <p:cNvSpPr/>
          <p:nvPr/>
        </p:nvSpPr>
        <p:spPr>
          <a:xfrm>
            <a:off x="5124450" y="4763365"/>
            <a:ext cx="152400" cy="1524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45" name="Oval 44"/>
          <p:cNvSpPr/>
          <p:nvPr/>
        </p:nvSpPr>
        <p:spPr>
          <a:xfrm>
            <a:off x="5734050" y="4763365"/>
            <a:ext cx="152400" cy="1524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46" name="Oval 45"/>
          <p:cNvSpPr/>
          <p:nvPr/>
        </p:nvSpPr>
        <p:spPr>
          <a:xfrm>
            <a:off x="6353175" y="4763365"/>
            <a:ext cx="152400" cy="1524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67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animBg="1"/>
      <p:bldP spid="41" grpId="0" animBg="1"/>
      <p:bldP spid="42" grpId="0" animBg="1"/>
      <p:bldP spid="43" grpId="0" animBg="1"/>
      <p:bldP spid="44" grpId="0" animBg="1"/>
      <p:bldP spid="45" grpId="0" animBg="1"/>
      <p:bldP spid="4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Introduction to Integers</a:t>
            </a:r>
            <a:endParaRPr lang="en-US" dirty="0"/>
          </a:p>
        </p:txBody>
      </p:sp>
      <p:sp>
        <p:nvSpPr>
          <p:cNvPr id="4" name="Content Placeholder 2"/>
          <p:cNvSpPr>
            <a:spLocks noGrp="1"/>
          </p:cNvSpPr>
          <p:nvPr>
            <p:ph idx="1"/>
          </p:nvPr>
        </p:nvSpPr>
        <p:spPr>
          <a:xfrm>
            <a:off x="457200" y="1280160"/>
            <a:ext cx="8229600" cy="2763834"/>
          </a:xfrm>
          <a:noFill/>
          <a:ln w="28575">
            <a:solidFill>
              <a:srgbClr val="FF0000"/>
            </a:solidFill>
          </a:ln>
        </p:spPr>
        <p:txBody>
          <a:bodyPr>
            <a:spAutoFit/>
          </a:bodyPr>
          <a:lstStyle/>
          <a:p>
            <a:pPr algn="ctr"/>
            <a:r>
              <a:rPr lang="en-US" b="1" dirty="0" smtClean="0">
                <a:solidFill>
                  <a:srgbClr val="000000"/>
                </a:solidFill>
              </a:rPr>
              <a:t>Special Note from the Author about Calculators</a:t>
            </a:r>
          </a:p>
          <a:p>
            <a:r>
              <a:rPr lang="en-US" dirty="0" smtClean="0">
                <a:solidFill>
                  <a:srgbClr val="000000"/>
                </a:solidFill>
              </a:rPr>
              <a:t>All of the operations with integers can, of course, be done with or without a calculator. However, at this beginning stage, to develop a thorough understanding of operating with negative numbers, I recommend that you use a calculator as little as possible.</a:t>
            </a:r>
            <a:endParaRPr lang="en-US" i="0" dirty="0">
              <a:solidFill>
                <a:srgbClr val="00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rgbClr val="1F497D"/>
                </a:solidFill>
              </a:rPr>
              <a:t>Number Lines</a:t>
            </a:r>
            <a:endParaRPr lang="en-US" sz="3200" dirty="0">
              <a:solidFill>
                <a:srgbClr val="1F497D"/>
              </a:solidFill>
            </a:endParaRPr>
          </a:p>
        </p:txBody>
      </p:sp>
      <p:sp>
        <p:nvSpPr>
          <p:cNvPr id="5" name="Content Placeholder 2"/>
          <p:cNvSpPr txBox="1">
            <a:spLocks/>
          </p:cNvSpPr>
          <p:nvPr/>
        </p:nvSpPr>
        <p:spPr>
          <a:xfrm>
            <a:off x="457200" y="1280160"/>
            <a:ext cx="8229600" cy="2031325"/>
          </a:xfrm>
          <a:prstGeom prst="rect">
            <a:avLst/>
          </a:prstGeom>
          <a:solidFill>
            <a:srgbClr val="FFFFCC"/>
          </a:solidFill>
          <a:ln w="28575">
            <a:solidFill>
              <a:srgbClr val="000000"/>
            </a:solidFill>
          </a:ln>
        </p:spPr>
        <p:txBody>
          <a:bodyPr>
            <a:spAutoFit/>
          </a:bodyPr>
          <a:lstStyle/>
          <a:p>
            <a:pPr algn="ctr"/>
            <a:r>
              <a:rPr lang="en-US" sz="2800" b="1" dirty="0" smtClean="0">
                <a:solidFill>
                  <a:srgbClr val="000000"/>
                </a:solidFill>
              </a:rPr>
              <a:t>Integers</a:t>
            </a:r>
          </a:p>
          <a:p>
            <a:r>
              <a:rPr lang="en-US" sz="2800" dirty="0" smtClean="0">
                <a:solidFill>
                  <a:srgbClr val="000000"/>
                </a:solidFill>
              </a:rPr>
              <a:t>The set of </a:t>
            </a:r>
            <a:r>
              <a:rPr lang="en-US" sz="2800" b="1" dirty="0" smtClean="0">
                <a:solidFill>
                  <a:srgbClr val="C00000"/>
                </a:solidFill>
              </a:rPr>
              <a:t>integers</a:t>
            </a:r>
            <a:r>
              <a:rPr lang="en-US" sz="2800" b="1" dirty="0" smtClean="0">
                <a:solidFill>
                  <a:srgbClr val="000000"/>
                </a:solidFill>
              </a:rPr>
              <a:t> </a:t>
            </a:r>
            <a:r>
              <a:rPr lang="en-US" sz="2800" dirty="0" smtClean="0">
                <a:solidFill>
                  <a:srgbClr val="000000"/>
                </a:solidFill>
              </a:rPr>
              <a:t>is the set of whole numbers and their opposites (or </a:t>
            </a:r>
            <a:r>
              <a:rPr lang="en-US" sz="2800" b="1" dirty="0" smtClean="0">
                <a:solidFill>
                  <a:srgbClr val="C00000"/>
                </a:solidFill>
              </a:rPr>
              <a:t>additive inverses</a:t>
            </a:r>
            <a:r>
              <a:rPr lang="en-US" sz="2800" dirty="0" smtClean="0">
                <a:solidFill>
                  <a:srgbClr val="000000"/>
                </a:solidFill>
              </a:rPr>
              <a:t>).</a:t>
            </a:r>
          </a:p>
          <a:p>
            <a:pPr algn="ctr">
              <a:lnSpc>
                <a:spcPct val="150000"/>
              </a:lnSpc>
            </a:pPr>
            <a:r>
              <a:rPr lang="en-US" sz="2800" b="1" dirty="0" smtClean="0">
                <a:solidFill>
                  <a:srgbClr val="000000"/>
                </a:solidFill>
              </a:rPr>
              <a:t>Integers:  </a:t>
            </a:r>
            <a:r>
              <a:rPr lang="en-US" sz="2800" b="1" dirty="0" smtClean="0">
                <a:solidFill>
                  <a:srgbClr val="0000FF"/>
                </a:solidFill>
              </a:rPr>
              <a:t>…, </a:t>
            </a:r>
            <a:r>
              <a:rPr lang="en-US" sz="2800" dirty="0" smtClean="0">
                <a:solidFill>
                  <a:srgbClr val="0000FF"/>
                </a:solidFill>
              </a:rPr>
              <a:t>–</a:t>
            </a:r>
            <a:r>
              <a:rPr lang="en-US" sz="2800" b="1" dirty="0" smtClean="0">
                <a:solidFill>
                  <a:srgbClr val="0000FF"/>
                </a:solidFill>
              </a:rPr>
              <a:t>3, </a:t>
            </a:r>
            <a:r>
              <a:rPr lang="en-US" sz="2800" dirty="0" smtClean="0">
                <a:solidFill>
                  <a:srgbClr val="0000FF"/>
                </a:solidFill>
              </a:rPr>
              <a:t>–</a:t>
            </a:r>
            <a:r>
              <a:rPr lang="en-US" sz="2800" b="1" dirty="0" smtClean="0">
                <a:solidFill>
                  <a:srgbClr val="0000FF"/>
                </a:solidFill>
              </a:rPr>
              <a:t>2, </a:t>
            </a:r>
            <a:r>
              <a:rPr lang="en-US" sz="2800" dirty="0" smtClean="0">
                <a:solidFill>
                  <a:srgbClr val="0000FF"/>
                </a:solidFill>
              </a:rPr>
              <a:t>–</a:t>
            </a:r>
            <a:r>
              <a:rPr lang="en-US" sz="2800" b="1" dirty="0" smtClean="0">
                <a:solidFill>
                  <a:srgbClr val="0000FF"/>
                </a:solidFill>
              </a:rPr>
              <a:t>1, 0, 1, 2, 3,…</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rgbClr val="1F497D"/>
                </a:solidFill>
              </a:rPr>
              <a:t>Number Lines</a:t>
            </a:r>
            <a:endParaRPr lang="en-US" sz="3200" dirty="0">
              <a:solidFill>
                <a:srgbClr val="1F497D"/>
              </a:solidFill>
            </a:endParaRPr>
          </a:p>
        </p:txBody>
      </p:sp>
      <p:sp>
        <p:nvSpPr>
          <p:cNvPr id="3" name="Content Placeholder 2"/>
          <p:cNvSpPr>
            <a:spLocks noGrp="1"/>
          </p:cNvSpPr>
          <p:nvPr>
            <p:ph idx="1"/>
          </p:nvPr>
        </p:nvSpPr>
        <p:spPr/>
        <p:txBody>
          <a:bodyPr/>
          <a:lstStyle/>
          <a:p>
            <a:pPr>
              <a:buNone/>
            </a:pPr>
            <a:endParaRPr lang="en-US" i="0" dirty="0" smtClean="0">
              <a:solidFill>
                <a:srgbClr val="366092"/>
              </a:solidFill>
            </a:endParaRPr>
          </a:p>
          <a:p>
            <a:pPr>
              <a:buNone/>
            </a:pPr>
            <a:endParaRPr lang="en-US" i="0" dirty="0">
              <a:solidFill>
                <a:srgbClr val="366092"/>
              </a:solidFill>
            </a:endParaRPr>
          </a:p>
        </p:txBody>
      </p:sp>
      <p:sp>
        <p:nvSpPr>
          <p:cNvPr id="5" name="Content Placeholder 2"/>
          <p:cNvSpPr txBox="1">
            <a:spLocks/>
          </p:cNvSpPr>
          <p:nvPr/>
        </p:nvSpPr>
        <p:spPr>
          <a:xfrm>
            <a:off x="457200" y="1280160"/>
            <a:ext cx="8229600" cy="3539430"/>
          </a:xfrm>
          <a:prstGeom prst="rect">
            <a:avLst/>
          </a:prstGeom>
          <a:noFill/>
          <a:ln w="28575">
            <a:solidFill>
              <a:srgbClr val="FF0000"/>
            </a:solidFill>
          </a:ln>
        </p:spPr>
        <p:txBody>
          <a:bodyPr>
            <a:spAutoFit/>
          </a:bodyPr>
          <a:lstStyle/>
          <a:p>
            <a:pPr algn="ctr"/>
            <a:r>
              <a:rPr lang="en-US" sz="2800" b="1" dirty="0" smtClean="0">
                <a:solidFill>
                  <a:srgbClr val="000000"/>
                </a:solidFill>
              </a:rPr>
              <a:t>Note</a:t>
            </a:r>
          </a:p>
          <a:p>
            <a:r>
              <a:rPr lang="en-US" sz="2800" dirty="0" smtClean="0">
                <a:solidFill>
                  <a:srgbClr val="000000"/>
                </a:solidFill>
              </a:rPr>
              <a:t>There are many types of numbers other than integers that can be graphed on number lines. We will study these types of numbers in later chapters (that is, fractions in Chapter 4 and decimal numbers and roots in Chapter 5). Therefore, you should be aware that the set of integers does not include all of the positive numbers or all of the negative numbers.</a:t>
            </a:r>
            <a:endParaRPr lang="en-US" sz="2800" b="1" dirty="0" smtClean="0">
              <a:solidFill>
                <a:srgbClr val="0000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rgbClr val="1F497D"/>
                </a:solidFill>
              </a:rPr>
              <a:t>Example 1</a:t>
            </a:r>
            <a:endParaRPr lang="en-US" sz="3200" dirty="0">
              <a:solidFill>
                <a:srgbClr val="1F497D"/>
              </a:solidFill>
            </a:endParaRPr>
          </a:p>
        </p:txBody>
      </p:sp>
      <p:sp>
        <p:nvSpPr>
          <p:cNvPr id="3" name="Content Placeholder 2"/>
          <p:cNvSpPr>
            <a:spLocks noGrp="1"/>
          </p:cNvSpPr>
          <p:nvPr>
            <p:ph idx="1"/>
          </p:nvPr>
        </p:nvSpPr>
        <p:spPr/>
        <p:txBody>
          <a:bodyPr/>
          <a:lstStyle/>
          <a:p>
            <a:pPr>
              <a:buNone/>
            </a:pPr>
            <a:r>
              <a:rPr lang="en-US" i="0" dirty="0" smtClean="0">
                <a:solidFill>
                  <a:srgbClr val="366092"/>
                </a:solidFill>
              </a:rPr>
              <a:t>Find the opposite of:</a:t>
            </a:r>
          </a:p>
          <a:p>
            <a:r>
              <a:rPr lang="en-US" b="1" i="0" dirty="0" smtClean="0">
                <a:solidFill>
                  <a:srgbClr val="366092"/>
                </a:solidFill>
              </a:rPr>
              <a:t>a.  </a:t>
            </a:r>
            <a:r>
              <a:rPr lang="en-US" dirty="0" smtClean="0">
                <a:solidFill>
                  <a:srgbClr val="0000FF"/>
                </a:solidFill>
              </a:rPr>
              <a:t>–</a:t>
            </a:r>
            <a:r>
              <a:rPr lang="en-US" i="0" dirty="0" smtClean="0">
                <a:solidFill>
                  <a:srgbClr val="0000FF"/>
                </a:solidFill>
              </a:rPr>
              <a:t>5</a:t>
            </a:r>
            <a:r>
              <a:rPr lang="en-US" i="0" dirty="0" smtClean="0"/>
              <a:t> </a:t>
            </a:r>
            <a:r>
              <a:rPr lang="en-US" i="0" dirty="0" smtClean="0">
                <a:solidFill>
                  <a:srgbClr val="000064"/>
                </a:solidFill>
              </a:rPr>
              <a:t>	</a:t>
            </a:r>
            <a:r>
              <a:rPr lang="en-US" i="0" dirty="0" smtClean="0">
                <a:solidFill>
                  <a:srgbClr val="366092"/>
                </a:solidFill>
              </a:rPr>
              <a:t>		</a:t>
            </a:r>
            <a:r>
              <a:rPr lang="en-US" b="1" dirty="0" smtClean="0"/>
              <a:t>b.</a:t>
            </a:r>
            <a:r>
              <a:rPr lang="en-US" dirty="0" smtClean="0"/>
              <a:t>  </a:t>
            </a:r>
            <a:r>
              <a:rPr lang="en-US" dirty="0" smtClean="0">
                <a:solidFill>
                  <a:srgbClr val="0000FF"/>
                </a:solidFill>
              </a:rPr>
              <a:t>–11</a:t>
            </a:r>
            <a:r>
              <a:rPr lang="en-US" dirty="0" smtClean="0"/>
              <a:t>		</a:t>
            </a:r>
            <a:r>
              <a:rPr lang="en-US" b="1" dirty="0" smtClean="0"/>
              <a:t>c.</a:t>
            </a:r>
            <a:r>
              <a:rPr lang="en-US" dirty="0" smtClean="0"/>
              <a:t>  </a:t>
            </a:r>
            <a:r>
              <a:rPr lang="en-US" dirty="0" smtClean="0">
                <a:solidFill>
                  <a:srgbClr val="0000FF"/>
                </a:solidFill>
              </a:rPr>
              <a:t>+14</a:t>
            </a:r>
          </a:p>
          <a:p>
            <a:pPr>
              <a:lnSpc>
                <a:spcPct val="150000"/>
              </a:lnSpc>
              <a:buNone/>
            </a:pPr>
            <a:r>
              <a:rPr lang="en-US" b="1" i="0" dirty="0" smtClean="0">
                <a:solidFill>
                  <a:srgbClr val="366092"/>
                </a:solidFill>
              </a:rPr>
              <a:t>Solutions</a:t>
            </a:r>
          </a:p>
          <a:p>
            <a:pPr>
              <a:buNone/>
            </a:pPr>
            <a:endParaRPr lang="en-US" i="0" dirty="0" smtClean="0">
              <a:solidFill>
                <a:srgbClr val="366092"/>
              </a:solidFill>
            </a:endParaRPr>
          </a:p>
        </p:txBody>
      </p:sp>
      <p:sp>
        <p:nvSpPr>
          <p:cNvPr id="4" name="TextBox 3"/>
          <p:cNvSpPr txBox="1"/>
          <p:nvPr/>
        </p:nvSpPr>
        <p:spPr>
          <a:xfrm>
            <a:off x="457200" y="3116240"/>
            <a:ext cx="8221640" cy="523220"/>
          </a:xfrm>
          <a:prstGeom prst="rect">
            <a:avLst/>
          </a:prstGeom>
          <a:noFill/>
        </p:spPr>
        <p:txBody>
          <a:bodyPr wrap="square" rtlCol="0">
            <a:spAutoFit/>
          </a:bodyPr>
          <a:lstStyle/>
          <a:p>
            <a:r>
              <a:rPr lang="en-US" sz="2800" b="1" dirty="0" smtClean="0">
                <a:solidFill>
                  <a:srgbClr val="366092"/>
                </a:solidFill>
              </a:rPr>
              <a:t>a.</a:t>
            </a:r>
            <a:r>
              <a:rPr lang="en-US" sz="2800" dirty="0" smtClean="0">
                <a:solidFill>
                  <a:srgbClr val="366092"/>
                </a:solidFill>
              </a:rPr>
              <a:t>  </a:t>
            </a:r>
            <a:r>
              <a:rPr lang="en-US" sz="2800" dirty="0" smtClean="0">
                <a:solidFill>
                  <a:srgbClr val="0000FF"/>
                </a:solidFill>
              </a:rPr>
              <a:t>–</a:t>
            </a:r>
            <a:r>
              <a:rPr lang="en-US" sz="2800" dirty="0" smtClean="0">
                <a:solidFill>
                  <a:srgbClr val="0000FF"/>
                </a:solidFill>
                <a:latin typeface="+mn-lt"/>
              </a:rPr>
              <a:t>(</a:t>
            </a:r>
            <a:r>
              <a:rPr lang="en-US" sz="2800" dirty="0" smtClean="0">
                <a:solidFill>
                  <a:srgbClr val="0000FF"/>
                </a:solidFill>
              </a:rPr>
              <a:t>–</a:t>
            </a:r>
            <a:r>
              <a:rPr lang="en-US" sz="2800" dirty="0" smtClean="0">
                <a:solidFill>
                  <a:srgbClr val="0000FF"/>
                </a:solidFill>
                <a:latin typeface="+mn-lt"/>
              </a:rPr>
              <a:t>5)</a:t>
            </a:r>
            <a:endParaRPr lang="en-US" sz="2800" dirty="0">
              <a:solidFill>
                <a:srgbClr val="0000FF"/>
              </a:solidFill>
              <a:latin typeface="+mn-lt"/>
            </a:endParaRPr>
          </a:p>
        </p:txBody>
      </p:sp>
      <p:sp>
        <p:nvSpPr>
          <p:cNvPr id="5" name="TextBox 4"/>
          <p:cNvSpPr txBox="1"/>
          <p:nvPr/>
        </p:nvSpPr>
        <p:spPr>
          <a:xfrm>
            <a:off x="457200" y="3947160"/>
            <a:ext cx="8221640" cy="523220"/>
          </a:xfrm>
          <a:prstGeom prst="rect">
            <a:avLst/>
          </a:prstGeom>
          <a:noFill/>
        </p:spPr>
        <p:txBody>
          <a:bodyPr wrap="square" rtlCol="0">
            <a:spAutoFit/>
          </a:bodyPr>
          <a:lstStyle/>
          <a:p>
            <a:r>
              <a:rPr lang="en-US" sz="2800" b="1" dirty="0" smtClean="0">
                <a:solidFill>
                  <a:srgbClr val="366092"/>
                </a:solidFill>
                <a:latin typeface="+mn-lt"/>
              </a:rPr>
              <a:t>b.</a:t>
            </a:r>
            <a:r>
              <a:rPr lang="en-US" sz="2800" dirty="0" smtClean="0">
                <a:solidFill>
                  <a:srgbClr val="366092"/>
                </a:solidFill>
                <a:latin typeface="+mn-lt"/>
              </a:rPr>
              <a:t>  </a:t>
            </a:r>
            <a:r>
              <a:rPr lang="en-US" sz="2800" dirty="0" smtClean="0">
                <a:solidFill>
                  <a:srgbClr val="0000FF"/>
                </a:solidFill>
              </a:rPr>
              <a:t>–</a:t>
            </a:r>
            <a:r>
              <a:rPr lang="en-US" sz="2800" dirty="0" smtClean="0">
                <a:solidFill>
                  <a:srgbClr val="0000FF"/>
                </a:solidFill>
                <a:latin typeface="+mn-lt"/>
              </a:rPr>
              <a:t>(</a:t>
            </a:r>
            <a:r>
              <a:rPr lang="en-US" sz="2800" dirty="0" smtClean="0">
                <a:solidFill>
                  <a:srgbClr val="0000FF"/>
                </a:solidFill>
              </a:rPr>
              <a:t>–</a:t>
            </a:r>
            <a:r>
              <a:rPr lang="en-US" sz="2800" dirty="0" smtClean="0">
                <a:solidFill>
                  <a:srgbClr val="0000FF"/>
                </a:solidFill>
                <a:latin typeface="+mn-lt"/>
              </a:rPr>
              <a:t>11)</a:t>
            </a:r>
            <a:endParaRPr lang="en-US" sz="2800" dirty="0">
              <a:solidFill>
                <a:srgbClr val="0000FF"/>
              </a:solidFill>
              <a:latin typeface="+mn-lt"/>
            </a:endParaRPr>
          </a:p>
        </p:txBody>
      </p:sp>
      <p:sp>
        <p:nvSpPr>
          <p:cNvPr id="8" name="TextBox 7"/>
          <p:cNvSpPr txBox="1"/>
          <p:nvPr/>
        </p:nvSpPr>
        <p:spPr>
          <a:xfrm>
            <a:off x="457200" y="4793250"/>
            <a:ext cx="8221640" cy="523220"/>
          </a:xfrm>
          <a:prstGeom prst="rect">
            <a:avLst/>
          </a:prstGeom>
          <a:noFill/>
        </p:spPr>
        <p:txBody>
          <a:bodyPr wrap="square" rtlCol="0">
            <a:spAutoFit/>
          </a:bodyPr>
          <a:lstStyle/>
          <a:p>
            <a:r>
              <a:rPr lang="en-US" sz="2800" b="1" dirty="0" smtClean="0">
                <a:solidFill>
                  <a:srgbClr val="366092"/>
                </a:solidFill>
                <a:latin typeface="+mn-lt"/>
              </a:rPr>
              <a:t>c.</a:t>
            </a:r>
            <a:r>
              <a:rPr lang="en-US" sz="2800" dirty="0" smtClean="0">
                <a:solidFill>
                  <a:srgbClr val="366092"/>
                </a:solidFill>
                <a:latin typeface="+mn-lt"/>
              </a:rPr>
              <a:t>  </a:t>
            </a:r>
            <a:r>
              <a:rPr lang="en-US" sz="2800" dirty="0" smtClean="0">
                <a:solidFill>
                  <a:srgbClr val="0000FF"/>
                </a:solidFill>
              </a:rPr>
              <a:t>–</a:t>
            </a:r>
            <a:r>
              <a:rPr lang="en-US" sz="2800" dirty="0" smtClean="0">
                <a:solidFill>
                  <a:srgbClr val="0000FF"/>
                </a:solidFill>
                <a:latin typeface="+mn-lt"/>
              </a:rPr>
              <a:t>(+14)</a:t>
            </a:r>
            <a:endParaRPr lang="en-US" sz="2800" dirty="0">
              <a:solidFill>
                <a:srgbClr val="0000FF"/>
              </a:solidFill>
              <a:latin typeface="+mn-lt"/>
            </a:endParaRPr>
          </a:p>
        </p:txBody>
      </p:sp>
      <p:sp>
        <p:nvSpPr>
          <p:cNvPr id="9" name="TextBox 8"/>
          <p:cNvSpPr txBox="1"/>
          <p:nvPr/>
        </p:nvSpPr>
        <p:spPr>
          <a:xfrm>
            <a:off x="1722120" y="3124200"/>
            <a:ext cx="640080" cy="523220"/>
          </a:xfrm>
          <a:prstGeom prst="rect">
            <a:avLst/>
          </a:prstGeom>
          <a:noFill/>
        </p:spPr>
        <p:txBody>
          <a:bodyPr wrap="square" rtlCol="0">
            <a:spAutoFit/>
          </a:bodyPr>
          <a:lstStyle/>
          <a:p>
            <a:r>
              <a:rPr lang="en-US" sz="2800" dirty="0" smtClean="0">
                <a:solidFill>
                  <a:srgbClr val="000099"/>
                </a:solidFill>
                <a:latin typeface="+mn-lt"/>
              </a:rPr>
              <a:t>=</a:t>
            </a:r>
            <a:r>
              <a:rPr lang="en-US" sz="2800" dirty="0" smtClean="0">
                <a:solidFill>
                  <a:srgbClr val="366092"/>
                </a:solidFill>
                <a:latin typeface="+mn-lt"/>
              </a:rPr>
              <a:t> </a:t>
            </a:r>
            <a:r>
              <a:rPr lang="en-US" sz="2800" dirty="0" smtClean="0">
                <a:solidFill>
                  <a:srgbClr val="FF0000"/>
                </a:solidFill>
                <a:latin typeface="+mn-lt"/>
              </a:rPr>
              <a:t>5</a:t>
            </a:r>
            <a:endParaRPr lang="en-US" sz="2800" dirty="0">
              <a:solidFill>
                <a:srgbClr val="FF0000"/>
              </a:solidFill>
              <a:latin typeface="+mn-lt"/>
            </a:endParaRPr>
          </a:p>
        </p:txBody>
      </p:sp>
      <p:sp>
        <p:nvSpPr>
          <p:cNvPr id="11" name="TextBox 10"/>
          <p:cNvSpPr txBox="1"/>
          <p:nvPr/>
        </p:nvSpPr>
        <p:spPr>
          <a:xfrm>
            <a:off x="1864820" y="3947160"/>
            <a:ext cx="822960" cy="523220"/>
          </a:xfrm>
          <a:prstGeom prst="rect">
            <a:avLst/>
          </a:prstGeom>
          <a:noFill/>
        </p:spPr>
        <p:txBody>
          <a:bodyPr wrap="square" rtlCol="0">
            <a:spAutoFit/>
          </a:bodyPr>
          <a:lstStyle/>
          <a:p>
            <a:r>
              <a:rPr lang="en-US" sz="2800" dirty="0" smtClean="0">
                <a:solidFill>
                  <a:srgbClr val="000099"/>
                </a:solidFill>
                <a:latin typeface="+mn-lt"/>
              </a:rPr>
              <a:t>=</a:t>
            </a:r>
            <a:r>
              <a:rPr lang="en-US" sz="2800" dirty="0" smtClean="0">
                <a:solidFill>
                  <a:srgbClr val="366092"/>
                </a:solidFill>
                <a:latin typeface="+mn-lt"/>
              </a:rPr>
              <a:t> </a:t>
            </a:r>
            <a:r>
              <a:rPr lang="en-US" sz="2800" dirty="0" smtClean="0">
                <a:solidFill>
                  <a:srgbClr val="FF0000"/>
                </a:solidFill>
                <a:latin typeface="+mn-lt"/>
              </a:rPr>
              <a:t>11</a:t>
            </a:r>
            <a:endParaRPr lang="en-US" sz="2800" dirty="0">
              <a:solidFill>
                <a:srgbClr val="FF0000"/>
              </a:solidFill>
              <a:latin typeface="+mn-lt"/>
            </a:endParaRPr>
          </a:p>
        </p:txBody>
      </p:sp>
      <p:sp>
        <p:nvSpPr>
          <p:cNvPr id="12" name="TextBox 11"/>
          <p:cNvSpPr txBox="1"/>
          <p:nvPr/>
        </p:nvSpPr>
        <p:spPr>
          <a:xfrm>
            <a:off x="1874520" y="4810780"/>
            <a:ext cx="1097280" cy="523220"/>
          </a:xfrm>
          <a:prstGeom prst="rect">
            <a:avLst/>
          </a:prstGeom>
          <a:noFill/>
        </p:spPr>
        <p:txBody>
          <a:bodyPr wrap="square" rtlCol="0">
            <a:spAutoFit/>
          </a:bodyPr>
          <a:lstStyle/>
          <a:p>
            <a:r>
              <a:rPr lang="en-US" sz="2800" dirty="0" smtClean="0">
                <a:solidFill>
                  <a:srgbClr val="000099"/>
                </a:solidFill>
                <a:latin typeface="+mn-lt"/>
              </a:rPr>
              <a:t>=</a:t>
            </a:r>
            <a:r>
              <a:rPr lang="en-US" sz="2800" dirty="0" smtClean="0">
                <a:solidFill>
                  <a:srgbClr val="366092"/>
                </a:solidFill>
                <a:latin typeface="+mn-lt"/>
              </a:rPr>
              <a:t> </a:t>
            </a:r>
            <a:r>
              <a:rPr lang="en-US" sz="2800" dirty="0" smtClean="0">
                <a:solidFill>
                  <a:srgbClr val="FF0000"/>
                </a:solidFill>
                <a:latin typeface="Symbol" pitchFamily="18" charset="2"/>
              </a:rPr>
              <a:t>-</a:t>
            </a:r>
            <a:r>
              <a:rPr lang="en-US" sz="2800" dirty="0" smtClean="0">
                <a:solidFill>
                  <a:srgbClr val="FF0000"/>
                </a:solidFill>
                <a:latin typeface="+mn-lt"/>
              </a:rPr>
              <a:t>14</a:t>
            </a:r>
            <a:endParaRPr lang="en-US" sz="2800" dirty="0">
              <a:solidFill>
                <a:srgbClr val="FF0000"/>
              </a:solidFill>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rgbClr val="1F497D"/>
                </a:solidFill>
              </a:rPr>
              <a:t>Example 2</a:t>
            </a:r>
            <a:endParaRPr lang="en-US" sz="3200" dirty="0">
              <a:solidFill>
                <a:srgbClr val="1F497D"/>
              </a:solidFill>
            </a:endParaRPr>
          </a:p>
        </p:txBody>
      </p:sp>
      <p:sp>
        <p:nvSpPr>
          <p:cNvPr id="3" name="Content Placeholder 2"/>
          <p:cNvSpPr>
            <a:spLocks noGrp="1"/>
          </p:cNvSpPr>
          <p:nvPr>
            <p:ph idx="1"/>
          </p:nvPr>
        </p:nvSpPr>
        <p:spPr/>
        <p:txBody>
          <a:bodyPr/>
          <a:lstStyle/>
          <a:p>
            <a:pPr>
              <a:buNone/>
            </a:pPr>
            <a:r>
              <a:rPr lang="en-US" i="0" dirty="0" smtClean="0">
                <a:solidFill>
                  <a:srgbClr val="366092"/>
                </a:solidFill>
              </a:rPr>
              <a:t>Graph the set of integers </a:t>
            </a:r>
          </a:p>
          <a:p>
            <a:r>
              <a:rPr lang="en-US" b="1" dirty="0" smtClean="0"/>
              <a:t>Solution</a:t>
            </a:r>
            <a:endParaRPr lang="en-US" i="0" dirty="0">
              <a:solidFill>
                <a:srgbClr val="366092"/>
              </a:solidFill>
            </a:endParaRPr>
          </a:p>
        </p:txBody>
      </p:sp>
      <p:graphicFrame>
        <p:nvGraphicFramePr>
          <p:cNvPr id="4" name="Object 3"/>
          <p:cNvGraphicFramePr>
            <a:graphicFrameLocks noChangeAspect="1"/>
          </p:cNvGraphicFramePr>
          <p:nvPr/>
        </p:nvGraphicFramePr>
        <p:xfrm>
          <a:off x="4222608" y="1357952"/>
          <a:ext cx="2692400" cy="444500"/>
        </p:xfrm>
        <a:graphic>
          <a:graphicData uri="http://schemas.openxmlformats.org/presentationml/2006/ole">
            <mc:AlternateContent xmlns:mc="http://schemas.openxmlformats.org/markup-compatibility/2006">
              <mc:Choice xmlns:v="urn:schemas-microsoft-com:vml" Requires="v">
                <p:oleObj spid="_x0000_s2053" name="Equation" r:id="rId3" imgW="2692080" imgH="444240" progId="Equation.DSMT4">
                  <p:embed/>
                </p:oleObj>
              </mc:Choice>
              <mc:Fallback>
                <p:oleObj name="Equation" r:id="rId3" imgW="2692080" imgH="44424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22608" y="1357952"/>
                        <a:ext cx="26924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2052" name="Picture 4"/>
          <p:cNvPicPr>
            <a:picLocks noChangeAspect="1" noChangeArrowheads="1"/>
          </p:cNvPicPr>
          <p:nvPr/>
        </p:nvPicPr>
        <p:blipFill>
          <a:blip r:embed="rId5"/>
          <a:srcRect/>
          <a:stretch>
            <a:fillRect/>
          </a:stretch>
        </p:blipFill>
        <p:spPr bwMode="auto">
          <a:xfrm>
            <a:off x="594360" y="2650666"/>
            <a:ext cx="7955280" cy="778334"/>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rgbClr val="1F497D"/>
                </a:solidFill>
              </a:rPr>
              <a:t>Example 3</a:t>
            </a:r>
            <a:endParaRPr lang="en-US" sz="3200" dirty="0">
              <a:solidFill>
                <a:srgbClr val="1F497D"/>
              </a:solidFill>
            </a:endParaRPr>
          </a:p>
        </p:txBody>
      </p:sp>
      <p:sp>
        <p:nvSpPr>
          <p:cNvPr id="3" name="Content Placeholder 2"/>
          <p:cNvSpPr>
            <a:spLocks noGrp="1"/>
          </p:cNvSpPr>
          <p:nvPr>
            <p:ph idx="1"/>
          </p:nvPr>
        </p:nvSpPr>
        <p:spPr/>
        <p:txBody>
          <a:bodyPr/>
          <a:lstStyle/>
          <a:p>
            <a:pPr>
              <a:buNone/>
            </a:pPr>
            <a:r>
              <a:rPr lang="en-US" i="0" dirty="0" smtClean="0">
                <a:solidFill>
                  <a:srgbClr val="366092"/>
                </a:solidFill>
              </a:rPr>
              <a:t>Graph the set of integers</a:t>
            </a:r>
          </a:p>
          <a:p>
            <a:pPr marL="0" indent="0">
              <a:buNone/>
            </a:pPr>
            <a:r>
              <a:rPr lang="en-US" b="1" i="0" dirty="0" smtClean="0">
                <a:solidFill>
                  <a:srgbClr val="366092"/>
                </a:solidFill>
              </a:rPr>
              <a:t>Solution</a:t>
            </a:r>
          </a:p>
          <a:p>
            <a:pPr marL="0" indent="0">
              <a:buNone/>
            </a:pPr>
            <a:r>
              <a:rPr lang="en-US" i="0" dirty="0" smtClean="0">
                <a:solidFill>
                  <a:srgbClr val="366092"/>
                </a:solidFill>
              </a:rPr>
              <a:t>The three dots above the number line indicate that the pattern in the graph continues without end. </a:t>
            </a:r>
            <a:endParaRPr lang="en-US" i="0" dirty="0">
              <a:solidFill>
                <a:srgbClr val="366092"/>
              </a:solidFill>
            </a:endParaRPr>
          </a:p>
        </p:txBody>
      </p:sp>
      <p:graphicFrame>
        <p:nvGraphicFramePr>
          <p:cNvPr id="4" name="Object 3"/>
          <p:cNvGraphicFramePr>
            <a:graphicFrameLocks noChangeAspect="1"/>
          </p:cNvGraphicFramePr>
          <p:nvPr/>
        </p:nvGraphicFramePr>
        <p:xfrm>
          <a:off x="4262438" y="1357313"/>
          <a:ext cx="2374900" cy="444500"/>
        </p:xfrm>
        <a:graphic>
          <a:graphicData uri="http://schemas.openxmlformats.org/presentationml/2006/ole">
            <mc:AlternateContent xmlns:mc="http://schemas.openxmlformats.org/markup-compatibility/2006">
              <mc:Choice xmlns:v="urn:schemas-microsoft-com:vml" Requires="v">
                <p:oleObj spid="_x0000_s4101" name="Equation" r:id="rId3" imgW="2374560" imgH="444240" progId="Equation.DSMT4">
                  <p:embed/>
                </p:oleObj>
              </mc:Choice>
              <mc:Fallback>
                <p:oleObj name="Equation" r:id="rId3" imgW="2374560" imgH="44424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62438" y="1357313"/>
                        <a:ext cx="23749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4099" name="Picture 3"/>
          <p:cNvPicPr>
            <a:picLocks noChangeAspect="1" noChangeArrowheads="1"/>
          </p:cNvPicPr>
          <p:nvPr/>
        </p:nvPicPr>
        <p:blipFill>
          <a:blip r:embed="rId5" cstate="print"/>
          <a:srcRect/>
          <a:stretch>
            <a:fillRect/>
          </a:stretch>
        </p:blipFill>
        <p:spPr bwMode="auto">
          <a:xfrm>
            <a:off x="800100" y="3657600"/>
            <a:ext cx="7543800" cy="8858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0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rgbClr val="1F497D"/>
                </a:solidFill>
              </a:rPr>
              <a:t>Inequality Symbols</a:t>
            </a:r>
            <a:endParaRPr lang="en-US" dirty="0">
              <a:solidFill>
                <a:schemeClr val="accent1">
                  <a:lumMod val="50000"/>
                </a:schemeClr>
              </a:solidFill>
            </a:endParaRPr>
          </a:p>
        </p:txBody>
      </p:sp>
      <p:sp>
        <p:nvSpPr>
          <p:cNvPr id="8" name="Content Placeholder 2"/>
          <p:cNvSpPr>
            <a:spLocks noGrp="1"/>
          </p:cNvSpPr>
          <p:nvPr>
            <p:ph idx="1"/>
          </p:nvPr>
        </p:nvSpPr>
        <p:spPr>
          <a:xfrm>
            <a:off x="457200" y="1280160"/>
            <a:ext cx="8229600" cy="2419124"/>
          </a:xfrm>
          <a:solidFill>
            <a:srgbClr val="FFFFCC"/>
          </a:solidFill>
          <a:ln w="28575">
            <a:solidFill>
              <a:srgbClr val="000000"/>
            </a:solidFill>
          </a:ln>
        </p:spPr>
        <p:txBody>
          <a:bodyPr>
            <a:spAutoFit/>
          </a:bodyPr>
          <a:lstStyle/>
          <a:p>
            <a:pPr algn="ctr"/>
            <a:r>
              <a:rPr lang="en-US" b="1" dirty="0" smtClean="0">
                <a:solidFill>
                  <a:srgbClr val="000000"/>
                </a:solidFill>
              </a:rPr>
              <a:t>Symbols for Order </a:t>
            </a:r>
            <a:endParaRPr lang="en-US" dirty="0" smtClean="0">
              <a:solidFill>
                <a:srgbClr val="000000"/>
              </a:solidFill>
            </a:endParaRPr>
          </a:p>
          <a:p>
            <a:pPr>
              <a:tabLst>
                <a:tab pos="4002088" algn="l"/>
                <a:tab pos="4340225" algn="l"/>
              </a:tabLst>
            </a:pPr>
            <a:r>
              <a:rPr lang="en-US" dirty="0" smtClean="0">
                <a:solidFill>
                  <a:srgbClr val="0000FF"/>
                </a:solidFill>
              </a:rPr>
              <a:t>&lt;</a:t>
            </a:r>
            <a:r>
              <a:rPr lang="en-US" dirty="0" smtClean="0">
                <a:solidFill>
                  <a:srgbClr val="000000"/>
                </a:solidFill>
              </a:rPr>
              <a:t>  is read “is less than” 	</a:t>
            </a:r>
            <a:r>
              <a:rPr lang="en-US" dirty="0" smtClean="0">
                <a:solidFill>
                  <a:srgbClr val="0000FF"/>
                </a:solidFill>
              </a:rPr>
              <a:t>≤</a:t>
            </a:r>
            <a:r>
              <a:rPr lang="en-US" dirty="0" smtClean="0">
                <a:solidFill>
                  <a:srgbClr val="000000"/>
                </a:solidFill>
              </a:rPr>
              <a:t> 	is read “is less than or 		equal to” </a:t>
            </a:r>
          </a:p>
          <a:p>
            <a:pPr>
              <a:tabLst>
                <a:tab pos="4002088" algn="l"/>
                <a:tab pos="4340225" algn="l"/>
              </a:tabLst>
            </a:pPr>
            <a:r>
              <a:rPr lang="en-US" dirty="0" smtClean="0">
                <a:solidFill>
                  <a:srgbClr val="0000FF"/>
                </a:solidFill>
              </a:rPr>
              <a:t>&gt;</a:t>
            </a:r>
            <a:r>
              <a:rPr lang="en-US" dirty="0" smtClean="0">
                <a:solidFill>
                  <a:srgbClr val="000000"/>
                </a:solidFill>
              </a:rPr>
              <a:t>  is read “is greater than” 	</a:t>
            </a:r>
            <a:r>
              <a:rPr lang="en-US" dirty="0" smtClean="0">
                <a:solidFill>
                  <a:srgbClr val="0000FF"/>
                </a:solidFill>
              </a:rPr>
              <a:t>≥</a:t>
            </a:r>
            <a:r>
              <a:rPr lang="en-US" dirty="0" smtClean="0">
                <a:solidFill>
                  <a:srgbClr val="000000"/>
                </a:solidFill>
              </a:rPr>
              <a:t> 	is read “is greater than or 		equal to” </a:t>
            </a:r>
            <a:endParaRPr lang="en-US" dirty="0">
              <a:solidFill>
                <a:srgbClr val="000000"/>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617</TotalTime>
  <Words>610</Words>
  <Application>Microsoft Office PowerPoint</Application>
  <PresentationFormat>On-screen Show (4:3)</PresentationFormat>
  <Paragraphs>107</Paragraphs>
  <Slides>21</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21</vt:i4>
      </vt:variant>
    </vt:vector>
  </HeadingPairs>
  <TitlesOfParts>
    <vt:vector size="27" baseType="lpstr">
      <vt:lpstr>Calibri</vt:lpstr>
      <vt:lpstr>Courier New</vt:lpstr>
      <vt:lpstr>Arial</vt:lpstr>
      <vt:lpstr>Symbol</vt:lpstr>
      <vt:lpstr>Office Theme</vt:lpstr>
      <vt:lpstr>Equation</vt:lpstr>
      <vt:lpstr>Section 2.1</vt:lpstr>
      <vt:lpstr>Objectives</vt:lpstr>
      <vt:lpstr>Introduction to Integers</vt:lpstr>
      <vt:lpstr>Number Lines</vt:lpstr>
      <vt:lpstr>Number Lines</vt:lpstr>
      <vt:lpstr>Example 1</vt:lpstr>
      <vt:lpstr>Example 2</vt:lpstr>
      <vt:lpstr>Example 3</vt:lpstr>
      <vt:lpstr>Inequality Symbols</vt:lpstr>
      <vt:lpstr>Example 4</vt:lpstr>
      <vt:lpstr>Example 4 (cont.)</vt:lpstr>
      <vt:lpstr>Absolute Value</vt:lpstr>
      <vt:lpstr>Absolute Value</vt:lpstr>
      <vt:lpstr>Absolute Value</vt:lpstr>
      <vt:lpstr>Example 5</vt:lpstr>
      <vt:lpstr>Example 6</vt:lpstr>
      <vt:lpstr>Example 7</vt:lpstr>
      <vt:lpstr>Example 8</vt:lpstr>
      <vt:lpstr>Example 9</vt:lpstr>
      <vt:lpstr> Example 10</vt:lpstr>
      <vt:lpstr> Completion Example 11</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Prealgebra</dc:title>
  <dc:creator>Hawkes Learning Systems</dc:creator>
  <cp:lastModifiedBy>ashish.samudre</cp:lastModifiedBy>
  <cp:revision>88</cp:revision>
  <dcterms:created xsi:type="dcterms:W3CDTF">2013-04-26T14:43:13Z</dcterms:created>
  <dcterms:modified xsi:type="dcterms:W3CDTF">2017-08-02T15:32:59Z</dcterms:modified>
</cp:coreProperties>
</file>