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58" r:id="rId3"/>
    <p:sldId id="265" r:id="rId4"/>
    <p:sldId id="268" r:id="rId5"/>
    <p:sldId id="269" r:id="rId6"/>
    <p:sldId id="270" r:id="rId7"/>
    <p:sldId id="271" r:id="rId8"/>
    <p:sldId id="272" r:id="rId9"/>
    <p:sldId id="274" r:id="rId10"/>
    <p:sldId id="276" r:id="rId11"/>
    <p:sldId id="284" r:id="rId12"/>
    <p:sldId id="279" r:id="rId13"/>
    <p:sldId id="280" r:id="rId14"/>
  </p:sldIdLst>
  <p:sldSz cx="9144000" cy="6858000" type="screen4x3"/>
  <p:notesSz cx="6858000" cy="9144000"/>
  <p:embeddedFontLst>
    <p:embeddedFont>
      <p:font typeface="Calibri" panose="020F0502020204030204" pitchFamily="34" charset="0"/>
      <p:regular r:id="rId17"/>
      <p:bold r:id="rId18"/>
      <p:italic r:id="rId19"/>
      <p:boldItalic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99"/>
    <a:srgbClr val="0000FF"/>
    <a:srgbClr val="1F497D"/>
    <a:srgbClr val="00FFFF"/>
    <a:srgbClr val="0019FF"/>
    <a:srgbClr val="008080"/>
    <a:srgbClr val="366092"/>
    <a:srgbClr val="00000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8" autoAdjust="0"/>
    <p:restoredTop sz="94709" autoAdjust="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66" d="100"/>
        <a:sy n="66" d="100"/>
      </p:scale>
      <p:origin x="0" y="372"/>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image" Target="../media/image14.wmf"/><Relationship Id="rId3" Type="http://schemas.openxmlformats.org/officeDocument/2006/relationships/image" Target="../media/image4.wmf"/><Relationship Id="rId7" Type="http://schemas.openxmlformats.org/officeDocument/2006/relationships/image" Target="../media/image8.wmf"/><Relationship Id="rId12" Type="http://schemas.openxmlformats.org/officeDocument/2006/relationships/image" Target="../media/image13.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11" Type="http://schemas.openxmlformats.org/officeDocument/2006/relationships/image" Target="../media/image12.wmf"/><Relationship Id="rId5" Type="http://schemas.openxmlformats.org/officeDocument/2006/relationships/image" Target="../media/image6.wmf"/><Relationship Id="rId15" Type="http://schemas.openxmlformats.org/officeDocument/2006/relationships/image" Target="../media/image1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 Id="rId14" Type="http://schemas.openxmlformats.org/officeDocument/2006/relationships/image" Target="../media/image1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3.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10" Type="http://schemas.openxmlformats.org/officeDocument/2006/relationships/image" Target="../media/image36.wmf"/><Relationship Id="rId4" Type="http://schemas.openxmlformats.org/officeDocument/2006/relationships/image" Target="../media/image30.wmf"/><Relationship Id="rId9" Type="http://schemas.openxmlformats.org/officeDocument/2006/relationships/image" Target="../media/image3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4" Type="http://schemas.openxmlformats.org/officeDocument/2006/relationships/image" Target="../media/image43.wmf"/><Relationship Id="rId9" Type="http://schemas.openxmlformats.org/officeDocument/2006/relationships/image" Target="../media/image4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952603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2233214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1532842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10</a:t>
            </a:fld>
            <a:endParaRPr lang="en-US" dirty="0"/>
          </a:p>
        </p:txBody>
      </p:sp>
    </p:spTree>
    <p:extLst>
      <p:ext uri="{BB962C8B-B14F-4D97-AF65-F5344CB8AC3E}">
        <p14:creationId xmlns:p14="http://schemas.microsoft.com/office/powerpoint/2010/main" val="185388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11</a:t>
            </a:fld>
            <a:endParaRPr lang="en-US" dirty="0"/>
          </a:p>
        </p:txBody>
      </p:sp>
    </p:spTree>
    <p:extLst>
      <p:ext uri="{BB962C8B-B14F-4D97-AF65-F5344CB8AC3E}">
        <p14:creationId xmlns:p14="http://schemas.microsoft.com/office/powerpoint/2010/main" val="1807446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12</a:t>
            </a:fld>
            <a:endParaRPr lang="en-US" dirty="0"/>
          </a:p>
        </p:txBody>
      </p:sp>
    </p:spTree>
    <p:extLst>
      <p:ext uri="{BB962C8B-B14F-4D97-AF65-F5344CB8AC3E}">
        <p14:creationId xmlns:p14="http://schemas.microsoft.com/office/powerpoint/2010/main" val="6831832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13</a:t>
            </a:fld>
            <a:endParaRPr lang="en-US" dirty="0"/>
          </a:p>
        </p:txBody>
      </p:sp>
    </p:spTree>
    <p:extLst>
      <p:ext uri="{BB962C8B-B14F-4D97-AF65-F5344CB8AC3E}">
        <p14:creationId xmlns:p14="http://schemas.microsoft.com/office/powerpoint/2010/main" val="8325223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notesSlide" Target="../notesSlides/notesSlide2.xml"/><Relationship Id="rId7"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24.bin"/><Relationship Id="rId5" Type="http://schemas.openxmlformats.org/officeDocument/2006/relationships/image" Target="../media/image24.wmf"/><Relationship Id="rId4" Type="http://schemas.openxmlformats.org/officeDocument/2006/relationships/oleObject" Target="../embeddings/oleObject23.bin"/><Relationship Id="rId9" Type="http://schemas.openxmlformats.org/officeDocument/2006/relationships/image" Target="../media/image26.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8.bin"/><Relationship Id="rId13" Type="http://schemas.openxmlformats.org/officeDocument/2006/relationships/image" Target="../media/image31.wmf"/><Relationship Id="rId18" Type="http://schemas.openxmlformats.org/officeDocument/2006/relationships/oleObject" Target="../embeddings/oleObject33.bin"/><Relationship Id="rId3" Type="http://schemas.openxmlformats.org/officeDocument/2006/relationships/notesSlide" Target="../notesSlides/notesSlide3.xml"/><Relationship Id="rId21" Type="http://schemas.openxmlformats.org/officeDocument/2006/relationships/image" Target="../media/image35.wmf"/><Relationship Id="rId7" Type="http://schemas.openxmlformats.org/officeDocument/2006/relationships/image" Target="../media/image28.wmf"/><Relationship Id="rId12" Type="http://schemas.openxmlformats.org/officeDocument/2006/relationships/oleObject" Target="../embeddings/oleObject30.bin"/><Relationship Id="rId17" Type="http://schemas.openxmlformats.org/officeDocument/2006/relationships/image" Target="../media/image33.wmf"/><Relationship Id="rId2" Type="http://schemas.openxmlformats.org/officeDocument/2006/relationships/slideLayout" Target="../slideLayouts/slideLayout2.xml"/><Relationship Id="rId16" Type="http://schemas.openxmlformats.org/officeDocument/2006/relationships/oleObject" Target="../embeddings/oleObject32.bin"/><Relationship Id="rId20" Type="http://schemas.openxmlformats.org/officeDocument/2006/relationships/oleObject" Target="../embeddings/oleObject34.bin"/><Relationship Id="rId1" Type="http://schemas.openxmlformats.org/officeDocument/2006/relationships/vmlDrawing" Target="../drawings/vmlDrawing7.vml"/><Relationship Id="rId6" Type="http://schemas.openxmlformats.org/officeDocument/2006/relationships/oleObject" Target="../embeddings/oleObject27.bin"/><Relationship Id="rId11" Type="http://schemas.openxmlformats.org/officeDocument/2006/relationships/image" Target="../media/image30.wmf"/><Relationship Id="rId5" Type="http://schemas.openxmlformats.org/officeDocument/2006/relationships/image" Target="../media/image27.wmf"/><Relationship Id="rId15" Type="http://schemas.openxmlformats.org/officeDocument/2006/relationships/image" Target="../media/image32.wmf"/><Relationship Id="rId23" Type="http://schemas.openxmlformats.org/officeDocument/2006/relationships/image" Target="../media/image36.wmf"/><Relationship Id="rId10" Type="http://schemas.openxmlformats.org/officeDocument/2006/relationships/oleObject" Target="../embeddings/oleObject29.bin"/><Relationship Id="rId19" Type="http://schemas.openxmlformats.org/officeDocument/2006/relationships/image" Target="../media/image34.wmf"/><Relationship Id="rId4" Type="http://schemas.openxmlformats.org/officeDocument/2006/relationships/oleObject" Target="../embeddings/oleObject26.bin"/><Relationship Id="rId9" Type="http://schemas.openxmlformats.org/officeDocument/2006/relationships/image" Target="../media/image29.wmf"/><Relationship Id="rId14" Type="http://schemas.openxmlformats.org/officeDocument/2006/relationships/oleObject" Target="../embeddings/oleObject31.bin"/><Relationship Id="rId22" Type="http://schemas.openxmlformats.org/officeDocument/2006/relationships/oleObject" Target="../embeddings/oleObject35.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8.bin"/><Relationship Id="rId3" Type="http://schemas.openxmlformats.org/officeDocument/2006/relationships/notesSlide" Target="../notesSlides/notesSlide4.xml"/><Relationship Id="rId7" Type="http://schemas.openxmlformats.org/officeDocument/2006/relationships/image" Target="../media/image38.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37.bin"/><Relationship Id="rId5" Type="http://schemas.openxmlformats.org/officeDocument/2006/relationships/image" Target="../media/image37.wmf"/><Relationship Id="rId4" Type="http://schemas.openxmlformats.org/officeDocument/2006/relationships/oleObject" Target="../embeddings/oleObject36.bin"/><Relationship Id="rId9" Type="http://schemas.openxmlformats.org/officeDocument/2006/relationships/image" Target="../media/image39.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1.bin"/><Relationship Id="rId13" Type="http://schemas.openxmlformats.org/officeDocument/2006/relationships/image" Target="../media/image44.wmf"/><Relationship Id="rId18" Type="http://schemas.openxmlformats.org/officeDocument/2006/relationships/oleObject" Target="../embeddings/oleObject46.bin"/><Relationship Id="rId3" Type="http://schemas.openxmlformats.org/officeDocument/2006/relationships/notesSlide" Target="../notesSlides/notesSlide5.xml"/><Relationship Id="rId21" Type="http://schemas.openxmlformats.org/officeDocument/2006/relationships/image" Target="../media/image48.wmf"/><Relationship Id="rId7" Type="http://schemas.openxmlformats.org/officeDocument/2006/relationships/image" Target="../media/image41.wmf"/><Relationship Id="rId12" Type="http://schemas.openxmlformats.org/officeDocument/2006/relationships/oleObject" Target="../embeddings/oleObject43.bin"/><Relationship Id="rId17" Type="http://schemas.openxmlformats.org/officeDocument/2006/relationships/image" Target="../media/image46.wmf"/><Relationship Id="rId2" Type="http://schemas.openxmlformats.org/officeDocument/2006/relationships/slideLayout" Target="../slideLayouts/slideLayout2.xml"/><Relationship Id="rId16" Type="http://schemas.openxmlformats.org/officeDocument/2006/relationships/oleObject" Target="../embeddings/oleObject45.bin"/><Relationship Id="rId20" Type="http://schemas.openxmlformats.org/officeDocument/2006/relationships/oleObject" Target="../embeddings/oleObject47.bin"/><Relationship Id="rId1" Type="http://schemas.openxmlformats.org/officeDocument/2006/relationships/vmlDrawing" Target="../drawings/vmlDrawing9.vml"/><Relationship Id="rId6" Type="http://schemas.openxmlformats.org/officeDocument/2006/relationships/oleObject" Target="../embeddings/oleObject40.bin"/><Relationship Id="rId11" Type="http://schemas.openxmlformats.org/officeDocument/2006/relationships/image" Target="../media/image43.wmf"/><Relationship Id="rId5" Type="http://schemas.openxmlformats.org/officeDocument/2006/relationships/image" Target="../media/image40.wmf"/><Relationship Id="rId15" Type="http://schemas.openxmlformats.org/officeDocument/2006/relationships/image" Target="../media/image45.wmf"/><Relationship Id="rId10" Type="http://schemas.openxmlformats.org/officeDocument/2006/relationships/oleObject" Target="../embeddings/oleObject42.bin"/><Relationship Id="rId19" Type="http://schemas.openxmlformats.org/officeDocument/2006/relationships/image" Target="../media/image47.wmf"/><Relationship Id="rId4" Type="http://schemas.openxmlformats.org/officeDocument/2006/relationships/oleObject" Target="../embeddings/oleObject39.bin"/><Relationship Id="rId9" Type="http://schemas.openxmlformats.org/officeDocument/2006/relationships/image" Target="../media/image42.wmf"/><Relationship Id="rId14" Type="http://schemas.openxmlformats.org/officeDocument/2006/relationships/oleObject" Target="../embeddings/oleObject44.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26" Type="http://schemas.openxmlformats.org/officeDocument/2006/relationships/image" Target="../media/image13.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5" Type="http://schemas.openxmlformats.org/officeDocument/2006/relationships/oleObject" Target="../embeddings/oleObject12.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29" Type="http://schemas.openxmlformats.org/officeDocument/2006/relationships/oleObject" Target="../embeddings/oleObject14.bin"/><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24" Type="http://schemas.openxmlformats.org/officeDocument/2006/relationships/image" Target="../media/image12.wmf"/><Relationship Id="rId32" Type="http://schemas.openxmlformats.org/officeDocument/2006/relationships/image" Target="../media/image16.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28" Type="http://schemas.openxmlformats.org/officeDocument/2006/relationships/image" Target="../media/image14.wmf"/><Relationship Id="rId10" Type="http://schemas.openxmlformats.org/officeDocument/2006/relationships/image" Target="../media/image5.wmf"/><Relationship Id="rId19" Type="http://schemas.openxmlformats.org/officeDocument/2006/relationships/oleObject" Target="../embeddings/oleObject9.bin"/><Relationship Id="rId31" Type="http://schemas.openxmlformats.org/officeDocument/2006/relationships/oleObject" Target="../embeddings/oleObject15.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1.wmf"/><Relationship Id="rId27" Type="http://schemas.openxmlformats.org/officeDocument/2006/relationships/oleObject" Target="../embeddings/oleObject13.bin"/><Relationship Id="rId30" Type="http://schemas.openxmlformats.org/officeDocument/2006/relationships/image" Target="../media/image15.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7.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9.wmf"/><Relationship Id="rId5" Type="http://schemas.openxmlformats.org/officeDocument/2006/relationships/oleObject" Target="../embeddings/oleObject18.bin"/><Relationship Id="rId4" Type="http://schemas.openxmlformats.org/officeDocument/2006/relationships/image" Target="../media/image18.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1.wmf"/><Relationship Id="rId5" Type="http://schemas.openxmlformats.org/officeDocument/2006/relationships/oleObject" Target="../embeddings/oleObject20.bin"/><Relationship Id="rId4" Type="http://schemas.openxmlformats.org/officeDocument/2006/relationships/image" Target="../media/image20.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3.wmf"/><Relationship Id="rId5" Type="http://schemas.openxmlformats.org/officeDocument/2006/relationships/oleObject" Target="../embeddings/oleObject22.bin"/><Relationship Id="rId4" Type="http://schemas.openxmlformats.org/officeDocument/2006/relationships/image" Target="../media/image22.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2.2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smtClean="0">
                <a:solidFill>
                  <a:srgbClr val="1F497D"/>
                </a:solidFill>
              </a:rPr>
              <a:t>Addition with Integers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a:t>
            </a:r>
            <a:endParaRPr lang="en-US" dirty="0">
              <a:solidFill>
                <a:schemeClr val="accent1">
                  <a:lumMod val="50000"/>
                </a:schemeClr>
              </a:solidFill>
            </a:endParaRPr>
          </a:p>
        </p:txBody>
      </p:sp>
      <p:sp>
        <p:nvSpPr>
          <p:cNvPr id="15362" name="Content Placeholder 2"/>
          <p:cNvSpPr>
            <a:spLocks noGrp="1"/>
          </p:cNvSpPr>
          <p:nvPr>
            <p:ph idx="1"/>
          </p:nvPr>
        </p:nvSpPr>
        <p:spPr>
          <a:xfrm>
            <a:off x="457200" y="1097280"/>
            <a:ext cx="8229600" cy="4846320"/>
          </a:xfrm>
        </p:spPr>
        <p:txBody>
          <a:bodyPr>
            <a:normAutofit/>
          </a:bodyPr>
          <a:lstStyle/>
          <a:p>
            <a:pPr eaLnBrk="1" hangingPunct="1">
              <a:buNone/>
            </a:pPr>
            <a:r>
              <a:rPr lang="en-US" i="0" dirty="0" smtClean="0">
                <a:solidFill>
                  <a:schemeClr val="tx1"/>
                </a:solidFill>
              </a:rPr>
              <a:t>Find the sums.</a:t>
            </a:r>
          </a:p>
          <a:p>
            <a:pPr eaLnBrk="1" hangingPunct="1">
              <a:buNone/>
            </a:pPr>
            <a:r>
              <a:rPr lang="en-US" b="1" i="0" dirty="0" smtClean="0">
                <a:solidFill>
                  <a:schemeClr val="tx1"/>
                </a:solidFill>
              </a:rPr>
              <a:t>a.               		       b.		  	            c. </a:t>
            </a:r>
          </a:p>
          <a:p>
            <a:pPr eaLnBrk="1" hangingPunct="1">
              <a:buNone/>
            </a:pPr>
            <a:endParaRPr lang="en-US" b="1" i="0" dirty="0" smtClean="0">
              <a:solidFill>
                <a:schemeClr val="tx1"/>
              </a:solidFill>
            </a:endParaRPr>
          </a:p>
          <a:p>
            <a:pPr eaLnBrk="1" hangingPunct="1">
              <a:buNone/>
            </a:pPr>
            <a:endParaRPr lang="en-US" b="1" dirty="0" smtClean="0">
              <a:solidFill>
                <a:schemeClr val="tx1"/>
              </a:solidFill>
            </a:endParaRPr>
          </a:p>
          <a:p>
            <a:pPr eaLnBrk="1" hangingPunct="1">
              <a:lnSpc>
                <a:spcPct val="200000"/>
              </a:lnSpc>
              <a:buNone/>
            </a:pPr>
            <a:r>
              <a:rPr lang="en-US" b="1" i="0" dirty="0" smtClean="0">
                <a:solidFill>
                  <a:schemeClr val="tx1"/>
                </a:solidFill>
              </a:rPr>
              <a:t>Solution</a:t>
            </a:r>
          </a:p>
          <a:p>
            <a:r>
              <a:rPr lang="en-US" dirty="0" smtClean="0"/>
              <a:t>One technique for adding several integers is to mentally add the positive and negative integers separately and then add the results. (We are, in effect, using the commutative and associative properties of addition.)</a:t>
            </a:r>
          </a:p>
          <a:p>
            <a:pPr eaLnBrk="1" hangingPunct="1">
              <a:buNone/>
            </a:pPr>
            <a:endParaRPr lang="en-US" b="1" i="0" dirty="0" smtClean="0">
              <a:solidFill>
                <a:schemeClr val="tx1"/>
              </a:solidFill>
            </a:endParaRPr>
          </a:p>
        </p:txBody>
      </p:sp>
      <p:graphicFrame>
        <p:nvGraphicFramePr>
          <p:cNvPr id="27649" name="Object 1"/>
          <p:cNvGraphicFramePr>
            <a:graphicFrameLocks noChangeAspect="1"/>
          </p:cNvGraphicFramePr>
          <p:nvPr/>
        </p:nvGraphicFramePr>
        <p:xfrm>
          <a:off x="1002969" y="1736108"/>
          <a:ext cx="596900" cy="1562100"/>
        </p:xfrm>
        <a:graphic>
          <a:graphicData uri="http://schemas.openxmlformats.org/presentationml/2006/ole">
            <mc:AlternateContent xmlns:mc="http://schemas.openxmlformats.org/markup-compatibility/2006">
              <mc:Choice xmlns:v="urn:schemas-microsoft-com:vml" Requires="v">
                <p:oleObj spid="_x0000_s27652" name="Equation" r:id="rId4" imgW="596880" imgH="1562040" progId="Equation.DSMT4">
                  <p:embed/>
                </p:oleObj>
              </mc:Choice>
              <mc:Fallback>
                <p:oleObj name="Equation" r:id="rId4" imgW="596880" imgH="1562040" progId="Equation.DSMT4">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2969" y="1736108"/>
                        <a:ext cx="5969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0" name="Object 2"/>
          <p:cNvGraphicFramePr>
            <a:graphicFrameLocks noChangeAspect="1"/>
          </p:cNvGraphicFramePr>
          <p:nvPr/>
        </p:nvGraphicFramePr>
        <p:xfrm>
          <a:off x="4316104" y="1725304"/>
          <a:ext cx="596900" cy="1562100"/>
        </p:xfrm>
        <a:graphic>
          <a:graphicData uri="http://schemas.openxmlformats.org/presentationml/2006/ole">
            <mc:AlternateContent xmlns:mc="http://schemas.openxmlformats.org/markup-compatibility/2006">
              <mc:Choice xmlns:v="urn:schemas-microsoft-com:vml" Requires="v">
                <p:oleObj spid="_x0000_s27653" name="Equation" r:id="rId6" imgW="596880" imgH="1562040" progId="Equation.DSMT4">
                  <p:embed/>
                </p:oleObj>
              </mc:Choice>
              <mc:Fallback>
                <p:oleObj name="Equation" r:id="rId6" imgW="596880" imgH="1562040" progId="Equation.DSMT4">
                  <p:embed/>
                  <p:pic>
                    <p:nvPicPr>
                      <p:cNvPr id="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16104" y="1725304"/>
                        <a:ext cx="5969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1" name="Object 3"/>
          <p:cNvGraphicFramePr>
            <a:graphicFrameLocks noChangeAspect="1"/>
          </p:cNvGraphicFramePr>
          <p:nvPr/>
        </p:nvGraphicFramePr>
        <p:xfrm>
          <a:off x="7432344" y="1725304"/>
          <a:ext cx="419100" cy="2082800"/>
        </p:xfrm>
        <a:graphic>
          <a:graphicData uri="http://schemas.openxmlformats.org/presentationml/2006/ole">
            <mc:AlternateContent xmlns:mc="http://schemas.openxmlformats.org/markup-compatibility/2006">
              <mc:Choice xmlns:v="urn:schemas-microsoft-com:vml" Requires="v">
                <p:oleObj spid="_x0000_s27654" name="Equation" r:id="rId8" imgW="419040" imgH="2082600" progId="Equation.DSMT4">
                  <p:embed/>
                </p:oleObj>
              </mc:Choice>
              <mc:Fallback>
                <p:oleObj name="Equation" r:id="rId8" imgW="419040" imgH="2082600" progId="Equation.DSMT4">
                  <p:embed/>
                  <p:pic>
                    <p:nvPicPr>
                      <p:cNvPr id="0"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32344" y="1725304"/>
                        <a:ext cx="419100" cy="208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511040"/>
          </a:xfrm>
        </p:spPr>
        <p:txBody>
          <a:bodyPr/>
          <a:lstStyle/>
          <a:p>
            <a:r>
              <a:rPr lang="en-US" b="1" dirty="0" smtClean="0"/>
              <a:t>a.</a:t>
            </a:r>
            <a:r>
              <a:rPr lang="en-US" dirty="0" smtClean="0"/>
              <a:t>    				</a:t>
            </a:r>
          </a:p>
          <a:p>
            <a:endParaRPr lang="en-US" b="1" i="0" dirty="0" smtClean="0">
              <a:solidFill>
                <a:schemeClr val="tx1"/>
              </a:solidFill>
            </a:endParaRPr>
          </a:p>
          <a:p>
            <a:endParaRPr lang="en-US" b="1" dirty="0" smtClean="0">
              <a:solidFill>
                <a:schemeClr val="tx1"/>
              </a:solidFill>
            </a:endParaRPr>
          </a:p>
          <a:p>
            <a:endParaRPr lang="en-US" b="1" i="0" dirty="0" smtClean="0">
              <a:solidFill>
                <a:schemeClr val="tx1"/>
              </a:solidFill>
            </a:endParaRPr>
          </a:p>
          <a:p>
            <a:endParaRPr lang="en-US" b="1" dirty="0" smtClean="0">
              <a:solidFill>
                <a:schemeClr val="tx1"/>
              </a:solidFill>
            </a:endParaRPr>
          </a:p>
          <a:p>
            <a:r>
              <a:rPr lang="en-US" b="1" i="0" dirty="0" smtClean="0">
                <a:solidFill>
                  <a:schemeClr val="tx1"/>
                </a:solidFill>
              </a:rPr>
              <a:t>		</a:t>
            </a:r>
            <a:r>
              <a:rPr lang="en-US" i="0" dirty="0" smtClean="0">
                <a:solidFill>
                  <a:schemeClr val="tx1"/>
                </a:solidFill>
              </a:rPr>
              <a:t>			</a:t>
            </a:r>
            <a:endParaRPr lang="en-US" b="1" i="0" dirty="0" smtClean="0">
              <a:solidFill>
                <a:schemeClr val="tx1"/>
              </a:solidFill>
            </a:endParaRPr>
          </a:p>
        </p:txBody>
      </p:sp>
      <p:graphicFrame>
        <p:nvGraphicFramePr>
          <p:cNvPr id="41994" name="Object 10"/>
          <p:cNvGraphicFramePr>
            <a:graphicFrameLocks noChangeAspect="1"/>
          </p:cNvGraphicFramePr>
          <p:nvPr/>
        </p:nvGraphicFramePr>
        <p:xfrm>
          <a:off x="990600" y="1385248"/>
          <a:ext cx="622300" cy="1562100"/>
        </p:xfrm>
        <a:graphic>
          <a:graphicData uri="http://schemas.openxmlformats.org/presentationml/2006/ole">
            <mc:AlternateContent xmlns:mc="http://schemas.openxmlformats.org/markup-compatibility/2006">
              <mc:Choice xmlns:v="urn:schemas-microsoft-com:vml" Requires="v">
                <p:oleObj spid="_x0000_s42004" name="Equation" r:id="rId4" imgW="622080" imgH="1562040" progId="Equation.DSMT4">
                  <p:embed/>
                </p:oleObj>
              </mc:Choice>
              <mc:Fallback>
                <p:oleObj name="Equation" r:id="rId4" imgW="622080" imgH="156204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1385248"/>
                        <a:ext cx="6223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95" name="Object 11"/>
          <p:cNvGraphicFramePr>
            <a:graphicFrameLocks noChangeAspect="1"/>
          </p:cNvGraphicFramePr>
          <p:nvPr/>
        </p:nvGraphicFramePr>
        <p:xfrm>
          <a:off x="990600" y="3124200"/>
          <a:ext cx="584200" cy="292100"/>
        </p:xfrm>
        <a:graphic>
          <a:graphicData uri="http://schemas.openxmlformats.org/presentationml/2006/ole">
            <mc:AlternateContent xmlns:mc="http://schemas.openxmlformats.org/markup-compatibility/2006">
              <mc:Choice xmlns:v="urn:schemas-microsoft-com:vml" Requires="v">
                <p:oleObj spid="_x0000_s42005" name="Equation" r:id="rId6" imgW="583920" imgH="291960" progId="Equation.DSMT4">
                  <p:embed/>
                </p:oleObj>
              </mc:Choice>
              <mc:Fallback>
                <p:oleObj name="Equation" r:id="rId6" imgW="583920" imgH="29196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0600" y="3124200"/>
                        <a:ext cx="58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96" name="Object 12"/>
          <p:cNvGraphicFramePr>
            <a:graphicFrameLocks noChangeAspect="1"/>
          </p:cNvGraphicFramePr>
          <p:nvPr/>
        </p:nvGraphicFramePr>
        <p:xfrm>
          <a:off x="3208360" y="1371600"/>
          <a:ext cx="596900" cy="1016000"/>
        </p:xfrm>
        <a:graphic>
          <a:graphicData uri="http://schemas.openxmlformats.org/presentationml/2006/ole">
            <mc:AlternateContent xmlns:mc="http://schemas.openxmlformats.org/markup-compatibility/2006">
              <mc:Choice xmlns:v="urn:schemas-microsoft-com:vml" Requires="v">
                <p:oleObj spid="_x0000_s42006" name="Equation" r:id="rId8" imgW="596880" imgH="1015920" progId="Equation.DSMT4">
                  <p:embed/>
                </p:oleObj>
              </mc:Choice>
              <mc:Fallback>
                <p:oleObj name="Equation" r:id="rId8" imgW="596880" imgH="101592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8360" y="1371600"/>
                        <a:ext cx="5969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97" name="Object 13"/>
          <p:cNvGraphicFramePr>
            <a:graphicFrameLocks noChangeAspect="1"/>
          </p:cNvGraphicFramePr>
          <p:nvPr/>
        </p:nvGraphicFramePr>
        <p:xfrm>
          <a:off x="3200400" y="2590800"/>
          <a:ext cx="584200" cy="292100"/>
        </p:xfrm>
        <a:graphic>
          <a:graphicData uri="http://schemas.openxmlformats.org/presentationml/2006/ole">
            <mc:AlternateContent xmlns:mc="http://schemas.openxmlformats.org/markup-compatibility/2006">
              <mc:Choice xmlns:v="urn:schemas-microsoft-com:vml" Requires="v">
                <p:oleObj spid="_x0000_s42007" name="Equation" r:id="rId10" imgW="583920" imgH="291960" progId="Equation.DSMT4">
                  <p:embed/>
                </p:oleObj>
              </mc:Choice>
              <mc:Fallback>
                <p:oleObj name="Equation" r:id="rId10" imgW="583920" imgH="29196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2590800"/>
                        <a:ext cx="58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98" name="Object 14"/>
          <p:cNvGraphicFramePr>
            <a:graphicFrameLocks noChangeAspect="1"/>
          </p:cNvGraphicFramePr>
          <p:nvPr/>
        </p:nvGraphicFramePr>
        <p:xfrm>
          <a:off x="976952" y="3829876"/>
          <a:ext cx="596900" cy="1562100"/>
        </p:xfrm>
        <a:graphic>
          <a:graphicData uri="http://schemas.openxmlformats.org/presentationml/2006/ole">
            <mc:AlternateContent xmlns:mc="http://schemas.openxmlformats.org/markup-compatibility/2006">
              <mc:Choice xmlns:v="urn:schemas-microsoft-com:vml" Requires="v">
                <p:oleObj spid="_x0000_s42008" name="Equation" r:id="rId12" imgW="596880" imgH="1562040" progId="Equation.DSMT4">
                  <p:embed/>
                </p:oleObj>
              </mc:Choice>
              <mc:Fallback>
                <p:oleObj name="Equation" r:id="rId12" imgW="596880" imgH="1562040"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76952" y="3829876"/>
                        <a:ext cx="5969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99" name="Object 15"/>
          <p:cNvGraphicFramePr>
            <a:graphicFrameLocks noChangeAspect="1"/>
          </p:cNvGraphicFramePr>
          <p:nvPr/>
        </p:nvGraphicFramePr>
        <p:xfrm>
          <a:off x="1191904" y="5533572"/>
          <a:ext cx="381000" cy="292100"/>
        </p:xfrm>
        <a:graphic>
          <a:graphicData uri="http://schemas.openxmlformats.org/presentationml/2006/ole">
            <mc:AlternateContent xmlns:mc="http://schemas.openxmlformats.org/markup-compatibility/2006">
              <mc:Choice xmlns:v="urn:schemas-microsoft-com:vml" Requires="v">
                <p:oleObj spid="_x0000_s42009" name="Equation" r:id="rId14" imgW="380880" imgH="291960" progId="Equation.DSMT4">
                  <p:embed/>
                </p:oleObj>
              </mc:Choice>
              <mc:Fallback>
                <p:oleObj name="Equation" r:id="rId14" imgW="380880" imgH="291960" progId="Equation.DSMT4">
                  <p:embed/>
                  <p:pic>
                    <p:nvPicPr>
                      <p:cNvPr id="0" name="Picture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191904" y="5533572"/>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2000" name="Object 16"/>
          <p:cNvGraphicFramePr>
            <a:graphicFrameLocks noChangeAspect="1"/>
          </p:cNvGraphicFramePr>
          <p:nvPr/>
        </p:nvGraphicFramePr>
        <p:xfrm>
          <a:off x="3151496" y="3857172"/>
          <a:ext cx="596900" cy="1016000"/>
        </p:xfrm>
        <a:graphic>
          <a:graphicData uri="http://schemas.openxmlformats.org/presentationml/2006/ole">
            <mc:AlternateContent xmlns:mc="http://schemas.openxmlformats.org/markup-compatibility/2006">
              <mc:Choice xmlns:v="urn:schemas-microsoft-com:vml" Requires="v">
                <p:oleObj spid="_x0000_s42010" name="Equation" r:id="rId16" imgW="596880" imgH="1015920" progId="Equation.DSMT4">
                  <p:embed/>
                </p:oleObj>
              </mc:Choice>
              <mc:Fallback>
                <p:oleObj name="Equation" r:id="rId16" imgW="596880" imgH="1015920" progId="Equation.DSMT4">
                  <p:embed/>
                  <p:pic>
                    <p:nvPicPr>
                      <p:cNvPr id="0" name="Picture 1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151496" y="3857172"/>
                        <a:ext cx="5969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2001" name="Object 17"/>
          <p:cNvGraphicFramePr>
            <a:graphicFrameLocks noChangeAspect="1"/>
          </p:cNvGraphicFramePr>
          <p:nvPr/>
        </p:nvGraphicFramePr>
        <p:xfrm>
          <a:off x="3366448" y="5041116"/>
          <a:ext cx="381000" cy="292100"/>
        </p:xfrm>
        <a:graphic>
          <a:graphicData uri="http://schemas.openxmlformats.org/presentationml/2006/ole">
            <mc:AlternateContent xmlns:mc="http://schemas.openxmlformats.org/markup-compatibility/2006">
              <mc:Choice xmlns:v="urn:schemas-microsoft-com:vml" Requires="v">
                <p:oleObj spid="_x0000_s42011" name="Equation" r:id="rId18" imgW="380880" imgH="291960" progId="Equation.DSMT4">
                  <p:embed/>
                </p:oleObj>
              </mc:Choice>
              <mc:Fallback>
                <p:oleObj name="Equation" r:id="rId18" imgW="380880" imgH="291960" progId="Equation.DSMT4">
                  <p:embed/>
                  <p:pic>
                    <p:nvPicPr>
                      <p:cNvPr id="0" name="Picture 1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366448" y="5041116"/>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2002" name="Object 18"/>
          <p:cNvGraphicFramePr>
            <a:graphicFrameLocks noChangeAspect="1"/>
          </p:cNvGraphicFramePr>
          <p:nvPr/>
        </p:nvGraphicFramePr>
        <p:xfrm>
          <a:off x="5600700" y="3513138"/>
          <a:ext cx="647700" cy="2082800"/>
        </p:xfrm>
        <a:graphic>
          <a:graphicData uri="http://schemas.openxmlformats.org/presentationml/2006/ole">
            <mc:AlternateContent xmlns:mc="http://schemas.openxmlformats.org/markup-compatibility/2006">
              <mc:Choice xmlns:v="urn:schemas-microsoft-com:vml" Requires="v">
                <p:oleObj spid="_x0000_s42012" name="Equation" r:id="rId20" imgW="647640" imgH="2082600" progId="Equation.DSMT4">
                  <p:embed/>
                </p:oleObj>
              </mc:Choice>
              <mc:Fallback>
                <p:oleObj name="Equation" r:id="rId20" imgW="647640" imgH="2082600" progId="Equation.DSMT4">
                  <p:embed/>
                  <p:pic>
                    <p:nvPicPr>
                      <p:cNvPr id="0" name="Picture 1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600700" y="3513138"/>
                        <a:ext cx="647700" cy="208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2003" name="Object 19"/>
          <p:cNvGraphicFramePr>
            <a:graphicFrameLocks noChangeAspect="1"/>
          </p:cNvGraphicFramePr>
          <p:nvPr/>
        </p:nvGraphicFramePr>
        <p:xfrm>
          <a:off x="5651500" y="5674056"/>
          <a:ext cx="596900" cy="292100"/>
        </p:xfrm>
        <a:graphic>
          <a:graphicData uri="http://schemas.openxmlformats.org/presentationml/2006/ole">
            <mc:AlternateContent xmlns:mc="http://schemas.openxmlformats.org/markup-compatibility/2006">
              <mc:Choice xmlns:v="urn:schemas-microsoft-com:vml" Requires="v">
                <p:oleObj spid="_x0000_s42013" name="Equation" r:id="rId22" imgW="596880" imgH="291960" progId="Equation.DSMT4">
                  <p:embed/>
                </p:oleObj>
              </mc:Choice>
              <mc:Fallback>
                <p:oleObj name="Equation" r:id="rId22" imgW="596880" imgH="291960" progId="Equation.DSMT4">
                  <p:embed/>
                  <p:pic>
                    <p:nvPicPr>
                      <p:cNvPr id="0" name="Picture 19"/>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651500" y="5674056"/>
                        <a:ext cx="59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 name="Rectangle 13"/>
          <p:cNvSpPr/>
          <p:nvPr/>
        </p:nvSpPr>
        <p:spPr>
          <a:xfrm>
            <a:off x="2286000" y="1295400"/>
            <a:ext cx="498855" cy="523220"/>
          </a:xfrm>
          <a:prstGeom prst="rect">
            <a:avLst/>
          </a:prstGeom>
        </p:spPr>
        <p:txBody>
          <a:bodyPr wrap="none">
            <a:spAutoFit/>
          </a:bodyPr>
          <a:lstStyle/>
          <a:p>
            <a:r>
              <a:rPr lang="en-US" sz="2800" dirty="0" smtClean="0"/>
              <a:t>or</a:t>
            </a:r>
            <a:endParaRPr lang="en-US" sz="2800" dirty="0"/>
          </a:p>
        </p:txBody>
      </p:sp>
      <p:sp>
        <p:nvSpPr>
          <p:cNvPr id="15" name="Rectangle 14"/>
          <p:cNvSpPr/>
          <p:nvPr/>
        </p:nvSpPr>
        <p:spPr>
          <a:xfrm>
            <a:off x="2238828" y="3704772"/>
            <a:ext cx="498855" cy="523220"/>
          </a:xfrm>
          <a:prstGeom prst="rect">
            <a:avLst/>
          </a:prstGeom>
        </p:spPr>
        <p:txBody>
          <a:bodyPr wrap="none">
            <a:spAutoFit/>
          </a:bodyPr>
          <a:lstStyle/>
          <a:p>
            <a:r>
              <a:rPr lang="en-US" sz="2800" dirty="0" smtClean="0"/>
              <a:t>or</a:t>
            </a:r>
            <a:endParaRPr lang="en-US" sz="2800" dirty="0"/>
          </a:p>
        </p:txBody>
      </p:sp>
      <p:sp>
        <p:nvSpPr>
          <p:cNvPr id="16" name="Rectangle 15"/>
          <p:cNvSpPr/>
          <p:nvPr/>
        </p:nvSpPr>
        <p:spPr>
          <a:xfrm>
            <a:off x="5214258" y="3452126"/>
            <a:ext cx="431528" cy="523220"/>
          </a:xfrm>
          <a:prstGeom prst="rect">
            <a:avLst/>
          </a:prstGeom>
        </p:spPr>
        <p:txBody>
          <a:bodyPr wrap="none">
            <a:spAutoFit/>
          </a:bodyPr>
          <a:lstStyle/>
          <a:p>
            <a:r>
              <a:rPr lang="en-US" sz="2800" b="1" dirty="0" smtClean="0"/>
              <a:t>c.</a:t>
            </a:r>
            <a:endParaRPr lang="en-US" sz="2800" dirty="0"/>
          </a:p>
        </p:txBody>
      </p:sp>
      <p:sp>
        <p:nvSpPr>
          <p:cNvPr id="17" name="Rectangle 16"/>
          <p:cNvSpPr/>
          <p:nvPr/>
        </p:nvSpPr>
        <p:spPr>
          <a:xfrm>
            <a:off x="457200" y="3715656"/>
            <a:ext cx="473206" cy="523220"/>
          </a:xfrm>
          <a:prstGeom prst="rect">
            <a:avLst/>
          </a:prstGeom>
        </p:spPr>
        <p:txBody>
          <a:bodyPr wrap="none">
            <a:spAutoFit/>
          </a:bodyPr>
          <a:lstStyle/>
          <a:p>
            <a:r>
              <a:rPr lang="en-US" sz="2800" b="1" dirty="0" smtClean="0"/>
              <a:t>b.</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9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199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199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200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200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200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20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4</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indent="0" eaLnBrk="1" hangingPunct="1">
              <a:buNone/>
            </a:pPr>
            <a:r>
              <a:rPr lang="en-US" i="0" dirty="0" smtClean="0">
                <a:solidFill>
                  <a:schemeClr val="tx1"/>
                </a:solidFill>
              </a:rPr>
              <a:t>Determine whether or not the given integer is a solution to the given equation by substituting for the variable and adding.</a:t>
            </a:r>
          </a:p>
          <a:p>
            <a:pPr eaLnBrk="1" hangingPunct="1">
              <a:buNone/>
            </a:pPr>
            <a:r>
              <a:rPr lang="en-US" b="1" i="0" dirty="0" smtClean="0">
                <a:solidFill>
                  <a:schemeClr val="tx1"/>
                </a:solidFill>
              </a:rPr>
              <a:t>a. 			                	</a:t>
            </a:r>
          </a:p>
          <a:p>
            <a:pPr eaLnBrk="1" hangingPunct="1">
              <a:lnSpc>
                <a:spcPct val="150000"/>
              </a:lnSpc>
              <a:buNone/>
            </a:pPr>
            <a:r>
              <a:rPr lang="en-US" b="1" i="0" dirty="0" smtClean="0">
                <a:solidFill>
                  <a:schemeClr val="tx1"/>
                </a:solidFill>
              </a:rPr>
              <a:t>b. </a:t>
            </a:r>
          </a:p>
          <a:p>
            <a:pPr eaLnBrk="1" hangingPunct="1">
              <a:buNone/>
            </a:pPr>
            <a:r>
              <a:rPr lang="en-US" b="1" dirty="0" smtClean="0">
                <a:solidFill>
                  <a:schemeClr val="tx1"/>
                </a:solidFill>
              </a:rPr>
              <a:t>c.</a:t>
            </a:r>
            <a:endParaRPr lang="en-US" b="1" i="0" dirty="0" smtClean="0">
              <a:solidFill>
                <a:schemeClr val="tx1"/>
              </a:solidFill>
            </a:endParaRPr>
          </a:p>
          <a:p>
            <a:pPr eaLnBrk="1" hangingPunct="1">
              <a:buNone/>
            </a:pPr>
            <a:endParaRPr lang="en-US" sz="1400" i="0" dirty="0" smtClean="0">
              <a:solidFill>
                <a:schemeClr val="tx1"/>
              </a:solidFill>
            </a:endParaRPr>
          </a:p>
        </p:txBody>
      </p:sp>
      <p:graphicFrame>
        <p:nvGraphicFramePr>
          <p:cNvPr id="4" name="Object 3"/>
          <p:cNvGraphicFramePr>
            <a:graphicFrameLocks noChangeAspect="1"/>
          </p:cNvGraphicFramePr>
          <p:nvPr/>
        </p:nvGraphicFramePr>
        <p:xfrm>
          <a:off x="990600" y="2792104"/>
          <a:ext cx="2832100" cy="381000"/>
        </p:xfrm>
        <a:graphic>
          <a:graphicData uri="http://schemas.openxmlformats.org/presentationml/2006/ole">
            <mc:AlternateContent xmlns:mc="http://schemas.openxmlformats.org/markup-compatibility/2006">
              <mc:Choice xmlns:v="urn:schemas-microsoft-com:vml" Requires="v">
                <p:oleObj spid="_x0000_s12295" name="Equation" r:id="rId4" imgW="2831760" imgH="380880" progId="Equation.DSMT4">
                  <p:embed/>
                </p:oleObj>
              </mc:Choice>
              <mc:Fallback>
                <p:oleObj name="Equation" r:id="rId4" imgW="2831760" imgH="38088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2792104"/>
                        <a:ext cx="2832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990600" y="3366448"/>
          <a:ext cx="3073400" cy="444500"/>
        </p:xfrm>
        <a:graphic>
          <a:graphicData uri="http://schemas.openxmlformats.org/presentationml/2006/ole">
            <mc:AlternateContent xmlns:mc="http://schemas.openxmlformats.org/markup-compatibility/2006">
              <mc:Choice xmlns:v="urn:schemas-microsoft-com:vml" Requires="v">
                <p:oleObj spid="_x0000_s12296" name="Equation" r:id="rId6" imgW="3073320" imgH="444240" progId="Equation.DSMT4">
                  <p:embed/>
                </p:oleObj>
              </mc:Choice>
              <mc:Fallback>
                <p:oleObj name="Equation" r:id="rId6" imgW="3073320" imgH="44424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0600" y="3366448"/>
                        <a:ext cx="30734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4" name="Object 5"/>
          <p:cNvGraphicFramePr>
            <a:graphicFrameLocks noChangeAspect="1"/>
          </p:cNvGraphicFramePr>
          <p:nvPr/>
        </p:nvGraphicFramePr>
        <p:xfrm>
          <a:off x="965200" y="4008120"/>
          <a:ext cx="2768600" cy="381000"/>
        </p:xfrm>
        <a:graphic>
          <a:graphicData uri="http://schemas.openxmlformats.org/presentationml/2006/ole">
            <mc:AlternateContent xmlns:mc="http://schemas.openxmlformats.org/markup-compatibility/2006">
              <mc:Choice xmlns:v="urn:schemas-microsoft-com:vml" Requires="v">
                <p:oleObj spid="_x0000_s12297" name="Equation" r:id="rId8" imgW="2768400" imgH="380880" progId="Equation.DSMT4">
                  <p:embed/>
                </p:oleObj>
              </mc:Choice>
              <mc:Fallback>
                <p:oleObj name="Equation" r:id="rId8" imgW="2768400" imgH="3808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5200" y="4008120"/>
                        <a:ext cx="27686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solidFill>
                  <a:schemeClr val="accent1"/>
                </a:solidFill>
              </a:rPr>
              <a:t>Example 4 (cont.)</a:t>
            </a:r>
            <a:endParaRPr lang="en-US" dirty="0"/>
          </a:p>
        </p:txBody>
      </p:sp>
      <p:sp>
        <p:nvSpPr>
          <p:cNvPr id="15362" name="Content Placeholder 2"/>
          <p:cNvSpPr>
            <a:spLocks noGrp="1"/>
          </p:cNvSpPr>
          <p:nvPr>
            <p:ph idx="1"/>
          </p:nvPr>
        </p:nvSpPr>
        <p:spPr/>
        <p:txBody>
          <a:bodyPr/>
          <a:lstStyle/>
          <a:p>
            <a:pPr marL="0" indent="0" eaLnBrk="1" hangingPunct="1">
              <a:buNone/>
            </a:pPr>
            <a:r>
              <a:rPr lang="en-US" b="1" i="0" dirty="0" smtClean="0">
                <a:solidFill>
                  <a:schemeClr val="tx1"/>
                </a:solidFill>
              </a:rPr>
              <a:t>Solutions</a:t>
            </a:r>
          </a:p>
          <a:p>
            <a:pPr eaLnBrk="1" hangingPunct="1">
              <a:buNone/>
            </a:pPr>
            <a:r>
              <a:rPr lang="en-US" b="1" dirty="0" smtClean="0">
                <a:solidFill>
                  <a:schemeClr val="tx1"/>
                </a:solidFill>
              </a:rPr>
              <a:t>a.</a:t>
            </a:r>
            <a:endParaRPr lang="en-US" b="1" i="0" dirty="0" smtClean="0">
              <a:solidFill>
                <a:schemeClr val="tx1"/>
              </a:solidFill>
            </a:endParaRPr>
          </a:p>
          <a:p>
            <a:pPr eaLnBrk="1" hangingPunct="1">
              <a:buNone/>
            </a:pPr>
            <a:endParaRPr lang="en-US" b="1" i="0" dirty="0" smtClean="0">
              <a:solidFill>
                <a:schemeClr val="tx1"/>
              </a:solidFill>
            </a:endParaRPr>
          </a:p>
          <a:p>
            <a:pPr eaLnBrk="1" hangingPunct="1">
              <a:buNone/>
            </a:pPr>
            <a:endParaRPr lang="en-US" b="1" dirty="0" smtClean="0">
              <a:solidFill>
                <a:schemeClr val="tx1"/>
              </a:solidFill>
            </a:endParaRPr>
          </a:p>
          <a:p>
            <a:pPr eaLnBrk="1" hangingPunct="1">
              <a:buNone/>
            </a:pPr>
            <a:endParaRPr lang="en-US" b="1" i="0" dirty="0" smtClean="0">
              <a:solidFill>
                <a:schemeClr val="tx1"/>
              </a:solidFill>
            </a:endParaRPr>
          </a:p>
          <a:p>
            <a:pPr eaLnBrk="1" hangingPunct="1">
              <a:lnSpc>
                <a:spcPct val="150000"/>
              </a:lnSpc>
              <a:buNone/>
            </a:pPr>
            <a:r>
              <a:rPr lang="en-US" b="1" dirty="0" smtClean="0">
                <a:solidFill>
                  <a:schemeClr val="tx1"/>
                </a:solidFill>
              </a:rPr>
              <a:t>b.</a:t>
            </a:r>
            <a:r>
              <a:rPr lang="en-US" b="1" i="0" dirty="0" smtClean="0">
                <a:solidFill>
                  <a:schemeClr val="tx1"/>
                </a:solidFill>
              </a:rPr>
              <a:t> 			                	</a:t>
            </a:r>
          </a:p>
          <a:p>
            <a:pPr eaLnBrk="1" hangingPunct="1">
              <a:buNone/>
            </a:pPr>
            <a:endParaRPr lang="en-US" b="1" i="0" dirty="0" smtClean="0">
              <a:solidFill>
                <a:schemeClr val="tx1"/>
              </a:solidFill>
            </a:endParaRPr>
          </a:p>
          <a:p>
            <a:pPr eaLnBrk="1" hangingPunct="1">
              <a:buNone/>
            </a:pPr>
            <a:endParaRPr lang="en-US" sz="1400" i="0" dirty="0" smtClean="0">
              <a:solidFill>
                <a:schemeClr val="tx1"/>
              </a:solidFill>
            </a:endParaRPr>
          </a:p>
          <a:p>
            <a:pPr eaLnBrk="1" hangingPunct="1">
              <a:buNone/>
            </a:pPr>
            <a:endParaRPr lang="en-US" sz="1400" i="0" dirty="0" smtClean="0">
              <a:solidFill>
                <a:schemeClr val="tx1"/>
              </a:solidFill>
            </a:endParaRPr>
          </a:p>
        </p:txBody>
      </p:sp>
      <p:graphicFrame>
        <p:nvGraphicFramePr>
          <p:cNvPr id="10" name="Object 5"/>
          <p:cNvGraphicFramePr>
            <a:graphicFrameLocks noChangeAspect="1"/>
          </p:cNvGraphicFramePr>
          <p:nvPr/>
        </p:nvGraphicFramePr>
        <p:xfrm>
          <a:off x="1168400" y="2165350"/>
          <a:ext cx="1905000" cy="787400"/>
        </p:xfrm>
        <a:graphic>
          <a:graphicData uri="http://schemas.openxmlformats.org/presentationml/2006/ole">
            <mc:AlternateContent xmlns:mc="http://schemas.openxmlformats.org/markup-compatibility/2006">
              <mc:Choice xmlns:v="urn:schemas-microsoft-com:vml" Requires="v">
                <p:oleObj spid="_x0000_s13326" name="Equation" r:id="rId4" imgW="1904760" imgH="787320" progId="Equation.DSMT4">
                  <p:embed/>
                </p:oleObj>
              </mc:Choice>
              <mc:Fallback>
                <p:oleObj name="Equation" r:id="rId4" imgW="1904760" imgH="787320"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68400" y="2165350"/>
                        <a:ext cx="1905000" cy="78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6"/>
          <p:cNvGraphicFramePr>
            <a:graphicFrameLocks noChangeAspect="1"/>
          </p:cNvGraphicFramePr>
          <p:nvPr/>
        </p:nvGraphicFramePr>
        <p:xfrm>
          <a:off x="1843419" y="3009900"/>
          <a:ext cx="1130300" cy="279400"/>
        </p:xfrm>
        <a:graphic>
          <a:graphicData uri="http://schemas.openxmlformats.org/presentationml/2006/ole">
            <mc:AlternateContent xmlns:mc="http://schemas.openxmlformats.org/markup-compatibility/2006">
              <mc:Choice xmlns:v="urn:schemas-microsoft-com:vml" Requires="v">
                <p:oleObj spid="_x0000_s13327" name="Equation" r:id="rId6" imgW="1130040" imgH="279360" progId="Equation.DSMT4">
                  <p:embed/>
                </p:oleObj>
              </mc:Choice>
              <mc:Fallback>
                <p:oleObj name="Equation" r:id="rId6" imgW="1130040" imgH="27936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43419" y="3009900"/>
                        <a:ext cx="1130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TextBox 12"/>
          <p:cNvSpPr txBox="1"/>
          <p:nvPr/>
        </p:nvSpPr>
        <p:spPr>
          <a:xfrm>
            <a:off x="1143000" y="3396610"/>
            <a:ext cx="2971800" cy="523220"/>
          </a:xfrm>
          <a:prstGeom prst="rect">
            <a:avLst/>
          </a:prstGeom>
          <a:noFill/>
        </p:spPr>
        <p:txBody>
          <a:bodyPr wrap="square" rtlCol="0">
            <a:spAutoFit/>
          </a:bodyPr>
          <a:lstStyle/>
          <a:p>
            <a:r>
              <a:rPr lang="en-US" sz="2800" dirty="0" smtClean="0">
                <a:solidFill>
                  <a:srgbClr val="FF0000"/>
                </a:solidFill>
              </a:rPr>
              <a:t>–</a:t>
            </a:r>
            <a:r>
              <a:rPr lang="en-US" sz="2800" dirty="0" smtClean="0">
                <a:solidFill>
                  <a:srgbClr val="FF0000"/>
                </a:solidFill>
                <a:latin typeface="+mn-lt"/>
              </a:rPr>
              <a:t>10 </a:t>
            </a:r>
            <a:r>
              <a:rPr lang="en-US" sz="2800" b="1" dirty="0" smtClean="0">
                <a:solidFill>
                  <a:srgbClr val="FF0000"/>
                </a:solidFill>
                <a:latin typeface="+mn-lt"/>
              </a:rPr>
              <a:t>is</a:t>
            </a:r>
            <a:r>
              <a:rPr lang="en-US" sz="2800" dirty="0" smtClean="0">
                <a:solidFill>
                  <a:srgbClr val="FF0000"/>
                </a:solidFill>
                <a:latin typeface="+mn-lt"/>
              </a:rPr>
              <a:t> a solution.</a:t>
            </a:r>
            <a:endParaRPr lang="en-US" sz="2800" dirty="0">
              <a:solidFill>
                <a:srgbClr val="FF0000"/>
              </a:solidFill>
              <a:latin typeface="+mn-lt"/>
            </a:endParaRPr>
          </a:p>
        </p:txBody>
      </p:sp>
      <p:graphicFrame>
        <p:nvGraphicFramePr>
          <p:cNvPr id="13319" name="Object 7"/>
          <p:cNvGraphicFramePr>
            <a:graphicFrameLocks noChangeAspect="1"/>
          </p:cNvGraphicFramePr>
          <p:nvPr/>
        </p:nvGraphicFramePr>
        <p:xfrm>
          <a:off x="1532467" y="1905000"/>
          <a:ext cx="1422400" cy="292100"/>
        </p:xfrm>
        <a:graphic>
          <a:graphicData uri="http://schemas.openxmlformats.org/presentationml/2006/ole">
            <mc:AlternateContent xmlns:mc="http://schemas.openxmlformats.org/markup-compatibility/2006">
              <mc:Choice xmlns:v="urn:schemas-microsoft-com:vml" Requires="v">
                <p:oleObj spid="_x0000_s13328" name="Equation" r:id="rId8" imgW="1422360" imgH="291960" progId="Equation.DSMT4">
                  <p:embed/>
                </p:oleObj>
              </mc:Choice>
              <mc:Fallback>
                <p:oleObj name="Equation" r:id="rId8" imgW="1422360" imgH="291960" progId="Equation.DSMT4">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32467" y="1905000"/>
                        <a:ext cx="1422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nvGraphicFramePr>
        <p:xfrm>
          <a:off x="1692275" y="4051300"/>
          <a:ext cx="1866900" cy="444500"/>
        </p:xfrm>
        <a:graphic>
          <a:graphicData uri="http://schemas.openxmlformats.org/presentationml/2006/ole">
            <mc:AlternateContent xmlns:mc="http://schemas.openxmlformats.org/markup-compatibility/2006">
              <mc:Choice xmlns:v="urn:schemas-microsoft-com:vml" Requires="v">
                <p:oleObj spid="_x0000_s13329" name="Equation" r:id="rId10" imgW="1866600" imgH="444240" progId="Equation.DSMT4">
                  <p:embed/>
                </p:oleObj>
              </mc:Choice>
              <mc:Fallback>
                <p:oleObj name="Equation" r:id="rId10" imgW="1866600" imgH="444240" progId="Equation.DSMT4">
                  <p:embed/>
                  <p:pic>
                    <p:nvPicPr>
                      <p:cNvPr id="0"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92275" y="4051300"/>
                        <a:ext cx="18669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5"/>
          <p:cNvGraphicFramePr>
            <a:graphicFrameLocks noChangeAspect="1"/>
          </p:cNvGraphicFramePr>
          <p:nvPr/>
        </p:nvGraphicFramePr>
        <p:xfrm>
          <a:off x="1530328" y="4368800"/>
          <a:ext cx="2171700" cy="787400"/>
        </p:xfrm>
        <a:graphic>
          <a:graphicData uri="http://schemas.openxmlformats.org/presentationml/2006/ole">
            <mc:AlternateContent xmlns:mc="http://schemas.openxmlformats.org/markup-compatibility/2006">
              <mc:Choice xmlns:v="urn:schemas-microsoft-com:vml" Requires="v">
                <p:oleObj spid="_x0000_s13330" name="Equation" r:id="rId12" imgW="2171520" imgH="787320" progId="Equation.DSMT4">
                  <p:embed/>
                </p:oleObj>
              </mc:Choice>
              <mc:Fallback>
                <p:oleObj name="Equation" r:id="rId12" imgW="2171520" imgH="787320" progId="Equation.DSMT4">
                  <p:embed/>
                  <p:pic>
                    <p:nvPicPr>
                      <p:cNvPr id="0"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30328" y="4368800"/>
                        <a:ext cx="2171700" cy="78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6"/>
          <p:cNvGraphicFramePr>
            <a:graphicFrameLocks noChangeAspect="1"/>
          </p:cNvGraphicFramePr>
          <p:nvPr/>
        </p:nvGraphicFramePr>
        <p:xfrm>
          <a:off x="2424752" y="5219700"/>
          <a:ext cx="1143000" cy="292100"/>
        </p:xfrm>
        <a:graphic>
          <a:graphicData uri="http://schemas.openxmlformats.org/presentationml/2006/ole">
            <mc:AlternateContent xmlns:mc="http://schemas.openxmlformats.org/markup-compatibility/2006">
              <mc:Choice xmlns:v="urn:schemas-microsoft-com:vml" Requires="v">
                <p:oleObj spid="_x0000_s13331" name="Equation" r:id="rId14" imgW="1143000" imgH="291960" progId="Equation.DSMT4">
                  <p:embed/>
                </p:oleObj>
              </mc:Choice>
              <mc:Fallback>
                <p:oleObj name="Equation" r:id="rId14" imgW="1143000" imgH="29196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24752" y="5219700"/>
                        <a:ext cx="1143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TextBox 16"/>
          <p:cNvSpPr txBox="1"/>
          <p:nvPr/>
        </p:nvSpPr>
        <p:spPr>
          <a:xfrm>
            <a:off x="1143000" y="5523876"/>
            <a:ext cx="3200400" cy="523220"/>
          </a:xfrm>
          <a:prstGeom prst="rect">
            <a:avLst/>
          </a:prstGeom>
          <a:noFill/>
        </p:spPr>
        <p:txBody>
          <a:bodyPr wrap="square" rtlCol="0">
            <a:spAutoFit/>
          </a:bodyPr>
          <a:lstStyle/>
          <a:p>
            <a:r>
              <a:rPr lang="en-US" sz="2800" dirty="0" smtClean="0">
                <a:solidFill>
                  <a:srgbClr val="FF0000"/>
                </a:solidFill>
              </a:rPr>
              <a:t>+1</a:t>
            </a:r>
            <a:r>
              <a:rPr lang="en-US" sz="2800" dirty="0" smtClean="0">
                <a:solidFill>
                  <a:srgbClr val="FF0000"/>
                </a:solidFill>
                <a:latin typeface="+mn-lt"/>
              </a:rPr>
              <a:t> </a:t>
            </a:r>
            <a:r>
              <a:rPr lang="en-US" sz="2800" b="1" dirty="0" smtClean="0">
                <a:solidFill>
                  <a:srgbClr val="FF0000"/>
                </a:solidFill>
                <a:latin typeface="+mn-lt"/>
              </a:rPr>
              <a:t>is not </a:t>
            </a:r>
            <a:r>
              <a:rPr lang="en-US" sz="2800" dirty="0" smtClean="0">
                <a:solidFill>
                  <a:srgbClr val="FF0000"/>
                </a:solidFill>
                <a:latin typeface="+mn-lt"/>
              </a:rPr>
              <a:t>a solution.</a:t>
            </a:r>
            <a:endParaRPr lang="en-US" sz="2800" dirty="0">
              <a:solidFill>
                <a:srgbClr val="FF0000"/>
              </a:solidFill>
              <a:latin typeface="+mn-lt"/>
            </a:endParaRPr>
          </a:p>
        </p:txBody>
      </p:sp>
      <p:sp>
        <p:nvSpPr>
          <p:cNvPr id="18" name="Content Placeholder 2"/>
          <p:cNvSpPr txBox="1">
            <a:spLocks/>
          </p:cNvSpPr>
          <p:nvPr/>
        </p:nvSpPr>
        <p:spPr>
          <a:xfrm>
            <a:off x="4191000" y="1788529"/>
            <a:ext cx="3276600" cy="1298817"/>
          </a:xfrm>
          <a:prstGeom prst="rect">
            <a:avLst/>
          </a:prstGeom>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c.</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14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19" name="Object 18"/>
          <p:cNvGraphicFramePr>
            <a:graphicFrameLocks noChangeAspect="1"/>
          </p:cNvGraphicFramePr>
          <p:nvPr/>
        </p:nvGraphicFramePr>
        <p:xfrm>
          <a:off x="5319713" y="1933944"/>
          <a:ext cx="1384300" cy="355600"/>
        </p:xfrm>
        <a:graphic>
          <a:graphicData uri="http://schemas.openxmlformats.org/presentationml/2006/ole">
            <mc:AlternateContent xmlns:mc="http://schemas.openxmlformats.org/markup-compatibility/2006">
              <mc:Choice xmlns:v="urn:schemas-microsoft-com:vml" Requires="v">
                <p:oleObj spid="_x0000_s13332" name="Equation" r:id="rId16" imgW="1384200" imgH="355320" progId="Equation.DSMT4">
                  <p:embed/>
                </p:oleObj>
              </mc:Choice>
              <mc:Fallback>
                <p:oleObj name="Equation" r:id="rId16" imgW="1384200" imgH="355320" progId="Equation.DSMT4">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19713" y="1933944"/>
                        <a:ext cx="13843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5"/>
          <p:cNvGraphicFramePr>
            <a:graphicFrameLocks noChangeAspect="1"/>
          </p:cNvGraphicFramePr>
          <p:nvPr/>
        </p:nvGraphicFramePr>
        <p:xfrm>
          <a:off x="4713927" y="2130794"/>
          <a:ext cx="1993900" cy="787400"/>
        </p:xfrm>
        <a:graphic>
          <a:graphicData uri="http://schemas.openxmlformats.org/presentationml/2006/ole">
            <mc:AlternateContent xmlns:mc="http://schemas.openxmlformats.org/markup-compatibility/2006">
              <mc:Choice xmlns:v="urn:schemas-microsoft-com:vml" Requires="v">
                <p:oleObj spid="_x0000_s13333" name="Equation" r:id="rId18" imgW="1993680" imgH="787320" progId="Equation.DSMT4">
                  <p:embed/>
                </p:oleObj>
              </mc:Choice>
              <mc:Fallback>
                <p:oleObj name="Equation" r:id="rId18" imgW="1993680" imgH="787320" progId="Equation.DSMT4">
                  <p:embed/>
                  <p:pic>
                    <p:nvPicPr>
                      <p:cNvPr id="0" name="Picture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713927" y="2130794"/>
                        <a:ext cx="1993900" cy="78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6"/>
          <p:cNvGraphicFramePr>
            <a:graphicFrameLocks noChangeAspect="1"/>
          </p:cNvGraphicFramePr>
          <p:nvPr/>
        </p:nvGraphicFramePr>
        <p:xfrm>
          <a:off x="5999140" y="2963878"/>
          <a:ext cx="787400" cy="381000"/>
        </p:xfrm>
        <a:graphic>
          <a:graphicData uri="http://schemas.openxmlformats.org/presentationml/2006/ole">
            <mc:AlternateContent xmlns:mc="http://schemas.openxmlformats.org/markup-compatibility/2006">
              <mc:Choice xmlns:v="urn:schemas-microsoft-com:vml" Requires="v">
                <p:oleObj spid="_x0000_s13334" name="Equation" r:id="rId20" imgW="787320" imgH="380880" progId="Equation.DSMT4">
                  <p:embed/>
                </p:oleObj>
              </mc:Choice>
              <mc:Fallback>
                <p:oleObj name="Equation" r:id="rId20" imgW="787320" imgH="380880" progId="Equation.DSMT4">
                  <p:embed/>
                  <p:pic>
                    <p:nvPicPr>
                      <p:cNvPr id="0" name="Picture 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999140" y="2963878"/>
                        <a:ext cx="7874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 name="TextBox 21"/>
          <p:cNvSpPr txBox="1"/>
          <p:nvPr/>
        </p:nvSpPr>
        <p:spPr>
          <a:xfrm>
            <a:off x="4724400" y="3362980"/>
            <a:ext cx="2971800" cy="523220"/>
          </a:xfrm>
          <a:prstGeom prst="rect">
            <a:avLst/>
          </a:prstGeom>
          <a:noFill/>
        </p:spPr>
        <p:txBody>
          <a:bodyPr wrap="square" rtlCol="0">
            <a:spAutoFit/>
          </a:bodyPr>
          <a:lstStyle/>
          <a:p>
            <a:r>
              <a:rPr lang="en-US" sz="2800" dirty="0" smtClean="0">
                <a:solidFill>
                  <a:srgbClr val="FF0000"/>
                </a:solidFill>
              </a:rPr>
              <a:t>–</a:t>
            </a:r>
            <a:r>
              <a:rPr lang="en-US" sz="2800" dirty="0" smtClean="0">
                <a:solidFill>
                  <a:srgbClr val="FF0000"/>
                </a:solidFill>
                <a:latin typeface="+mn-lt"/>
              </a:rPr>
              <a:t>17 </a:t>
            </a:r>
            <a:r>
              <a:rPr lang="en-US" sz="2800" b="1" dirty="0" smtClean="0">
                <a:solidFill>
                  <a:srgbClr val="FF0000"/>
                </a:solidFill>
                <a:latin typeface="+mn-lt"/>
              </a:rPr>
              <a:t>is</a:t>
            </a:r>
            <a:r>
              <a:rPr lang="en-US" sz="2800" dirty="0" smtClean="0">
                <a:solidFill>
                  <a:srgbClr val="FF0000"/>
                </a:solidFill>
                <a:latin typeface="+mn-lt"/>
              </a:rPr>
              <a:t> a solution.</a:t>
            </a:r>
            <a:endParaRPr lang="en-US" sz="2800" dirty="0">
              <a:solidFill>
                <a:srgbClr val="FF000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362">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1"/>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7" grpId="0"/>
      <p:bldP spid="18" grpId="0"/>
      <p:bldP spid="2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Objectives</a:t>
            </a:r>
            <a:endParaRPr lang="en-US" dirty="0">
              <a:solidFill>
                <a:srgbClr val="1F497D"/>
              </a:solidFill>
            </a:endParaRPr>
          </a:p>
        </p:txBody>
      </p:sp>
      <p:sp>
        <p:nvSpPr>
          <p:cNvPr id="15362" name="Content Placeholder 2"/>
          <p:cNvSpPr>
            <a:spLocks noGrp="1"/>
          </p:cNvSpPr>
          <p:nvPr>
            <p:ph idx="1"/>
          </p:nvPr>
        </p:nvSpPr>
        <p:spPr/>
        <p:txBody>
          <a:bodyPr/>
          <a:lstStyle/>
          <a:p>
            <a:pPr marL="457200" indent="-457200" eaLnBrk="1" hangingPunct="1">
              <a:buFont typeface="Courier New" pitchFamily="49" charset="0"/>
              <a:buChar char="o"/>
            </a:pPr>
            <a:r>
              <a:rPr lang="en-US" i="0" dirty="0" smtClean="0">
                <a:solidFill>
                  <a:srgbClr val="366092"/>
                </a:solidFill>
              </a:rPr>
              <a:t>Know how to add integers.</a:t>
            </a:r>
          </a:p>
          <a:p>
            <a:pPr marL="457200" indent="-457200" eaLnBrk="1" hangingPunct="1">
              <a:buFont typeface="Courier New" pitchFamily="49" charset="0"/>
              <a:buChar char="o"/>
            </a:pPr>
            <a:r>
              <a:rPr lang="en-US" i="0" dirty="0" smtClean="0">
                <a:solidFill>
                  <a:srgbClr val="366092"/>
                </a:solidFill>
              </a:rPr>
              <a:t>Understand that the terms “opposite” and “additive inverse” have the same meaning.</a:t>
            </a:r>
          </a:p>
          <a:p>
            <a:pPr marL="457200" indent="-457200" eaLnBrk="1" hangingPunct="1">
              <a:buFont typeface="Courier New" pitchFamily="49" charset="0"/>
              <a:buChar char="o"/>
            </a:pPr>
            <a:r>
              <a:rPr lang="en-US" i="0" dirty="0" smtClean="0">
                <a:solidFill>
                  <a:srgbClr val="366092"/>
                </a:solidFill>
              </a:rPr>
              <a:t>Be able to determine whether or not a particular integer is a solution to an equation.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1</a:t>
            </a:r>
            <a:endParaRPr lang="en-US" sz="3200" dirty="0">
              <a:solidFill>
                <a:srgbClr val="1F497D"/>
              </a:solidFill>
            </a:endParaRPr>
          </a:p>
        </p:txBody>
      </p:sp>
      <p:sp>
        <p:nvSpPr>
          <p:cNvPr id="3" name="Content Placeholder 2"/>
          <p:cNvSpPr>
            <a:spLocks noGrp="1"/>
          </p:cNvSpPr>
          <p:nvPr>
            <p:ph idx="1"/>
          </p:nvPr>
        </p:nvSpPr>
        <p:spPr/>
        <p:txBody>
          <a:bodyPr/>
          <a:lstStyle/>
          <a:p>
            <a:pPr>
              <a:buNone/>
            </a:pPr>
            <a:r>
              <a:rPr lang="en-US" i="0" dirty="0" smtClean="0">
                <a:solidFill>
                  <a:srgbClr val="366092"/>
                </a:solidFill>
              </a:rPr>
              <a:t>Find each of the following sums:</a:t>
            </a:r>
          </a:p>
          <a:p>
            <a:pPr>
              <a:buNone/>
            </a:pPr>
            <a:r>
              <a:rPr lang="en-US" b="1" i="0" dirty="0" smtClean="0">
                <a:solidFill>
                  <a:srgbClr val="366092"/>
                </a:solidFill>
              </a:rPr>
              <a:t>a. </a:t>
            </a:r>
          </a:p>
          <a:p>
            <a:pPr>
              <a:buNone/>
            </a:pPr>
            <a:endParaRPr lang="en-US" sz="1000" b="1" i="0" dirty="0" smtClean="0">
              <a:solidFill>
                <a:srgbClr val="366092"/>
              </a:solidFill>
            </a:endParaRPr>
          </a:p>
          <a:p>
            <a:pPr>
              <a:buNone/>
            </a:pPr>
            <a:r>
              <a:rPr lang="en-US" b="1" i="0" dirty="0" smtClean="0">
                <a:solidFill>
                  <a:srgbClr val="366092"/>
                </a:solidFill>
              </a:rPr>
              <a:t>b.</a:t>
            </a:r>
          </a:p>
          <a:p>
            <a:pPr>
              <a:buNone/>
            </a:pPr>
            <a:endParaRPr lang="en-US" sz="1000" b="1" i="0" dirty="0" smtClean="0">
              <a:solidFill>
                <a:srgbClr val="366092"/>
              </a:solidFill>
            </a:endParaRPr>
          </a:p>
          <a:p>
            <a:pPr>
              <a:buNone/>
            </a:pPr>
            <a:r>
              <a:rPr lang="en-US" b="1" i="0" dirty="0" smtClean="0">
                <a:solidFill>
                  <a:srgbClr val="366092"/>
                </a:solidFill>
              </a:rPr>
              <a:t>c.</a:t>
            </a:r>
          </a:p>
          <a:p>
            <a:pPr>
              <a:buNone/>
            </a:pPr>
            <a:endParaRPr lang="en-US" sz="1000" b="1" i="0" dirty="0" smtClean="0">
              <a:solidFill>
                <a:srgbClr val="366092"/>
              </a:solidFill>
            </a:endParaRPr>
          </a:p>
          <a:p>
            <a:pPr>
              <a:buNone/>
            </a:pPr>
            <a:r>
              <a:rPr lang="en-US" b="1" i="0" dirty="0" smtClean="0">
                <a:solidFill>
                  <a:srgbClr val="366092"/>
                </a:solidFill>
              </a:rPr>
              <a:t>d.</a:t>
            </a:r>
          </a:p>
          <a:p>
            <a:pPr>
              <a:buNone/>
            </a:pPr>
            <a:endParaRPr lang="en-US" sz="1000" b="1" i="0" dirty="0" smtClean="0">
              <a:solidFill>
                <a:srgbClr val="366092"/>
              </a:solidFill>
            </a:endParaRPr>
          </a:p>
          <a:p>
            <a:pPr>
              <a:buNone/>
            </a:pPr>
            <a:r>
              <a:rPr lang="en-US" b="1" i="0" dirty="0" smtClean="0">
                <a:solidFill>
                  <a:srgbClr val="366092"/>
                </a:solidFill>
              </a:rPr>
              <a:t>e.</a:t>
            </a:r>
            <a:endParaRPr lang="en-US" b="1" i="0" dirty="0">
              <a:solidFill>
                <a:srgbClr val="366092"/>
              </a:solidFill>
            </a:endParaRPr>
          </a:p>
        </p:txBody>
      </p:sp>
      <p:graphicFrame>
        <p:nvGraphicFramePr>
          <p:cNvPr id="4" name="Object 3"/>
          <p:cNvGraphicFramePr>
            <a:graphicFrameLocks noChangeAspect="1"/>
          </p:cNvGraphicFramePr>
          <p:nvPr/>
        </p:nvGraphicFramePr>
        <p:xfrm>
          <a:off x="1017588" y="1863725"/>
          <a:ext cx="1739900" cy="444500"/>
        </p:xfrm>
        <a:graphic>
          <a:graphicData uri="http://schemas.openxmlformats.org/presentationml/2006/ole">
            <mc:AlternateContent xmlns:mc="http://schemas.openxmlformats.org/markup-compatibility/2006">
              <mc:Choice xmlns:v="urn:schemas-microsoft-com:vml" Requires="v">
                <p:oleObj spid="_x0000_s6161" name="Equation" r:id="rId3" imgW="1739880" imgH="444240" progId="Equation.DSMT4">
                  <p:embed/>
                </p:oleObj>
              </mc:Choice>
              <mc:Fallback>
                <p:oleObj name="Equation" r:id="rId3" imgW="1739880" imgH="44424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7588" y="1863725"/>
                        <a:ext cx="17399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7" name="Object 3"/>
          <p:cNvGraphicFramePr>
            <a:graphicFrameLocks noChangeAspect="1"/>
          </p:cNvGraphicFramePr>
          <p:nvPr/>
        </p:nvGraphicFramePr>
        <p:xfrm>
          <a:off x="1004888" y="2549525"/>
          <a:ext cx="1752600" cy="444500"/>
        </p:xfrm>
        <a:graphic>
          <a:graphicData uri="http://schemas.openxmlformats.org/presentationml/2006/ole">
            <mc:AlternateContent xmlns:mc="http://schemas.openxmlformats.org/markup-compatibility/2006">
              <mc:Choice xmlns:v="urn:schemas-microsoft-com:vml" Requires="v">
                <p:oleObj spid="_x0000_s6162" name="Equation" r:id="rId5" imgW="1752480" imgH="444240" progId="Equation.DSMT4">
                  <p:embed/>
                </p:oleObj>
              </mc:Choice>
              <mc:Fallback>
                <p:oleObj name="Equation" r:id="rId5" imgW="1752480" imgH="44424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4888" y="2549525"/>
                        <a:ext cx="17526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8" name="Object 4"/>
          <p:cNvGraphicFramePr>
            <a:graphicFrameLocks noChangeAspect="1"/>
          </p:cNvGraphicFramePr>
          <p:nvPr/>
        </p:nvGraphicFramePr>
        <p:xfrm>
          <a:off x="985838" y="3235656"/>
          <a:ext cx="1752600" cy="444500"/>
        </p:xfrm>
        <a:graphic>
          <a:graphicData uri="http://schemas.openxmlformats.org/presentationml/2006/ole">
            <mc:AlternateContent xmlns:mc="http://schemas.openxmlformats.org/markup-compatibility/2006">
              <mc:Choice xmlns:v="urn:schemas-microsoft-com:vml" Requires="v">
                <p:oleObj spid="_x0000_s6163" name="Equation" r:id="rId7" imgW="1752480" imgH="444240" progId="Equation.DSMT4">
                  <p:embed/>
                </p:oleObj>
              </mc:Choice>
              <mc:Fallback>
                <p:oleObj name="Equation" r:id="rId7" imgW="1752480" imgH="444240" progId="Equation.DSMT4">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85838" y="3235656"/>
                        <a:ext cx="17526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
          <p:cNvGraphicFramePr>
            <a:graphicFrameLocks noChangeAspect="1"/>
          </p:cNvGraphicFramePr>
          <p:nvPr/>
        </p:nvGraphicFramePr>
        <p:xfrm>
          <a:off x="1017588" y="3959225"/>
          <a:ext cx="1739900" cy="444500"/>
        </p:xfrm>
        <a:graphic>
          <a:graphicData uri="http://schemas.openxmlformats.org/presentationml/2006/ole">
            <mc:AlternateContent xmlns:mc="http://schemas.openxmlformats.org/markup-compatibility/2006">
              <mc:Choice xmlns:v="urn:schemas-microsoft-com:vml" Requires="v">
                <p:oleObj spid="_x0000_s6164" name="Equation" r:id="rId9" imgW="1739880" imgH="444240" progId="Equation.DSMT4">
                  <p:embed/>
                </p:oleObj>
              </mc:Choice>
              <mc:Fallback>
                <p:oleObj name="Equation" r:id="rId9" imgW="1739880" imgH="444240" progId="Equation.DSMT4">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17588" y="3959225"/>
                        <a:ext cx="17399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998538" y="4645356"/>
          <a:ext cx="1943100" cy="444500"/>
        </p:xfrm>
        <a:graphic>
          <a:graphicData uri="http://schemas.openxmlformats.org/presentationml/2006/ole">
            <mc:AlternateContent xmlns:mc="http://schemas.openxmlformats.org/markup-compatibility/2006">
              <mc:Choice xmlns:v="urn:schemas-microsoft-com:vml" Requires="v">
                <p:oleObj spid="_x0000_s6165" name="Equation" r:id="rId11" imgW="1942920" imgH="444240" progId="Equation.DSMT4">
                  <p:embed/>
                </p:oleObj>
              </mc:Choice>
              <mc:Fallback>
                <p:oleObj name="Equation" r:id="rId11" imgW="1942920" imgH="444240" progId="Equation.DSMT4">
                  <p:embed/>
                  <p:pic>
                    <p:nvPicPr>
                      <p:cNvPr id="0" name="Object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98538" y="4645356"/>
                        <a:ext cx="1943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Content Placeholder 2"/>
          <p:cNvSpPr txBox="1">
            <a:spLocks/>
          </p:cNvSpPr>
          <p:nvPr/>
        </p:nvSpPr>
        <p:spPr>
          <a:xfrm>
            <a:off x="3962400" y="1791593"/>
            <a:ext cx="3581400" cy="3847207"/>
          </a:xfrm>
          <a:prstGeom prst="rect">
            <a:avLst/>
          </a:prstGeom>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rgbClr val="366092"/>
                </a:solidFill>
                <a:effectLst/>
                <a:uLnTx/>
                <a:uFillTx/>
                <a:latin typeface="+mn-lt"/>
                <a:ea typeface="+mn-ea"/>
                <a:cs typeface="+mn-cs"/>
              </a:rPr>
              <a:t>Solutions</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rgbClr val="366092"/>
                </a:solidFill>
                <a:effectLst/>
                <a:uLnTx/>
                <a:uFillTx/>
                <a:latin typeface="+mn-lt"/>
                <a:ea typeface="+mn-ea"/>
                <a:cs typeface="+mn-cs"/>
              </a:rPr>
              <a:t>a. </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1000" b="1" i="0" u="none" strike="noStrike" kern="1200" cap="none" spc="0" normalizeH="0" baseline="0" noProof="0" dirty="0" smtClean="0">
              <a:ln>
                <a:noFill/>
              </a:ln>
              <a:solidFill>
                <a:srgbClr val="36609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rgbClr val="366092"/>
                </a:solidFill>
                <a:effectLst/>
                <a:uLnTx/>
                <a:uFillTx/>
                <a:latin typeface="+mn-lt"/>
                <a:ea typeface="+mn-ea"/>
                <a:cs typeface="+mn-cs"/>
              </a:rPr>
              <a:t>b.</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1000" b="1" i="0" u="none" strike="noStrike" kern="1200" cap="none" spc="0" normalizeH="0" baseline="0" noProof="0" dirty="0" smtClean="0">
              <a:ln>
                <a:noFill/>
              </a:ln>
              <a:solidFill>
                <a:srgbClr val="36609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rgbClr val="366092"/>
                </a:solidFill>
                <a:effectLst/>
                <a:uLnTx/>
                <a:uFillTx/>
                <a:latin typeface="+mn-lt"/>
                <a:ea typeface="+mn-ea"/>
                <a:cs typeface="+mn-cs"/>
              </a:rPr>
              <a:t>c.</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1000" b="1" i="0" u="none" strike="noStrike" kern="1200" cap="none" spc="0" normalizeH="0" baseline="0" noProof="0" dirty="0" smtClean="0">
              <a:ln>
                <a:noFill/>
              </a:ln>
              <a:solidFill>
                <a:srgbClr val="36609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rgbClr val="366092"/>
                </a:solidFill>
                <a:effectLst/>
                <a:uLnTx/>
                <a:uFillTx/>
                <a:latin typeface="+mn-lt"/>
                <a:ea typeface="+mn-ea"/>
                <a:cs typeface="+mn-cs"/>
              </a:rPr>
              <a:t>d.</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1000" b="1" i="0" u="none" strike="noStrike" kern="1200" cap="none" spc="0" normalizeH="0" baseline="0" noProof="0" dirty="0" smtClean="0">
              <a:ln>
                <a:noFill/>
              </a:ln>
              <a:solidFill>
                <a:srgbClr val="36609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rgbClr val="366092"/>
                </a:solidFill>
                <a:effectLst/>
                <a:uLnTx/>
                <a:uFillTx/>
                <a:latin typeface="+mn-lt"/>
                <a:ea typeface="+mn-ea"/>
                <a:cs typeface="+mn-cs"/>
              </a:rPr>
              <a:t>e.</a:t>
            </a:r>
            <a:endParaRPr kumimoji="0" lang="en-US" sz="2800" b="1"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10" name="Object 9"/>
          <p:cNvGraphicFramePr>
            <a:graphicFrameLocks noChangeAspect="1"/>
          </p:cNvGraphicFramePr>
          <p:nvPr/>
        </p:nvGraphicFramePr>
        <p:xfrm>
          <a:off x="4522788" y="2375158"/>
          <a:ext cx="1739900" cy="444500"/>
        </p:xfrm>
        <a:graphic>
          <a:graphicData uri="http://schemas.openxmlformats.org/presentationml/2006/ole">
            <mc:AlternateContent xmlns:mc="http://schemas.openxmlformats.org/markup-compatibility/2006">
              <mc:Choice xmlns:v="urn:schemas-microsoft-com:vml" Requires="v">
                <p:oleObj spid="_x0000_s6166" name="Equation" r:id="rId13" imgW="1739880" imgH="444240" progId="Equation.DSMT4">
                  <p:embed/>
                </p:oleObj>
              </mc:Choice>
              <mc:Fallback>
                <p:oleObj name="Equation" r:id="rId13" imgW="1739880" imgH="44424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22788" y="2375158"/>
                        <a:ext cx="17399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3"/>
          <p:cNvGraphicFramePr>
            <a:graphicFrameLocks noChangeAspect="1"/>
          </p:cNvGraphicFramePr>
          <p:nvPr/>
        </p:nvGraphicFramePr>
        <p:xfrm>
          <a:off x="4510088" y="3060958"/>
          <a:ext cx="1752600" cy="444500"/>
        </p:xfrm>
        <a:graphic>
          <a:graphicData uri="http://schemas.openxmlformats.org/presentationml/2006/ole">
            <mc:AlternateContent xmlns:mc="http://schemas.openxmlformats.org/markup-compatibility/2006">
              <mc:Choice xmlns:v="urn:schemas-microsoft-com:vml" Requires="v">
                <p:oleObj spid="_x0000_s6167" name="Equation" r:id="rId15" imgW="1752480" imgH="444240" progId="Equation.DSMT4">
                  <p:embed/>
                </p:oleObj>
              </mc:Choice>
              <mc:Fallback>
                <p:oleObj name="Equation" r:id="rId15" imgW="1752480" imgH="44424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10088" y="3060958"/>
                        <a:ext cx="17526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4"/>
          <p:cNvGraphicFramePr>
            <a:graphicFrameLocks noChangeAspect="1"/>
          </p:cNvGraphicFramePr>
          <p:nvPr/>
        </p:nvGraphicFramePr>
        <p:xfrm>
          <a:off x="4491038" y="3747089"/>
          <a:ext cx="1752600" cy="444500"/>
        </p:xfrm>
        <a:graphic>
          <a:graphicData uri="http://schemas.openxmlformats.org/presentationml/2006/ole">
            <mc:AlternateContent xmlns:mc="http://schemas.openxmlformats.org/markup-compatibility/2006">
              <mc:Choice xmlns:v="urn:schemas-microsoft-com:vml" Requires="v">
                <p:oleObj spid="_x0000_s6168" name="Equation" r:id="rId17" imgW="1752480" imgH="444240" progId="Equation.DSMT4">
                  <p:embed/>
                </p:oleObj>
              </mc:Choice>
              <mc:Fallback>
                <p:oleObj name="Equation" r:id="rId17" imgW="1752480" imgH="44424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91038" y="3747089"/>
                        <a:ext cx="17526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5"/>
          <p:cNvGraphicFramePr>
            <a:graphicFrameLocks noChangeAspect="1"/>
          </p:cNvGraphicFramePr>
          <p:nvPr/>
        </p:nvGraphicFramePr>
        <p:xfrm>
          <a:off x="4522788" y="4470658"/>
          <a:ext cx="1739900" cy="444500"/>
        </p:xfrm>
        <a:graphic>
          <a:graphicData uri="http://schemas.openxmlformats.org/presentationml/2006/ole">
            <mc:AlternateContent xmlns:mc="http://schemas.openxmlformats.org/markup-compatibility/2006">
              <mc:Choice xmlns:v="urn:schemas-microsoft-com:vml" Requires="v">
                <p:oleObj spid="_x0000_s6169" name="Equation" r:id="rId19" imgW="1739880" imgH="444240" progId="Equation.DSMT4">
                  <p:embed/>
                </p:oleObj>
              </mc:Choice>
              <mc:Fallback>
                <p:oleObj name="Equation" r:id="rId19" imgW="1739880" imgH="44424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22788" y="4470658"/>
                        <a:ext cx="17399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6"/>
          <p:cNvGraphicFramePr>
            <a:graphicFrameLocks noChangeAspect="1"/>
          </p:cNvGraphicFramePr>
          <p:nvPr/>
        </p:nvGraphicFramePr>
        <p:xfrm>
          <a:off x="4503738" y="5156789"/>
          <a:ext cx="1943100" cy="444500"/>
        </p:xfrm>
        <a:graphic>
          <a:graphicData uri="http://schemas.openxmlformats.org/presentationml/2006/ole">
            <mc:AlternateContent xmlns:mc="http://schemas.openxmlformats.org/markup-compatibility/2006">
              <mc:Choice xmlns:v="urn:schemas-microsoft-com:vml" Requires="v">
                <p:oleObj spid="_x0000_s6170" name="Equation" r:id="rId21" imgW="1942920" imgH="444240" progId="Equation.DSMT4">
                  <p:embed/>
                </p:oleObj>
              </mc:Choice>
              <mc:Fallback>
                <p:oleObj name="Equation" r:id="rId21" imgW="1942920" imgH="444240"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503738" y="5156789"/>
                        <a:ext cx="1943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7"/>
          <p:cNvGraphicFramePr>
            <a:graphicFrameLocks noChangeAspect="1"/>
          </p:cNvGraphicFramePr>
          <p:nvPr/>
        </p:nvGraphicFramePr>
        <p:xfrm>
          <a:off x="6386713" y="2446464"/>
          <a:ext cx="876300" cy="292100"/>
        </p:xfrm>
        <a:graphic>
          <a:graphicData uri="http://schemas.openxmlformats.org/presentationml/2006/ole">
            <mc:AlternateContent xmlns:mc="http://schemas.openxmlformats.org/markup-compatibility/2006">
              <mc:Choice xmlns:v="urn:schemas-microsoft-com:vml" Requires="v">
                <p:oleObj spid="_x0000_s6171" name="Equation" r:id="rId23" imgW="876300" imgH="292100" progId="Equation.DSMT4">
                  <p:embed/>
                </p:oleObj>
              </mc:Choice>
              <mc:Fallback>
                <p:oleObj name="Equation" r:id="rId23" imgW="876300" imgH="292100" progId="Equation.DSMT4">
                  <p:embed/>
                  <p:pic>
                    <p:nvPicPr>
                      <p:cNvPr id="0" name="Object 17"/>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386713" y="2446464"/>
                        <a:ext cx="876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8"/>
          <p:cNvGraphicFramePr>
            <a:graphicFrameLocks noChangeAspect="1"/>
          </p:cNvGraphicFramePr>
          <p:nvPr/>
        </p:nvGraphicFramePr>
        <p:xfrm>
          <a:off x="6366938" y="3125914"/>
          <a:ext cx="685800" cy="292100"/>
        </p:xfrm>
        <a:graphic>
          <a:graphicData uri="http://schemas.openxmlformats.org/presentationml/2006/ole">
            <mc:AlternateContent xmlns:mc="http://schemas.openxmlformats.org/markup-compatibility/2006">
              <mc:Choice xmlns:v="urn:schemas-microsoft-com:vml" Requires="v">
                <p:oleObj spid="_x0000_s6172" name="Equation" r:id="rId25" imgW="685800" imgH="292100" progId="Equation.DSMT4">
                  <p:embed/>
                </p:oleObj>
              </mc:Choice>
              <mc:Fallback>
                <p:oleObj name="Equation" r:id="rId25" imgW="685800" imgH="292100" progId="Equation.DSMT4">
                  <p:embed/>
                  <p:pic>
                    <p:nvPicPr>
                      <p:cNvPr id="0" name="Object 18"/>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366938" y="3125914"/>
                        <a:ext cx="685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9"/>
          <p:cNvGraphicFramePr>
            <a:graphicFrameLocks noChangeAspect="1"/>
          </p:cNvGraphicFramePr>
          <p:nvPr/>
        </p:nvGraphicFramePr>
        <p:xfrm>
          <a:off x="6341138" y="3818064"/>
          <a:ext cx="850900" cy="292100"/>
        </p:xfrm>
        <a:graphic>
          <a:graphicData uri="http://schemas.openxmlformats.org/presentationml/2006/ole">
            <mc:AlternateContent xmlns:mc="http://schemas.openxmlformats.org/markup-compatibility/2006">
              <mc:Choice xmlns:v="urn:schemas-microsoft-com:vml" Requires="v">
                <p:oleObj spid="_x0000_s6173" name="Equation" r:id="rId27" imgW="850531" imgH="291973" progId="Equation.DSMT4">
                  <p:embed/>
                </p:oleObj>
              </mc:Choice>
              <mc:Fallback>
                <p:oleObj name="Equation" r:id="rId27" imgW="850531" imgH="291973" progId="Equation.DSMT4">
                  <p:embed/>
                  <p:pic>
                    <p:nvPicPr>
                      <p:cNvPr id="0" name="Object 19"/>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341138" y="3818064"/>
                        <a:ext cx="850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10"/>
          <p:cNvGraphicFramePr>
            <a:graphicFrameLocks noChangeAspect="1"/>
          </p:cNvGraphicFramePr>
          <p:nvPr/>
        </p:nvGraphicFramePr>
        <p:xfrm>
          <a:off x="6395313" y="4536739"/>
          <a:ext cx="685800" cy="279400"/>
        </p:xfrm>
        <a:graphic>
          <a:graphicData uri="http://schemas.openxmlformats.org/presentationml/2006/ole">
            <mc:AlternateContent xmlns:mc="http://schemas.openxmlformats.org/markup-compatibility/2006">
              <mc:Choice xmlns:v="urn:schemas-microsoft-com:vml" Requires="v">
                <p:oleObj spid="_x0000_s6174" name="Equation" r:id="rId29" imgW="685800" imgH="279400" progId="Equation.DSMT4">
                  <p:embed/>
                </p:oleObj>
              </mc:Choice>
              <mc:Fallback>
                <p:oleObj name="Equation" r:id="rId29" imgW="685800" imgH="279400" progId="Equation.DSMT4">
                  <p:embed/>
                  <p:pic>
                    <p:nvPicPr>
                      <p:cNvPr id="0" name="Object 20"/>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395313" y="4536739"/>
                        <a:ext cx="6858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11"/>
          <p:cNvGraphicFramePr>
            <a:graphicFrameLocks noChangeAspect="1"/>
          </p:cNvGraphicFramePr>
          <p:nvPr/>
        </p:nvGraphicFramePr>
        <p:xfrm>
          <a:off x="6580188" y="5194889"/>
          <a:ext cx="546100" cy="381000"/>
        </p:xfrm>
        <a:graphic>
          <a:graphicData uri="http://schemas.openxmlformats.org/presentationml/2006/ole">
            <mc:AlternateContent xmlns:mc="http://schemas.openxmlformats.org/markup-compatibility/2006">
              <mc:Choice xmlns:v="urn:schemas-microsoft-com:vml" Requires="v">
                <p:oleObj spid="_x0000_s6175" name="Equation" r:id="rId31" imgW="545863" imgH="380835" progId="Equation.DSMT4">
                  <p:embed/>
                </p:oleObj>
              </mc:Choice>
              <mc:Fallback>
                <p:oleObj name="Equation" r:id="rId31" imgW="545863" imgH="380835" progId="Equation.DSMT4">
                  <p:embed/>
                  <p:pic>
                    <p:nvPicPr>
                      <p:cNvPr id="0" name="Object 21"/>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580188" y="5194889"/>
                        <a:ext cx="546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9">
                                            <p:txEl>
                                              <p:pRg st="7" end="7"/>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
                                            <p:txEl>
                                              <p:pRg st="9" end="9"/>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Rules for Addition with Integers</a:t>
            </a:r>
            <a:endParaRPr lang="en-US" sz="3200" dirty="0">
              <a:solidFill>
                <a:srgbClr val="1F497D"/>
              </a:solidFill>
            </a:endParaRPr>
          </a:p>
        </p:txBody>
      </p:sp>
      <p:sp>
        <p:nvSpPr>
          <p:cNvPr id="4" name="Content Placeholder 2"/>
          <p:cNvSpPr txBox="1">
            <a:spLocks/>
          </p:cNvSpPr>
          <p:nvPr/>
        </p:nvSpPr>
        <p:spPr bwMode="auto">
          <a:xfrm>
            <a:off x="457200" y="1280160"/>
            <a:ext cx="8226425" cy="4511040"/>
          </a:xfrm>
          <a:prstGeom prst="rect">
            <a:avLst/>
          </a:prstGeom>
          <a:solidFill>
            <a:srgbClr val="FFFFCC"/>
          </a:solid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0" fontAlgn="base" latinLnBrk="0" hangingPunct="0">
              <a:lnSpc>
                <a:spcPct val="100000"/>
              </a:lnSpc>
              <a:spcBef>
                <a:spcPct val="20000"/>
              </a:spcBef>
              <a:spcAft>
                <a:spcPct val="0"/>
              </a:spcAft>
              <a:buClrTx/>
              <a:buSzTx/>
              <a:buFont typeface="Courier New" pitchFamily="49" charset="0"/>
              <a:buNone/>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Rules for Addition with Integers</a:t>
            </a:r>
          </a:p>
          <a:p>
            <a:pPr marL="342900" marR="0" lvl="0" indent="-342900" algn="l" defTabSz="914400" rtl="0" eaLnBrk="0" fontAlgn="base" latinLnBrk="0" hangingPunct="0">
              <a:lnSpc>
                <a:spcPct val="100000"/>
              </a:lnSpc>
              <a:spcBef>
                <a:spcPct val="20000"/>
              </a:spcBef>
              <a:spcAft>
                <a:spcPct val="0"/>
              </a:spcAft>
              <a:buClrTx/>
              <a:buSzTx/>
              <a:buFont typeface="Courier New" pitchFamily="49" charset="0"/>
              <a:buNone/>
              <a:tabLst/>
              <a:defRPr/>
            </a:pPr>
            <a:endParaRPr lang="en-US" sz="1000" b="1" dirty="0" smtClean="0">
              <a:solidFill>
                <a:srgbClr val="000000"/>
              </a:solidFill>
              <a:latin typeface="+mn-lt"/>
            </a:endParaRPr>
          </a:p>
          <a:p>
            <a:pPr lvl="0" eaLnBrk="0" fontAlgn="base" hangingPunct="0">
              <a:spcBef>
                <a:spcPct val="20000"/>
              </a:spcBef>
              <a:spcAft>
                <a:spcPct val="0"/>
              </a:spcAft>
              <a:tabLst>
                <a:tab pos="463550" algn="l"/>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1.	</a:t>
            </a:r>
            <a:r>
              <a:rPr kumimoji="0" lang="en-US" sz="2800" i="0" u="none" strike="noStrike" kern="1200" cap="none" spc="0" normalizeH="0" baseline="0" noProof="0" dirty="0" smtClean="0">
                <a:ln>
                  <a:noFill/>
                </a:ln>
                <a:solidFill>
                  <a:srgbClr val="000000"/>
                </a:solidFill>
                <a:effectLst/>
                <a:uLnTx/>
                <a:uFillTx/>
                <a:latin typeface="+mn-lt"/>
                <a:ea typeface="+mn-ea"/>
                <a:cs typeface="+mn-cs"/>
              </a:rPr>
              <a:t>To add two integers with like signs, add their</a:t>
            </a:r>
            <a:r>
              <a:rPr kumimoji="0" lang="en-US" sz="2800" i="0" u="none" strike="noStrike" kern="1200" cap="none" spc="0" normalizeH="0" noProof="0" dirty="0" smtClean="0">
                <a:ln>
                  <a:noFill/>
                </a:ln>
                <a:solidFill>
                  <a:srgbClr val="000000"/>
                </a:solidFill>
                <a:effectLst/>
                <a:uLnTx/>
                <a:uFillTx/>
                <a:latin typeface="+mn-lt"/>
                <a:ea typeface="+mn-ea"/>
                <a:cs typeface="+mn-cs"/>
              </a:rPr>
              <a:t> 	absolute values and use the </a:t>
            </a:r>
            <a:r>
              <a:rPr lang="en-US" sz="2800" dirty="0" smtClean="0">
                <a:solidFill>
                  <a:srgbClr val="000000"/>
                </a:solidFill>
              </a:rPr>
              <a:t>common sign.</a:t>
            </a:r>
            <a:endParaRPr kumimoji="0" lang="en-US" sz="2800" i="0" u="none" strike="noStrike" kern="1200" cap="none" spc="0" normalizeH="0" noProof="0" dirty="0" smtClean="0">
              <a:ln>
                <a:noFill/>
              </a:ln>
              <a:solidFill>
                <a:srgbClr val="000000"/>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Courier New" pitchFamily="49" charset="0"/>
              <a:buNone/>
              <a:tabLst/>
              <a:defRPr/>
            </a:pPr>
            <a:endParaRPr lang="en-US" sz="2800" dirty="0" smtClean="0">
              <a:solidFill>
                <a:srgbClr val="000000"/>
              </a:solidFill>
              <a:latin typeface="+mn-lt"/>
            </a:endParaRPr>
          </a:p>
          <a:p>
            <a:pPr marL="342900" marR="0" lvl="0" indent="-342900" algn="l" defTabSz="914400" rtl="0" eaLnBrk="0" fontAlgn="base" latinLnBrk="0" hangingPunct="0">
              <a:lnSpc>
                <a:spcPct val="100000"/>
              </a:lnSpc>
              <a:spcBef>
                <a:spcPct val="20000"/>
              </a:spcBef>
              <a:spcAft>
                <a:spcPct val="0"/>
              </a:spcAft>
              <a:buClrTx/>
              <a:buSzTx/>
              <a:buFont typeface="Courier New" pitchFamily="49" charset="0"/>
              <a:buNone/>
              <a:tabLst/>
              <a:defRPr/>
            </a:pPr>
            <a:endParaRPr kumimoji="0" lang="en-US" sz="2800" i="0" u="none" strike="noStrike" kern="1200" cap="none" spc="0" normalizeH="0" noProof="0" dirty="0" smtClean="0">
              <a:ln>
                <a:noFill/>
              </a:ln>
              <a:solidFill>
                <a:srgbClr val="000000"/>
              </a:solidFill>
              <a:effectLst/>
              <a:uLnTx/>
              <a:uFillTx/>
              <a:latin typeface="+mn-lt"/>
              <a:ea typeface="+mn-ea"/>
              <a:cs typeface="+mn-cs"/>
            </a:endParaRPr>
          </a:p>
        </p:txBody>
      </p:sp>
      <p:graphicFrame>
        <p:nvGraphicFramePr>
          <p:cNvPr id="5" name="Object 4"/>
          <p:cNvGraphicFramePr>
            <a:graphicFrameLocks noChangeAspect="1"/>
          </p:cNvGraphicFramePr>
          <p:nvPr/>
        </p:nvGraphicFramePr>
        <p:xfrm>
          <a:off x="1517650" y="3657600"/>
          <a:ext cx="5854700" cy="1181100"/>
        </p:xfrm>
        <a:graphic>
          <a:graphicData uri="http://schemas.openxmlformats.org/presentationml/2006/ole">
            <mc:AlternateContent xmlns:mc="http://schemas.openxmlformats.org/markup-compatibility/2006">
              <mc:Choice xmlns:v="urn:schemas-microsoft-com:vml" Requires="v">
                <p:oleObj spid="_x0000_s8195" name="Equation" r:id="rId3" imgW="5854680" imgH="1180800" progId="Equation.DSMT4">
                  <p:embed/>
                </p:oleObj>
              </mc:Choice>
              <mc:Fallback>
                <p:oleObj name="Equation" r:id="rId3" imgW="5854680" imgH="11808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7650" y="3657600"/>
                        <a:ext cx="5854700" cy="1181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9" name="Straight Connector 8"/>
          <p:cNvCxnSpPr/>
          <p:nvPr/>
        </p:nvCxnSpPr>
        <p:spPr>
          <a:xfrm>
            <a:off x="3505200" y="3276600"/>
            <a:ext cx="0" cy="457200"/>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917208" y="2895600"/>
            <a:ext cx="1603644" cy="400110"/>
          </a:xfrm>
          <a:prstGeom prst="rect">
            <a:avLst/>
          </a:prstGeom>
        </p:spPr>
        <p:txBody>
          <a:bodyPr wrap="none">
            <a:spAutoFit/>
          </a:bodyPr>
          <a:lstStyle/>
          <a:p>
            <a:r>
              <a:rPr lang="en-US" sz="2000" dirty="0" smtClean="0">
                <a:solidFill>
                  <a:srgbClr val="008080"/>
                </a:solidFill>
              </a:rPr>
              <a:t>common sign</a:t>
            </a:r>
            <a:endParaRPr lang="en-US" sz="2000" dirty="0">
              <a:solidFill>
                <a:srgbClr val="008080"/>
              </a:solidFill>
            </a:endParaRPr>
          </a:p>
        </p:txBody>
      </p:sp>
      <p:cxnSp>
        <p:nvCxnSpPr>
          <p:cNvPr id="11" name="Straight Connector 10"/>
          <p:cNvCxnSpPr/>
          <p:nvPr/>
        </p:nvCxnSpPr>
        <p:spPr>
          <a:xfrm flipV="1">
            <a:off x="3505200" y="4691416"/>
            <a:ext cx="0" cy="533400"/>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819400" y="5257800"/>
            <a:ext cx="1603644" cy="400110"/>
          </a:xfrm>
          <a:prstGeom prst="rect">
            <a:avLst/>
          </a:prstGeom>
        </p:spPr>
        <p:txBody>
          <a:bodyPr wrap="none">
            <a:spAutoFit/>
          </a:bodyPr>
          <a:lstStyle/>
          <a:p>
            <a:r>
              <a:rPr lang="en-US" sz="2000" dirty="0" smtClean="0">
                <a:solidFill>
                  <a:srgbClr val="008080"/>
                </a:solidFill>
              </a:rPr>
              <a:t>common sign</a:t>
            </a:r>
            <a:endParaRPr lang="en-US" sz="2000" dirty="0">
              <a:solidFill>
                <a:srgbClr val="00808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Rules for Addition with Integers</a:t>
            </a:r>
            <a:endParaRPr lang="en-US" sz="3200" dirty="0"/>
          </a:p>
        </p:txBody>
      </p:sp>
      <p:sp>
        <p:nvSpPr>
          <p:cNvPr id="4" name="Content Placeholder 2"/>
          <p:cNvSpPr txBox="1">
            <a:spLocks/>
          </p:cNvSpPr>
          <p:nvPr/>
        </p:nvSpPr>
        <p:spPr bwMode="auto">
          <a:xfrm>
            <a:off x="457200" y="1280160"/>
            <a:ext cx="8226425" cy="4587240"/>
          </a:xfrm>
          <a:prstGeom prst="rect">
            <a:avLst/>
          </a:prstGeom>
          <a:solidFill>
            <a:srgbClr val="FFFFCC"/>
          </a:solid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0" fontAlgn="base" latinLnBrk="0" hangingPunct="0">
              <a:lnSpc>
                <a:spcPct val="100000"/>
              </a:lnSpc>
              <a:spcBef>
                <a:spcPct val="20000"/>
              </a:spcBef>
              <a:spcAft>
                <a:spcPct val="0"/>
              </a:spcAft>
              <a:buClrTx/>
              <a:buSzTx/>
              <a:buFont typeface="Courier New" pitchFamily="49" charset="0"/>
              <a:buNone/>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Rules for Addition with Integers (cont.)</a:t>
            </a:r>
          </a:p>
          <a:p>
            <a:pPr marR="0" lvl="0" algn="l" defTabSz="914400" rtl="0" eaLnBrk="0" fontAlgn="base" latinLnBrk="0" hangingPunct="0">
              <a:lnSpc>
                <a:spcPct val="100000"/>
              </a:lnSpc>
              <a:spcBef>
                <a:spcPct val="20000"/>
              </a:spcBef>
              <a:spcAft>
                <a:spcPct val="0"/>
              </a:spcAft>
              <a:buClrTx/>
              <a:buSzTx/>
              <a:buFont typeface="Courier New" pitchFamily="49" charset="0"/>
              <a:buNone/>
              <a:tabLst>
                <a:tab pos="463550" algn="l"/>
              </a:tabLst>
              <a:defRPr/>
            </a:pPr>
            <a:r>
              <a:rPr lang="en-US" sz="2800" b="1" dirty="0" smtClean="0">
                <a:solidFill>
                  <a:srgbClr val="000000"/>
                </a:solidFill>
                <a:latin typeface="+mn-lt"/>
              </a:rPr>
              <a:t>2. </a:t>
            </a:r>
            <a:r>
              <a:rPr lang="en-US" sz="2800" dirty="0" smtClean="0">
                <a:solidFill>
                  <a:srgbClr val="000000"/>
                </a:solidFill>
                <a:latin typeface="+mn-lt"/>
              </a:rPr>
              <a:t>	To add two integers with unlike signs, subtract their 	absolute values (the smaller from the larger) and 	use the sign of the integer with the larger absolute 	value.</a:t>
            </a:r>
            <a:endParaRPr kumimoji="0" lang="en-US" sz="2800" i="0" u="none" strike="noStrike" kern="1200" cap="none" spc="0" normalizeH="0" noProof="0" dirty="0" smtClean="0">
              <a:ln>
                <a:noFill/>
              </a:ln>
              <a:solidFill>
                <a:srgbClr val="000000"/>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Courier New" pitchFamily="49" charset="0"/>
              <a:buNone/>
              <a:tabLst/>
              <a:defRPr/>
            </a:pPr>
            <a:endParaRPr kumimoji="0" lang="en-US" sz="2800" i="0" u="none" strike="noStrike" kern="1200" cap="none" spc="0" normalizeH="0" baseline="0" noProof="0" dirty="0" smtClean="0">
              <a:ln>
                <a:noFill/>
              </a:ln>
              <a:solidFill>
                <a:srgbClr val="000000"/>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Courier New" pitchFamily="49" charset="0"/>
              <a:buNone/>
              <a:tabLst/>
              <a:defRPr/>
            </a:pP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6" name="Object 3"/>
          <p:cNvGraphicFramePr>
            <a:graphicFrameLocks noChangeAspect="1"/>
          </p:cNvGraphicFramePr>
          <p:nvPr/>
        </p:nvGraphicFramePr>
        <p:xfrm>
          <a:off x="1752600" y="4124352"/>
          <a:ext cx="5930900" cy="419100"/>
        </p:xfrm>
        <a:graphic>
          <a:graphicData uri="http://schemas.openxmlformats.org/presentationml/2006/ole">
            <mc:AlternateContent xmlns:mc="http://schemas.openxmlformats.org/markup-compatibility/2006">
              <mc:Choice xmlns:v="urn:schemas-microsoft-com:vml" Requires="v">
                <p:oleObj spid="_x0000_s9220" name="Equation" r:id="rId3" imgW="5930900" imgH="419100" progId="Equation.DSMT4">
                  <p:embed/>
                </p:oleObj>
              </mc:Choice>
              <mc:Fallback>
                <p:oleObj name="Equation" r:id="rId3" imgW="5930900" imgH="4191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4124352"/>
                        <a:ext cx="59309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08" name="Object 4"/>
          <p:cNvGraphicFramePr>
            <a:graphicFrameLocks noChangeAspect="1"/>
          </p:cNvGraphicFramePr>
          <p:nvPr/>
        </p:nvGraphicFramePr>
        <p:xfrm>
          <a:off x="1752600" y="4660596"/>
          <a:ext cx="5930900" cy="419100"/>
        </p:xfrm>
        <a:graphic>
          <a:graphicData uri="http://schemas.openxmlformats.org/presentationml/2006/ole">
            <mc:AlternateContent xmlns:mc="http://schemas.openxmlformats.org/markup-compatibility/2006">
              <mc:Choice xmlns:v="urn:schemas-microsoft-com:vml" Requires="v">
                <p:oleObj spid="_x0000_s9221" name="Equation" r:id="rId5" imgW="5930900" imgH="419100" progId="Equation.DSMT4">
                  <p:embed/>
                </p:oleObj>
              </mc:Choice>
              <mc:Fallback>
                <p:oleObj name="Equation" r:id="rId5" imgW="5930900" imgH="4191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4660596"/>
                        <a:ext cx="59309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0" name="Straight Connector 9"/>
          <p:cNvCxnSpPr/>
          <p:nvPr/>
        </p:nvCxnSpPr>
        <p:spPr>
          <a:xfrm>
            <a:off x="3785896" y="3886200"/>
            <a:ext cx="0" cy="365760"/>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3097852" y="3505200"/>
            <a:ext cx="2677464" cy="400110"/>
          </a:xfrm>
          <a:prstGeom prst="rect">
            <a:avLst/>
          </a:prstGeom>
        </p:spPr>
        <p:txBody>
          <a:bodyPr wrap="none">
            <a:spAutoFit/>
          </a:bodyPr>
          <a:lstStyle/>
          <a:p>
            <a:r>
              <a:rPr lang="en-US" sz="2000" dirty="0" smtClean="0">
                <a:solidFill>
                  <a:srgbClr val="008080"/>
                </a:solidFill>
              </a:rPr>
              <a:t>because |−15| &gt; |+10|</a:t>
            </a:r>
            <a:endParaRPr lang="en-US" sz="2000" dirty="0">
              <a:solidFill>
                <a:srgbClr val="008080"/>
              </a:solidFill>
            </a:endParaRPr>
          </a:p>
        </p:txBody>
      </p:sp>
      <p:cxnSp>
        <p:nvCxnSpPr>
          <p:cNvPr id="12" name="Straight Connector 11"/>
          <p:cNvCxnSpPr/>
          <p:nvPr/>
        </p:nvCxnSpPr>
        <p:spPr>
          <a:xfrm flipV="1">
            <a:off x="3762044" y="5044440"/>
            <a:ext cx="0" cy="365760"/>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035300" y="5347648"/>
            <a:ext cx="2677464" cy="400110"/>
          </a:xfrm>
          <a:prstGeom prst="rect">
            <a:avLst/>
          </a:prstGeom>
        </p:spPr>
        <p:txBody>
          <a:bodyPr wrap="none">
            <a:spAutoFit/>
          </a:bodyPr>
          <a:lstStyle/>
          <a:p>
            <a:r>
              <a:rPr lang="en-US" sz="2000" dirty="0" smtClean="0">
                <a:solidFill>
                  <a:srgbClr val="008080"/>
                </a:solidFill>
              </a:rPr>
              <a:t>because |+15| &gt; |−10|</a:t>
            </a:r>
            <a:endParaRPr lang="en-US" sz="2000" dirty="0">
              <a:solidFill>
                <a:srgbClr val="00808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for Addition with Integers</a:t>
            </a:r>
            <a:endParaRPr lang="en-US" sz="3200" dirty="0">
              <a:solidFill>
                <a:srgbClr val="1F497D"/>
              </a:solidFill>
            </a:endParaRPr>
          </a:p>
        </p:txBody>
      </p:sp>
      <p:sp>
        <p:nvSpPr>
          <p:cNvPr id="4" name="Content Placeholder 2"/>
          <p:cNvSpPr txBox="1">
            <a:spLocks/>
          </p:cNvSpPr>
          <p:nvPr/>
        </p:nvSpPr>
        <p:spPr bwMode="auto">
          <a:xfrm>
            <a:off x="457200" y="1280160"/>
            <a:ext cx="8226425" cy="4053840"/>
          </a:xfrm>
          <a:prstGeom prst="rect">
            <a:avLst/>
          </a:prstGeom>
          <a:solidFill>
            <a:srgbClr val="FFFFCC"/>
          </a:solid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0" fontAlgn="base" latinLnBrk="0" hangingPunct="0">
              <a:lnSpc>
                <a:spcPct val="100000"/>
              </a:lnSpc>
              <a:spcBef>
                <a:spcPct val="20000"/>
              </a:spcBef>
              <a:spcAft>
                <a:spcPct val="0"/>
              </a:spcAft>
              <a:buClrTx/>
              <a:buSzTx/>
              <a:buFont typeface="Courier New" pitchFamily="49" charset="0"/>
              <a:buNone/>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Additive</a:t>
            </a:r>
            <a:r>
              <a:rPr kumimoji="0" lang="en-US" sz="2800" b="1" i="0" u="none" strike="noStrike" kern="1200" cap="none" spc="0" normalizeH="0" noProof="0" dirty="0" smtClean="0">
                <a:ln>
                  <a:noFill/>
                </a:ln>
                <a:solidFill>
                  <a:srgbClr val="000000"/>
                </a:solidFill>
                <a:effectLst/>
                <a:uLnTx/>
                <a:uFillTx/>
                <a:latin typeface="+mn-lt"/>
                <a:ea typeface="+mn-ea"/>
                <a:cs typeface="+mn-cs"/>
              </a:rPr>
              <a:t> Inverse</a:t>
            </a:r>
          </a:p>
          <a:p>
            <a:pPr marL="342900" marR="0" lvl="0" indent="-342900" algn="l" defTabSz="914400" rtl="0" eaLnBrk="0" fontAlgn="base" latinLnBrk="0" hangingPunct="0">
              <a:lnSpc>
                <a:spcPct val="100000"/>
              </a:lnSpc>
              <a:spcBef>
                <a:spcPct val="20000"/>
              </a:spcBef>
              <a:spcAft>
                <a:spcPct val="0"/>
              </a:spcAft>
              <a:buClrTx/>
              <a:buSzTx/>
              <a:buFont typeface="Courier New" pitchFamily="49" charset="0"/>
              <a:buNone/>
              <a:tabLst/>
              <a:defRPr/>
            </a:pPr>
            <a:r>
              <a:rPr kumimoji="0" lang="en-US" sz="2800" i="0" u="none" strike="noStrike" kern="1200" cap="none" spc="0" normalizeH="0" noProof="0" dirty="0" smtClean="0">
                <a:ln>
                  <a:noFill/>
                </a:ln>
                <a:solidFill>
                  <a:srgbClr val="000000"/>
                </a:solidFill>
                <a:effectLst/>
                <a:uLnTx/>
                <a:uFillTx/>
                <a:latin typeface="+mn-lt"/>
                <a:ea typeface="+mn-ea"/>
                <a:cs typeface="+mn-cs"/>
              </a:rPr>
              <a:t>The </a:t>
            </a:r>
            <a:r>
              <a:rPr kumimoji="0" lang="en-US" sz="2800" b="1" i="0" u="none" strike="noStrike" kern="1200" cap="none" spc="0" normalizeH="0" noProof="0" dirty="0" smtClean="0">
                <a:ln>
                  <a:noFill/>
                </a:ln>
                <a:solidFill>
                  <a:srgbClr val="C00000"/>
                </a:solidFill>
                <a:effectLst/>
                <a:uLnTx/>
                <a:uFillTx/>
                <a:latin typeface="+mn-lt"/>
                <a:ea typeface="+mn-ea"/>
                <a:cs typeface="+mn-cs"/>
              </a:rPr>
              <a:t>opposite</a:t>
            </a:r>
            <a:r>
              <a:rPr kumimoji="0" lang="en-US" sz="2800" i="0" u="none" strike="noStrike" kern="1200" cap="none" spc="0" normalizeH="0" noProof="0" dirty="0" smtClean="0">
                <a:ln>
                  <a:noFill/>
                </a:ln>
                <a:solidFill>
                  <a:srgbClr val="000000"/>
                </a:solidFill>
                <a:effectLst/>
                <a:uLnTx/>
                <a:uFillTx/>
                <a:latin typeface="+mn-lt"/>
                <a:ea typeface="+mn-ea"/>
                <a:cs typeface="+mn-cs"/>
              </a:rPr>
              <a:t> of an integer is called its </a:t>
            </a:r>
            <a:r>
              <a:rPr kumimoji="0" lang="en-US" sz="2800" b="1" i="0" u="none" strike="noStrike" kern="1200" cap="none" spc="0" normalizeH="0" noProof="0" dirty="0" smtClean="0">
                <a:ln>
                  <a:noFill/>
                </a:ln>
                <a:solidFill>
                  <a:srgbClr val="C00000"/>
                </a:solidFill>
                <a:effectLst/>
                <a:uLnTx/>
                <a:uFillTx/>
                <a:latin typeface="+mn-lt"/>
                <a:ea typeface="+mn-ea"/>
                <a:cs typeface="+mn-cs"/>
              </a:rPr>
              <a:t>additive inverse</a:t>
            </a:r>
            <a:r>
              <a:rPr kumimoji="0" lang="en-US" sz="2800" i="0" u="none" strike="noStrike" kern="1200" cap="none" spc="0" normalizeH="0" noProof="0" dirty="0" smtClean="0">
                <a:ln>
                  <a:noFill/>
                </a:ln>
                <a:solidFill>
                  <a:srgbClr val="000000"/>
                </a:solidFill>
                <a:effectLst/>
                <a:uLnTx/>
                <a:uFillTx/>
                <a:latin typeface="+mn-lt"/>
                <a:ea typeface="+mn-ea"/>
                <a:cs typeface="+mn-cs"/>
              </a:rPr>
              <a:t>.</a:t>
            </a:r>
          </a:p>
          <a:p>
            <a:pPr marL="342900" marR="0" lvl="0" indent="-342900" algn="l" defTabSz="914400" rtl="0" eaLnBrk="0" fontAlgn="base" latinLnBrk="0" hangingPunct="0">
              <a:lnSpc>
                <a:spcPct val="100000"/>
              </a:lnSpc>
              <a:spcBef>
                <a:spcPct val="20000"/>
              </a:spcBef>
              <a:spcAft>
                <a:spcPct val="0"/>
              </a:spcAft>
              <a:buClrTx/>
              <a:buSzTx/>
              <a:buFont typeface="Courier New" pitchFamily="49" charset="0"/>
              <a:buNone/>
              <a:tabLst/>
              <a:defRPr/>
            </a:pPr>
            <a:r>
              <a:rPr lang="en-US" sz="2800" baseline="0" dirty="0" smtClean="0">
                <a:solidFill>
                  <a:srgbClr val="000000"/>
                </a:solidFill>
                <a:latin typeface="+mn-lt"/>
              </a:rPr>
              <a:t>Th</a:t>
            </a:r>
            <a:r>
              <a:rPr lang="en-US" sz="2800" dirty="0" smtClean="0">
                <a:solidFill>
                  <a:srgbClr val="000000"/>
                </a:solidFill>
                <a:latin typeface="+mn-lt"/>
              </a:rPr>
              <a:t>e sum of any integer and its additive inverse is 0.</a:t>
            </a:r>
          </a:p>
          <a:p>
            <a:pPr marL="342900" marR="0" lvl="0" indent="-342900" algn="l" defTabSz="914400" rtl="0" eaLnBrk="0" fontAlgn="base" latinLnBrk="0" hangingPunct="0">
              <a:lnSpc>
                <a:spcPct val="100000"/>
              </a:lnSpc>
              <a:spcBef>
                <a:spcPct val="20000"/>
              </a:spcBef>
              <a:spcAft>
                <a:spcPct val="0"/>
              </a:spcAft>
              <a:buClrTx/>
              <a:buSzTx/>
              <a:buFont typeface="Courier New" pitchFamily="49" charset="0"/>
              <a:buNone/>
              <a:tabLst/>
              <a:defRPr/>
            </a:pPr>
            <a:r>
              <a:rPr kumimoji="0" lang="en-US" sz="2800" i="0" u="none" strike="noStrike" kern="1200" cap="none" spc="0" normalizeH="0" baseline="0" noProof="0" dirty="0" smtClean="0">
                <a:ln>
                  <a:noFill/>
                </a:ln>
                <a:solidFill>
                  <a:srgbClr val="000000"/>
                </a:solidFill>
                <a:effectLst/>
                <a:uLnTx/>
                <a:uFillTx/>
                <a:latin typeface="+mn-lt"/>
                <a:ea typeface="+mn-ea"/>
                <a:cs typeface="+mn-cs"/>
              </a:rPr>
              <a:t>Symbolically,</a:t>
            </a:r>
            <a:r>
              <a:rPr kumimoji="0" lang="en-US" sz="2800" i="0" u="none" strike="noStrike" kern="1200" cap="none" spc="0" normalizeH="0" noProof="0" dirty="0" smtClean="0">
                <a:ln>
                  <a:noFill/>
                </a:ln>
                <a:solidFill>
                  <a:srgbClr val="000000"/>
                </a:solidFill>
                <a:effectLst/>
                <a:uLnTx/>
                <a:uFillTx/>
                <a:latin typeface="+mn-lt"/>
                <a:ea typeface="+mn-ea"/>
                <a:cs typeface="+mn-cs"/>
              </a:rPr>
              <a:t> for any integer </a:t>
            </a:r>
            <a:r>
              <a:rPr kumimoji="0" lang="en-US" sz="2800" i="1" u="none" strike="noStrike" kern="1200" cap="none" spc="0" normalizeH="0" noProof="0" dirty="0" smtClean="0">
                <a:ln>
                  <a:noFill/>
                </a:ln>
                <a:solidFill>
                  <a:srgbClr val="000000"/>
                </a:solidFill>
                <a:effectLst/>
                <a:uLnTx/>
                <a:uFillTx/>
                <a:latin typeface="+mn-lt"/>
                <a:ea typeface="+mn-ea"/>
                <a:cs typeface="+mn-cs"/>
              </a:rPr>
              <a:t>a</a:t>
            </a:r>
            <a:r>
              <a:rPr kumimoji="0" lang="en-US" sz="2800" i="0" u="none" strike="noStrike" kern="1200" cap="none" spc="0" normalizeH="0" noProof="0" dirty="0" smtClean="0">
                <a:ln>
                  <a:noFill/>
                </a:ln>
                <a:solidFill>
                  <a:srgbClr val="000000"/>
                </a:solidFill>
                <a:effectLst/>
                <a:uLnTx/>
                <a:uFillTx/>
                <a:latin typeface="+mn-lt"/>
                <a:ea typeface="+mn-ea"/>
                <a:cs typeface="+mn-cs"/>
              </a:rPr>
              <a:t>,   </a:t>
            </a:r>
          </a:p>
          <a:p>
            <a:pPr marL="342900" marR="0" lvl="0" indent="-342900" algn="l" defTabSz="914400" rtl="0" eaLnBrk="0" fontAlgn="base" latinLnBrk="0" hangingPunct="0">
              <a:lnSpc>
                <a:spcPct val="100000"/>
              </a:lnSpc>
              <a:spcBef>
                <a:spcPct val="20000"/>
              </a:spcBef>
              <a:spcAft>
                <a:spcPct val="0"/>
              </a:spcAft>
              <a:buClrTx/>
              <a:buSzTx/>
              <a:buFont typeface="Courier New" pitchFamily="49" charset="0"/>
              <a:buNone/>
              <a:tabLst/>
              <a:defRPr/>
            </a:pPr>
            <a:endParaRPr kumimoji="0" lang="en-US" sz="2800" i="0" u="none" strike="noStrike" kern="1200" cap="none" spc="0" normalizeH="0" noProof="0" dirty="0" smtClean="0">
              <a:ln>
                <a:noFill/>
              </a:ln>
              <a:solidFill>
                <a:srgbClr val="000000"/>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Courier New" pitchFamily="49" charset="0"/>
              <a:buNone/>
              <a:tabLst/>
              <a:defRPr/>
            </a:pPr>
            <a:r>
              <a:rPr lang="en-US" sz="2800" dirty="0" smtClean="0">
                <a:solidFill>
                  <a:srgbClr val="000000"/>
                </a:solidFill>
                <a:latin typeface="+mn-lt"/>
              </a:rPr>
              <a:t>As an example,</a:t>
            </a:r>
            <a:r>
              <a:rPr kumimoji="0" lang="en-US" sz="2800" i="0" u="none" strike="noStrike" kern="1200" cap="none" spc="0" normalizeH="0" noProof="0" dirty="0" smtClean="0">
                <a:ln>
                  <a:noFill/>
                </a:ln>
                <a:solidFill>
                  <a:srgbClr val="000000"/>
                </a:solidFill>
                <a:effectLst/>
                <a:uLnTx/>
                <a:uFillTx/>
                <a:latin typeface="+mn-lt"/>
                <a:ea typeface="+mn-ea"/>
                <a:cs typeface="+mn-cs"/>
              </a:rPr>
              <a:t> </a:t>
            </a:r>
            <a:endParaRPr kumimoji="0" lang="en-US" sz="2800" i="0" u="none" strike="noStrike" kern="1200" cap="none" spc="0" normalizeH="0" baseline="0" noProof="0" dirty="0" smtClean="0">
              <a:ln>
                <a:noFill/>
              </a:ln>
              <a:solidFill>
                <a:srgbClr val="000000"/>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Courier New" pitchFamily="49" charset="0"/>
              <a:buNone/>
              <a:tabLst/>
              <a:defRPr/>
            </a:pPr>
            <a:endParaRPr lang="en-US" sz="2800" b="1" dirty="0" smtClean="0">
              <a:solidFill>
                <a:srgbClr val="000000"/>
              </a:solidFill>
              <a:latin typeface="+mn-lt"/>
            </a:endParaRPr>
          </a:p>
        </p:txBody>
      </p:sp>
      <p:graphicFrame>
        <p:nvGraphicFramePr>
          <p:cNvPr id="5" name="Object 4"/>
          <p:cNvGraphicFramePr>
            <a:graphicFrameLocks noChangeAspect="1"/>
          </p:cNvGraphicFramePr>
          <p:nvPr/>
        </p:nvGraphicFramePr>
        <p:xfrm>
          <a:off x="3613150" y="3441700"/>
          <a:ext cx="1955800" cy="469900"/>
        </p:xfrm>
        <a:graphic>
          <a:graphicData uri="http://schemas.openxmlformats.org/presentationml/2006/ole">
            <mc:AlternateContent xmlns:mc="http://schemas.openxmlformats.org/markup-compatibility/2006">
              <mc:Choice xmlns:v="urn:schemas-microsoft-com:vml" Requires="v">
                <p:oleObj spid="_x0000_s10244" name="Equation" r:id="rId3" imgW="1955520" imgH="469800" progId="Equation.DSMT4">
                  <p:embed/>
                </p:oleObj>
              </mc:Choice>
              <mc:Fallback>
                <p:oleObj name="Equation" r:id="rId3" imgW="1955520" imgH="4698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3150" y="3441700"/>
                        <a:ext cx="19558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5" name="Object 3"/>
          <p:cNvGraphicFramePr>
            <a:graphicFrameLocks noChangeAspect="1"/>
          </p:cNvGraphicFramePr>
          <p:nvPr/>
        </p:nvGraphicFramePr>
        <p:xfrm>
          <a:off x="692150" y="4572000"/>
          <a:ext cx="6731000" cy="546100"/>
        </p:xfrm>
        <a:graphic>
          <a:graphicData uri="http://schemas.openxmlformats.org/presentationml/2006/ole">
            <mc:AlternateContent xmlns:mc="http://schemas.openxmlformats.org/markup-compatibility/2006">
              <mc:Choice xmlns:v="urn:schemas-microsoft-com:vml" Requires="v">
                <p:oleObj spid="_x0000_s10245" name="Equation" r:id="rId5" imgW="6730920" imgH="545760" progId="Equation.DSMT4">
                  <p:embed/>
                </p:oleObj>
              </mc:Choice>
              <mc:Fallback>
                <p:oleObj name="Equation" r:id="rId5" imgW="6730920" imgH="54576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2150" y="4572000"/>
                        <a:ext cx="67310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for Addition with Integers</a:t>
            </a:r>
            <a:endParaRPr lang="en-US" sz="3200" dirty="0">
              <a:solidFill>
                <a:srgbClr val="1F497D"/>
              </a:solidFill>
            </a:endParaRPr>
          </a:p>
        </p:txBody>
      </p:sp>
      <p:sp>
        <p:nvSpPr>
          <p:cNvPr id="4" name="Content Placeholder 2"/>
          <p:cNvSpPr txBox="1">
            <a:spLocks/>
          </p:cNvSpPr>
          <p:nvPr/>
        </p:nvSpPr>
        <p:spPr bwMode="auto">
          <a:xfrm>
            <a:off x="457200" y="1291167"/>
            <a:ext cx="8226425" cy="4042833"/>
          </a:xfrm>
          <a:prstGeom prst="rect">
            <a:avLst/>
          </a:prstGeom>
          <a:noFill/>
          <a:ln w="28575">
            <a:solidFill>
              <a:srgbClr val="FF0000"/>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0" fontAlgn="base" latinLnBrk="0" hangingPunct="0">
              <a:lnSpc>
                <a:spcPct val="100000"/>
              </a:lnSpc>
              <a:buClrTx/>
              <a:buSzTx/>
              <a:buFont typeface="Courier New" pitchFamily="49" charset="0"/>
              <a:buNone/>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Note</a:t>
            </a:r>
            <a:endParaRPr kumimoji="0" lang="en-US" sz="2800" b="1" i="0" u="none" strike="noStrike" kern="1200" cap="none" spc="0" normalizeH="0" noProof="0" dirty="0" smtClean="0">
              <a:ln>
                <a:noFill/>
              </a:ln>
              <a:solidFill>
                <a:srgbClr val="000000"/>
              </a:solidFill>
              <a:effectLst/>
              <a:uLnTx/>
              <a:uFillTx/>
              <a:latin typeface="+mn-lt"/>
              <a:ea typeface="+mn-ea"/>
              <a:cs typeface="+mn-cs"/>
            </a:endParaRPr>
          </a:p>
          <a:p>
            <a:pPr marL="342900" lvl="0" indent="-342900" eaLnBrk="0" hangingPunct="0">
              <a:defRPr/>
            </a:pPr>
            <a:r>
              <a:rPr kumimoji="0" lang="en-US" sz="2800" i="0" u="none" strike="noStrike" kern="1200" cap="none" spc="0" normalizeH="0" noProof="0" dirty="0" smtClean="0">
                <a:ln>
                  <a:noFill/>
                </a:ln>
                <a:solidFill>
                  <a:srgbClr val="000000"/>
                </a:solidFill>
                <a:effectLst/>
                <a:uLnTx/>
                <a:uFillTx/>
                <a:latin typeface="+mn-lt"/>
                <a:ea typeface="+mn-ea"/>
                <a:cs typeface="+mn-cs"/>
              </a:rPr>
              <a:t>The symbol </a:t>
            </a:r>
            <a:r>
              <a:rPr lang="en-US" sz="2800" dirty="0" smtClean="0">
                <a:solidFill>
                  <a:srgbClr val="000000"/>
                </a:solidFill>
                <a:latin typeface="+mj-lt"/>
              </a:rPr>
              <a:t>–</a:t>
            </a:r>
            <a:r>
              <a:rPr lang="en-US" sz="2800" i="1" dirty="0" smtClean="0">
                <a:solidFill>
                  <a:srgbClr val="000000"/>
                </a:solidFill>
                <a:latin typeface="+mj-lt"/>
              </a:rPr>
              <a:t>a</a:t>
            </a:r>
            <a:r>
              <a:rPr kumimoji="0" lang="en-US" sz="2800" i="0" u="none" strike="noStrike" kern="1200" cap="none" spc="0" normalizeH="0" noProof="0" dirty="0" smtClean="0">
                <a:ln>
                  <a:noFill/>
                </a:ln>
                <a:solidFill>
                  <a:srgbClr val="000000"/>
                </a:solidFill>
                <a:effectLst/>
                <a:uLnTx/>
                <a:uFillTx/>
                <a:latin typeface="+mn-lt"/>
                <a:ea typeface="+mn-ea"/>
                <a:cs typeface="+mn-cs"/>
              </a:rPr>
              <a:t> should be read as “the opposite of </a:t>
            </a:r>
            <a:r>
              <a:rPr kumimoji="0" lang="en-US" sz="2800" i="1" u="none" strike="noStrike" kern="1200" cap="none" spc="0" normalizeH="0" noProof="0" dirty="0" smtClean="0">
                <a:ln>
                  <a:noFill/>
                </a:ln>
                <a:solidFill>
                  <a:srgbClr val="000000"/>
                </a:solidFill>
                <a:effectLst/>
                <a:uLnTx/>
                <a:uFillTx/>
                <a:latin typeface="+mn-lt"/>
                <a:ea typeface="+mn-ea"/>
                <a:cs typeface="+mn-cs"/>
              </a:rPr>
              <a:t>a</a:t>
            </a:r>
            <a:r>
              <a:rPr kumimoji="0" lang="en-US" sz="2800" i="0" u="none" strike="noStrike" kern="1200" cap="none" spc="0" normalizeH="0" noProof="0" dirty="0" smtClean="0">
                <a:ln>
                  <a:noFill/>
                </a:ln>
                <a:solidFill>
                  <a:srgbClr val="000000"/>
                </a:solidFill>
                <a:effectLst/>
                <a:uLnTx/>
                <a:uFillTx/>
                <a:latin typeface="+mn-lt"/>
                <a:ea typeface="+mn-ea"/>
                <a:cs typeface="+mn-cs"/>
              </a:rPr>
              <a:t>.”  </a:t>
            </a:r>
          </a:p>
          <a:p>
            <a:pPr marL="342900" lvl="0" indent="-342900" eaLnBrk="0" hangingPunct="0">
              <a:defRPr/>
            </a:pPr>
            <a:r>
              <a:rPr kumimoji="0" lang="en-US" sz="2800" i="0" u="none" strike="noStrike" kern="1200" cap="none" spc="0" normalizeH="0" noProof="0" dirty="0" smtClean="0">
                <a:ln>
                  <a:noFill/>
                </a:ln>
                <a:solidFill>
                  <a:srgbClr val="000000"/>
                </a:solidFill>
                <a:effectLst/>
                <a:uLnTx/>
                <a:uFillTx/>
                <a:latin typeface="+mn-lt"/>
                <a:ea typeface="+mn-ea"/>
                <a:cs typeface="+mn-cs"/>
              </a:rPr>
              <a:t>Since </a:t>
            </a:r>
            <a:r>
              <a:rPr kumimoji="0" lang="en-US" sz="2800" i="1" u="none" strike="noStrike" kern="1200" cap="none" spc="0" normalizeH="0" noProof="0" dirty="0" smtClean="0">
                <a:ln>
                  <a:noFill/>
                </a:ln>
                <a:solidFill>
                  <a:srgbClr val="000000"/>
                </a:solidFill>
                <a:effectLst/>
                <a:uLnTx/>
                <a:uFillTx/>
                <a:latin typeface="+mn-lt"/>
                <a:ea typeface="+mn-ea"/>
                <a:cs typeface="+mn-cs"/>
              </a:rPr>
              <a:t>a </a:t>
            </a:r>
            <a:r>
              <a:rPr lang="en-US" sz="2800" dirty="0" smtClean="0">
                <a:solidFill>
                  <a:srgbClr val="000000"/>
                </a:solidFill>
                <a:latin typeface="+mn-lt"/>
              </a:rPr>
              <a:t>is a variable, </a:t>
            </a:r>
            <a:r>
              <a:rPr lang="en-US" sz="2800" dirty="0" smtClean="0">
                <a:solidFill>
                  <a:srgbClr val="000000"/>
                </a:solidFill>
                <a:latin typeface="+mj-lt"/>
              </a:rPr>
              <a:t>–</a:t>
            </a:r>
            <a:r>
              <a:rPr lang="en-US" sz="2800" i="1" dirty="0" smtClean="0">
                <a:solidFill>
                  <a:srgbClr val="000000"/>
                </a:solidFill>
                <a:latin typeface="+mj-lt"/>
              </a:rPr>
              <a:t>a</a:t>
            </a:r>
            <a:r>
              <a:rPr lang="en-US" sz="2800" dirty="0" smtClean="0">
                <a:solidFill>
                  <a:srgbClr val="000000"/>
                </a:solidFill>
                <a:latin typeface="+mj-lt"/>
              </a:rPr>
              <a:t> </a:t>
            </a:r>
            <a:r>
              <a:rPr lang="en-US" sz="2800" dirty="0" smtClean="0">
                <a:solidFill>
                  <a:srgbClr val="000000"/>
                </a:solidFill>
                <a:latin typeface="+mn-lt"/>
              </a:rPr>
              <a:t>might be positive, negative, or </a:t>
            </a:r>
          </a:p>
          <a:p>
            <a:pPr marL="342900" lvl="0" indent="-342900" eaLnBrk="0" hangingPunct="0">
              <a:defRPr/>
            </a:pPr>
            <a:r>
              <a:rPr lang="en-US" sz="2800" dirty="0" smtClean="0">
                <a:solidFill>
                  <a:srgbClr val="000000"/>
                </a:solidFill>
                <a:latin typeface="+mn-lt"/>
              </a:rPr>
              <a:t>0.  For example:</a:t>
            </a:r>
          </a:p>
          <a:p>
            <a:pPr marL="231775" marR="0" lvl="0" indent="-231775" algn="l" defTabSz="914400" rtl="0" eaLnBrk="0" fontAlgn="base" latinLnBrk="0" hangingPunct="0">
              <a:lnSpc>
                <a:spcPct val="100000"/>
              </a:lnSpc>
              <a:buClrTx/>
              <a:buSzTx/>
              <a:buFont typeface="Courier New" pitchFamily="49" charset="0"/>
              <a:buNone/>
              <a:tabLst/>
              <a:defRPr/>
            </a:pPr>
            <a:r>
              <a:rPr lang="en-US" sz="2800" dirty="0" smtClean="0">
                <a:solidFill>
                  <a:srgbClr val="000000"/>
                </a:solidFill>
                <a:latin typeface="+mn-lt"/>
              </a:rPr>
              <a:t>	If</a:t>
            </a:r>
          </a:p>
          <a:p>
            <a:pPr marL="231775" marR="0" lvl="0" indent="-231775" algn="l" defTabSz="914400" rtl="0" eaLnBrk="0" fontAlgn="base" latinLnBrk="0" hangingPunct="0">
              <a:lnSpc>
                <a:spcPct val="100000"/>
              </a:lnSpc>
              <a:buClrTx/>
              <a:buSzTx/>
              <a:buFont typeface="Courier New" pitchFamily="49" charset="0"/>
              <a:buNone/>
              <a:tabLst/>
              <a:defRPr/>
            </a:pPr>
            <a:r>
              <a:rPr lang="en-US" sz="2800" dirty="0" smtClean="0">
                <a:solidFill>
                  <a:srgbClr val="000000"/>
                </a:solidFill>
                <a:latin typeface="+mn-lt"/>
              </a:rPr>
              <a:t>	That is, the opposite of a positive number is negative.</a:t>
            </a:r>
          </a:p>
          <a:p>
            <a:pPr marL="231775" marR="0" lvl="0" indent="-231775" algn="l" defTabSz="914400" rtl="0" eaLnBrk="0" fontAlgn="base" latinLnBrk="0" hangingPunct="0">
              <a:lnSpc>
                <a:spcPct val="100000"/>
              </a:lnSpc>
              <a:buClrTx/>
              <a:buSzTx/>
              <a:buFont typeface="Courier New" pitchFamily="49" charset="0"/>
              <a:buNone/>
              <a:tabLst/>
              <a:defRPr/>
            </a:pPr>
            <a:r>
              <a:rPr lang="en-US" sz="2800" dirty="0" smtClean="0">
                <a:solidFill>
                  <a:srgbClr val="000000"/>
                </a:solidFill>
                <a:latin typeface="+mn-lt"/>
              </a:rPr>
              <a:t>However, </a:t>
            </a:r>
          </a:p>
          <a:p>
            <a:pPr marL="231775" lvl="0" indent="-231775" eaLnBrk="0" hangingPunct="0">
              <a:defRPr/>
            </a:pPr>
            <a:r>
              <a:rPr lang="en-US" sz="2800" dirty="0" smtClean="0">
                <a:solidFill>
                  <a:srgbClr val="000000"/>
                </a:solidFill>
                <a:latin typeface="+mn-lt"/>
              </a:rPr>
              <a:t>   If</a:t>
            </a:r>
          </a:p>
          <a:p>
            <a:pPr marL="231775" lvl="0" indent="-231775" eaLnBrk="0" hangingPunct="0">
              <a:defRPr/>
            </a:pPr>
            <a:r>
              <a:rPr lang="en-US" sz="2800" dirty="0" smtClean="0">
                <a:solidFill>
                  <a:srgbClr val="000000"/>
                </a:solidFill>
                <a:latin typeface="+mn-lt"/>
              </a:rPr>
              <a:t>	That is, the opposite of a negative number is positive.</a:t>
            </a:r>
          </a:p>
        </p:txBody>
      </p:sp>
      <p:graphicFrame>
        <p:nvGraphicFramePr>
          <p:cNvPr id="11268" name="Object 4"/>
          <p:cNvGraphicFramePr>
            <a:graphicFrameLocks noChangeAspect="1"/>
          </p:cNvGraphicFramePr>
          <p:nvPr/>
        </p:nvGraphicFramePr>
        <p:xfrm>
          <a:off x="1092200" y="3112911"/>
          <a:ext cx="6070600" cy="393700"/>
        </p:xfrm>
        <a:graphic>
          <a:graphicData uri="http://schemas.openxmlformats.org/presentationml/2006/ole">
            <mc:AlternateContent xmlns:mc="http://schemas.openxmlformats.org/markup-compatibility/2006">
              <mc:Choice xmlns:v="urn:schemas-microsoft-com:vml" Requires="v">
                <p:oleObj spid="_x0000_s11270" name="Equation" r:id="rId3" imgW="6070320" imgH="393480" progId="Equation.DSMT4">
                  <p:embed/>
                </p:oleObj>
              </mc:Choice>
              <mc:Fallback>
                <p:oleObj name="Equation" r:id="rId3" imgW="6070320" imgH="3934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2200" y="3112911"/>
                        <a:ext cx="6070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1083040" y="4323645"/>
          <a:ext cx="7010400" cy="469900"/>
        </p:xfrm>
        <a:graphic>
          <a:graphicData uri="http://schemas.openxmlformats.org/presentationml/2006/ole">
            <mc:AlternateContent xmlns:mc="http://schemas.openxmlformats.org/markup-compatibility/2006">
              <mc:Choice xmlns:v="urn:schemas-microsoft-com:vml" Requires="v">
                <p:oleObj spid="_x0000_s11271" name="Equation" r:id="rId5" imgW="7010280" imgH="469800" progId="Equation.DSMT4">
                  <p:embed/>
                </p:oleObj>
              </mc:Choice>
              <mc:Fallback>
                <p:oleObj name="Equation" r:id="rId5" imgW="701028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83040" y="4323645"/>
                        <a:ext cx="7010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1F497D"/>
                </a:solidFill>
              </a:rPr>
              <a:t>Example 2</a:t>
            </a:r>
            <a:endParaRPr lang="en-US" sz="3200" dirty="0">
              <a:solidFill>
                <a:srgbClr val="1F497D"/>
              </a:solidFill>
            </a:endParaRPr>
          </a:p>
        </p:txBody>
      </p:sp>
      <p:sp>
        <p:nvSpPr>
          <p:cNvPr id="3" name="Content Placeholder 2"/>
          <p:cNvSpPr>
            <a:spLocks noGrp="1"/>
          </p:cNvSpPr>
          <p:nvPr>
            <p:ph idx="1"/>
          </p:nvPr>
        </p:nvSpPr>
        <p:spPr>
          <a:xfrm>
            <a:off x="457200" y="1280160"/>
            <a:ext cx="8412480" cy="3804118"/>
          </a:xfrm>
        </p:spPr>
        <p:txBody>
          <a:bodyPr>
            <a:spAutoFit/>
          </a:bodyPr>
          <a:lstStyle/>
          <a:p>
            <a:pPr>
              <a:buNone/>
            </a:pPr>
            <a:r>
              <a:rPr lang="en-US" i="0" dirty="0" smtClean="0"/>
              <a:t>Find the additive inverse (opposite) of each integer.</a:t>
            </a:r>
          </a:p>
          <a:p>
            <a:pPr>
              <a:buNone/>
            </a:pPr>
            <a:r>
              <a:rPr lang="en-US" b="1" i="0" dirty="0" smtClean="0"/>
              <a:t>a</a:t>
            </a:r>
            <a:r>
              <a:rPr lang="en-US" i="0" dirty="0" smtClean="0"/>
              <a:t>.  </a:t>
            </a:r>
            <a:r>
              <a:rPr lang="en-US" i="0" dirty="0" smtClean="0">
                <a:solidFill>
                  <a:srgbClr val="0000FF"/>
                </a:solidFill>
              </a:rPr>
              <a:t>5</a:t>
            </a:r>
            <a:r>
              <a:rPr lang="en-US" i="0" dirty="0" smtClean="0"/>
              <a:t>			</a:t>
            </a:r>
            <a:r>
              <a:rPr lang="en-US" b="1" i="0" dirty="0" smtClean="0"/>
              <a:t>b</a:t>
            </a:r>
            <a:r>
              <a:rPr lang="en-US" i="0" dirty="0" smtClean="0"/>
              <a:t>.  </a:t>
            </a:r>
            <a:r>
              <a:rPr lang="en-US" i="0" dirty="0" smtClean="0">
                <a:solidFill>
                  <a:srgbClr val="0000FF"/>
                </a:solidFill>
              </a:rPr>
              <a:t>–2</a:t>
            </a:r>
            <a:r>
              <a:rPr lang="en-US" i="0" dirty="0" smtClean="0"/>
              <a:t>			</a:t>
            </a:r>
            <a:r>
              <a:rPr lang="en-US" b="1" i="0" dirty="0" smtClean="0"/>
              <a:t>c</a:t>
            </a:r>
            <a:r>
              <a:rPr lang="en-US" i="0" dirty="0" smtClean="0"/>
              <a:t>.   </a:t>
            </a:r>
            <a:r>
              <a:rPr lang="en-US" i="0" dirty="0" smtClean="0">
                <a:solidFill>
                  <a:srgbClr val="0000FF"/>
                </a:solidFill>
              </a:rPr>
              <a:t>–15</a:t>
            </a:r>
          </a:p>
          <a:p>
            <a:pPr>
              <a:lnSpc>
                <a:spcPct val="150000"/>
              </a:lnSpc>
              <a:spcBef>
                <a:spcPts val="0"/>
              </a:spcBef>
              <a:tabLst>
                <a:tab pos="463550" algn="l"/>
              </a:tabLst>
            </a:pPr>
            <a:r>
              <a:rPr lang="en-US" b="1" dirty="0" smtClean="0"/>
              <a:t>Solution</a:t>
            </a:r>
          </a:p>
          <a:p>
            <a:pPr>
              <a:tabLst>
                <a:tab pos="463550" algn="l"/>
              </a:tabLst>
            </a:pPr>
            <a:r>
              <a:rPr lang="en-US" b="1" dirty="0" smtClean="0"/>
              <a:t>a.	</a:t>
            </a:r>
            <a:r>
              <a:rPr lang="en-US" dirty="0" smtClean="0"/>
              <a:t>The additive inverse of </a:t>
            </a:r>
            <a:r>
              <a:rPr lang="en-US" dirty="0" smtClean="0">
                <a:solidFill>
                  <a:srgbClr val="0000FF"/>
                </a:solidFill>
              </a:rPr>
              <a:t>5</a:t>
            </a:r>
            <a:r>
              <a:rPr lang="en-US" dirty="0" smtClean="0"/>
              <a:t> is </a:t>
            </a:r>
            <a:r>
              <a:rPr lang="en-US" dirty="0" smtClean="0">
                <a:solidFill>
                  <a:srgbClr val="FF0000"/>
                </a:solidFill>
              </a:rPr>
              <a:t>–5</a:t>
            </a:r>
            <a:r>
              <a:rPr lang="en-US" dirty="0" smtClean="0"/>
              <a:t> and </a:t>
            </a:r>
            <a:r>
              <a:rPr lang="en-US" dirty="0" smtClean="0">
                <a:solidFill>
                  <a:srgbClr val="000099"/>
                </a:solidFill>
              </a:rPr>
              <a:t>5 + (–5) = 0</a:t>
            </a:r>
            <a:r>
              <a:rPr lang="en-US" dirty="0" smtClean="0"/>
              <a:t>. </a:t>
            </a:r>
          </a:p>
          <a:p>
            <a:pPr>
              <a:spcBef>
                <a:spcPts val="1200"/>
              </a:spcBef>
              <a:tabLst>
                <a:tab pos="463550" algn="l"/>
              </a:tabLst>
            </a:pPr>
            <a:r>
              <a:rPr lang="en-US" b="1" dirty="0" smtClean="0"/>
              <a:t>b.</a:t>
            </a:r>
            <a:r>
              <a:rPr lang="en-US" dirty="0" smtClean="0"/>
              <a:t>	The additive inverse of </a:t>
            </a:r>
            <a:r>
              <a:rPr lang="en-US" dirty="0" smtClean="0">
                <a:solidFill>
                  <a:srgbClr val="0000FF"/>
                </a:solidFill>
              </a:rPr>
              <a:t>–2</a:t>
            </a:r>
            <a:r>
              <a:rPr lang="en-US" dirty="0" smtClean="0"/>
              <a:t> is </a:t>
            </a:r>
            <a:r>
              <a:rPr lang="en-US" dirty="0" smtClean="0">
                <a:solidFill>
                  <a:srgbClr val="FF0000"/>
                </a:solidFill>
              </a:rPr>
              <a:t>+2</a:t>
            </a:r>
            <a:r>
              <a:rPr lang="en-US" dirty="0" smtClean="0"/>
              <a:t> and </a:t>
            </a:r>
            <a:r>
              <a:rPr lang="en-US" dirty="0" smtClean="0">
                <a:solidFill>
                  <a:srgbClr val="000099"/>
                </a:solidFill>
              </a:rPr>
              <a:t>–2 + (+2) = 0</a:t>
            </a:r>
            <a:r>
              <a:rPr lang="en-US" dirty="0" smtClean="0"/>
              <a:t>. </a:t>
            </a:r>
          </a:p>
          <a:p>
            <a:pPr>
              <a:spcBef>
                <a:spcPts val="1200"/>
              </a:spcBef>
              <a:tabLst>
                <a:tab pos="463550" algn="l"/>
              </a:tabLst>
            </a:pPr>
            <a:r>
              <a:rPr lang="en-US" b="1" dirty="0" smtClean="0"/>
              <a:t>c.</a:t>
            </a:r>
            <a:r>
              <a:rPr lang="en-US" dirty="0" smtClean="0"/>
              <a:t>	The additive inverse of </a:t>
            </a:r>
            <a:r>
              <a:rPr lang="en-US" dirty="0" smtClean="0">
                <a:solidFill>
                  <a:srgbClr val="0000FF"/>
                </a:solidFill>
              </a:rPr>
              <a:t>–15 </a:t>
            </a:r>
            <a:r>
              <a:rPr lang="en-US" dirty="0" smtClean="0"/>
              <a:t>is </a:t>
            </a:r>
            <a:r>
              <a:rPr lang="en-US" dirty="0" smtClean="0">
                <a:solidFill>
                  <a:srgbClr val="FF0000"/>
                </a:solidFill>
              </a:rPr>
              <a:t>+15 </a:t>
            </a:r>
            <a:r>
              <a:rPr lang="en-US" dirty="0" smtClean="0"/>
              <a:t>and </a:t>
            </a:r>
            <a:r>
              <a:rPr lang="en-US" dirty="0" smtClean="0">
                <a:solidFill>
                  <a:srgbClr val="000099"/>
                </a:solidFill>
              </a:rPr>
              <a:t>–15 + (+15) = 0</a:t>
            </a:r>
            <a:r>
              <a:rPr lang="en-US" dirty="0" smtClean="0"/>
              <a:t>. </a:t>
            </a:r>
            <a:endParaRPr lang="en-US" i="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Addition in Vertical Format</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2763834"/>
          </a:xfrm>
          <a:noFill/>
          <a:ln w="28575">
            <a:solidFill>
              <a:srgbClr val="FF0000"/>
            </a:solidFill>
          </a:ln>
        </p:spPr>
        <p:txBody>
          <a:bodyPr>
            <a:spAutoFit/>
          </a:bodyPr>
          <a:lstStyle/>
          <a:p>
            <a:pPr algn="ctr">
              <a:buNone/>
            </a:pPr>
            <a:r>
              <a:rPr lang="en-US" b="1" i="0" dirty="0" smtClean="0">
                <a:solidFill>
                  <a:srgbClr val="000000"/>
                </a:solidFill>
              </a:rPr>
              <a:t>Note</a:t>
            </a:r>
          </a:p>
          <a:p>
            <a:pPr marL="0" indent="0">
              <a:buNone/>
            </a:pPr>
            <a:r>
              <a:rPr lang="en-US" i="0" dirty="0" smtClean="0">
                <a:solidFill>
                  <a:srgbClr val="000000"/>
                </a:solidFill>
              </a:rPr>
              <a:t>The positive sign ( + ) may be omitted when writing positive numbers, but the negative sign ( – ) must always be written for negative numbers.  Thus, if there is no sign in front of an integer, the integer is understood to be positive. </a:t>
            </a:r>
            <a:endParaRPr lang="en-US" i="0" dirty="0">
              <a:solidFill>
                <a:srgbClr val="00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TotalTime>
  <Words>360</Words>
  <Application>Microsoft Office PowerPoint</Application>
  <PresentationFormat>On-screen Show (4:3)</PresentationFormat>
  <Paragraphs>105</Paragraphs>
  <Slides>13</Slides>
  <Notes>5</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8" baseType="lpstr">
      <vt:lpstr>Calibri</vt:lpstr>
      <vt:lpstr>Courier New</vt:lpstr>
      <vt:lpstr>Arial</vt:lpstr>
      <vt:lpstr>Office Theme</vt:lpstr>
      <vt:lpstr>Equation</vt:lpstr>
      <vt:lpstr>Section 2.2</vt:lpstr>
      <vt:lpstr>Objectives</vt:lpstr>
      <vt:lpstr>Example 1</vt:lpstr>
      <vt:lpstr>Rules for Addition with Integers</vt:lpstr>
      <vt:lpstr>Rules for Addition with Integers</vt:lpstr>
      <vt:lpstr>Rules for Addition with Integers</vt:lpstr>
      <vt:lpstr>Rules for Addition with Integers</vt:lpstr>
      <vt:lpstr>Example 2</vt:lpstr>
      <vt:lpstr>Addition in Vertical Format</vt:lpstr>
      <vt:lpstr>Example 3</vt:lpstr>
      <vt:lpstr>Example 3 (cont.)</vt:lpstr>
      <vt:lpstr>Example 4</vt:lpstr>
      <vt:lpstr>Example 4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79</cp:revision>
  <dcterms:created xsi:type="dcterms:W3CDTF">2013-04-26T14:43:13Z</dcterms:created>
  <dcterms:modified xsi:type="dcterms:W3CDTF">2017-08-02T15:34:24Z</dcterms:modified>
</cp:coreProperties>
</file>