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8" r:id="rId3"/>
    <p:sldId id="260" r:id="rId4"/>
    <p:sldId id="261" r:id="rId5"/>
    <p:sldId id="263" r:id="rId6"/>
    <p:sldId id="264" r:id="rId7"/>
    <p:sldId id="266" r:id="rId8"/>
    <p:sldId id="269" r:id="rId9"/>
    <p:sldId id="271" r:id="rId10"/>
    <p:sldId id="273" r:id="rId11"/>
    <p:sldId id="276" r:id="rId12"/>
    <p:sldId id="277" r:id="rId13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6"/>
      <p:bold r:id="rId17"/>
      <p:italic r:id="rId18"/>
      <p:boldItalic r:id="rId1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99"/>
    <a:srgbClr val="000000"/>
    <a:srgbClr val="00808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09" autoAdjust="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3" Type="http://schemas.openxmlformats.org/officeDocument/2006/relationships/image" Target="../media/image54.wmf"/><Relationship Id="rId7" Type="http://schemas.openxmlformats.org/officeDocument/2006/relationships/image" Target="../media/image58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6" Type="http://schemas.openxmlformats.org/officeDocument/2006/relationships/image" Target="../media/image57.wmf"/><Relationship Id="rId5" Type="http://schemas.openxmlformats.org/officeDocument/2006/relationships/image" Target="../media/image56.wmf"/><Relationship Id="rId10" Type="http://schemas.openxmlformats.org/officeDocument/2006/relationships/image" Target="../media/image61.wmf"/><Relationship Id="rId4" Type="http://schemas.openxmlformats.org/officeDocument/2006/relationships/image" Target="../media/image55.wmf"/><Relationship Id="rId9" Type="http://schemas.openxmlformats.org/officeDocument/2006/relationships/image" Target="../media/image60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image" Target="../media/image22.wmf"/><Relationship Id="rId3" Type="http://schemas.openxmlformats.org/officeDocument/2006/relationships/image" Target="../media/image12.wmf"/><Relationship Id="rId7" Type="http://schemas.openxmlformats.org/officeDocument/2006/relationships/image" Target="../media/image16.wmf"/><Relationship Id="rId12" Type="http://schemas.openxmlformats.org/officeDocument/2006/relationships/image" Target="../media/image21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11" Type="http://schemas.openxmlformats.org/officeDocument/2006/relationships/image" Target="../media/image20.wmf"/><Relationship Id="rId5" Type="http://schemas.openxmlformats.org/officeDocument/2006/relationships/image" Target="../media/image14.wmf"/><Relationship Id="rId15" Type="http://schemas.openxmlformats.org/officeDocument/2006/relationships/image" Target="../media/image24.wmf"/><Relationship Id="rId10" Type="http://schemas.openxmlformats.org/officeDocument/2006/relationships/image" Target="../media/image19.wmf"/><Relationship Id="rId4" Type="http://schemas.openxmlformats.org/officeDocument/2006/relationships/image" Target="../media/image13.wmf"/><Relationship Id="rId9" Type="http://schemas.openxmlformats.org/officeDocument/2006/relationships/image" Target="../media/image18.wmf"/><Relationship Id="rId14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image" Target="../media/image37.wmf"/><Relationship Id="rId3" Type="http://schemas.openxmlformats.org/officeDocument/2006/relationships/image" Target="../media/image27.wmf"/><Relationship Id="rId7" Type="http://schemas.openxmlformats.org/officeDocument/2006/relationships/image" Target="../media/image31.wmf"/><Relationship Id="rId12" Type="http://schemas.openxmlformats.org/officeDocument/2006/relationships/image" Target="../media/image36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11" Type="http://schemas.openxmlformats.org/officeDocument/2006/relationships/image" Target="../media/image35.wmf"/><Relationship Id="rId5" Type="http://schemas.openxmlformats.org/officeDocument/2006/relationships/image" Target="../media/image29.wmf"/><Relationship Id="rId15" Type="http://schemas.openxmlformats.org/officeDocument/2006/relationships/image" Target="../media/image39.wmf"/><Relationship Id="rId10" Type="http://schemas.openxmlformats.org/officeDocument/2006/relationships/image" Target="../media/image34.wmf"/><Relationship Id="rId4" Type="http://schemas.openxmlformats.org/officeDocument/2006/relationships/image" Target="../media/image28.wmf"/><Relationship Id="rId9" Type="http://schemas.openxmlformats.org/officeDocument/2006/relationships/image" Target="../media/image33.wmf"/><Relationship Id="rId14" Type="http://schemas.openxmlformats.org/officeDocument/2006/relationships/image" Target="../media/image3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0234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9973CF-09D7-4052-A646-9CEA07203C14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70B726-89BE-47BA-84FE-5B5C1DBE18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560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479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77956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7010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64602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8595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7960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421" y="6029382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4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46.bin"/><Relationship Id="rId5" Type="http://schemas.openxmlformats.org/officeDocument/2006/relationships/image" Target="../media/image46.wmf"/><Relationship Id="rId4" Type="http://schemas.openxmlformats.org/officeDocument/2006/relationships/oleObject" Target="../embeddings/oleObject45.bin"/><Relationship Id="rId9" Type="http://schemas.openxmlformats.org/officeDocument/2006/relationships/image" Target="../media/image48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0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5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49.bin"/><Relationship Id="rId5" Type="http://schemas.openxmlformats.org/officeDocument/2006/relationships/image" Target="../media/image49.wmf"/><Relationship Id="rId4" Type="http://schemas.openxmlformats.org/officeDocument/2006/relationships/oleObject" Target="../embeddings/oleObject48.bin"/><Relationship Id="rId9" Type="http://schemas.openxmlformats.org/officeDocument/2006/relationships/image" Target="../media/image51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3.bin"/><Relationship Id="rId13" Type="http://schemas.openxmlformats.org/officeDocument/2006/relationships/image" Target="../media/image56.wmf"/><Relationship Id="rId18" Type="http://schemas.openxmlformats.org/officeDocument/2006/relationships/oleObject" Target="../embeddings/oleObject58.bin"/><Relationship Id="rId3" Type="http://schemas.openxmlformats.org/officeDocument/2006/relationships/notesSlide" Target="../notesSlides/notesSlide6.xml"/><Relationship Id="rId21" Type="http://schemas.openxmlformats.org/officeDocument/2006/relationships/image" Target="../media/image60.wmf"/><Relationship Id="rId7" Type="http://schemas.openxmlformats.org/officeDocument/2006/relationships/image" Target="../media/image53.wmf"/><Relationship Id="rId12" Type="http://schemas.openxmlformats.org/officeDocument/2006/relationships/oleObject" Target="../embeddings/oleObject55.bin"/><Relationship Id="rId17" Type="http://schemas.openxmlformats.org/officeDocument/2006/relationships/image" Target="../media/image5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7.bin"/><Relationship Id="rId20" Type="http://schemas.openxmlformats.org/officeDocument/2006/relationships/oleObject" Target="../embeddings/oleObject59.bin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52.bin"/><Relationship Id="rId11" Type="http://schemas.openxmlformats.org/officeDocument/2006/relationships/image" Target="../media/image55.wmf"/><Relationship Id="rId5" Type="http://schemas.openxmlformats.org/officeDocument/2006/relationships/image" Target="../media/image52.wmf"/><Relationship Id="rId15" Type="http://schemas.openxmlformats.org/officeDocument/2006/relationships/image" Target="../media/image57.wmf"/><Relationship Id="rId23" Type="http://schemas.openxmlformats.org/officeDocument/2006/relationships/image" Target="../media/image61.wmf"/><Relationship Id="rId10" Type="http://schemas.openxmlformats.org/officeDocument/2006/relationships/oleObject" Target="../embeddings/oleObject54.bin"/><Relationship Id="rId19" Type="http://schemas.openxmlformats.org/officeDocument/2006/relationships/image" Target="../media/image59.wmf"/><Relationship Id="rId4" Type="http://schemas.openxmlformats.org/officeDocument/2006/relationships/oleObject" Target="../embeddings/oleObject51.bin"/><Relationship Id="rId9" Type="http://schemas.openxmlformats.org/officeDocument/2006/relationships/image" Target="../media/image54.wmf"/><Relationship Id="rId14" Type="http://schemas.openxmlformats.org/officeDocument/2006/relationships/oleObject" Target="../embeddings/oleObject56.bin"/><Relationship Id="rId22" Type="http://schemas.openxmlformats.org/officeDocument/2006/relationships/oleObject" Target="../embeddings/oleObject60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7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14.bin"/><Relationship Id="rId18" Type="http://schemas.openxmlformats.org/officeDocument/2006/relationships/image" Target="../media/image17.wmf"/><Relationship Id="rId26" Type="http://schemas.openxmlformats.org/officeDocument/2006/relationships/image" Target="../media/image21.wmf"/><Relationship Id="rId3" Type="http://schemas.openxmlformats.org/officeDocument/2006/relationships/oleObject" Target="../embeddings/oleObject9.bin"/><Relationship Id="rId21" Type="http://schemas.openxmlformats.org/officeDocument/2006/relationships/oleObject" Target="../embeddings/oleObject18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4.wmf"/><Relationship Id="rId17" Type="http://schemas.openxmlformats.org/officeDocument/2006/relationships/oleObject" Target="../embeddings/oleObject16.bin"/><Relationship Id="rId25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6.wmf"/><Relationship Id="rId20" Type="http://schemas.openxmlformats.org/officeDocument/2006/relationships/image" Target="../media/image18.wmf"/><Relationship Id="rId29" Type="http://schemas.openxmlformats.org/officeDocument/2006/relationships/oleObject" Target="../embeddings/oleObject22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3.bin"/><Relationship Id="rId24" Type="http://schemas.openxmlformats.org/officeDocument/2006/relationships/image" Target="../media/image20.wmf"/><Relationship Id="rId32" Type="http://schemas.openxmlformats.org/officeDocument/2006/relationships/image" Target="../media/image24.wmf"/><Relationship Id="rId5" Type="http://schemas.openxmlformats.org/officeDocument/2006/relationships/oleObject" Target="../embeddings/oleObject10.bin"/><Relationship Id="rId15" Type="http://schemas.openxmlformats.org/officeDocument/2006/relationships/oleObject" Target="../embeddings/oleObject15.bin"/><Relationship Id="rId23" Type="http://schemas.openxmlformats.org/officeDocument/2006/relationships/oleObject" Target="../embeddings/oleObject19.bin"/><Relationship Id="rId28" Type="http://schemas.openxmlformats.org/officeDocument/2006/relationships/image" Target="../media/image22.wmf"/><Relationship Id="rId10" Type="http://schemas.openxmlformats.org/officeDocument/2006/relationships/image" Target="../media/image13.wmf"/><Relationship Id="rId19" Type="http://schemas.openxmlformats.org/officeDocument/2006/relationships/oleObject" Target="../embeddings/oleObject17.bin"/><Relationship Id="rId31" Type="http://schemas.openxmlformats.org/officeDocument/2006/relationships/oleObject" Target="../embeddings/oleObject23.bin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5.wmf"/><Relationship Id="rId22" Type="http://schemas.openxmlformats.org/officeDocument/2006/relationships/image" Target="../media/image19.wmf"/><Relationship Id="rId27" Type="http://schemas.openxmlformats.org/officeDocument/2006/relationships/oleObject" Target="../embeddings/oleObject21.bin"/><Relationship Id="rId30" Type="http://schemas.openxmlformats.org/officeDocument/2006/relationships/image" Target="../media/image23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oleObject" Target="../embeddings/oleObject29.bin"/><Relationship Id="rId18" Type="http://schemas.openxmlformats.org/officeDocument/2006/relationships/image" Target="../media/image32.wmf"/><Relationship Id="rId26" Type="http://schemas.openxmlformats.org/officeDocument/2006/relationships/image" Target="../media/image36.wmf"/><Relationship Id="rId3" Type="http://schemas.openxmlformats.org/officeDocument/2006/relationships/oleObject" Target="../embeddings/oleObject24.bin"/><Relationship Id="rId21" Type="http://schemas.openxmlformats.org/officeDocument/2006/relationships/oleObject" Target="../embeddings/oleObject33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29.wmf"/><Relationship Id="rId17" Type="http://schemas.openxmlformats.org/officeDocument/2006/relationships/oleObject" Target="../embeddings/oleObject31.bin"/><Relationship Id="rId25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1.wmf"/><Relationship Id="rId20" Type="http://schemas.openxmlformats.org/officeDocument/2006/relationships/image" Target="../media/image33.wmf"/><Relationship Id="rId29" Type="http://schemas.openxmlformats.org/officeDocument/2006/relationships/oleObject" Target="../embeddings/oleObject37.bin"/><Relationship Id="rId1" Type="http://schemas.openxmlformats.org/officeDocument/2006/relationships/vmlDrawing" Target="../drawings/vmlDrawing5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28.bin"/><Relationship Id="rId24" Type="http://schemas.openxmlformats.org/officeDocument/2006/relationships/image" Target="../media/image35.wmf"/><Relationship Id="rId32" Type="http://schemas.openxmlformats.org/officeDocument/2006/relationships/image" Target="../media/image39.wmf"/><Relationship Id="rId5" Type="http://schemas.openxmlformats.org/officeDocument/2006/relationships/oleObject" Target="../embeddings/oleObject25.bin"/><Relationship Id="rId15" Type="http://schemas.openxmlformats.org/officeDocument/2006/relationships/oleObject" Target="../embeddings/oleObject30.bin"/><Relationship Id="rId23" Type="http://schemas.openxmlformats.org/officeDocument/2006/relationships/oleObject" Target="../embeddings/oleObject34.bin"/><Relationship Id="rId28" Type="http://schemas.openxmlformats.org/officeDocument/2006/relationships/image" Target="../media/image37.wmf"/><Relationship Id="rId10" Type="http://schemas.openxmlformats.org/officeDocument/2006/relationships/image" Target="../media/image28.wmf"/><Relationship Id="rId19" Type="http://schemas.openxmlformats.org/officeDocument/2006/relationships/oleObject" Target="../embeddings/oleObject32.bin"/><Relationship Id="rId31" Type="http://schemas.openxmlformats.org/officeDocument/2006/relationships/oleObject" Target="../embeddings/oleObject38.bin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7.bin"/><Relationship Id="rId14" Type="http://schemas.openxmlformats.org/officeDocument/2006/relationships/image" Target="../media/image30.wmf"/><Relationship Id="rId22" Type="http://schemas.openxmlformats.org/officeDocument/2006/relationships/image" Target="../media/image34.wmf"/><Relationship Id="rId27" Type="http://schemas.openxmlformats.org/officeDocument/2006/relationships/oleObject" Target="../embeddings/oleObject36.bin"/><Relationship Id="rId30" Type="http://schemas.openxmlformats.org/officeDocument/2006/relationships/image" Target="../media/image38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40.bin"/><Relationship Id="rId5" Type="http://schemas.openxmlformats.org/officeDocument/2006/relationships/image" Target="../media/image40.wmf"/><Relationship Id="rId4" Type="http://schemas.openxmlformats.org/officeDocument/2006/relationships/oleObject" Target="../embeddings/oleObject39.bin"/><Relationship Id="rId9" Type="http://schemas.openxmlformats.org/officeDocument/2006/relationships/image" Target="../media/image42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4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43.bin"/><Relationship Id="rId5" Type="http://schemas.openxmlformats.org/officeDocument/2006/relationships/image" Target="../media/image43.wmf"/><Relationship Id="rId4" Type="http://schemas.openxmlformats.org/officeDocument/2006/relationships/oleObject" Target="../embeddings/oleObject42.bin"/><Relationship Id="rId9" Type="http://schemas.openxmlformats.org/officeDocument/2006/relationships/image" Target="../media/image4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2.3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Subtraction with Integers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5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To subtract:</a:t>
            </a:r>
          </a:p>
          <a:p>
            <a:pPr eaLnBrk="1" hangingPunct="1"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        		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181600" y="2590800"/>
            <a:ext cx="2286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Sign is changed.</a:t>
            </a:r>
            <a:endParaRPr lang="en-US" sz="2000" dirty="0">
              <a:solidFill>
                <a:srgbClr val="008080"/>
              </a:solidFill>
              <a:latin typeface="+mn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181600" y="3165144"/>
            <a:ext cx="2286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difference</a:t>
            </a:r>
            <a:endParaRPr lang="en-US" sz="2000" dirty="0">
              <a:solidFill>
                <a:srgbClr val="008080"/>
              </a:solidFill>
              <a:latin typeface="+mn-lt"/>
            </a:endParaRPr>
          </a:p>
        </p:txBody>
      </p:sp>
      <p:graphicFrame>
        <p:nvGraphicFramePr>
          <p:cNvPr id="15361" name="Object 1"/>
          <p:cNvGraphicFramePr>
            <a:graphicFrameLocks noChangeAspect="1"/>
          </p:cNvGraphicFramePr>
          <p:nvPr/>
        </p:nvGraphicFramePr>
        <p:xfrm>
          <a:off x="1536700" y="2147888"/>
          <a:ext cx="10668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8" name="Equation" r:id="rId4" imgW="1066680" imgH="977760" progId="Equation.DSMT4">
                  <p:embed/>
                </p:oleObj>
              </mc:Choice>
              <mc:Fallback>
                <p:oleObj name="Equation" r:id="rId4" imgW="1066680" imgH="97776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6700" y="2147888"/>
                        <a:ext cx="10668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3" name="Object 3"/>
          <p:cNvGraphicFramePr>
            <a:graphicFrameLocks noChangeAspect="1"/>
          </p:cNvGraphicFramePr>
          <p:nvPr/>
        </p:nvGraphicFramePr>
        <p:xfrm>
          <a:off x="3803650" y="2119086"/>
          <a:ext cx="11049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9" name="Equation" r:id="rId6" imgW="1104840" imgH="1002960" progId="Equation.DSMT4">
                  <p:embed/>
                </p:oleObj>
              </mc:Choice>
              <mc:Fallback>
                <p:oleObj name="Equation" r:id="rId6" imgW="1104840" imgH="1002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3650" y="2119086"/>
                        <a:ext cx="11049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4191000" y="3239408"/>
          <a:ext cx="63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0" name="Equation" r:id="rId8" imgW="634680" imgH="291960" progId="Equation.DSMT4">
                  <p:embed/>
                </p:oleObj>
              </mc:Choice>
              <mc:Fallback>
                <p:oleObj name="Equation" r:id="rId8" imgW="63468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3239408"/>
                        <a:ext cx="635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2452914" y="1295400"/>
            <a:ext cx="61073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Add the opposite of the bottom number.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6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Determine whether or not the given integer is a solution to the given equation by substituting for the variable and then evaluating.</a:t>
            </a:r>
          </a:p>
          <a:p>
            <a:pPr eaLnBrk="1" hangingPunct="1"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a. 			                	</a:t>
            </a:r>
          </a:p>
          <a:p>
            <a:pPr>
              <a:spcBef>
                <a:spcPts val="1200"/>
              </a:spcBef>
            </a:pPr>
            <a:r>
              <a:rPr lang="en-US" b="1" dirty="0" smtClean="0">
                <a:solidFill>
                  <a:schemeClr val="tx1"/>
                </a:solidFill>
              </a:rPr>
              <a:t>b. 			                	</a:t>
            </a:r>
          </a:p>
          <a:p>
            <a:pPr eaLnBrk="1" hangingPunct="1">
              <a:spcBef>
                <a:spcPts val="1200"/>
              </a:spcBef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c.</a:t>
            </a:r>
          </a:p>
          <a:p>
            <a:pPr eaLnBrk="1" hangingPunct="1">
              <a:buNone/>
            </a:pPr>
            <a:endParaRPr lang="en-US" sz="1400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992872" y="2715904"/>
          <a:ext cx="3441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Equation" r:id="rId4" imgW="3441600" imgH="444240" progId="Equation.DSMT4">
                  <p:embed/>
                </p:oleObj>
              </mc:Choice>
              <mc:Fallback>
                <p:oleObj name="Equation" r:id="rId4" imgW="3441600" imgH="4442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2872" y="2715904"/>
                        <a:ext cx="3441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949656" y="3367314"/>
          <a:ext cx="2387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Equation" r:id="rId6" imgW="2387520" imgH="380880" progId="Equation.DSMT4">
                  <p:embed/>
                </p:oleObj>
              </mc:Choice>
              <mc:Fallback>
                <p:oleObj name="Equation" r:id="rId6" imgW="238752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9656" y="3367314"/>
                        <a:ext cx="23876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6"/>
          <p:cNvGraphicFramePr>
            <a:graphicFrameLocks noChangeAspect="1"/>
          </p:cNvGraphicFramePr>
          <p:nvPr/>
        </p:nvGraphicFramePr>
        <p:xfrm>
          <a:off x="941696" y="3915228"/>
          <a:ext cx="2946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Equation" r:id="rId8" imgW="2946240" imgH="380880" progId="Equation.DSMT4">
                  <p:embed/>
                </p:oleObj>
              </mc:Choice>
              <mc:Fallback>
                <p:oleObj name="Equation" r:id="rId8" imgW="294624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1696" y="3915228"/>
                        <a:ext cx="29464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6 (cont.)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Solutions</a:t>
            </a:r>
          </a:p>
          <a:p>
            <a:pPr eaLnBrk="1" hangingPunct="1"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a. 			                	</a:t>
            </a:r>
          </a:p>
          <a:p>
            <a:pPr eaLnBrk="1" hangingPunct="1">
              <a:buNone/>
            </a:pPr>
            <a:endParaRPr lang="en-US" b="1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sz="1400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763504" y="1862667"/>
          <a:ext cx="2057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5" name="Equation" r:id="rId4" imgW="2057400" imgH="444240" progId="Equation.DSMT4">
                  <p:embed/>
                </p:oleObj>
              </mc:Choice>
              <mc:Fallback>
                <p:oleObj name="Equation" r:id="rId4" imgW="205740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504" y="1862667"/>
                        <a:ext cx="20574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/>
        </p:nvGraphicFramePr>
        <p:xfrm>
          <a:off x="1130323" y="2147888"/>
          <a:ext cx="26416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6" name="Equation" r:id="rId6" imgW="2641320" imgH="787320" progId="Equation.DSMT4">
                  <p:embed/>
                </p:oleObj>
              </mc:Choice>
              <mc:Fallback>
                <p:oleObj name="Equation" r:id="rId6" imgW="2641320" imgH="787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323" y="2147888"/>
                        <a:ext cx="26416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/>
        </p:nvGraphicFramePr>
        <p:xfrm>
          <a:off x="1382713" y="2681288"/>
          <a:ext cx="25273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7" name="Equation" r:id="rId8" imgW="2527200" imgH="787320" progId="Equation.DSMT4">
                  <p:embed/>
                </p:oleObj>
              </mc:Choice>
              <mc:Fallback>
                <p:oleObj name="Equation" r:id="rId8" imgW="2527200" imgH="787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2713" y="2681288"/>
                        <a:ext cx="25273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295400" y="3945467"/>
            <a:ext cx="342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–</a:t>
            </a:r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14 </a:t>
            </a:r>
            <a:r>
              <a:rPr lang="en-US" sz="2800" b="1" dirty="0" smtClean="0">
                <a:solidFill>
                  <a:srgbClr val="FF0000"/>
                </a:solidFill>
                <a:latin typeface="+mn-lt"/>
              </a:rPr>
              <a:t>is not </a:t>
            </a:r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a solution.</a:t>
            </a:r>
            <a:endParaRPr lang="en-US" sz="2800" dirty="0">
              <a:solidFill>
                <a:srgbClr val="FF0000"/>
              </a:solidFill>
              <a:latin typeface="+mn-lt"/>
            </a:endParaRPr>
          </a:p>
        </p:txBody>
      </p:sp>
      <p:graphicFrame>
        <p:nvGraphicFramePr>
          <p:cNvPr id="13" name="Object 5"/>
          <p:cNvGraphicFramePr>
            <a:graphicFrameLocks noChangeAspect="1"/>
          </p:cNvGraphicFramePr>
          <p:nvPr/>
        </p:nvGraphicFramePr>
        <p:xfrm>
          <a:off x="2495128" y="3481481"/>
          <a:ext cx="1435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8" name="Equation" r:id="rId10" imgW="1434960" imgH="380880" progId="Equation.DSMT4">
                  <p:embed/>
                </p:oleObj>
              </mc:Choice>
              <mc:Fallback>
                <p:oleObj name="Equation" r:id="rId10" imgW="1434960" imgH="3808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5128" y="3481481"/>
                        <a:ext cx="14351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ontent Placeholder 2"/>
          <p:cNvSpPr txBox="1">
            <a:spLocks/>
          </p:cNvSpPr>
          <p:nvPr/>
        </p:nvSpPr>
        <p:spPr>
          <a:xfrm>
            <a:off x="4800600" y="1447800"/>
            <a:ext cx="3886200" cy="319472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b. 			                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5901267" y="3869690"/>
          <a:ext cx="1574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9" name="Equation" r:id="rId12" imgW="1574640" imgH="291960" progId="Equation.DSMT4">
                  <p:embed/>
                </p:oleObj>
              </mc:Choice>
              <mc:Fallback>
                <p:oleObj name="Equation" r:id="rId12" imgW="1574640" imgH="2919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1267" y="3869690"/>
                        <a:ext cx="1574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5"/>
          <p:cNvGraphicFramePr>
            <a:graphicFrameLocks noChangeAspect="1"/>
          </p:cNvGraphicFramePr>
          <p:nvPr/>
        </p:nvGraphicFramePr>
        <p:xfrm>
          <a:off x="5284148" y="4099256"/>
          <a:ext cx="22479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0" name="Equation" r:id="rId14" imgW="2247840" imgH="787320" progId="Equation.DSMT4">
                  <p:embed/>
                </p:oleObj>
              </mc:Choice>
              <mc:Fallback>
                <p:oleObj name="Equation" r:id="rId14" imgW="2247840" imgH="78732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4148" y="4099256"/>
                        <a:ext cx="22479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5371010" y="5469018"/>
            <a:ext cx="342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–</a:t>
            </a:r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10 </a:t>
            </a:r>
            <a:r>
              <a:rPr lang="en-US" sz="2800" b="1" dirty="0" smtClean="0">
                <a:solidFill>
                  <a:srgbClr val="FF0000"/>
                </a:solidFill>
                <a:latin typeface="+mn-lt"/>
              </a:rPr>
              <a:t>is not </a:t>
            </a:r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a solution.</a:t>
            </a:r>
            <a:endParaRPr lang="en-US" sz="2800" dirty="0">
              <a:solidFill>
                <a:srgbClr val="FF0000"/>
              </a:solidFill>
              <a:latin typeface="+mn-lt"/>
            </a:endParaRPr>
          </a:p>
        </p:txBody>
      </p:sp>
      <p:graphicFrame>
        <p:nvGraphicFramePr>
          <p:cNvPr id="17" name="Object 5"/>
          <p:cNvGraphicFramePr>
            <a:graphicFrameLocks noChangeAspect="1"/>
          </p:cNvGraphicFramePr>
          <p:nvPr/>
        </p:nvGraphicFramePr>
        <p:xfrm>
          <a:off x="6194610" y="5058954"/>
          <a:ext cx="1422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1" name="Equation" r:id="rId16" imgW="1422360" imgH="380880" progId="Equation.DSMT4">
                  <p:embed/>
                </p:oleObj>
              </mc:Choice>
              <mc:Fallback>
                <p:oleObj name="Equation" r:id="rId16" imgW="1422360" imgH="3808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4610" y="5058954"/>
                        <a:ext cx="14224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5520267" y="1593215"/>
          <a:ext cx="1397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2" name="Equation" r:id="rId18" imgW="1396800" imgH="355320" progId="Equation.DSMT4">
                  <p:embed/>
                </p:oleObj>
              </mc:Choice>
              <mc:Fallback>
                <p:oleObj name="Equation" r:id="rId18" imgW="1396800" imgH="35532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0267" y="1593215"/>
                        <a:ext cx="13970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5"/>
          <p:cNvGraphicFramePr>
            <a:graphicFrameLocks noChangeAspect="1"/>
          </p:cNvGraphicFramePr>
          <p:nvPr/>
        </p:nvGraphicFramePr>
        <p:xfrm>
          <a:off x="5518481" y="1853252"/>
          <a:ext cx="13843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3" name="Equation" r:id="rId20" imgW="1384200" imgH="787320" progId="Equation.DSMT4">
                  <p:embed/>
                </p:oleObj>
              </mc:Choice>
              <mc:Fallback>
                <p:oleObj name="Equation" r:id="rId20" imgW="1384200" imgH="78732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8481" y="1853252"/>
                        <a:ext cx="13843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5118100" y="3129366"/>
            <a:ext cx="342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8 </a:t>
            </a:r>
            <a:r>
              <a:rPr lang="en-US" sz="2800" b="1" dirty="0" smtClean="0">
                <a:solidFill>
                  <a:srgbClr val="FF0000"/>
                </a:solidFill>
                <a:latin typeface="+mn-lt"/>
              </a:rPr>
              <a:t>is</a:t>
            </a:r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 a solution.</a:t>
            </a:r>
            <a:endParaRPr lang="en-US" sz="2800" dirty="0">
              <a:solidFill>
                <a:srgbClr val="FF0000"/>
              </a:solidFill>
              <a:latin typeface="+mn-lt"/>
            </a:endParaRPr>
          </a:p>
        </p:txBody>
      </p:sp>
      <p:graphicFrame>
        <p:nvGraphicFramePr>
          <p:cNvPr id="21" name="Object 5"/>
          <p:cNvGraphicFramePr>
            <a:graphicFrameLocks noChangeAspect="1"/>
          </p:cNvGraphicFramePr>
          <p:nvPr/>
        </p:nvGraphicFramePr>
        <p:xfrm>
          <a:off x="5804554" y="2712678"/>
          <a:ext cx="1231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4" name="Equation" r:id="rId22" imgW="1231560" imgH="380880" progId="Equation.DSMT4">
                  <p:embed/>
                </p:oleObj>
              </mc:Choice>
              <mc:Fallback>
                <p:oleObj name="Equation" r:id="rId22" imgW="1231560" imgH="3808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4554" y="2712678"/>
                        <a:ext cx="1231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6" grpId="0"/>
      <p:bldP spid="2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1F497D"/>
                </a:solidFill>
              </a:rPr>
              <a:t>Objectives</a:t>
            </a:r>
            <a:endParaRPr lang="en-US" dirty="0">
              <a:solidFill>
                <a:srgbClr val="1F497D"/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 smtClean="0">
                <a:solidFill>
                  <a:srgbClr val="366092"/>
                </a:solidFill>
              </a:rPr>
              <a:t>Understand that the terms “opposite” and “additive inverse” have the same meaning.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 smtClean="0">
                <a:solidFill>
                  <a:srgbClr val="366092"/>
                </a:solidFill>
              </a:rPr>
              <a:t>Know how to subtract integers.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1F497D"/>
                </a:solidFill>
              </a:rPr>
              <a:t>Subtraction with Integers</a:t>
            </a:r>
            <a:endParaRPr lang="en-US" sz="3200" dirty="0">
              <a:solidFill>
                <a:srgbClr val="1F497D"/>
              </a:solidFill>
            </a:endParaRPr>
          </a:p>
        </p:txBody>
      </p:sp>
      <p:sp>
        <p:nvSpPr>
          <p:cNvPr id="4" name="Content Placeholder 2"/>
          <p:cNvSpPr txBox="1">
            <a:spLocks noGrp="1"/>
          </p:cNvSpPr>
          <p:nvPr>
            <p:ph idx="1"/>
          </p:nvPr>
        </p:nvSpPr>
        <p:spPr bwMode="auto">
          <a:xfrm>
            <a:off x="457200" y="1280160"/>
            <a:ext cx="8229600" cy="2987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 algn="ctr">
              <a:buNone/>
              <a:defRPr/>
            </a:pPr>
            <a:r>
              <a:rPr lang="en-US" b="1" i="0" dirty="0" smtClean="0">
                <a:solidFill>
                  <a:srgbClr val="000000"/>
                </a:solidFill>
              </a:rPr>
              <a:t>Additive Inverse</a:t>
            </a:r>
          </a:p>
          <a:p>
            <a:pPr lvl="0">
              <a:buNone/>
              <a:defRPr/>
            </a:pPr>
            <a:r>
              <a:rPr lang="en-US" i="0" dirty="0" smtClean="0">
                <a:solidFill>
                  <a:srgbClr val="000000"/>
                </a:solidFill>
              </a:rPr>
              <a:t>The </a:t>
            </a:r>
            <a:r>
              <a:rPr lang="en-US" b="1" i="0" dirty="0" smtClean="0">
                <a:solidFill>
                  <a:srgbClr val="C00000"/>
                </a:solidFill>
              </a:rPr>
              <a:t>opposite</a:t>
            </a:r>
            <a:r>
              <a:rPr lang="en-US" i="0" dirty="0" smtClean="0">
                <a:solidFill>
                  <a:srgbClr val="000000"/>
                </a:solidFill>
              </a:rPr>
              <a:t> of an integer is called its </a:t>
            </a:r>
            <a:r>
              <a:rPr lang="en-US" b="1" i="0" dirty="0" smtClean="0">
                <a:solidFill>
                  <a:srgbClr val="C00000"/>
                </a:solidFill>
              </a:rPr>
              <a:t>additive inverse</a:t>
            </a:r>
            <a:r>
              <a:rPr lang="en-US" i="0" dirty="0" smtClean="0">
                <a:solidFill>
                  <a:srgbClr val="000000"/>
                </a:solidFill>
              </a:rPr>
              <a:t>.</a:t>
            </a:r>
          </a:p>
          <a:p>
            <a:pPr lvl="0">
              <a:buNone/>
              <a:defRPr/>
            </a:pPr>
            <a:r>
              <a:rPr lang="en-US" i="0" dirty="0" smtClean="0">
                <a:solidFill>
                  <a:srgbClr val="000000"/>
                </a:solidFill>
              </a:rPr>
              <a:t>The sum of an integer and its additive inverse is 0.</a:t>
            </a:r>
          </a:p>
          <a:p>
            <a:pPr lvl="0">
              <a:buNone/>
              <a:defRPr/>
            </a:pPr>
            <a:r>
              <a:rPr lang="en-US" i="0" dirty="0" smtClean="0">
                <a:solidFill>
                  <a:srgbClr val="000000"/>
                </a:solidFill>
              </a:rPr>
              <a:t>Symbolically, for any integer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i="0" dirty="0" smtClean="0">
                <a:solidFill>
                  <a:srgbClr val="000000"/>
                </a:solidFill>
              </a:rPr>
              <a:t>,  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endParaRPr lang="en-US" dirty="0" smtClean="0">
              <a:solidFill>
                <a:srgbClr val="000000"/>
              </a:solidFill>
              <a:latin typeface="+mn-lt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endParaRPr kumimoji="0" lang="en-US" i="0" u="none" strike="noStrike" kern="1200" cap="none" spc="0" normalizeH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endParaRPr lang="en-US" b="1" dirty="0" smtClean="0">
              <a:solidFill>
                <a:srgbClr val="000000"/>
              </a:solidFill>
              <a:latin typeface="+mn-lt"/>
            </a:endParaRPr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3624263" y="3581400"/>
          <a:ext cx="1944687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1942920" imgH="444240" progId="Equation.DSMT4">
                  <p:embed/>
                </p:oleObj>
              </mc:Choice>
              <mc:Fallback>
                <p:oleObj name="Equation" r:id="rId3" imgW="1942920" imgH="4442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4263" y="3581400"/>
                        <a:ext cx="1944687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Subtraction with Integers</a:t>
            </a:r>
            <a:endParaRPr lang="en-US" sz="3200" dirty="0">
              <a:solidFill>
                <a:srgbClr val="1F497D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57200" y="1280160"/>
            <a:ext cx="8229600" cy="4206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Difference</a:t>
            </a:r>
          </a:p>
          <a:p>
            <a:pPr lvl="0" eaLnBrk="0" hangingPunct="0">
              <a:spcBef>
                <a:spcPct val="20000"/>
              </a:spcBef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any integer </a:t>
            </a:r>
            <a:r>
              <a:rPr lang="en-US" sz="2800" i="1" dirty="0" smtClean="0">
                <a:solidFill>
                  <a:srgbClr val="000000"/>
                </a:solidFill>
                <a:latin typeface="+mj-lt"/>
              </a:rPr>
              <a:t>a </a:t>
            </a:r>
            <a:r>
              <a:rPr lang="en-US" sz="2800" dirty="0" smtClean="0">
                <a:solidFill>
                  <a:srgbClr val="000000"/>
                </a:solidFill>
                <a:latin typeface="+mj-lt"/>
              </a:rPr>
              <a:t>and</a:t>
            </a:r>
            <a:r>
              <a:rPr lang="en-US" sz="2800" i="1" dirty="0" smtClean="0">
                <a:solidFill>
                  <a:srgbClr val="000000"/>
                </a:solidFill>
                <a:latin typeface="+mj-lt"/>
              </a:rPr>
              <a:t> b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the 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difference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between </a:t>
            </a:r>
            <a:r>
              <a:rPr lang="en-US" sz="2800" i="1" dirty="0" smtClean="0">
                <a:solidFill>
                  <a:srgbClr val="000000"/>
                </a:solidFill>
                <a:latin typeface="+mj-lt"/>
              </a:rPr>
              <a:t>a </a:t>
            </a:r>
            <a:r>
              <a:rPr lang="en-US" sz="2800" dirty="0" smtClean="0">
                <a:solidFill>
                  <a:srgbClr val="000000"/>
                </a:solidFill>
                <a:latin typeface="+mj-lt"/>
              </a:rPr>
              <a:t>and</a:t>
            </a:r>
            <a:r>
              <a:rPr lang="en-US" sz="2800" i="1" dirty="0" smtClean="0">
                <a:solidFill>
                  <a:srgbClr val="000000"/>
                </a:solidFill>
                <a:latin typeface="+mj-lt"/>
              </a:rPr>
              <a:t> b</a:t>
            </a:r>
            <a:r>
              <a:rPr lang="en-US" sz="2800" i="1" dirty="0" smtClean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+mn-lt"/>
              </a:rPr>
              <a:t>is defined as follows: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endParaRPr lang="en-US" sz="2800" dirty="0" smtClean="0">
              <a:solidFill>
                <a:srgbClr val="000000"/>
              </a:solidFill>
              <a:latin typeface="+mn-lt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This expression is read           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endParaRPr kumimoji="0" lang="en-US" sz="1000" b="1" i="1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1404899"/>
              </p:ext>
            </p:extLst>
          </p:nvPr>
        </p:nvGraphicFramePr>
        <p:xfrm>
          <a:off x="806450" y="4889500"/>
          <a:ext cx="6896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3" imgW="6895800" imgH="380880" progId="Equation.DSMT4">
                  <p:embed/>
                </p:oleObj>
              </mc:Choice>
              <mc:Fallback>
                <p:oleObj name="Equation" r:id="rId3" imgW="6895800" imgH="3808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6450" y="4889500"/>
                        <a:ext cx="68961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3314700" y="2908300"/>
          <a:ext cx="2247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5" imgW="2247900" imgH="444500" progId="Equation.DSMT4">
                  <p:embed/>
                </p:oleObj>
              </mc:Choice>
              <mc:Fallback>
                <p:oleObj name="Equation" r:id="rId5" imgW="2247900" imgH="4445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700" y="2908300"/>
                        <a:ext cx="2247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/>
          <p:cNvCxnSpPr/>
          <p:nvPr/>
        </p:nvCxnSpPr>
        <p:spPr>
          <a:xfrm flipV="1">
            <a:off x="3654156" y="3284560"/>
            <a:ext cx="0" cy="533400"/>
          </a:xfrm>
          <a:prstGeom prst="line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3280917" y="3850944"/>
            <a:ext cx="83388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minus</a:t>
            </a:r>
            <a:endParaRPr lang="en-US" sz="2000" dirty="0">
              <a:solidFill>
                <a:srgbClr val="008080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5101956" y="3290248"/>
            <a:ext cx="0" cy="533400"/>
          </a:xfrm>
          <a:prstGeom prst="line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572000" y="3856632"/>
            <a:ext cx="11160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opposite</a:t>
            </a:r>
            <a:endParaRPr lang="en-US" sz="2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1F497D"/>
                </a:solidFill>
              </a:rPr>
              <a:t>Example 1</a:t>
            </a:r>
            <a:endParaRPr lang="en-US" sz="3200" dirty="0">
              <a:solidFill>
                <a:srgbClr val="1F497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i="0" dirty="0" smtClean="0">
                <a:solidFill>
                  <a:srgbClr val="366092"/>
                </a:solidFill>
              </a:rPr>
              <a:t>Find the following differences.</a:t>
            </a:r>
          </a:p>
          <a:p>
            <a:pPr>
              <a:buNone/>
            </a:pPr>
            <a:r>
              <a:rPr lang="en-US" b="1" i="0" dirty="0" smtClean="0">
                <a:solidFill>
                  <a:srgbClr val="366092"/>
                </a:solidFill>
              </a:rPr>
              <a:t>a.</a:t>
            </a:r>
          </a:p>
          <a:p>
            <a:pPr>
              <a:buNone/>
            </a:pPr>
            <a:endParaRPr lang="en-US" sz="1400" b="1" i="0" dirty="0" smtClean="0">
              <a:solidFill>
                <a:srgbClr val="366092"/>
              </a:solidFill>
            </a:endParaRPr>
          </a:p>
          <a:p>
            <a:pPr>
              <a:buNone/>
            </a:pPr>
            <a:r>
              <a:rPr lang="en-US" b="1" i="0" dirty="0" smtClean="0">
                <a:solidFill>
                  <a:srgbClr val="366092"/>
                </a:solidFill>
              </a:rPr>
              <a:t>b.</a:t>
            </a:r>
          </a:p>
          <a:p>
            <a:pPr>
              <a:buNone/>
            </a:pPr>
            <a:endParaRPr lang="en-US" sz="1400" b="1" i="0" dirty="0" smtClean="0">
              <a:solidFill>
                <a:srgbClr val="366092"/>
              </a:solidFill>
            </a:endParaRPr>
          </a:p>
          <a:p>
            <a:pPr>
              <a:buNone/>
            </a:pPr>
            <a:r>
              <a:rPr lang="en-US" b="1" i="0" dirty="0" smtClean="0">
                <a:solidFill>
                  <a:srgbClr val="366092"/>
                </a:solidFill>
              </a:rPr>
              <a:t>c.</a:t>
            </a:r>
          </a:p>
          <a:p>
            <a:pPr>
              <a:buNone/>
            </a:pPr>
            <a:endParaRPr lang="en-US" sz="1400" b="1" i="0" dirty="0" smtClean="0">
              <a:solidFill>
                <a:srgbClr val="366092"/>
              </a:solidFill>
            </a:endParaRPr>
          </a:p>
          <a:p>
            <a:pPr>
              <a:buNone/>
            </a:pPr>
            <a:r>
              <a:rPr lang="en-US" b="1" i="0" dirty="0" smtClean="0">
                <a:solidFill>
                  <a:srgbClr val="366092"/>
                </a:solidFill>
              </a:rPr>
              <a:t>d.</a:t>
            </a:r>
          </a:p>
          <a:p>
            <a:pPr>
              <a:buNone/>
            </a:pPr>
            <a:endParaRPr lang="en-US" sz="1400" b="1" i="0" dirty="0" smtClean="0">
              <a:solidFill>
                <a:srgbClr val="366092"/>
              </a:solidFill>
            </a:endParaRPr>
          </a:p>
          <a:p>
            <a:pPr>
              <a:buNone/>
            </a:pPr>
            <a:r>
              <a:rPr lang="en-US" b="1" i="0" dirty="0" smtClean="0">
                <a:solidFill>
                  <a:srgbClr val="366092"/>
                </a:solidFill>
              </a:rPr>
              <a:t>e.</a:t>
            </a:r>
            <a:endParaRPr lang="en-US" b="1" i="0" dirty="0">
              <a:solidFill>
                <a:srgbClr val="366092"/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984250" y="1843088"/>
          <a:ext cx="1574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3" imgW="1574640" imgH="469800" progId="Equation.DSMT4">
                  <p:embed/>
                </p:oleObj>
              </mc:Choice>
              <mc:Fallback>
                <p:oleObj name="Equation" r:id="rId3" imgW="1574640" imgH="4698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4250" y="1843088"/>
                        <a:ext cx="15748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996950" y="2605088"/>
          <a:ext cx="1587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5" imgW="1587240" imgH="469800" progId="Equation.DSMT4">
                  <p:embed/>
                </p:oleObj>
              </mc:Choice>
              <mc:Fallback>
                <p:oleObj name="Equation" r:id="rId5" imgW="1587240" imgH="4698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6950" y="2605088"/>
                        <a:ext cx="15875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990600" y="3367088"/>
          <a:ext cx="1752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7" imgW="1752480" imgH="469800" progId="Equation.DSMT4">
                  <p:embed/>
                </p:oleObj>
              </mc:Choice>
              <mc:Fallback>
                <p:oleObj name="Equation" r:id="rId7" imgW="1752480" imgH="4698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367088"/>
                        <a:ext cx="17526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996950" y="4129088"/>
          <a:ext cx="1574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9" imgW="1574640" imgH="469800" progId="Equation.DSMT4">
                  <p:embed/>
                </p:oleObj>
              </mc:Choice>
              <mc:Fallback>
                <p:oleObj name="Equation" r:id="rId9" imgW="1574640" imgH="4698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6950" y="4129088"/>
                        <a:ext cx="15748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984250" y="4967288"/>
          <a:ext cx="1600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11" imgW="1600200" imgH="469800" progId="Equation.DSMT4">
                  <p:embed/>
                </p:oleObj>
              </mc:Choice>
              <mc:Fallback>
                <p:oleObj name="Equation" r:id="rId11" imgW="1600200" imgH="4698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4250" y="4967288"/>
                        <a:ext cx="16002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 (cont.)</a:t>
            </a:r>
            <a:endParaRPr lang="en-US" sz="3200" dirty="0">
              <a:solidFill>
                <a:srgbClr val="1F497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i="0" dirty="0" smtClean="0">
                <a:solidFill>
                  <a:srgbClr val="366092"/>
                </a:solidFill>
              </a:rPr>
              <a:t>Solutions</a:t>
            </a:r>
          </a:p>
          <a:p>
            <a:pPr>
              <a:buNone/>
            </a:pPr>
            <a:r>
              <a:rPr lang="en-US" b="1" i="0" dirty="0" smtClean="0">
                <a:solidFill>
                  <a:srgbClr val="366092"/>
                </a:solidFill>
              </a:rPr>
              <a:t>a.</a:t>
            </a:r>
          </a:p>
          <a:p>
            <a:pPr>
              <a:buNone/>
            </a:pPr>
            <a:endParaRPr lang="en-US" sz="1400" b="1" i="0" dirty="0" smtClean="0">
              <a:solidFill>
                <a:srgbClr val="366092"/>
              </a:solidFill>
            </a:endParaRPr>
          </a:p>
          <a:p>
            <a:pPr>
              <a:buNone/>
            </a:pPr>
            <a:r>
              <a:rPr lang="en-US" b="1" i="0" dirty="0" smtClean="0">
                <a:solidFill>
                  <a:srgbClr val="366092"/>
                </a:solidFill>
              </a:rPr>
              <a:t>b.</a:t>
            </a:r>
          </a:p>
          <a:p>
            <a:pPr>
              <a:buNone/>
            </a:pPr>
            <a:endParaRPr lang="en-US" sz="1400" b="1" i="0" dirty="0" smtClean="0">
              <a:solidFill>
                <a:srgbClr val="366092"/>
              </a:solidFill>
            </a:endParaRPr>
          </a:p>
          <a:p>
            <a:pPr>
              <a:buNone/>
            </a:pPr>
            <a:r>
              <a:rPr lang="en-US" b="1" i="0" dirty="0" smtClean="0">
                <a:solidFill>
                  <a:srgbClr val="366092"/>
                </a:solidFill>
              </a:rPr>
              <a:t>c.</a:t>
            </a:r>
          </a:p>
          <a:p>
            <a:pPr>
              <a:buNone/>
            </a:pPr>
            <a:endParaRPr lang="en-US" sz="1400" b="1" i="0" dirty="0" smtClean="0">
              <a:solidFill>
                <a:srgbClr val="366092"/>
              </a:solidFill>
            </a:endParaRPr>
          </a:p>
          <a:p>
            <a:pPr>
              <a:buNone/>
            </a:pPr>
            <a:r>
              <a:rPr lang="en-US" b="1" i="0" dirty="0" smtClean="0">
                <a:solidFill>
                  <a:srgbClr val="366092"/>
                </a:solidFill>
              </a:rPr>
              <a:t>d.</a:t>
            </a:r>
          </a:p>
          <a:p>
            <a:pPr>
              <a:buNone/>
            </a:pPr>
            <a:endParaRPr lang="en-US" sz="1400" b="1" i="0" dirty="0" smtClean="0">
              <a:solidFill>
                <a:srgbClr val="366092"/>
              </a:solidFill>
            </a:endParaRPr>
          </a:p>
          <a:p>
            <a:pPr>
              <a:buNone/>
            </a:pPr>
            <a:r>
              <a:rPr lang="en-US" b="1" i="0" dirty="0" smtClean="0">
                <a:solidFill>
                  <a:srgbClr val="366092"/>
                </a:solidFill>
              </a:rPr>
              <a:t>e.</a:t>
            </a:r>
            <a:endParaRPr lang="en-US" b="1" i="0" dirty="0">
              <a:solidFill>
                <a:srgbClr val="366092"/>
              </a:solidFill>
            </a:endParaRPr>
          </a:p>
        </p:txBody>
      </p:sp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984250" y="1843088"/>
          <a:ext cx="1574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8" name="Equation" r:id="rId3" imgW="1574640" imgH="469800" progId="Equation.DSMT4">
                  <p:embed/>
                </p:oleObj>
              </mc:Choice>
              <mc:Fallback>
                <p:oleObj name="Equation" r:id="rId3" imgW="1574640" imgH="4698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4250" y="1843088"/>
                        <a:ext cx="15748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/>
        </p:nvGraphicFramePr>
        <p:xfrm>
          <a:off x="996950" y="2605088"/>
          <a:ext cx="1587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9" name="Equation" r:id="rId5" imgW="1587240" imgH="469800" progId="Equation.DSMT4">
                  <p:embed/>
                </p:oleObj>
              </mc:Choice>
              <mc:Fallback>
                <p:oleObj name="Equation" r:id="rId5" imgW="1587240" imgH="4698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6950" y="2605088"/>
                        <a:ext cx="15875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/>
        </p:nvGraphicFramePr>
        <p:xfrm>
          <a:off x="990600" y="3367088"/>
          <a:ext cx="1752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0" name="Equation" r:id="rId7" imgW="1752480" imgH="469800" progId="Equation.DSMT4">
                  <p:embed/>
                </p:oleObj>
              </mc:Choice>
              <mc:Fallback>
                <p:oleObj name="Equation" r:id="rId7" imgW="1752480" imgH="4698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367088"/>
                        <a:ext cx="17526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/>
          <p:cNvGraphicFramePr>
            <a:graphicFrameLocks noChangeAspect="1"/>
          </p:cNvGraphicFramePr>
          <p:nvPr/>
        </p:nvGraphicFramePr>
        <p:xfrm>
          <a:off x="996950" y="4129088"/>
          <a:ext cx="1574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1" name="Equation" r:id="rId9" imgW="1574640" imgH="469800" progId="Equation.DSMT4">
                  <p:embed/>
                </p:oleObj>
              </mc:Choice>
              <mc:Fallback>
                <p:oleObj name="Equation" r:id="rId9" imgW="1574640" imgH="4698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6950" y="4129088"/>
                        <a:ext cx="15748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6" name="Object 16"/>
          <p:cNvGraphicFramePr>
            <a:graphicFrameLocks noChangeAspect="1"/>
          </p:cNvGraphicFramePr>
          <p:nvPr/>
        </p:nvGraphicFramePr>
        <p:xfrm>
          <a:off x="984250" y="4967288"/>
          <a:ext cx="1600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2" name="Equation" r:id="rId11" imgW="1600200" imgH="469800" progId="Equation.DSMT4">
                  <p:embed/>
                </p:oleObj>
              </mc:Choice>
              <mc:Fallback>
                <p:oleObj name="Equation" r:id="rId11" imgW="1600200" imgH="4698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4250" y="4967288"/>
                        <a:ext cx="16002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3" name="Object 23"/>
          <p:cNvGraphicFramePr>
            <a:graphicFrameLocks noChangeAspect="1"/>
          </p:cNvGraphicFramePr>
          <p:nvPr/>
        </p:nvGraphicFramePr>
        <p:xfrm>
          <a:off x="2604448" y="1856096"/>
          <a:ext cx="1828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3" name="Equation" r:id="rId13" imgW="1828800" imgH="444240" progId="Equation.DSMT4">
                  <p:embed/>
                </p:oleObj>
              </mc:Choice>
              <mc:Fallback>
                <p:oleObj name="Equation" r:id="rId13" imgW="1828800" imgH="44424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4448" y="1856096"/>
                        <a:ext cx="1828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4" name="Object 24"/>
          <p:cNvGraphicFramePr>
            <a:graphicFrameLocks noChangeAspect="1"/>
          </p:cNvGraphicFramePr>
          <p:nvPr/>
        </p:nvGraphicFramePr>
        <p:xfrm>
          <a:off x="4468504" y="1932296"/>
          <a:ext cx="495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4" name="Equation" r:id="rId15" imgW="495000" imgH="279360" progId="Equation.DSMT4">
                  <p:embed/>
                </p:oleObj>
              </mc:Choice>
              <mc:Fallback>
                <p:oleObj name="Equation" r:id="rId15" imgW="495000" imgH="27936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8504" y="1932296"/>
                        <a:ext cx="495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5" name="Object 25"/>
          <p:cNvGraphicFramePr>
            <a:graphicFrameLocks noChangeAspect="1"/>
          </p:cNvGraphicFramePr>
          <p:nvPr/>
        </p:nvGraphicFramePr>
        <p:xfrm>
          <a:off x="2721592" y="2618096"/>
          <a:ext cx="1841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5" name="Equation" r:id="rId17" imgW="1841400" imgH="444240" progId="Equation.DSMT4">
                  <p:embed/>
                </p:oleObj>
              </mc:Choice>
              <mc:Fallback>
                <p:oleObj name="Equation" r:id="rId17" imgW="1841400" imgH="44424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1592" y="2618096"/>
                        <a:ext cx="1841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6" name="Object 26"/>
          <p:cNvGraphicFramePr>
            <a:graphicFrameLocks noChangeAspect="1"/>
          </p:cNvGraphicFramePr>
          <p:nvPr/>
        </p:nvGraphicFramePr>
        <p:xfrm>
          <a:off x="4585648" y="2680648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6" name="Equation" r:id="rId19" imgW="469800" imgH="291960" progId="Equation.DSMT4">
                  <p:embed/>
                </p:oleObj>
              </mc:Choice>
              <mc:Fallback>
                <p:oleObj name="Equation" r:id="rId19" imgW="469800" imgH="29196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5648" y="2680648"/>
                        <a:ext cx="46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7" name="Object 27"/>
          <p:cNvGraphicFramePr>
            <a:graphicFrameLocks noChangeAspect="1"/>
          </p:cNvGraphicFramePr>
          <p:nvPr/>
        </p:nvGraphicFramePr>
        <p:xfrm>
          <a:off x="2860344" y="3374408"/>
          <a:ext cx="2032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7" name="Equation" r:id="rId21" imgW="2031840" imgH="444240" progId="Equation.DSMT4">
                  <p:embed/>
                </p:oleObj>
              </mc:Choice>
              <mc:Fallback>
                <p:oleObj name="Equation" r:id="rId21" imgW="2031840" imgH="44424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0344" y="3374408"/>
                        <a:ext cx="2032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8" name="Object 28"/>
          <p:cNvGraphicFramePr>
            <a:graphicFrameLocks noChangeAspect="1"/>
          </p:cNvGraphicFramePr>
          <p:nvPr/>
        </p:nvGraphicFramePr>
        <p:xfrm>
          <a:off x="4953000" y="3442648"/>
          <a:ext cx="86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8" name="Equation" r:id="rId23" imgW="863280" imgH="291960" progId="Equation.DSMT4">
                  <p:embed/>
                </p:oleObj>
              </mc:Choice>
              <mc:Fallback>
                <p:oleObj name="Equation" r:id="rId23" imgW="863280" imgH="29196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3442648"/>
                        <a:ext cx="863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9" name="Object 29"/>
          <p:cNvGraphicFramePr>
            <a:graphicFrameLocks noChangeAspect="1"/>
          </p:cNvGraphicFramePr>
          <p:nvPr/>
        </p:nvGraphicFramePr>
        <p:xfrm>
          <a:off x="2694296" y="4136408"/>
          <a:ext cx="1854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9" name="Equation" r:id="rId25" imgW="1854000" imgH="444240" progId="Equation.DSMT4">
                  <p:embed/>
                </p:oleObj>
              </mc:Choice>
              <mc:Fallback>
                <p:oleObj name="Equation" r:id="rId25" imgW="1854000" imgH="44424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4296" y="4136408"/>
                        <a:ext cx="1854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50" name="Object 30"/>
          <p:cNvGraphicFramePr>
            <a:graphicFrameLocks noChangeAspect="1"/>
          </p:cNvGraphicFramePr>
          <p:nvPr/>
        </p:nvGraphicFramePr>
        <p:xfrm>
          <a:off x="4572000" y="4204648"/>
          <a:ext cx="68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0" name="Equation" r:id="rId27" imgW="685800" imgH="279360" progId="Equation.DSMT4">
                  <p:embed/>
                </p:oleObj>
              </mc:Choice>
              <mc:Fallback>
                <p:oleObj name="Equation" r:id="rId27" imgW="685800" imgH="27936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204648"/>
                        <a:ext cx="685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51" name="Object 31"/>
          <p:cNvGraphicFramePr>
            <a:graphicFrameLocks noChangeAspect="1"/>
          </p:cNvGraphicFramePr>
          <p:nvPr/>
        </p:nvGraphicFramePr>
        <p:xfrm>
          <a:off x="2715904" y="4980296"/>
          <a:ext cx="1854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1" name="Equation" r:id="rId29" imgW="1854000" imgH="444240" progId="Equation.DSMT4">
                  <p:embed/>
                </p:oleObj>
              </mc:Choice>
              <mc:Fallback>
                <p:oleObj name="Equation" r:id="rId29" imgW="1854000" imgH="44424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5904" y="4980296"/>
                        <a:ext cx="1854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52" name="Object 32"/>
          <p:cNvGraphicFramePr>
            <a:graphicFrameLocks noChangeAspect="1"/>
          </p:cNvGraphicFramePr>
          <p:nvPr/>
        </p:nvGraphicFramePr>
        <p:xfrm>
          <a:off x="4599296" y="5042848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2" name="Equation" r:id="rId31" imgW="482400" imgH="291960" progId="Equation.DSMT4">
                  <p:embed/>
                </p:oleObj>
              </mc:Choice>
              <mc:Fallback>
                <p:oleObj name="Equation" r:id="rId31" imgW="482400" imgH="29196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9296" y="5042848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1F497D"/>
                </a:solidFill>
              </a:rPr>
              <a:t>Example 2</a:t>
            </a:r>
            <a:endParaRPr lang="en-US" sz="3200" dirty="0">
              <a:solidFill>
                <a:srgbClr val="1F497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i="0" dirty="0" smtClean="0">
                <a:solidFill>
                  <a:srgbClr val="366092"/>
                </a:solidFill>
              </a:rPr>
              <a:t>Find the following differences.</a:t>
            </a:r>
          </a:p>
          <a:p>
            <a:pPr>
              <a:buNone/>
            </a:pPr>
            <a:r>
              <a:rPr lang="en-US" b="1" i="0" dirty="0" smtClean="0">
                <a:solidFill>
                  <a:srgbClr val="366092"/>
                </a:solidFill>
              </a:rPr>
              <a:t>a.</a:t>
            </a:r>
          </a:p>
          <a:p>
            <a:pPr>
              <a:buNone/>
            </a:pPr>
            <a:endParaRPr lang="en-US" sz="1400" b="1" i="0" dirty="0" smtClean="0">
              <a:solidFill>
                <a:srgbClr val="366092"/>
              </a:solidFill>
            </a:endParaRPr>
          </a:p>
          <a:p>
            <a:pPr>
              <a:buNone/>
            </a:pPr>
            <a:r>
              <a:rPr lang="en-US" b="1" i="0" dirty="0" smtClean="0">
                <a:solidFill>
                  <a:srgbClr val="366092"/>
                </a:solidFill>
              </a:rPr>
              <a:t>b.</a:t>
            </a:r>
          </a:p>
          <a:p>
            <a:pPr>
              <a:buNone/>
            </a:pPr>
            <a:endParaRPr lang="en-US" sz="1400" b="1" i="0" dirty="0" smtClean="0">
              <a:solidFill>
                <a:srgbClr val="366092"/>
              </a:solidFill>
            </a:endParaRPr>
          </a:p>
          <a:p>
            <a:pPr>
              <a:buNone/>
            </a:pPr>
            <a:r>
              <a:rPr lang="en-US" b="1" i="0" dirty="0" smtClean="0">
                <a:solidFill>
                  <a:srgbClr val="366092"/>
                </a:solidFill>
              </a:rPr>
              <a:t>c.</a:t>
            </a:r>
          </a:p>
          <a:p>
            <a:pPr>
              <a:buNone/>
            </a:pPr>
            <a:endParaRPr lang="en-US" sz="1400" b="1" i="0" dirty="0" smtClean="0">
              <a:solidFill>
                <a:srgbClr val="366092"/>
              </a:solidFill>
            </a:endParaRPr>
          </a:p>
          <a:p>
            <a:pPr>
              <a:buNone/>
            </a:pPr>
            <a:r>
              <a:rPr lang="en-US" b="1" i="0" dirty="0" smtClean="0">
                <a:solidFill>
                  <a:srgbClr val="366092"/>
                </a:solidFill>
              </a:rPr>
              <a:t>d.</a:t>
            </a:r>
          </a:p>
          <a:p>
            <a:pPr>
              <a:buNone/>
            </a:pPr>
            <a:endParaRPr lang="en-US" sz="1400" b="1" i="0" dirty="0" smtClean="0">
              <a:solidFill>
                <a:srgbClr val="366092"/>
              </a:solidFill>
            </a:endParaRPr>
          </a:p>
          <a:p>
            <a:pPr>
              <a:buNone/>
            </a:pPr>
            <a:r>
              <a:rPr lang="en-US" b="1" i="0" dirty="0" smtClean="0">
                <a:solidFill>
                  <a:srgbClr val="366092"/>
                </a:solidFill>
              </a:rPr>
              <a:t>e.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047750" y="1942152"/>
          <a:ext cx="86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5" name="Equation" r:id="rId3" imgW="863280" imgH="291960" progId="Equation.DSMT4">
                  <p:embed/>
                </p:oleObj>
              </mc:Choice>
              <mc:Fallback>
                <p:oleObj name="Equation" r:id="rId3" imgW="863280" imgH="29196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7750" y="1942152"/>
                        <a:ext cx="863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971550" y="2704152"/>
          <a:ext cx="1066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6" name="Equation" r:id="rId5" imgW="1066680" imgH="291960" progId="Equation.DSMT4">
                  <p:embed/>
                </p:oleObj>
              </mc:Choice>
              <mc:Fallback>
                <p:oleObj name="Equation" r:id="rId5" imgW="1066680" imgH="29196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2704152"/>
                        <a:ext cx="1066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977900" y="3466152"/>
          <a:ext cx="1079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7" name="Equation" r:id="rId7" imgW="1079280" imgH="291960" progId="Equation.DSMT4">
                  <p:embed/>
                </p:oleObj>
              </mc:Choice>
              <mc:Fallback>
                <p:oleObj name="Equation" r:id="rId7" imgW="1079280" imgH="29196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7900" y="3466152"/>
                        <a:ext cx="1079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1079500" y="4215452"/>
          <a:ext cx="1028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8" name="Equation" r:id="rId9" imgW="1028520" imgH="291960" progId="Equation.DSMT4">
                  <p:embed/>
                </p:oleObj>
              </mc:Choice>
              <mc:Fallback>
                <p:oleObj name="Equation" r:id="rId9" imgW="1028520" imgH="29196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0" y="4215452"/>
                        <a:ext cx="1028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1060450" y="5022120"/>
          <a:ext cx="1041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9" name="Equation" r:id="rId11" imgW="1041120" imgH="291960" progId="Equation.DSMT4">
                  <p:embed/>
                </p:oleObj>
              </mc:Choice>
              <mc:Fallback>
                <p:oleObj name="Equation" r:id="rId11" imgW="1041120" imgH="29196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0450" y="5022120"/>
                        <a:ext cx="1041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2"/>
          <p:cNvGraphicFramePr>
            <a:graphicFrameLocks noChangeAspect="1"/>
          </p:cNvGraphicFramePr>
          <p:nvPr/>
        </p:nvGraphicFramePr>
        <p:xfrm>
          <a:off x="2022144" y="1932296"/>
          <a:ext cx="86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0" name="Equation" r:id="rId13" imgW="863280" imgH="291960" progId="Equation.DSMT4">
                  <p:embed/>
                </p:oleObj>
              </mc:Choice>
              <mc:Fallback>
                <p:oleObj name="Equation" r:id="rId13" imgW="86328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2144" y="1932296"/>
                        <a:ext cx="863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1" name="Object 13"/>
          <p:cNvGraphicFramePr>
            <a:graphicFrameLocks noChangeAspect="1"/>
          </p:cNvGraphicFramePr>
          <p:nvPr/>
        </p:nvGraphicFramePr>
        <p:xfrm>
          <a:off x="3448050" y="1851025"/>
          <a:ext cx="2870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1" name="Equation" r:id="rId15" imgW="2869920" imgH="444240" progId="Equation.DSMT4">
                  <p:embed/>
                </p:oleObj>
              </mc:Choice>
              <mc:Fallback>
                <p:oleObj name="Equation" r:id="rId15" imgW="2869920" imgH="4442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8050" y="1851025"/>
                        <a:ext cx="2870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2" name="Object 14"/>
          <p:cNvGraphicFramePr>
            <a:graphicFrameLocks noChangeAspect="1"/>
          </p:cNvGraphicFramePr>
          <p:nvPr/>
        </p:nvGraphicFramePr>
        <p:xfrm>
          <a:off x="2043752" y="2707944"/>
          <a:ext cx="86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2" name="Equation" r:id="rId17" imgW="863280" imgH="291960" progId="Equation.DSMT4">
                  <p:embed/>
                </p:oleObj>
              </mc:Choice>
              <mc:Fallback>
                <p:oleObj name="Equation" r:id="rId17" imgW="86328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3752" y="2707944"/>
                        <a:ext cx="863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3" name="Object 15"/>
          <p:cNvGraphicFramePr>
            <a:graphicFrameLocks noChangeAspect="1"/>
          </p:cNvGraphicFramePr>
          <p:nvPr/>
        </p:nvGraphicFramePr>
        <p:xfrm>
          <a:off x="3448050" y="2644775"/>
          <a:ext cx="3035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3" name="Equation" r:id="rId19" imgW="3035160" imgH="444240" progId="Equation.DSMT4">
                  <p:embed/>
                </p:oleObj>
              </mc:Choice>
              <mc:Fallback>
                <p:oleObj name="Equation" r:id="rId19" imgW="3035160" imgH="4442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8050" y="2644775"/>
                        <a:ext cx="3035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4" name="Object 16"/>
          <p:cNvGraphicFramePr>
            <a:graphicFrameLocks noChangeAspect="1"/>
          </p:cNvGraphicFramePr>
          <p:nvPr/>
        </p:nvGraphicFramePr>
        <p:xfrm>
          <a:off x="2111992" y="3442648"/>
          <a:ext cx="876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4" name="Equation" r:id="rId21" imgW="876240" imgH="291960" progId="Equation.DSMT4">
                  <p:embed/>
                </p:oleObj>
              </mc:Choice>
              <mc:Fallback>
                <p:oleObj name="Equation" r:id="rId21" imgW="876240" imgH="2919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1992" y="3442648"/>
                        <a:ext cx="876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5" name="Object 17"/>
          <p:cNvGraphicFramePr>
            <a:graphicFrameLocks noChangeAspect="1"/>
          </p:cNvGraphicFramePr>
          <p:nvPr/>
        </p:nvGraphicFramePr>
        <p:xfrm>
          <a:off x="3448050" y="3375025"/>
          <a:ext cx="2959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5" name="Equation" r:id="rId23" imgW="2958840" imgH="444240" progId="Equation.DSMT4">
                  <p:embed/>
                </p:oleObj>
              </mc:Choice>
              <mc:Fallback>
                <p:oleObj name="Equation" r:id="rId23" imgW="2958840" imgH="44424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8050" y="3375025"/>
                        <a:ext cx="2959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6" name="Object 18"/>
          <p:cNvGraphicFramePr>
            <a:graphicFrameLocks noChangeAspect="1"/>
          </p:cNvGraphicFramePr>
          <p:nvPr/>
        </p:nvGraphicFramePr>
        <p:xfrm>
          <a:off x="2147248" y="4204648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6" name="Equation" r:id="rId25" imgW="469800" imgH="291960" progId="Equation.DSMT4">
                  <p:embed/>
                </p:oleObj>
              </mc:Choice>
              <mc:Fallback>
                <p:oleObj name="Equation" r:id="rId25" imgW="469800" imgH="2919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248" y="4204648"/>
                        <a:ext cx="46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7" name="Object 19"/>
          <p:cNvGraphicFramePr>
            <a:graphicFrameLocks noChangeAspect="1"/>
          </p:cNvGraphicFramePr>
          <p:nvPr/>
        </p:nvGraphicFramePr>
        <p:xfrm>
          <a:off x="3448050" y="4137025"/>
          <a:ext cx="3124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7" name="Equation" r:id="rId27" imgW="3124080" imgH="444240" progId="Equation.DSMT4">
                  <p:embed/>
                </p:oleObj>
              </mc:Choice>
              <mc:Fallback>
                <p:oleObj name="Equation" r:id="rId27" imgW="3124080" imgH="44424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8050" y="4137025"/>
                        <a:ext cx="3124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8" name="Object 20"/>
          <p:cNvGraphicFramePr>
            <a:graphicFrameLocks noChangeAspect="1"/>
          </p:cNvGraphicFramePr>
          <p:nvPr/>
        </p:nvGraphicFramePr>
        <p:xfrm>
          <a:off x="2196152" y="5015552"/>
          <a:ext cx="68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8" name="Equation" r:id="rId29" imgW="685800" imgH="279360" progId="Equation.DSMT4">
                  <p:embed/>
                </p:oleObj>
              </mc:Choice>
              <mc:Fallback>
                <p:oleObj name="Equation" r:id="rId29" imgW="685800" imgH="2793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6152" y="5015552"/>
                        <a:ext cx="685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9" name="Object 21"/>
          <p:cNvGraphicFramePr>
            <a:graphicFrameLocks noChangeAspect="1"/>
          </p:cNvGraphicFramePr>
          <p:nvPr/>
        </p:nvGraphicFramePr>
        <p:xfrm>
          <a:off x="3448050" y="4953000"/>
          <a:ext cx="3124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9" name="Equation" r:id="rId31" imgW="3124080" imgH="444240" progId="Equation.DSMT4">
                  <p:embed/>
                </p:oleObj>
              </mc:Choice>
              <mc:Fallback>
                <p:oleObj name="Equation" r:id="rId31" imgW="3124080" imgH="44424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8050" y="4953000"/>
                        <a:ext cx="3124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3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To subtract: 	</a:t>
            </a:r>
          </a:p>
          <a:p>
            <a:pPr eaLnBrk="1" hangingPunct="1"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        		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53000" y="2629011"/>
            <a:ext cx="2286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Sign is changed.</a:t>
            </a:r>
            <a:endParaRPr lang="en-US" sz="2000" dirty="0">
              <a:solidFill>
                <a:srgbClr val="008080"/>
              </a:solidFill>
              <a:latin typeface="+mn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953000" y="3219601"/>
            <a:ext cx="2286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difference</a:t>
            </a:r>
            <a:endParaRPr lang="en-US" sz="2000" dirty="0">
              <a:solidFill>
                <a:srgbClr val="008080"/>
              </a:solidFill>
              <a:latin typeface="+mn-lt"/>
            </a:endParaRPr>
          </a:p>
        </p:txBody>
      </p:sp>
      <p:graphicFrame>
        <p:nvGraphicFramePr>
          <p:cNvPr id="19457" name="Object 1"/>
          <p:cNvGraphicFramePr>
            <a:graphicFrameLocks noChangeAspect="1"/>
          </p:cNvGraphicFramePr>
          <p:nvPr/>
        </p:nvGraphicFramePr>
        <p:xfrm>
          <a:off x="1143000" y="2141560"/>
          <a:ext cx="11557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3" name="Equation" r:id="rId4" imgW="1155600" imgH="1002960" progId="Equation.DSMT4">
                  <p:embed/>
                </p:oleObj>
              </mc:Choice>
              <mc:Fallback>
                <p:oleObj name="Equation" r:id="rId4" imgW="1155600" imgH="100296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141560"/>
                        <a:ext cx="11557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8" name="Object 2"/>
          <p:cNvGraphicFramePr>
            <a:graphicFrameLocks noChangeAspect="1"/>
          </p:cNvGraphicFramePr>
          <p:nvPr/>
        </p:nvGraphicFramePr>
        <p:xfrm>
          <a:off x="3379788" y="2148114"/>
          <a:ext cx="11049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4" name="Equation" r:id="rId6" imgW="1104840" imgH="1002960" progId="Equation.DSMT4">
                  <p:embed/>
                </p:oleObj>
              </mc:Choice>
              <mc:Fallback>
                <p:oleObj name="Equation" r:id="rId6" imgW="1104840" imgH="10029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9788" y="2148114"/>
                        <a:ext cx="11049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3719286" y="3291114"/>
          <a:ext cx="647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5" name="Equation" r:id="rId8" imgW="647640" imgH="279360" progId="Equation.DSMT4">
                  <p:embed/>
                </p:oleObj>
              </mc:Choice>
              <mc:Fallback>
                <p:oleObj name="Equation" r:id="rId8" imgW="647640" imgH="279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9286" y="3291114"/>
                        <a:ext cx="647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2452914" y="1295400"/>
            <a:ext cx="61073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Add the opposite of the bottom number.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4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To subtract:</a:t>
            </a:r>
          </a:p>
          <a:p>
            <a:pPr eaLnBrk="1" hangingPunct="1"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        		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257800" y="2703479"/>
            <a:ext cx="2286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Sign is changed.</a:t>
            </a:r>
            <a:endParaRPr lang="en-US" sz="2000" dirty="0">
              <a:solidFill>
                <a:srgbClr val="008080"/>
              </a:solidFill>
              <a:latin typeface="+mn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57800" y="3264175"/>
            <a:ext cx="2286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difference</a:t>
            </a:r>
            <a:endParaRPr lang="en-US" sz="2000" dirty="0">
              <a:solidFill>
                <a:srgbClr val="008080"/>
              </a:solidFill>
              <a:latin typeface="+mn-lt"/>
            </a:endParaRPr>
          </a:p>
        </p:txBody>
      </p:sp>
      <p:graphicFrame>
        <p:nvGraphicFramePr>
          <p:cNvPr id="17409" name="Object 1"/>
          <p:cNvGraphicFramePr>
            <a:graphicFrameLocks noChangeAspect="1"/>
          </p:cNvGraphicFramePr>
          <p:nvPr/>
        </p:nvGraphicFramePr>
        <p:xfrm>
          <a:off x="1470552" y="2231408"/>
          <a:ext cx="10922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6" name="Equation" r:id="rId4" imgW="1091880" imgH="1002960" progId="Equation.DSMT4">
                  <p:embed/>
                </p:oleObj>
              </mc:Choice>
              <mc:Fallback>
                <p:oleObj name="Equation" r:id="rId4" imgW="1091880" imgH="100296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0552" y="2231408"/>
                        <a:ext cx="10922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3803650" y="2242458"/>
          <a:ext cx="11049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7" name="Equation" r:id="rId6" imgW="1104840" imgH="1002960" progId="Equation.DSMT4">
                  <p:embed/>
                </p:oleObj>
              </mc:Choice>
              <mc:Fallback>
                <p:oleObj name="Equation" r:id="rId6" imgW="1104840" imgH="1002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3650" y="2242458"/>
                        <a:ext cx="11049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4191000" y="3326492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8" name="Equation" r:id="rId8" imgW="647640" imgH="291960" progId="Equation.DSMT4">
                  <p:embed/>
                </p:oleObj>
              </mc:Choice>
              <mc:Fallback>
                <p:oleObj name="Equation" r:id="rId8" imgW="6476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3326492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2452914" y="1295400"/>
            <a:ext cx="61073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Add the opposite of the bottom number.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260</Words>
  <Application>Microsoft Office PowerPoint</Application>
  <PresentationFormat>On-screen Show (4:3)</PresentationFormat>
  <Paragraphs>92</Paragraphs>
  <Slides>12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Calibri</vt:lpstr>
      <vt:lpstr>Courier New</vt:lpstr>
      <vt:lpstr>Arial</vt:lpstr>
      <vt:lpstr>Office Theme</vt:lpstr>
      <vt:lpstr>Equation</vt:lpstr>
      <vt:lpstr>Section 2.3</vt:lpstr>
      <vt:lpstr>Objectives</vt:lpstr>
      <vt:lpstr>Subtraction with Integers</vt:lpstr>
      <vt:lpstr>Subtraction with Integers</vt:lpstr>
      <vt:lpstr>Example 1</vt:lpstr>
      <vt:lpstr>Example 1 (cont.)</vt:lpstr>
      <vt:lpstr>Example 2</vt:lpstr>
      <vt:lpstr>Example 3</vt:lpstr>
      <vt:lpstr>Example 4</vt:lpstr>
      <vt:lpstr>Example 5</vt:lpstr>
      <vt:lpstr>Example 6</vt:lpstr>
      <vt:lpstr>Example 6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Prealgebra</dc:title>
  <dc:creator>Hawkes Learning Systems</dc:creator>
  <cp:lastModifiedBy>ashish.samudre</cp:lastModifiedBy>
  <cp:revision>62</cp:revision>
  <dcterms:created xsi:type="dcterms:W3CDTF">2013-04-26T14:43:13Z</dcterms:created>
  <dcterms:modified xsi:type="dcterms:W3CDTF">2017-08-02T15:35:24Z</dcterms:modified>
</cp:coreProperties>
</file>