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8" r:id="rId3"/>
    <p:sldId id="260" r:id="rId4"/>
    <p:sldId id="263" r:id="rId5"/>
    <p:sldId id="265" r:id="rId6"/>
    <p:sldId id="283" r:id="rId7"/>
    <p:sldId id="266" r:id="rId8"/>
    <p:sldId id="267" r:id="rId9"/>
    <p:sldId id="284" r:id="rId10"/>
    <p:sldId id="285" r:id="rId11"/>
    <p:sldId id="270" r:id="rId12"/>
    <p:sldId id="272" r:id="rId13"/>
    <p:sldId id="286" r:id="rId14"/>
    <p:sldId id="273" r:id="rId15"/>
    <p:sldId id="291" r:id="rId16"/>
    <p:sldId id="287" r:id="rId17"/>
    <p:sldId id="274" r:id="rId18"/>
    <p:sldId id="288" r:id="rId19"/>
    <p:sldId id="276" r:id="rId20"/>
    <p:sldId id="289" r:id="rId21"/>
    <p:sldId id="277" r:id="rId22"/>
    <p:sldId id="279" r:id="rId23"/>
    <p:sldId id="290" r:id="rId24"/>
    <p:sldId id="281"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8080"/>
    <a:srgbClr val="000099"/>
    <a:srgbClr val="0000F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1308"/>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7.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4" Type="http://schemas.openxmlformats.org/officeDocument/2006/relationships/image" Target="../media/image6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5.wmf"/><Relationship Id="rId7" Type="http://schemas.openxmlformats.org/officeDocument/2006/relationships/image" Target="../media/image69.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5" Type="http://schemas.openxmlformats.org/officeDocument/2006/relationships/image" Target="../media/image67.wmf"/><Relationship Id="rId4" Type="http://schemas.openxmlformats.org/officeDocument/2006/relationships/image" Target="../media/image66.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image" Target="../media/image72.wmf"/><Relationship Id="rId7" Type="http://schemas.openxmlformats.org/officeDocument/2006/relationships/image" Target="../media/image76.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 Id="rId5" Type="http://schemas.openxmlformats.org/officeDocument/2006/relationships/image" Target="../media/image82.wmf"/><Relationship Id="rId4" Type="http://schemas.openxmlformats.org/officeDocument/2006/relationships/image" Target="../media/image81.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image" Target="../media/image95.wmf"/><Relationship Id="rId3" Type="http://schemas.openxmlformats.org/officeDocument/2006/relationships/image" Target="../media/image85.wmf"/><Relationship Id="rId7" Type="http://schemas.openxmlformats.org/officeDocument/2006/relationships/image" Target="../media/image89.wmf"/><Relationship Id="rId12" Type="http://schemas.openxmlformats.org/officeDocument/2006/relationships/image" Target="../media/image94.wmf"/><Relationship Id="rId2" Type="http://schemas.openxmlformats.org/officeDocument/2006/relationships/image" Target="../media/image84.wmf"/><Relationship Id="rId1" Type="http://schemas.openxmlformats.org/officeDocument/2006/relationships/image" Target="../media/image83.wmf"/><Relationship Id="rId6" Type="http://schemas.openxmlformats.org/officeDocument/2006/relationships/image" Target="../media/image88.wmf"/><Relationship Id="rId11" Type="http://schemas.openxmlformats.org/officeDocument/2006/relationships/image" Target="../media/image93.wmf"/><Relationship Id="rId5" Type="http://schemas.openxmlformats.org/officeDocument/2006/relationships/image" Target="../media/image87.wmf"/><Relationship Id="rId10" Type="http://schemas.openxmlformats.org/officeDocument/2006/relationships/image" Target="../media/image92.wmf"/><Relationship Id="rId4" Type="http://schemas.openxmlformats.org/officeDocument/2006/relationships/image" Target="../media/image86.wmf"/><Relationship Id="rId9" Type="http://schemas.openxmlformats.org/officeDocument/2006/relationships/image" Target="../media/image9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12" Type="http://schemas.openxmlformats.org/officeDocument/2006/relationships/image" Target="../media/image34.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11" Type="http://schemas.openxmlformats.org/officeDocument/2006/relationships/image" Target="../media/image33.wmf"/><Relationship Id="rId5" Type="http://schemas.openxmlformats.org/officeDocument/2006/relationships/image" Target="../media/image27.wmf"/><Relationship Id="rId10" Type="http://schemas.openxmlformats.org/officeDocument/2006/relationships/image" Target="../media/image32.wmf"/><Relationship Id="rId4" Type="http://schemas.openxmlformats.org/officeDocument/2006/relationships/image" Target="../media/image26.wmf"/><Relationship Id="rId9" Type="http://schemas.openxmlformats.org/officeDocument/2006/relationships/image" Target="../media/image31.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390805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3908058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9892230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4421" y="6029382"/>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18" Type="http://schemas.openxmlformats.org/officeDocument/2006/relationships/image" Target="../media/image44.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17"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43.wmf"/><Relationship Id="rId1" Type="http://schemas.openxmlformats.org/officeDocument/2006/relationships/vmlDrawing" Target="../drawings/vmlDrawing8.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6.wmf"/><Relationship Id="rId5" Type="http://schemas.openxmlformats.org/officeDocument/2006/relationships/oleObject" Target="../embeddings/oleObject45.bin"/><Relationship Id="rId4" Type="http://schemas.openxmlformats.org/officeDocument/2006/relationships/image" Target="../media/image45.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47.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9.wmf"/><Relationship Id="rId5" Type="http://schemas.openxmlformats.org/officeDocument/2006/relationships/oleObject" Target="../embeddings/oleObject48.bin"/><Relationship Id="rId4" Type="http://schemas.openxmlformats.org/officeDocument/2006/relationships/image" Target="../media/image48.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50.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2.wmf"/><Relationship Id="rId5" Type="http://schemas.openxmlformats.org/officeDocument/2006/relationships/oleObject" Target="../embeddings/oleObject51.bin"/><Relationship Id="rId4" Type="http://schemas.openxmlformats.org/officeDocument/2006/relationships/image" Target="../media/image51.wmf"/></Relationships>
</file>

<file path=ppt/slides/_rels/slide17.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4.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55.bin"/><Relationship Id="rId14" Type="http://schemas.openxmlformats.org/officeDocument/2006/relationships/image" Target="../media/image58.wmf"/></Relationships>
</file>

<file path=ppt/slides/_rels/slide18.x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oleObject" Target="../embeddings/oleObject58.bin"/><Relationship Id="rId7"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0.wmf"/><Relationship Id="rId5" Type="http://schemas.openxmlformats.org/officeDocument/2006/relationships/oleObject" Target="../embeddings/oleObject59.bin"/><Relationship Id="rId10" Type="http://schemas.openxmlformats.org/officeDocument/2006/relationships/image" Target="../media/image62.wmf"/><Relationship Id="rId4" Type="http://schemas.openxmlformats.org/officeDocument/2006/relationships/image" Target="../media/image59.wmf"/><Relationship Id="rId9" Type="http://schemas.openxmlformats.org/officeDocument/2006/relationships/oleObject" Target="../embeddings/oleObject61.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67.bin"/><Relationship Id="rId3" Type="http://schemas.openxmlformats.org/officeDocument/2006/relationships/oleObject" Target="../embeddings/oleObject62.bin"/><Relationship Id="rId7" Type="http://schemas.openxmlformats.org/officeDocument/2006/relationships/oleObject" Target="../embeddings/oleObject64.bin"/><Relationship Id="rId12" Type="http://schemas.openxmlformats.org/officeDocument/2006/relationships/image" Target="../media/image67.wmf"/><Relationship Id="rId2" Type="http://schemas.openxmlformats.org/officeDocument/2006/relationships/slideLayout" Target="../slideLayouts/slideLayout2.xml"/><Relationship Id="rId16" Type="http://schemas.openxmlformats.org/officeDocument/2006/relationships/image" Target="../media/image69.wmf"/><Relationship Id="rId1" Type="http://schemas.openxmlformats.org/officeDocument/2006/relationships/vmlDrawing" Target="../drawings/vmlDrawing16.vml"/><Relationship Id="rId6" Type="http://schemas.openxmlformats.org/officeDocument/2006/relationships/image" Target="../media/image64.wmf"/><Relationship Id="rId11" Type="http://schemas.openxmlformats.org/officeDocument/2006/relationships/oleObject" Target="../embeddings/oleObject66.bin"/><Relationship Id="rId5" Type="http://schemas.openxmlformats.org/officeDocument/2006/relationships/oleObject" Target="../embeddings/oleObject63.bin"/><Relationship Id="rId15" Type="http://schemas.openxmlformats.org/officeDocument/2006/relationships/oleObject" Target="../embeddings/oleObject68.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5.bin"/><Relationship Id="rId14" Type="http://schemas.openxmlformats.org/officeDocument/2006/relationships/image" Target="../media/image68.wmf"/></Relationships>
</file>

<file path=ppt/slides/_rels/slide22.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4.bin"/><Relationship Id="rId18" Type="http://schemas.openxmlformats.org/officeDocument/2006/relationships/image" Target="../media/image77.wmf"/><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image" Target="../media/image74.wmf"/><Relationship Id="rId17" Type="http://schemas.openxmlformats.org/officeDocument/2006/relationships/oleObject" Target="../embeddings/oleObject76.bin"/><Relationship Id="rId2" Type="http://schemas.openxmlformats.org/officeDocument/2006/relationships/slideLayout" Target="../slideLayouts/slideLayout2.xml"/><Relationship Id="rId16" Type="http://schemas.openxmlformats.org/officeDocument/2006/relationships/image" Target="../media/image76.wmf"/><Relationship Id="rId1" Type="http://schemas.openxmlformats.org/officeDocument/2006/relationships/vmlDrawing" Target="../drawings/vmlDrawing17.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2.bin"/><Relationship Id="rId14" Type="http://schemas.openxmlformats.org/officeDocument/2006/relationships/image" Target="../media/image75.wmf"/></Relationships>
</file>

<file path=ppt/slides/_rels/slide23.xml.rels><?xml version="1.0" encoding="UTF-8" standalone="yes"?>
<Relationships xmlns="http://schemas.openxmlformats.org/package/2006/relationships"><Relationship Id="rId8" Type="http://schemas.openxmlformats.org/officeDocument/2006/relationships/image" Target="../media/image80.wmf"/><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2.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79.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0.bin"/></Relationships>
</file>

<file path=ppt/slides/_rels/slide24.xml.rels><?xml version="1.0" encoding="UTF-8" standalone="yes"?>
<Relationships xmlns="http://schemas.openxmlformats.org/package/2006/relationships"><Relationship Id="rId8" Type="http://schemas.openxmlformats.org/officeDocument/2006/relationships/image" Target="../media/image85.wmf"/><Relationship Id="rId13" Type="http://schemas.openxmlformats.org/officeDocument/2006/relationships/oleObject" Target="../embeddings/oleObject87.bin"/><Relationship Id="rId18" Type="http://schemas.openxmlformats.org/officeDocument/2006/relationships/image" Target="../media/image90.wmf"/><Relationship Id="rId26" Type="http://schemas.openxmlformats.org/officeDocument/2006/relationships/image" Target="../media/image94.wmf"/><Relationship Id="rId3" Type="http://schemas.openxmlformats.org/officeDocument/2006/relationships/oleObject" Target="../embeddings/oleObject82.bin"/><Relationship Id="rId21" Type="http://schemas.openxmlformats.org/officeDocument/2006/relationships/oleObject" Target="../embeddings/oleObject91.bin"/><Relationship Id="rId7" Type="http://schemas.openxmlformats.org/officeDocument/2006/relationships/oleObject" Target="../embeddings/oleObject84.bin"/><Relationship Id="rId12" Type="http://schemas.openxmlformats.org/officeDocument/2006/relationships/image" Target="../media/image87.wmf"/><Relationship Id="rId17" Type="http://schemas.openxmlformats.org/officeDocument/2006/relationships/oleObject" Target="../embeddings/oleObject89.bin"/><Relationship Id="rId25" Type="http://schemas.openxmlformats.org/officeDocument/2006/relationships/oleObject" Target="../embeddings/oleObject93.bin"/><Relationship Id="rId2" Type="http://schemas.openxmlformats.org/officeDocument/2006/relationships/slideLayout" Target="../slideLayouts/slideLayout2.xml"/><Relationship Id="rId16" Type="http://schemas.openxmlformats.org/officeDocument/2006/relationships/image" Target="../media/image89.wmf"/><Relationship Id="rId20" Type="http://schemas.openxmlformats.org/officeDocument/2006/relationships/image" Target="../media/image91.wmf"/><Relationship Id="rId1" Type="http://schemas.openxmlformats.org/officeDocument/2006/relationships/vmlDrawing" Target="../drawings/vmlDrawing19.vml"/><Relationship Id="rId6" Type="http://schemas.openxmlformats.org/officeDocument/2006/relationships/image" Target="../media/image84.wmf"/><Relationship Id="rId11" Type="http://schemas.openxmlformats.org/officeDocument/2006/relationships/oleObject" Target="../embeddings/oleObject86.bin"/><Relationship Id="rId24" Type="http://schemas.openxmlformats.org/officeDocument/2006/relationships/image" Target="../media/image93.wmf"/><Relationship Id="rId5" Type="http://schemas.openxmlformats.org/officeDocument/2006/relationships/oleObject" Target="../embeddings/oleObject83.bin"/><Relationship Id="rId15" Type="http://schemas.openxmlformats.org/officeDocument/2006/relationships/oleObject" Target="../embeddings/oleObject88.bin"/><Relationship Id="rId23" Type="http://schemas.openxmlformats.org/officeDocument/2006/relationships/oleObject" Target="../embeddings/oleObject92.bin"/><Relationship Id="rId28" Type="http://schemas.openxmlformats.org/officeDocument/2006/relationships/image" Target="../media/image95.wmf"/><Relationship Id="rId10" Type="http://schemas.openxmlformats.org/officeDocument/2006/relationships/image" Target="../media/image86.wmf"/><Relationship Id="rId19" Type="http://schemas.openxmlformats.org/officeDocument/2006/relationships/oleObject" Target="../embeddings/oleObject90.bin"/><Relationship Id="rId4" Type="http://schemas.openxmlformats.org/officeDocument/2006/relationships/image" Target="../media/image83.wmf"/><Relationship Id="rId9" Type="http://schemas.openxmlformats.org/officeDocument/2006/relationships/oleObject" Target="../embeddings/oleObject85.bin"/><Relationship Id="rId14" Type="http://schemas.openxmlformats.org/officeDocument/2006/relationships/image" Target="../media/image88.wmf"/><Relationship Id="rId22" Type="http://schemas.openxmlformats.org/officeDocument/2006/relationships/image" Target="../media/image92.wmf"/><Relationship Id="rId27" Type="http://schemas.openxmlformats.org/officeDocument/2006/relationships/oleObject" Target="../embeddings/oleObject94.bin"/></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7.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9.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7.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9.bin"/><Relationship Id="rId18" Type="http://schemas.openxmlformats.org/officeDocument/2006/relationships/image" Target="../media/image22.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17" Type="http://schemas.openxmlformats.org/officeDocument/2006/relationships/oleObject" Target="../embeddings/oleObject21.bin"/><Relationship Id="rId2" Type="http://schemas.openxmlformats.org/officeDocument/2006/relationships/slideLayout" Target="../slideLayouts/slideLayout2.xml"/><Relationship Id="rId16" Type="http://schemas.openxmlformats.org/officeDocument/2006/relationships/image" Target="../media/image21.wmf"/><Relationship Id="rId1" Type="http://schemas.openxmlformats.org/officeDocument/2006/relationships/vmlDrawing" Target="../drawings/vmlDrawing5.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5" Type="http://schemas.openxmlformats.org/officeDocument/2006/relationships/oleObject" Target="../embeddings/oleObject20.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 Id="rId14" Type="http://schemas.openxmlformats.org/officeDocument/2006/relationships/image" Target="../media/image20.wmf"/></Relationships>
</file>

<file path=ppt/slides/_rels/slide8.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7.bin"/><Relationship Id="rId18" Type="http://schemas.openxmlformats.org/officeDocument/2006/relationships/image" Target="../media/image30.wmf"/><Relationship Id="rId26" Type="http://schemas.openxmlformats.org/officeDocument/2006/relationships/image" Target="../media/image34.wmf"/><Relationship Id="rId3" Type="http://schemas.openxmlformats.org/officeDocument/2006/relationships/oleObject" Target="../embeddings/oleObject22.bin"/><Relationship Id="rId21" Type="http://schemas.openxmlformats.org/officeDocument/2006/relationships/oleObject" Target="../embeddings/oleObject31.bin"/><Relationship Id="rId7" Type="http://schemas.openxmlformats.org/officeDocument/2006/relationships/oleObject" Target="../embeddings/oleObject24.bin"/><Relationship Id="rId12" Type="http://schemas.openxmlformats.org/officeDocument/2006/relationships/image" Target="../media/image27.wmf"/><Relationship Id="rId17" Type="http://schemas.openxmlformats.org/officeDocument/2006/relationships/oleObject" Target="../embeddings/oleObject29.bin"/><Relationship Id="rId25"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29.wmf"/><Relationship Id="rId20" Type="http://schemas.openxmlformats.org/officeDocument/2006/relationships/image" Target="../media/image31.wmf"/><Relationship Id="rId1" Type="http://schemas.openxmlformats.org/officeDocument/2006/relationships/vmlDrawing" Target="../drawings/vmlDrawing6.vml"/><Relationship Id="rId6" Type="http://schemas.openxmlformats.org/officeDocument/2006/relationships/image" Target="../media/image24.wmf"/><Relationship Id="rId11" Type="http://schemas.openxmlformats.org/officeDocument/2006/relationships/oleObject" Target="../embeddings/oleObject26.bin"/><Relationship Id="rId24" Type="http://schemas.openxmlformats.org/officeDocument/2006/relationships/image" Target="../media/image33.wmf"/><Relationship Id="rId5" Type="http://schemas.openxmlformats.org/officeDocument/2006/relationships/oleObject" Target="../embeddings/oleObject23.bin"/><Relationship Id="rId15" Type="http://schemas.openxmlformats.org/officeDocument/2006/relationships/oleObject" Target="../embeddings/oleObject28.bin"/><Relationship Id="rId23" Type="http://schemas.openxmlformats.org/officeDocument/2006/relationships/oleObject" Target="../embeddings/oleObject32.bin"/><Relationship Id="rId10" Type="http://schemas.openxmlformats.org/officeDocument/2006/relationships/image" Target="../media/image26.wmf"/><Relationship Id="rId19" Type="http://schemas.openxmlformats.org/officeDocument/2006/relationships/oleObject" Target="../embeddings/oleObject30.bin"/><Relationship Id="rId4" Type="http://schemas.openxmlformats.org/officeDocument/2006/relationships/image" Target="../media/image23.wmf"/><Relationship Id="rId9" Type="http://schemas.openxmlformats.org/officeDocument/2006/relationships/oleObject" Target="../embeddings/oleObject25.bin"/><Relationship Id="rId14" Type="http://schemas.openxmlformats.org/officeDocument/2006/relationships/image" Target="../media/image28.wmf"/><Relationship Id="rId22" Type="http://schemas.openxmlformats.org/officeDocument/2006/relationships/image" Target="../media/image3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6.wmf"/><Relationship Id="rId5" Type="http://schemas.openxmlformats.org/officeDocument/2006/relationships/oleObject" Target="../embeddings/oleObject35.bin"/><Relationship Id="rId4" Type="http://schemas.openxmlformats.org/officeDocument/2006/relationships/image" Target="../media/image3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smtClean="0">
                <a:solidFill>
                  <a:srgbClr val="1F497D"/>
                </a:solidFill>
              </a:rPr>
              <a:t>Multiplication, Division, and Order of Operations with Integers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Division with Integers</a:t>
            </a:r>
            <a:endParaRPr lang="en-US" sz="3200" dirty="0">
              <a:solidFill>
                <a:srgbClr val="1F497D"/>
              </a:solidFill>
            </a:endParaRPr>
          </a:p>
        </p:txBody>
      </p:sp>
      <p:sp>
        <p:nvSpPr>
          <p:cNvPr id="16" name="Content Placeholder 2"/>
          <p:cNvSpPr>
            <a:spLocks noGrp="1"/>
          </p:cNvSpPr>
          <p:nvPr>
            <p:ph idx="1"/>
          </p:nvPr>
        </p:nvSpPr>
        <p:spPr>
          <a:xfrm>
            <a:off x="457200" y="1280160"/>
            <a:ext cx="8229600" cy="3539430"/>
          </a:xfrm>
          <a:noFill/>
          <a:ln w="28575">
            <a:solidFill>
              <a:srgbClr val="FF0000"/>
            </a:solidFill>
          </a:ln>
        </p:spPr>
        <p:txBody>
          <a:bodyPr>
            <a:spAutoFit/>
          </a:bodyPr>
          <a:lstStyle/>
          <a:p>
            <a:pPr algn="ctr">
              <a:spcBef>
                <a:spcPts val="0"/>
              </a:spcBef>
            </a:pPr>
            <a:r>
              <a:rPr lang="en-US" b="1" dirty="0" smtClean="0">
                <a:solidFill>
                  <a:srgbClr val="000000"/>
                </a:solidFill>
              </a:rPr>
              <a:t>Special Note</a:t>
            </a:r>
          </a:p>
          <a:p>
            <a:pPr>
              <a:spcBef>
                <a:spcPts val="0"/>
              </a:spcBef>
            </a:pPr>
            <a:r>
              <a:rPr lang="en-US" dirty="0" smtClean="0">
                <a:solidFill>
                  <a:srgbClr val="000000"/>
                </a:solidFill>
              </a:rPr>
              <a:t>In this section, we are emphasizing the rules for signs when multiplying and dividing with integers. With this emphasis in mind, the problems are set up in such a way that the quotients are integers.  However, these rules are valid for many types of numbers, and we will use them with fractions (in Chapter 4) and decimals (in Chapter 5).</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4</a:t>
            </a:r>
            <a:endParaRPr lang="en-US" sz="3200" dirty="0">
              <a:solidFill>
                <a:srgbClr val="1F497D"/>
              </a:solidFill>
            </a:endParaRPr>
          </a:p>
        </p:txBody>
      </p:sp>
      <p:graphicFrame>
        <p:nvGraphicFramePr>
          <p:cNvPr id="12294" name="Object 6"/>
          <p:cNvGraphicFramePr>
            <a:graphicFrameLocks noChangeAspect="1"/>
          </p:cNvGraphicFramePr>
          <p:nvPr/>
        </p:nvGraphicFramePr>
        <p:xfrm>
          <a:off x="548640" y="1447800"/>
          <a:ext cx="1092200" cy="838200"/>
        </p:xfrm>
        <a:graphic>
          <a:graphicData uri="http://schemas.openxmlformats.org/presentationml/2006/ole">
            <mc:AlternateContent xmlns:mc="http://schemas.openxmlformats.org/markup-compatibility/2006">
              <mc:Choice xmlns:v="urn:schemas-microsoft-com:vml" Requires="v">
                <p:oleObj spid="_x0000_s12310" name="Equation" r:id="rId3" imgW="1091880" imgH="838080" progId="Equation.DSMT4">
                  <p:embed/>
                </p:oleObj>
              </mc:Choice>
              <mc:Fallback>
                <p:oleObj name="Equation" r:id="rId3" imgW="1091880" imgH="8380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4478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1719944"/>
          <a:ext cx="685800" cy="279400"/>
        </p:xfrm>
        <a:graphic>
          <a:graphicData uri="http://schemas.openxmlformats.org/presentationml/2006/ole">
            <mc:AlternateContent xmlns:mc="http://schemas.openxmlformats.org/markup-compatibility/2006">
              <mc:Choice xmlns:v="urn:schemas-microsoft-com:vml" Requires="v">
                <p:oleObj spid="_x0000_s12311" name="Equation" r:id="rId5" imgW="685800" imgH="279360" progId="Equation.DSMT4">
                  <p:embed/>
                </p:oleObj>
              </mc:Choice>
              <mc:Fallback>
                <p:oleObj name="Equation" r:id="rId5" imgW="685800" imgH="27936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1719944"/>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548640" y="2478314"/>
          <a:ext cx="1092200" cy="838200"/>
        </p:xfrm>
        <a:graphic>
          <a:graphicData uri="http://schemas.openxmlformats.org/presentationml/2006/ole">
            <mc:AlternateContent xmlns:mc="http://schemas.openxmlformats.org/markup-compatibility/2006">
              <mc:Choice xmlns:v="urn:schemas-microsoft-com:vml" Requires="v">
                <p:oleObj spid="_x0000_s12312" name="Equation" r:id="rId7" imgW="1091880" imgH="838080" progId="Equation.DSMT4">
                  <p:embed/>
                </p:oleObj>
              </mc:Choice>
              <mc:Fallback>
                <p:oleObj name="Equation" r:id="rId7" imgW="1091880" imgH="83808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2478314"/>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752600" y="2761344"/>
          <a:ext cx="685800" cy="279400"/>
        </p:xfrm>
        <a:graphic>
          <a:graphicData uri="http://schemas.openxmlformats.org/presentationml/2006/ole">
            <mc:AlternateContent xmlns:mc="http://schemas.openxmlformats.org/markup-compatibility/2006">
              <mc:Choice xmlns:v="urn:schemas-microsoft-com:vml" Requires="v">
                <p:oleObj spid="_x0000_s12313" name="Equation" r:id="rId9" imgW="685800" imgH="279360" progId="Equation.DSMT4">
                  <p:embed/>
                </p:oleObj>
              </mc:Choice>
              <mc:Fallback>
                <p:oleObj name="Equation" r:id="rId9" imgW="685800" imgH="27936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52600" y="2761344"/>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548640" y="3508828"/>
          <a:ext cx="1092200" cy="838200"/>
        </p:xfrm>
        <a:graphic>
          <a:graphicData uri="http://schemas.openxmlformats.org/presentationml/2006/ole">
            <mc:AlternateContent xmlns:mc="http://schemas.openxmlformats.org/markup-compatibility/2006">
              <mc:Choice xmlns:v="urn:schemas-microsoft-com:vml" Requires="v">
                <p:oleObj spid="_x0000_s12314" name="Equation" r:id="rId11" imgW="1091880" imgH="838080" progId="Equation.DSMT4">
                  <p:embed/>
                </p:oleObj>
              </mc:Choice>
              <mc:Fallback>
                <p:oleObj name="Equation" r:id="rId11" imgW="1091880" imgH="83808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 y="350882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1752600" y="3799116"/>
          <a:ext cx="685800" cy="279400"/>
        </p:xfrm>
        <a:graphic>
          <a:graphicData uri="http://schemas.openxmlformats.org/presentationml/2006/ole">
            <mc:AlternateContent xmlns:mc="http://schemas.openxmlformats.org/markup-compatibility/2006">
              <mc:Choice xmlns:v="urn:schemas-microsoft-com:vml" Requires="v">
                <p:oleObj spid="_x0000_s12315" name="Equation" r:id="rId13" imgW="685800" imgH="279360" progId="Equation.DSMT4">
                  <p:embed/>
                </p:oleObj>
              </mc:Choice>
              <mc:Fallback>
                <p:oleObj name="Equation" r:id="rId13" imgW="685800" imgH="27936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52600" y="3799116"/>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548640" y="4539342"/>
          <a:ext cx="1092200" cy="838200"/>
        </p:xfrm>
        <a:graphic>
          <a:graphicData uri="http://schemas.openxmlformats.org/presentationml/2006/ole">
            <mc:AlternateContent xmlns:mc="http://schemas.openxmlformats.org/markup-compatibility/2006">
              <mc:Choice xmlns:v="urn:schemas-microsoft-com:vml" Requires="v">
                <p:oleObj spid="_x0000_s12316" name="Equation" r:id="rId15" imgW="1091880" imgH="838080" progId="Equation.DSMT4">
                  <p:embed/>
                </p:oleObj>
              </mc:Choice>
              <mc:Fallback>
                <p:oleObj name="Equation" r:id="rId15" imgW="1091880" imgH="83808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8640" y="4539342"/>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1" name="Object 13"/>
          <p:cNvGraphicFramePr>
            <a:graphicFrameLocks noChangeAspect="1"/>
          </p:cNvGraphicFramePr>
          <p:nvPr/>
        </p:nvGraphicFramePr>
        <p:xfrm>
          <a:off x="1752600" y="4844144"/>
          <a:ext cx="685800" cy="279400"/>
        </p:xfrm>
        <a:graphic>
          <a:graphicData uri="http://schemas.openxmlformats.org/presentationml/2006/ole">
            <mc:AlternateContent xmlns:mc="http://schemas.openxmlformats.org/markup-compatibility/2006">
              <mc:Choice xmlns:v="urn:schemas-microsoft-com:vml" Requires="v">
                <p:oleObj spid="_x0000_s12317" name="Equation" r:id="rId17" imgW="685800" imgH="279360" progId="Equation.DSMT4">
                  <p:embed/>
                </p:oleObj>
              </mc:Choice>
              <mc:Fallback>
                <p:oleObj name="Equation" r:id="rId17" imgW="685800" imgH="27936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52600" y="4844144"/>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2965846" y="1618344"/>
            <a:ext cx="3684278" cy="523220"/>
          </a:xfrm>
          <a:prstGeom prst="rect">
            <a:avLst/>
          </a:prstGeom>
        </p:spPr>
        <p:txBody>
          <a:bodyPr wrap="none">
            <a:spAutoFit/>
          </a:bodyPr>
          <a:lstStyle/>
          <a:p>
            <a:r>
              <a:rPr lang="en-US" sz="2800" dirty="0" smtClean="0">
                <a:solidFill>
                  <a:srgbClr val="366092"/>
                </a:solidFill>
              </a:rPr>
              <a:t>because  </a:t>
            </a:r>
            <a:r>
              <a:rPr lang="en-US" sz="2800" dirty="0" smtClean="0">
                <a:solidFill>
                  <a:srgbClr val="000099"/>
                </a:solidFill>
              </a:rPr>
              <a:t>+35 = (+5)(+7).</a:t>
            </a:r>
            <a:endParaRPr lang="en-US" sz="2800" dirty="0">
              <a:solidFill>
                <a:srgbClr val="000099"/>
              </a:solidFill>
            </a:endParaRPr>
          </a:p>
        </p:txBody>
      </p:sp>
      <p:sp>
        <p:nvSpPr>
          <p:cNvPr id="13" name="Rectangle 12"/>
          <p:cNvSpPr/>
          <p:nvPr/>
        </p:nvSpPr>
        <p:spPr>
          <a:xfrm>
            <a:off x="2965846" y="2644020"/>
            <a:ext cx="3684278" cy="523220"/>
          </a:xfrm>
          <a:prstGeom prst="rect">
            <a:avLst/>
          </a:prstGeom>
        </p:spPr>
        <p:txBody>
          <a:bodyPr wrap="none">
            <a:spAutoFit/>
          </a:bodyPr>
          <a:lstStyle/>
          <a:p>
            <a:r>
              <a:rPr lang="en-US" sz="2800" dirty="0" smtClean="0">
                <a:solidFill>
                  <a:srgbClr val="366092"/>
                </a:solidFill>
              </a:rPr>
              <a:t>because  </a:t>
            </a:r>
            <a:r>
              <a:rPr lang="en-US" sz="2800" dirty="0" smtClean="0">
                <a:solidFill>
                  <a:srgbClr val="000099"/>
                </a:solidFill>
              </a:rPr>
              <a:t>–35 = (–5)(+7).</a:t>
            </a:r>
            <a:endParaRPr lang="en-US" sz="2800" dirty="0">
              <a:solidFill>
                <a:srgbClr val="000099"/>
              </a:solidFill>
            </a:endParaRPr>
          </a:p>
        </p:txBody>
      </p:sp>
      <p:sp>
        <p:nvSpPr>
          <p:cNvPr id="14" name="Rectangle 13"/>
          <p:cNvSpPr/>
          <p:nvPr/>
        </p:nvSpPr>
        <p:spPr>
          <a:xfrm>
            <a:off x="2965846" y="3669696"/>
            <a:ext cx="3684278" cy="523220"/>
          </a:xfrm>
          <a:prstGeom prst="rect">
            <a:avLst/>
          </a:prstGeom>
        </p:spPr>
        <p:txBody>
          <a:bodyPr wrap="none">
            <a:spAutoFit/>
          </a:bodyPr>
          <a:lstStyle/>
          <a:p>
            <a:r>
              <a:rPr lang="en-US" sz="2800" dirty="0" smtClean="0">
                <a:solidFill>
                  <a:srgbClr val="366092"/>
                </a:solidFill>
              </a:rPr>
              <a:t>because  </a:t>
            </a:r>
            <a:r>
              <a:rPr lang="en-US" sz="2800" dirty="0" smtClean="0">
                <a:solidFill>
                  <a:srgbClr val="000099"/>
                </a:solidFill>
              </a:rPr>
              <a:t>+35 = (–5)(–7).</a:t>
            </a:r>
            <a:endParaRPr lang="en-US" sz="2800" dirty="0">
              <a:solidFill>
                <a:srgbClr val="000099"/>
              </a:solidFill>
            </a:endParaRPr>
          </a:p>
        </p:txBody>
      </p:sp>
      <p:sp>
        <p:nvSpPr>
          <p:cNvPr id="15" name="Rectangle 14"/>
          <p:cNvSpPr/>
          <p:nvPr/>
        </p:nvSpPr>
        <p:spPr>
          <a:xfrm>
            <a:off x="2965846" y="4695372"/>
            <a:ext cx="3684278" cy="523220"/>
          </a:xfrm>
          <a:prstGeom prst="rect">
            <a:avLst/>
          </a:prstGeom>
        </p:spPr>
        <p:txBody>
          <a:bodyPr wrap="none">
            <a:spAutoFit/>
          </a:bodyPr>
          <a:lstStyle/>
          <a:p>
            <a:r>
              <a:rPr lang="en-US" sz="2800" dirty="0" smtClean="0">
                <a:solidFill>
                  <a:srgbClr val="366092"/>
                </a:solidFill>
              </a:rPr>
              <a:t>because  </a:t>
            </a:r>
            <a:r>
              <a:rPr lang="en-US" sz="2800" dirty="0" smtClean="0">
                <a:solidFill>
                  <a:srgbClr val="000099"/>
                </a:solidFill>
              </a:rPr>
              <a:t>–35 = (+5)(–7).</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30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30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Division with Integers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4206240"/>
          </a:xfrm>
          <a:solidFill>
            <a:srgbClr val="FFFFCC"/>
          </a:solidFill>
          <a:ln w="28575">
            <a:solidFill>
              <a:srgbClr val="000000"/>
            </a:solidFill>
          </a:ln>
        </p:spPr>
        <p:txBody>
          <a:bodyPr>
            <a:noAutofit/>
          </a:bodyPr>
          <a:lstStyle/>
          <a:p>
            <a:pPr algn="ctr">
              <a:buNone/>
            </a:pPr>
            <a:r>
              <a:rPr lang="en-US" b="1" i="0" dirty="0" smtClean="0">
                <a:solidFill>
                  <a:srgbClr val="000000"/>
                </a:solidFill>
              </a:rPr>
              <a:t>Rules for Division with Integers</a:t>
            </a:r>
          </a:p>
          <a:p>
            <a:pPr>
              <a:buNone/>
            </a:pPr>
            <a:r>
              <a:rPr lang="en-US" i="0" dirty="0" smtClean="0">
                <a:solidFill>
                  <a:srgbClr val="000000"/>
                </a:solidFill>
              </a:rPr>
              <a:t>If </a:t>
            </a:r>
            <a:r>
              <a:rPr lang="en-US" i="1" dirty="0" smtClean="0">
                <a:solidFill>
                  <a:srgbClr val="000000"/>
                </a:solidFill>
              </a:rPr>
              <a:t>a</a:t>
            </a:r>
            <a:r>
              <a:rPr lang="en-US" i="0" dirty="0" smtClean="0">
                <a:solidFill>
                  <a:srgbClr val="000000"/>
                </a:solidFill>
              </a:rPr>
              <a:t> and </a:t>
            </a:r>
            <a:r>
              <a:rPr lang="en-US" i="1" dirty="0" smtClean="0">
                <a:solidFill>
                  <a:srgbClr val="000000"/>
                </a:solidFill>
              </a:rPr>
              <a:t>b</a:t>
            </a:r>
            <a:r>
              <a:rPr lang="en-US" i="0" dirty="0" smtClean="0">
                <a:solidFill>
                  <a:srgbClr val="000000"/>
                </a:solidFill>
              </a:rPr>
              <a:t> are positive integers, then</a:t>
            </a:r>
          </a:p>
          <a:p>
            <a:pPr>
              <a:buNone/>
            </a:pPr>
            <a:r>
              <a:rPr lang="en-US" b="1" i="0" dirty="0" smtClean="0">
                <a:solidFill>
                  <a:srgbClr val="000000"/>
                </a:solidFill>
              </a:rPr>
              <a:t>1.  </a:t>
            </a:r>
            <a:r>
              <a:rPr lang="en-US" i="0" dirty="0" smtClean="0">
                <a:solidFill>
                  <a:srgbClr val="000000"/>
                </a:solidFill>
              </a:rPr>
              <a:t>The quotient of two positive integers is positive:</a:t>
            </a:r>
          </a:p>
          <a:p>
            <a:pPr>
              <a:buNone/>
            </a:pPr>
            <a:endParaRPr lang="en-US" i="0" dirty="0" smtClean="0">
              <a:solidFill>
                <a:srgbClr val="000000"/>
              </a:solidFill>
            </a:endParaRPr>
          </a:p>
          <a:p>
            <a:pPr>
              <a:buNone/>
            </a:pPr>
            <a:endParaRPr lang="en-US" i="0" dirty="0" smtClean="0">
              <a:solidFill>
                <a:srgbClr val="000000"/>
              </a:solidFill>
            </a:endParaRPr>
          </a:p>
          <a:p>
            <a:pPr>
              <a:buNone/>
            </a:pPr>
            <a:r>
              <a:rPr lang="en-US" b="1" i="0" dirty="0" smtClean="0">
                <a:solidFill>
                  <a:srgbClr val="000000"/>
                </a:solidFill>
              </a:rPr>
              <a:t>2.  </a:t>
            </a:r>
            <a:r>
              <a:rPr lang="en-US" i="0" dirty="0" smtClean="0">
                <a:solidFill>
                  <a:srgbClr val="000000"/>
                </a:solidFill>
              </a:rPr>
              <a:t>The quotient of two negative integers is positive:</a:t>
            </a:r>
          </a:p>
          <a:p>
            <a:pPr>
              <a:buNone/>
            </a:pPr>
            <a:endParaRPr lang="en-US" i="0" dirty="0" smtClean="0">
              <a:solidFill>
                <a:srgbClr val="000000"/>
              </a:solidFill>
            </a:endParaRPr>
          </a:p>
          <a:p>
            <a:pPr>
              <a:buNone/>
            </a:pPr>
            <a:endParaRPr lang="en-US" i="0" dirty="0" smtClean="0">
              <a:solidFill>
                <a:srgbClr val="000000"/>
              </a:solidFill>
            </a:endParaRPr>
          </a:p>
          <a:p>
            <a:pPr>
              <a:buNone/>
            </a:pPr>
            <a:endParaRPr lang="en-US" i="0" dirty="0" smtClean="0">
              <a:solidFill>
                <a:srgbClr val="000000"/>
              </a:solidFill>
            </a:endParaRPr>
          </a:p>
          <a:p>
            <a:pPr>
              <a:buNone/>
            </a:pPr>
            <a:r>
              <a:rPr lang="en-US" b="1" i="0" dirty="0" smtClean="0">
                <a:solidFill>
                  <a:srgbClr val="000000"/>
                </a:solidFill>
              </a:rPr>
              <a:t> </a:t>
            </a:r>
            <a:endParaRPr lang="en-US" i="0" dirty="0">
              <a:solidFill>
                <a:srgbClr val="000000"/>
              </a:solidFill>
            </a:endParaRPr>
          </a:p>
        </p:txBody>
      </p:sp>
      <p:graphicFrame>
        <p:nvGraphicFramePr>
          <p:cNvPr id="14341" name="Object 5"/>
          <p:cNvGraphicFramePr>
            <a:graphicFrameLocks noChangeAspect="1"/>
          </p:cNvGraphicFramePr>
          <p:nvPr/>
        </p:nvGraphicFramePr>
        <p:xfrm>
          <a:off x="993775" y="2860675"/>
          <a:ext cx="1117600" cy="838200"/>
        </p:xfrm>
        <a:graphic>
          <a:graphicData uri="http://schemas.openxmlformats.org/presentationml/2006/ole">
            <mc:AlternateContent xmlns:mc="http://schemas.openxmlformats.org/markup-compatibility/2006">
              <mc:Choice xmlns:v="urn:schemas-microsoft-com:vml" Requires="v">
                <p:oleObj spid="_x0000_s14345" name="Equation" r:id="rId3" imgW="1117440" imgH="838080" progId="Equation.DSMT4">
                  <p:embed/>
                </p:oleObj>
              </mc:Choice>
              <mc:Fallback>
                <p:oleObj name="Equation" r:id="rId3" imgW="11174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3775" y="2860675"/>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971550" y="4460875"/>
          <a:ext cx="1333500" cy="838200"/>
        </p:xfrm>
        <a:graphic>
          <a:graphicData uri="http://schemas.openxmlformats.org/presentationml/2006/ole">
            <mc:AlternateContent xmlns:mc="http://schemas.openxmlformats.org/markup-compatibility/2006">
              <mc:Choice xmlns:v="urn:schemas-microsoft-com:vml" Requires="v">
                <p:oleObj spid="_x0000_s14346" name="Equation" r:id="rId5" imgW="1333440" imgH="838080" progId="Equation.DSMT4">
                  <p:embed/>
                </p:oleObj>
              </mc:Choice>
              <mc:Fallback>
                <p:oleObj name="Equation" r:id="rId5" imgW="133344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550" y="4460875"/>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Division with Integers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4206240"/>
          </a:xfrm>
          <a:solidFill>
            <a:srgbClr val="FFFFCC"/>
          </a:solidFill>
          <a:ln w="28575">
            <a:solidFill>
              <a:srgbClr val="000000"/>
            </a:solidFill>
          </a:ln>
        </p:spPr>
        <p:txBody>
          <a:bodyPr>
            <a:noAutofit/>
          </a:bodyPr>
          <a:lstStyle/>
          <a:p>
            <a:pPr algn="ctr">
              <a:buNone/>
            </a:pPr>
            <a:r>
              <a:rPr lang="en-US" b="1" i="0" dirty="0" smtClean="0">
                <a:solidFill>
                  <a:srgbClr val="000000"/>
                </a:solidFill>
              </a:rPr>
              <a:t>Rules for Division with Integers (cont.)</a:t>
            </a:r>
          </a:p>
          <a:p>
            <a:pPr marL="465138" indent="-465138">
              <a:buNone/>
            </a:pPr>
            <a:r>
              <a:rPr lang="en-US" b="1" i="0" dirty="0" smtClean="0">
                <a:solidFill>
                  <a:srgbClr val="000000"/>
                </a:solidFill>
              </a:rPr>
              <a:t>3.	</a:t>
            </a:r>
            <a:r>
              <a:rPr lang="en-US" i="0" dirty="0" smtClean="0">
                <a:solidFill>
                  <a:srgbClr val="000000"/>
                </a:solidFill>
              </a:rPr>
              <a:t>The quotient of a positive integer and a negative integer is negative:</a:t>
            </a:r>
          </a:p>
          <a:p>
            <a:pPr>
              <a:buNone/>
            </a:pPr>
            <a:endParaRPr lang="en-US" i="0" dirty="0" smtClean="0">
              <a:solidFill>
                <a:srgbClr val="000000"/>
              </a:solidFill>
            </a:endParaRPr>
          </a:p>
          <a:p>
            <a:pPr>
              <a:buNone/>
            </a:pPr>
            <a:endParaRPr lang="en-US" dirty="0" smtClean="0">
              <a:solidFill>
                <a:srgbClr val="000000"/>
              </a:solidFill>
            </a:endParaRPr>
          </a:p>
          <a:p>
            <a:r>
              <a:rPr lang="en-US" dirty="0" smtClean="0">
                <a:solidFill>
                  <a:srgbClr val="000000"/>
                </a:solidFill>
              </a:rPr>
              <a:t>In summary:</a:t>
            </a:r>
          </a:p>
          <a:p>
            <a:r>
              <a:rPr lang="en-US" b="1" dirty="0" smtClean="0">
                <a:solidFill>
                  <a:srgbClr val="000000"/>
                </a:solidFill>
              </a:rPr>
              <a:t>When the signs are alike, the quotient is positive.</a:t>
            </a:r>
          </a:p>
          <a:p>
            <a:r>
              <a:rPr lang="en-US" b="1" dirty="0" smtClean="0">
                <a:solidFill>
                  <a:srgbClr val="000000"/>
                </a:solidFill>
              </a:rPr>
              <a:t>When the signs are not alike, the quotient is negative.</a:t>
            </a:r>
            <a:endParaRPr lang="en-US" b="1" i="0" dirty="0">
              <a:solidFill>
                <a:srgbClr val="000000"/>
              </a:solidFill>
            </a:endParaRPr>
          </a:p>
        </p:txBody>
      </p:sp>
      <p:graphicFrame>
        <p:nvGraphicFramePr>
          <p:cNvPr id="14343" name="Object 7"/>
          <p:cNvGraphicFramePr>
            <a:graphicFrameLocks noChangeAspect="1"/>
          </p:cNvGraphicFramePr>
          <p:nvPr/>
        </p:nvGraphicFramePr>
        <p:xfrm>
          <a:off x="977900" y="2819400"/>
          <a:ext cx="3594100" cy="838200"/>
        </p:xfrm>
        <a:graphic>
          <a:graphicData uri="http://schemas.openxmlformats.org/presentationml/2006/ole">
            <mc:AlternateContent xmlns:mc="http://schemas.openxmlformats.org/markup-compatibility/2006">
              <mc:Choice xmlns:v="urn:schemas-microsoft-com:vml" Requires="v">
                <p:oleObj spid="_x0000_s36870" name="Equation" r:id="rId3" imgW="3593880" imgH="838080" progId="Equation.DSMT4">
                  <p:embed/>
                </p:oleObj>
              </mc:Choice>
              <mc:Fallback>
                <p:oleObj name="Equation" r:id="rId3" imgW="3593880" imgH="83808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7900" y="2819400"/>
                        <a:ext cx="359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Division with Integers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1"/>
            <a:ext cx="8321040" cy="2511457"/>
          </a:xfrm>
          <a:solidFill>
            <a:srgbClr val="FFFFCC"/>
          </a:solidFill>
          <a:ln w="28575">
            <a:solidFill>
              <a:srgbClr val="000000"/>
            </a:solidFill>
          </a:ln>
        </p:spPr>
        <p:txBody>
          <a:bodyPr wrap="square">
            <a:spAutoFit/>
          </a:bodyPr>
          <a:lstStyle/>
          <a:p>
            <a:pPr algn="ctr"/>
            <a:r>
              <a:rPr lang="en-US" b="1" dirty="0" smtClean="0">
                <a:solidFill>
                  <a:srgbClr val="000000"/>
                </a:solidFill>
              </a:rPr>
              <a:t>Division by 0 is Not Defined</a:t>
            </a:r>
          </a:p>
          <a:p>
            <a:pPr>
              <a:tabLst>
                <a:tab pos="1252538" algn="l"/>
              </a:tabLst>
            </a:pPr>
            <a:r>
              <a:rPr lang="en-US" b="1" dirty="0" smtClean="0">
                <a:solidFill>
                  <a:srgbClr val="C00000"/>
                </a:solidFill>
              </a:rPr>
              <a:t>CASE 1:	</a:t>
            </a:r>
            <a:r>
              <a:rPr lang="en-US" dirty="0" smtClean="0">
                <a:solidFill>
                  <a:srgbClr val="000000"/>
                </a:solidFill>
              </a:rPr>
              <a:t>Suppose that  			 Then, by the </a:t>
            </a:r>
          </a:p>
          <a:p>
            <a:endParaRPr lang="en-US" sz="500" dirty="0" smtClean="0">
              <a:solidFill>
                <a:srgbClr val="000000"/>
              </a:solidFill>
            </a:endParaRPr>
          </a:p>
          <a:p>
            <a:pPr>
              <a:tabLst>
                <a:tab pos="1196975" algn="l"/>
              </a:tabLst>
            </a:pPr>
            <a:r>
              <a:rPr lang="en-US" dirty="0" smtClean="0">
                <a:solidFill>
                  <a:srgbClr val="000000"/>
                </a:solidFill>
              </a:rPr>
              <a:t>	meaning of division, </a:t>
            </a:r>
            <a:r>
              <a:rPr lang="en-US" i="1" dirty="0" smtClean="0">
                <a:solidFill>
                  <a:srgbClr val="000000"/>
                </a:solidFill>
              </a:rPr>
              <a:t>a</a:t>
            </a:r>
            <a:r>
              <a:rPr lang="en-US" dirty="0" smtClean="0">
                <a:solidFill>
                  <a:srgbClr val="000000"/>
                </a:solidFill>
              </a:rPr>
              <a:t> = 0 ⋅ </a:t>
            </a:r>
            <a:r>
              <a:rPr lang="en-US" i="1" dirty="0" smtClean="0">
                <a:solidFill>
                  <a:srgbClr val="000000"/>
                </a:solidFill>
              </a:rPr>
              <a:t>x</a:t>
            </a:r>
            <a:r>
              <a:rPr lang="en-US" dirty="0" smtClean="0">
                <a:solidFill>
                  <a:srgbClr val="000000"/>
                </a:solidFill>
              </a:rPr>
              <a:t>. But this is not 	possible because 0 ⋅ </a:t>
            </a:r>
            <a:r>
              <a:rPr lang="en-US" i="1" dirty="0" smtClean="0">
                <a:solidFill>
                  <a:srgbClr val="000000"/>
                </a:solidFill>
              </a:rPr>
              <a:t>x</a:t>
            </a:r>
            <a:r>
              <a:rPr lang="en-US" dirty="0" smtClean="0">
                <a:solidFill>
                  <a:srgbClr val="000000"/>
                </a:solidFill>
              </a:rPr>
              <a:t> = 0 for any value of </a:t>
            </a:r>
            <a:r>
              <a:rPr lang="en-US" i="1" dirty="0" smtClean="0">
                <a:solidFill>
                  <a:srgbClr val="000000"/>
                </a:solidFill>
              </a:rPr>
              <a:t>x</a:t>
            </a:r>
            <a:r>
              <a:rPr lang="en-US" dirty="0" smtClean="0">
                <a:solidFill>
                  <a:srgbClr val="000000"/>
                </a:solidFill>
              </a:rPr>
              <a:t>, and 	we stated that </a:t>
            </a:r>
          </a:p>
        </p:txBody>
      </p:sp>
      <p:graphicFrame>
        <p:nvGraphicFramePr>
          <p:cNvPr id="40961" name="Object 1"/>
          <p:cNvGraphicFramePr>
            <a:graphicFrameLocks noChangeAspect="1"/>
          </p:cNvGraphicFramePr>
          <p:nvPr/>
        </p:nvGraphicFramePr>
        <p:xfrm>
          <a:off x="3806716" y="1629855"/>
          <a:ext cx="2247900" cy="838200"/>
        </p:xfrm>
        <a:graphic>
          <a:graphicData uri="http://schemas.openxmlformats.org/presentationml/2006/ole">
            <mc:AlternateContent xmlns:mc="http://schemas.openxmlformats.org/markup-compatibility/2006">
              <mc:Choice xmlns:v="urn:schemas-microsoft-com:vml" Requires="v">
                <p:oleObj spid="_x0000_s40965" name="Equation" r:id="rId3" imgW="2247840" imgH="838080" progId="Equation.DSMT4">
                  <p:embed/>
                </p:oleObj>
              </mc:Choice>
              <mc:Fallback>
                <p:oleObj name="Equation" r:id="rId3" imgW="224784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6716" y="1629855"/>
                        <a:ext cx="224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2" name="Object 2"/>
          <p:cNvGraphicFramePr>
            <a:graphicFrameLocks noChangeAspect="1"/>
          </p:cNvGraphicFramePr>
          <p:nvPr/>
        </p:nvGraphicFramePr>
        <p:xfrm>
          <a:off x="3944055" y="3365500"/>
          <a:ext cx="800100" cy="292100"/>
        </p:xfrm>
        <a:graphic>
          <a:graphicData uri="http://schemas.openxmlformats.org/presentationml/2006/ole">
            <mc:AlternateContent xmlns:mc="http://schemas.openxmlformats.org/markup-compatibility/2006">
              <mc:Choice xmlns:v="urn:schemas-microsoft-com:vml" Requires="v">
                <p:oleObj spid="_x0000_s40966" name="Equation" r:id="rId5" imgW="799920" imgH="291960" progId="Equation.DSMT4">
                  <p:embed/>
                </p:oleObj>
              </mc:Choice>
              <mc:Fallback>
                <p:oleObj name="Equation" r:id="rId5" imgW="799920" imgH="29196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44055" y="33655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Division with Integers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321040" cy="3127010"/>
          </a:xfrm>
          <a:solidFill>
            <a:srgbClr val="FFFFCC"/>
          </a:solidFill>
          <a:ln w="28575">
            <a:solidFill>
              <a:srgbClr val="000000"/>
            </a:solidFill>
          </a:ln>
        </p:spPr>
        <p:txBody>
          <a:bodyPr>
            <a:spAutoFit/>
          </a:bodyPr>
          <a:lstStyle/>
          <a:p>
            <a:pPr algn="ctr"/>
            <a:r>
              <a:rPr lang="en-US" b="1" dirty="0" smtClean="0">
                <a:solidFill>
                  <a:srgbClr val="000000"/>
                </a:solidFill>
              </a:rPr>
              <a:t>Division by 0 is Not Defined (cont.)</a:t>
            </a:r>
          </a:p>
          <a:p>
            <a:endParaRPr lang="en-US" sz="1000" b="1" dirty="0" smtClean="0">
              <a:solidFill>
                <a:srgbClr val="C00000"/>
              </a:solidFill>
            </a:endParaRPr>
          </a:p>
          <a:p>
            <a:pPr>
              <a:tabLst>
                <a:tab pos="1252538" algn="l"/>
              </a:tabLst>
            </a:pPr>
            <a:r>
              <a:rPr lang="en-US" b="1" dirty="0" smtClean="0">
                <a:solidFill>
                  <a:srgbClr val="C00000"/>
                </a:solidFill>
              </a:rPr>
              <a:t>CASE 2:	</a:t>
            </a:r>
            <a:r>
              <a:rPr lang="en-US" dirty="0" smtClean="0">
                <a:solidFill>
                  <a:srgbClr val="000000"/>
                </a:solidFill>
              </a:rPr>
              <a:t>Suppose that </a:t>
            </a:r>
            <a:r>
              <a:rPr lang="en-US" b="1" dirty="0" smtClean="0">
                <a:solidFill>
                  <a:srgbClr val="000000"/>
                </a:solidFill>
              </a:rPr>
              <a:t> </a:t>
            </a:r>
            <a:r>
              <a:rPr lang="en-US" dirty="0" smtClean="0">
                <a:solidFill>
                  <a:srgbClr val="000000"/>
                </a:solidFill>
              </a:rPr>
              <a:t> 	       Then, by the meaning of </a:t>
            </a:r>
          </a:p>
          <a:p>
            <a:pPr>
              <a:tabLst>
                <a:tab pos="1252538" algn="l"/>
              </a:tabLst>
            </a:pPr>
            <a:endParaRPr lang="en-US" sz="500" dirty="0" smtClean="0">
              <a:solidFill>
                <a:srgbClr val="000000"/>
              </a:solidFill>
            </a:endParaRPr>
          </a:p>
          <a:p>
            <a:pPr>
              <a:tabLst>
                <a:tab pos="1252538" algn="l"/>
              </a:tabLst>
            </a:pPr>
            <a:r>
              <a:rPr lang="en-US" dirty="0" smtClean="0">
                <a:solidFill>
                  <a:srgbClr val="000000"/>
                </a:solidFill>
              </a:rPr>
              <a:t>	division, 0 = 0 ⋅ </a:t>
            </a:r>
            <a:r>
              <a:rPr lang="en-US" i="1" dirty="0" smtClean="0">
                <a:solidFill>
                  <a:srgbClr val="000000"/>
                </a:solidFill>
              </a:rPr>
              <a:t>x</a:t>
            </a:r>
            <a:r>
              <a:rPr lang="en-US" dirty="0" smtClean="0">
                <a:solidFill>
                  <a:srgbClr val="000000"/>
                </a:solidFill>
              </a:rPr>
              <a:t> is true for all values of </a:t>
            </a:r>
            <a:r>
              <a:rPr lang="en-US" i="1" dirty="0" smtClean="0">
                <a:solidFill>
                  <a:srgbClr val="000000"/>
                </a:solidFill>
              </a:rPr>
              <a:t>x</a:t>
            </a:r>
            <a:r>
              <a:rPr lang="en-US" dirty="0" smtClean="0">
                <a:solidFill>
                  <a:srgbClr val="000000"/>
                </a:solidFill>
              </a:rPr>
              <a:t>. But 	we must have a unique answer for division. 	Therefore, we conclude that, in every case, 	division by 0 is not defined.</a:t>
            </a:r>
            <a:endParaRPr lang="en-US" dirty="0">
              <a:solidFill>
                <a:srgbClr val="000000"/>
              </a:solidFill>
            </a:endParaRPr>
          </a:p>
        </p:txBody>
      </p:sp>
      <p:graphicFrame>
        <p:nvGraphicFramePr>
          <p:cNvPr id="40963" name="Object 3"/>
          <p:cNvGraphicFramePr>
            <a:graphicFrameLocks noChangeAspect="1"/>
          </p:cNvGraphicFramePr>
          <p:nvPr/>
        </p:nvGraphicFramePr>
        <p:xfrm>
          <a:off x="3812823" y="1820334"/>
          <a:ext cx="863600" cy="838200"/>
        </p:xfrm>
        <a:graphic>
          <a:graphicData uri="http://schemas.openxmlformats.org/presentationml/2006/ole">
            <mc:AlternateContent xmlns:mc="http://schemas.openxmlformats.org/markup-compatibility/2006">
              <mc:Choice xmlns:v="urn:schemas-microsoft-com:vml" Requires="v">
                <p:oleObj spid="_x0000_s48134" name="Equation" r:id="rId3" imgW="863280" imgH="838080" progId="Equation.DSMT4">
                  <p:embed/>
                </p:oleObj>
              </mc:Choice>
              <mc:Fallback>
                <p:oleObj name="Equation" r:id="rId3" imgW="86328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2823" y="1820334"/>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Division with Integers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pPr algn="ctr"/>
            <a:r>
              <a:rPr lang="en-US" b="1" dirty="0" smtClean="0">
                <a:solidFill>
                  <a:srgbClr val="000000"/>
                </a:solidFill>
              </a:rPr>
              <a:t>Division by 0 is Not Defined (cont.)</a:t>
            </a:r>
          </a:p>
          <a:p>
            <a:r>
              <a:rPr lang="en-US" dirty="0" smtClean="0">
                <a:solidFill>
                  <a:srgbClr val="000000"/>
                </a:solidFill>
              </a:rPr>
              <a:t>The following mnemonic device may help you remember the rules for division by 0:</a:t>
            </a:r>
            <a:endParaRPr lang="en-US" i="1" dirty="0" smtClean="0">
              <a:solidFill>
                <a:srgbClr val="000000"/>
              </a:solidFill>
            </a:endParaRPr>
          </a:p>
          <a:p>
            <a:pPr>
              <a:lnSpc>
                <a:spcPct val="150000"/>
              </a:lnSpc>
            </a:pPr>
            <a:r>
              <a:rPr lang="en-US" dirty="0" smtClean="0">
                <a:solidFill>
                  <a:srgbClr val="000000"/>
                </a:solidFill>
              </a:rPr>
              <a:t>     is </a:t>
            </a:r>
            <a:r>
              <a:rPr lang="en-US" b="1" dirty="0" smtClean="0">
                <a:solidFill>
                  <a:srgbClr val="000000"/>
                </a:solidFill>
              </a:rPr>
              <a:t>“OK.” </a:t>
            </a:r>
            <a:r>
              <a:rPr lang="en-US" dirty="0" smtClean="0">
                <a:solidFill>
                  <a:srgbClr val="000000"/>
                </a:solidFill>
              </a:rPr>
              <a:t>0 </a:t>
            </a:r>
            <a:r>
              <a:rPr lang="en-US" b="1" dirty="0" smtClean="0">
                <a:solidFill>
                  <a:srgbClr val="000000"/>
                </a:solidFill>
              </a:rPr>
              <a:t>can</a:t>
            </a:r>
            <a:r>
              <a:rPr lang="en-US" dirty="0" smtClean="0">
                <a:solidFill>
                  <a:srgbClr val="000000"/>
                </a:solidFill>
              </a:rPr>
              <a:t> be in the </a:t>
            </a:r>
            <a:r>
              <a:rPr lang="en-US" b="1" dirty="0" smtClean="0">
                <a:solidFill>
                  <a:srgbClr val="000000"/>
                </a:solidFill>
              </a:rPr>
              <a:t>numerator.</a:t>
            </a:r>
          </a:p>
          <a:p>
            <a:endParaRPr lang="en-US" dirty="0" smtClean="0">
              <a:solidFill>
                <a:srgbClr val="000000"/>
              </a:solidFill>
            </a:endParaRPr>
          </a:p>
          <a:p>
            <a:r>
              <a:rPr lang="en-US" dirty="0" smtClean="0">
                <a:solidFill>
                  <a:srgbClr val="000000"/>
                </a:solidFill>
              </a:rPr>
              <a:t>     is a </a:t>
            </a:r>
            <a:r>
              <a:rPr lang="en-US" b="1" dirty="0" smtClean="0">
                <a:solidFill>
                  <a:srgbClr val="000000"/>
                </a:solidFill>
              </a:rPr>
              <a:t>“KO” </a:t>
            </a:r>
            <a:r>
              <a:rPr lang="en-US" dirty="0" smtClean="0">
                <a:solidFill>
                  <a:srgbClr val="000000"/>
                </a:solidFill>
              </a:rPr>
              <a:t>(knockout). 0 </a:t>
            </a:r>
            <a:r>
              <a:rPr lang="en-US" b="1" dirty="0" smtClean="0">
                <a:solidFill>
                  <a:srgbClr val="000000"/>
                </a:solidFill>
              </a:rPr>
              <a:t>cannot </a:t>
            </a:r>
            <a:r>
              <a:rPr lang="en-US" dirty="0" smtClean="0">
                <a:solidFill>
                  <a:srgbClr val="000000"/>
                </a:solidFill>
              </a:rPr>
              <a:t>be in the 	</a:t>
            </a:r>
          </a:p>
          <a:p>
            <a:pPr>
              <a:lnSpc>
                <a:spcPct val="150000"/>
              </a:lnSpc>
            </a:pPr>
            <a:r>
              <a:rPr lang="en-US" b="1" dirty="0" smtClean="0">
                <a:solidFill>
                  <a:srgbClr val="000000"/>
                </a:solidFill>
              </a:rPr>
              <a:t>denominator.</a:t>
            </a:r>
            <a:endParaRPr lang="en-US" dirty="0">
              <a:solidFill>
                <a:srgbClr val="000000"/>
              </a:solidFill>
            </a:endParaRPr>
          </a:p>
        </p:txBody>
      </p:sp>
      <p:graphicFrame>
        <p:nvGraphicFramePr>
          <p:cNvPr id="43013" name="Object 5"/>
          <p:cNvGraphicFramePr>
            <a:graphicFrameLocks noChangeAspect="1"/>
          </p:cNvGraphicFramePr>
          <p:nvPr/>
        </p:nvGraphicFramePr>
        <p:xfrm>
          <a:off x="547048" y="2699984"/>
          <a:ext cx="292100" cy="838200"/>
        </p:xfrm>
        <a:graphic>
          <a:graphicData uri="http://schemas.openxmlformats.org/presentationml/2006/ole">
            <mc:AlternateContent xmlns:mc="http://schemas.openxmlformats.org/markup-compatibility/2006">
              <mc:Choice xmlns:v="urn:schemas-microsoft-com:vml" Requires="v">
                <p:oleObj spid="_x0000_s43017" name="Equation" r:id="rId3" imgW="291960" imgH="838080" progId="Equation.DSMT4">
                  <p:embed/>
                </p:oleObj>
              </mc:Choice>
              <mc:Fallback>
                <p:oleObj name="Equation" r:id="rId3" imgW="29196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2699984"/>
                        <a:ext cx="29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4" name="Object 6"/>
          <p:cNvGraphicFramePr>
            <a:graphicFrameLocks noChangeAspect="1"/>
          </p:cNvGraphicFramePr>
          <p:nvPr/>
        </p:nvGraphicFramePr>
        <p:xfrm>
          <a:off x="568656" y="3766784"/>
          <a:ext cx="292100" cy="838200"/>
        </p:xfrm>
        <a:graphic>
          <a:graphicData uri="http://schemas.openxmlformats.org/presentationml/2006/ole">
            <mc:AlternateContent xmlns:mc="http://schemas.openxmlformats.org/markup-compatibility/2006">
              <mc:Choice xmlns:v="urn:schemas-microsoft-com:vml" Requires="v">
                <p:oleObj spid="_x0000_s43018" name="Equation" r:id="rId5" imgW="291960" imgH="838080" progId="Equation.DSMT4">
                  <p:embed/>
                </p:oleObj>
              </mc:Choice>
              <mc:Fallback>
                <p:oleObj name="Equation" r:id="rId5" imgW="29196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8656" y="3766784"/>
                        <a:ext cx="29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5</a:t>
            </a:r>
            <a:endParaRPr lang="en-US" sz="3200" dirty="0">
              <a:solidFill>
                <a:srgbClr val="1F497D"/>
              </a:solidFill>
            </a:endParaRPr>
          </a:p>
        </p:txBody>
      </p:sp>
      <p:sp>
        <p:nvSpPr>
          <p:cNvPr id="3" name="Content Placeholder 2"/>
          <p:cNvSpPr>
            <a:spLocks noGrp="1"/>
          </p:cNvSpPr>
          <p:nvPr>
            <p:ph idx="1"/>
          </p:nvPr>
        </p:nvSpPr>
        <p:spPr>
          <a:xfrm>
            <a:off x="457200" y="1280160"/>
            <a:ext cx="8229600" cy="3822585"/>
          </a:xfrm>
        </p:spPr>
        <p:txBody>
          <a:bodyPr>
            <a:spAutoFit/>
          </a:bodyPr>
          <a:lstStyle/>
          <a:p>
            <a:pPr>
              <a:lnSpc>
                <a:spcPct val="150000"/>
              </a:lnSpc>
              <a:spcBef>
                <a:spcPts val="3600"/>
              </a:spcBef>
              <a:buNone/>
            </a:pPr>
            <a:r>
              <a:rPr lang="en-US" i="0" dirty="0" smtClean="0">
                <a:solidFill>
                  <a:srgbClr val="366092"/>
                </a:solidFill>
              </a:rPr>
              <a:t>	        because  </a:t>
            </a:r>
            <a:r>
              <a:rPr lang="en-US" i="0" dirty="0" smtClean="0">
                <a:solidFill>
                  <a:srgbClr val="000099"/>
                </a:solidFill>
              </a:rPr>
              <a:t>0 = </a:t>
            </a:r>
            <a:r>
              <a:rPr lang="en-US" dirty="0" smtClean="0">
                <a:solidFill>
                  <a:srgbClr val="000099"/>
                </a:solidFill>
              </a:rPr>
              <a:t>–</a:t>
            </a:r>
            <a:r>
              <a:rPr lang="en-US" i="0" dirty="0" smtClean="0">
                <a:solidFill>
                  <a:srgbClr val="000099"/>
                </a:solidFill>
              </a:rPr>
              <a:t>2(0)</a:t>
            </a:r>
            <a:r>
              <a:rPr lang="en-US" i="0" dirty="0" smtClean="0">
                <a:solidFill>
                  <a:srgbClr val="366092"/>
                </a:solidFill>
              </a:rPr>
              <a:t>.</a:t>
            </a:r>
          </a:p>
          <a:p>
            <a:pPr>
              <a:buNone/>
            </a:pPr>
            <a:endParaRPr lang="en-US" i="0" dirty="0" smtClean="0">
              <a:solidFill>
                <a:srgbClr val="366092"/>
              </a:solidFill>
            </a:endParaRPr>
          </a:p>
          <a:p>
            <a:r>
              <a:rPr lang="en-US" b="1" i="0" dirty="0" smtClean="0">
                <a:solidFill>
                  <a:srgbClr val="366092"/>
                </a:solidFill>
              </a:rPr>
              <a:t> </a:t>
            </a:r>
            <a:r>
              <a:rPr lang="en-US" i="0" dirty="0" smtClean="0">
                <a:solidFill>
                  <a:srgbClr val="366092"/>
                </a:solidFill>
              </a:rPr>
              <a:t>		  	  </a:t>
            </a:r>
            <a:r>
              <a:rPr lang="en-US" dirty="0" smtClean="0"/>
              <a:t>If 	      then </a:t>
            </a:r>
            <a:r>
              <a:rPr lang="en-US" dirty="0" smtClean="0">
                <a:solidFill>
                  <a:srgbClr val="000099"/>
                </a:solidFill>
              </a:rPr>
              <a:t>7 = 0 ⋅ </a:t>
            </a:r>
            <a:r>
              <a:rPr lang="en-US" i="1" dirty="0" smtClean="0">
                <a:solidFill>
                  <a:srgbClr val="000099"/>
                </a:solidFill>
              </a:rPr>
              <a:t>x</a:t>
            </a:r>
            <a:r>
              <a:rPr lang="en-US" dirty="0" smtClean="0"/>
              <a:t>.  But this is </a:t>
            </a:r>
          </a:p>
          <a:p>
            <a:pPr>
              <a:lnSpc>
                <a:spcPct val="150000"/>
              </a:lnSpc>
            </a:pPr>
            <a:r>
              <a:rPr lang="en-US" dirty="0" smtClean="0"/>
              <a:t>      not possible because </a:t>
            </a:r>
            <a:r>
              <a:rPr lang="en-US" dirty="0" smtClean="0">
                <a:solidFill>
                  <a:srgbClr val="000099"/>
                </a:solidFill>
              </a:rPr>
              <a:t>0 ⋅ </a:t>
            </a:r>
            <a:r>
              <a:rPr lang="en-US" i="1" dirty="0" smtClean="0">
                <a:solidFill>
                  <a:srgbClr val="000099"/>
                </a:solidFill>
              </a:rPr>
              <a:t>x</a:t>
            </a:r>
            <a:r>
              <a:rPr lang="en-US" dirty="0" smtClean="0">
                <a:solidFill>
                  <a:srgbClr val="000099"/>
                </a:solidFill>
              </a:rPr>
              <a:t> = 0</a:t>
            </a:r>
            <a:r>
              <a:rPr lang="en-US" dirty="0" smtClean="0"/>
              <a:t> for any value of </a:t>
            </a:r>
            <a:r>
              <a:rPr lang="en-US" i="1" dirty="0" smtClean="0"/>
              <a:t>x</a:t>
            </a:r>
            <a:r>
              <a:rPr lang="en-US" dirty="0" smtClean="0"/>
              <a:t>.</a:t>
            </a:r>
            <a:endParaRPr lang="en-US" dirty="0" smtClean="0">
              <a:solidFill>
                <a:srgbClr val="366092"/>
              </a:solidFill>
            </a:endParaRPr>
          </a:p>
          <a:p>
            <a:pPr>
              <a:lnSpc>
                <a:spcPct val="150000"/>
              </a:lnSpc>
              <a:spcBef>
                <a:spcPts val="1200"/>
              </a:spcBef>
            </a:pPr>
            <a:r>
              <a:rPr lang="en-US" b="1" dirty="0" smtClean="0"/>
              <a:t>  	</a:t>
            </a:r>
            <a:r>
              <a:rPr lang="en-US" dirty="0" smtClean="0"/>
              <a:t>    is </a:t>
            </a:r>
            <a:r>
              <a:rPr lang="en-US" dirty="0" smtClean="0">
                <a:solidFill>
                  <a:srgbClr val="FF0000"/>
                </a:solidFill>
              </a:rPr>
              <a:t>undefined</a:t>
            </a:r>
            <a:r>
              <a:rPr lang="en-US" dirty="0" smtClean="0"/>
              <a:t>.  There is no number whose </a:t>
            </a:r>
          </a:p>
          <a:p>
            <a:r>
              <a:rPr lang="en-US" dirty="0" smtClean="0"/>
              <a:t>      product with 0 is −32.</a:t>
            </a:r>
            <a:endParaRPr lang="en-US" i="0" dirty="0" smtClean="0">
              <a:solidFill>
                <a:srgbClr val="366092"/>
              </a:solidFill>
            </a:endParaRPr>
          </a:p>
        </p:txBody>
      </p:sp>
      <p:graphicFrame>
        <p:nvGraphicFramePr>
          <p:cNvPr id="4" name="Object 3"/>
          <p:cNvGraphicFramePr>
            <a:graphicFrameLocks noChangeAspect="1"/>
          </p:cNvGraphicFramePr>
          <p:nvPr/>
        </p:nvGraphicFramePr>
        <p:xfrm>
          <a:off x="530352" y="1295400"/>
          <a:ext cx="952500" cy="838200"/>
        </p:xfrm>
        <a:graphic>
          <a:graphicData uri="http://schemas.openxmlformats.org/presentationml/2006/ole">
            <mc:AlternateContent xmlns:mc="http://schemas.openxmlformats.org/markup-compatibility/2006">
              <mc:Choice xmlns:v="urn:schemas-microsoft-com:vml" Requires="v">
                <p:oleObj spid="_x0000_s15377" name="Equation" r:id="rId3" imgW="952200" imgH="838080" progId="Equation.DSMT4">
                  <p:embed/>
                </p:oleObj>
              </mc:Choice>
              <mc:Fallback>
                <p:oleObj name="Equation" r:id="rId3" imgW="95220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95400"/>
                        <a:ext cx="952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6" name="Object 6"/>
          <p:cNvGraphicFramePr>
            <a:graphicFrameLocks noChangeAspect="1"/>
          </p:cNvGraphicFramePr>
          <p:nvPr/>
        </p:nvGraphicFramePr>
        <p:xfrm>
          <a:off x="530352" y="2362200"/>
          <a:ext cx="927100" cy="838200"/>
        </p:xfrm>
        <a:graphic>
          <a:graphicData uri="http://schemas.openxmlformats.org/presentationml/2006/ole">
            <mc:AlternateContent xmlns:mc="http://schemas.openxmlformats.org/markup-compatibility/2006">
              <mc:Choice xmlns:v="urn:schemas-microsoft-com:vml" Requires="v">
                <p:oleObj spid="_x0000_s15378" name="Equation" r:id="rId5" imgW="927000" imgH="838080" progId="Equation.DSMT4">
                  <p:embed/>
                </p:oleObj>
              </mc:Choice>
              <mc:Fallback>
                <p:oleObj name="Equation" r:id="rId5" imgW="92700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362200"/>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769056" y="2362200"/>
          <a:ext cx="876300" cy="838200"/>
        </p:xfrm>
        <a:graphic>
          <a:graphicData uri="http://schemas.openxmlformats.org/presentationml/2006/ole">
            <mc:AlternateContent xmlns:mc="http://schemas.openxmlformats.org/markup-compatibility/2006">
              <mc:Choice xmlns:v="urn:schemas-microsoft-com:vml" Requires="v">
                <p:oleObj spid="_x0000_s15379" name="Equation" r:id="rId7" imgW="876240" imgH="838080" progId="Equation.DSMT4">
                  <p:embed/>
                </p:oleObj>
              </mc:Choice>
              <mc:Fallback>
                <p:oleObj name="Equation" r:id="rId7" imgW="87624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69056" y="23622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530352" y="3810000"/>
          <a:ext cx="1130300" cy="838200"/>
        </p:xfrm>
        <a:graphic>
          <a:graphicData uri="http://schemas.openxmlformats.org/presentationml/2006/ole">
            <mc:AlternateContent xmlns:mc="http://schemas.openxmlformats.org/markup-compatibility/2006">
              <mc:Choice xmlns:v="urn:schemas-microsoft-com:vml" Requires="v">
                <p:oleObj spid="_x0000_s15380" name="Equation" r:id="rId9" imgW="1130040" imgH="838080" progId="Equation.DSMT4">
                  <p:embed/>
                </p:oleObj>
              </mc:Choice>
              <mc:Fallback>
                <p:oleObj name="Equation" r:id="rId9" imgW="113004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810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524000" y="1559256"/>
          <a:ext cx="482600" cy="292100"/>
        </p:xfrm>
        <a:graphic>
          <a:graphicData uri="http://schemas.openxmlformats.org/presentationml/2006/ole">
            <mc:AlternateContent xmlns:mc="http://schemas.openxmlformats.org/markup-compatibility/2006">
              <mc:Choice xmlns:v="urn:schemas-microsoft-com:vml" Requires="v">
                <p:oleObj spid="_x0000_s15381" name="Equation" r:id="rId11" imgW="482400" imgH="291960" progId="Equation.DSMT4">
                  <p:embed/>
                </p:oleObj>
              </mc:Choice>
              <mc:Fallback>
                <p:oleObj name="Equation" r:id="rId11" imgW="482400" imgH="2919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4000" y="1559256"/>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1385248" y="2577152"/>
          <a:ext cx="1955800" cy="406400"/>
        </p:xfrm>
        <a:graphic>
          <a:graphicData uri="http://schemas.openxmlformats.org/presentationml/2006/ole">
            <mc:AlternateContent xmlns:mc="http://schemas.openxmlformats.org/markup-compatibility/2006">
              <mc:Choice xmlns:v="urn:schemas-microsoft-com:vml" Requires="v">
                <p:oleObj spid="_x0000_s15382" name="Equation" r:id="rId13" imgW="1955520" imgH="406080" progId="Equation.DSMT4">
                  <p:embed/>
                </p:oleObj>
              </mc:Choice>
              <mc:Fallback>
                <p:oleObj name="Equation" r:id="rId13" imgW="1955520" imgH="406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85248" y="2577152"/>
                        <a:ext cx="1955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7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5 (cont.)</a:t>
            </a:r>
            <a:endParaRPr lang="en-US" sz="3200" dirty="0">
              <a:solidFill>
                <a:srgbClr val="1F497D"/>
              </a:solidFill>
            </a:endParaRPr>
          </a:p>
        </p:txBody>
      </p:sp>
      <p:sp>
        <p:nvSpPr>
          <p:cNvPr id="3" name="Content Placeholder 2"/>
          <p:cNvSpPr>
            <a:spLocks noGrp="1"/>
          </p:cNvSpPr>
          <p:nvPr>
            <p:ph idx="1"/>
          </p:nvPr>
        </p:nvSpPr>
        <p:spPr/>
        <p:txBody>
          <a:bodyPr>
            <a:noAutofit/>
          </a:bodyPr>
          <a:lstStyle/>
          <a:p>
            <a:pPr marL="514350" indent="-514350"/>
            <a:r>
              <a:rPr lang="en-US" dirty="0" smtClean="0"/>
              <a:t>	    is </a:t>
            </a:r>
            <a:r>
              <a:rPr lang="en-US" dirty="0" smtClean="0">
                <a:solidFill>
                  <a:srgbClr val="FF0000"/>
                </a:solidFill>
              </a:rPr>
              <a:t>undefined</a:t>
            </a:r>
            <a:r>
              <a:rPr lang="en-US" dirty="0" smtClean="0"/>
              <a:t>. Suppose you think that</a:t>
            </a:r>
          </a:p>
          <a:p>
            <a:pPr>
              <a:lnSpc>
                <a:spcPct val="150000"/>
              </a:lnSpc>
            </a:pPr>
            <a:r>
              <a:rPr lang="en-US" dirty="0" smtClean="0"/>
              <a:t>     because </a:t>
            </a:r>
            <a:r>
              <a:rPr lang="en-US" dirty="0" smtClean="0">
                <a:solidFill>
                  <a:srgbClr val="000099"/>
                </a:solidFill>
              </a:rPr>
              <a:t>0 = 0 ⋅ 1</a:t>
            </a:r>
            <a:r>
              <a:rPr lang="en-US" dirty="0" smtClean="0"/>
              <a:t>. This is certainly true. However,      </a:t>
            </a:r>
          </a:p>
          <a:p>
            <a:r>
              <a:rPr lang="en-US" dirty="0" smtClean="0"/>
              <a:t>     someone else might reason in an equally valid way </a:t>
            </a:r>
          </a:p>
          <a:p>
            <a:pPr>
              <a:spcBef>
                <a:spcPts val="1200"/>
              </a:spcBef>
            </a:pPr>
            <a:r>
              <a:rPr lang="en-US" dirty="0" smtClean="0"/>
              <a:t>     that                Since there can be no unique value, we </a:t>
            </a:r>
          </a:p>
          <a:p>
            <a:pPr>
              <a:spcBef>
                <a:spcPts val="1200"/>
              </a:spcBef>
            </a:pPr>
            <a:r>
              <a:rPr lang="en-US" dirty="0" smtClean="0"/>
              <a:t>     conclude that 	 is undefined.</a:t>
            </a:r>
            <a:endParaRPr lang="en-US" i="0" dirty="0" smtClean="0">
              <a:solidFill>
                <a:srgbClr val="366092"/>
              </a:solidFill>
            </a:endParaRPr>
          </a:p>
        </p:txBody>
      </p:sp>
      <p:graphicFrame>
        <p:nvGraphicFramePr>
          <p:cNvPr id="44038" name="Object 6"/>
          <p:cNvGraphicFramePr>
            <a:graphicFrameLocks noChangeAspect="1"/>
          </p:cNvGraphicFramePr>
          <p:nvPr/>
        </p:nvGraphicFramePr>
        <p:xfrm>
          <a:off x="528955" y="1128713"/>
          <a:ext cx="749300" cy="838200"/>
        </p:xfrm>
        <a:graphic>
          <a:graphicData uri="http://schemas.openxmlformats.org/presentationml/2006/ole">
            <mc:AlternateContent xmlns:mc="http://schemas.openxmlformats.org/markup-compatibility/2006">
              <mc:Choice xmlns:v="urn:schemas-microsoft-com:vml" Requires="v">
                <p:oleObj spid="_x0000_s44046" name="Equation" r:id="rId3" imgW="749160" imgH="838080" progId="Equation.DSMT4">
                  <p:embed/>
                </p:oleObj>
              </mc:Choice>
              <mc:Fallback>
                <p:oleObj name="Equation" r:id="rId3" imgW="749160" imgH="8380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955" y="1128713"/>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039" name="Object 7"/>
          <p:cNvGraphicFramePr>
            <a:graphicFrameLocks noChangeAspect="1"/>
          </p:cNvGraphicFramePr>
          <p:nvPr/>
        </p:nvGraphicFramePr>
        <p:xfrm>
          <a:off x="6714472" y="1115704"/>
          <a:ext cx="762000" cy="838200"/>
        </p:xfrm>
        <a:graphic>
          <a:graphicData uri="http://schemas.openxmlformats.org/presentationml/2006/ole">
            <mc:AlternateContent xmlns:mc="http://schemas.openxmlformats.org/markup-compatibility/2006">
              <mc:Choice xmlns:v="urn:schemas-microsoft-com:vml" Requires="v">
                <p:oleObj spid="_x0000_s44047" name="Equation" r:id="rId5" imgW="761760" imgH="838080" progId="Equation.DSMT4">
                  <p:embed/>
                </p:oleObj>
              </mc:Choice>
              <mc:Fallback>
                <p:oleObj name="Equation" r:id="rId5" imgW="76176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14472" y="1115704"/>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040" name="Object 8"/>
          <p:cNvGraphicFramePr>
            <a:graphicFrameLocks noChangeAspect="1"/>
          </p:cNvGraphicFramePr>
          <p:nvPr/>
        </p:nvGraphicFramePr>
        <p:xfrm>
          <a:off x="1635456" y="2942772"/>
          <a:ext cx="1028700" cy="838200"/>
        </p:xfrm>
        <a:graphic>
          <a:graphicData uri="http://schemas.openxmlformats.org/presentationml/2006/ole">
            <mc:AlternateContent xmlns:mc="http://schemas.openxmlformats.org/markup-compatibility/2006">
              <mc:Choice xmlns:v="urn:schemas-microsoft-com:vml" Requires="v">
                <p:oleObj spid="_x0000_s44048" name="Equation" r:id="rId7" imgW="1028520" imgH="838080" progId="Equation.DSMT4">
                  <p:embed/>
                </p:oleObj>
              </mc:Choice>
              <mc:Fallback>
                <p:oleObj name="Equation" r:id="rId7" imgW="1028520" imgH="83808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35456" y="2942772"/>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041" name="Object 9"/>
          <p:cNvGraphicFramePr>
            <a:graphicFrameLocks noChangeAspect="1"/>
          </p:cNvGraphicFramePr>
          <p:nvPr/>
        </p:nvGraphicFramePr>
        <p:xfrm>
          <a:off x="3014476" y="3508830"/>
          <a:ext cx="266700" cy="838200"/>
        </p:xfrm>
        <a:graphic>
          <a:graphicData uri="http://schemas.openxmlformats.org/presentationml/2006/ole">
            <mc:AlternateContent xmlns:mc="http://schemas.openxmlformats.org/markup-compatibility/2006">
              <mc:Choice xmlns:v="urn:schemas-microsoft-com:vml" Requires="v">
                <p:oleObj spid="_x0000_s44049" name="Equation" r:id="rId9" imgW="266400" imgH="838080" progId="Equation.DSMT4">
                  <p:embed/>
                </p:oleObj>
              </mc:Choice>
              <mc:Fallback>
                <p:oleObj name="Equation" r:id="rId9" imgW="266400" imgH="83808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14476" y="350883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403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404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Rules for Order of Operations</a:t>
            </a:r>
            <a:endParaRPr lang="en-US" dirty="0">
              <a:solidFill>
                <a:schemeClr val="accent1">
                  <a:lumMod val="50000"/>
                </a:schemeClr>
              </a:solidFill>
            </a:endParaRPr>
          </a:p>
        </p:txBody>
      </p:sp>
      <p:sp>
        <p:nvSpPr>
          <p:cNvPr id="7" name="Content Placeholder 2"/>
          <p:cNvSpPr>
            <a:spLocks noGrp="1"/>
          </p:cNvSpPr>
          <p:nvPr>
            <p:ph idx="1"/>
          </p:nvPr>
        </p:nvSpPr>
        <p:spPr>
          <a:xfrm>
            <a:off x="457200" y="1280160"/>
            <a:ext cx="8229600" cy="4228850"/>
          </a:xfrm>
          <a:solidFill>
            <a:srgbClr val="FFFFCC"/>
          </a:solidFill>
          <a:ln w="28575">
            <a:solidFill>
              <a:srgbClr val="000000"/>
            </a:solidFill>
          </a:ln>
        </p:spPr>
        <p:txBody>
          <a:bodyPr>
            <a:spAutoFit/>
          </a:bodyPr>
          <a:lstStyle/>
          <a:p>
            <a:pPr algn="ctr"/>
            <a:r>
              <a:rPr lang="en-US" b="1" dirty="0" smtClean="0">
                <a:solidFill>
                  <a:srgbClr val="000000"/>
                </a:solidFill>
              </a:rPr>
              <a:t>Rules for Order of Operations</a:t>
            </a:r>
          </a:p>
          <a:p>
            <a:pPr marL="465138" indent="-465138"/>
            <a:r>
              <a:rPr lang="en-US" b="1" dirty="0" smtClean="0">
                <a:solidFill>
                  <a:srgbClr val="000000"/>
                </a:solidFill>
              </a:rPr>
              <a:t>1. 	</a:t>
            </a:r>
            <a:r>
              <a:rPr lang="en-US" dirty="0" smtClean="0">
                <a:solidFill>
                  <a:srgbClr val="000000"/>
                </a:solidFill>
              </a:rPr>
              <a:t>First, simplify within grouping symbols, such as parentheses ( ), brackets [ ], or braces { }. Start with the innermost grouping.</a:t>
            </a:r>
          </a:p>
          <a:p>
            <a:pPr marL="465138" indent="-465138"/>
            <a:r>
              <a:rPr lang="en-US" b="1" dirty="0" smtClean="0">
                <a:solidFill>
                  <a:srgbClr val="000000"/>
                </a:solidFill>
              </a:rPr>
              <a:t>2. 	</a:t>
            </a:r>
            <a:r>
              <a:rPr lang="en-US" dirty="0" smtClean="0">
                <a:solidFill>
                  <a:srgbClr val="000000"/>
                </a:solidFill>
              </a:rPr>
              <a:t>Second, evaluate any numbers or expressions with exponents.</a:t>
            </a:r>
          </a:p>
          <a:p>
            <a:pPr marL="465138" indent="-465138"/>
            <a:r>
              <a:rPr lang="en-US" b="1" dirty="0" smtClean="0">
                <a:solidFill>
                  <a:srgbClr val="000000"/>
                </a:solidFill>
              </a:rPr>
              <a:t>3. 	</a:t>
            </a:r>
            <a:r>
              <a:rPr lang="en-US" dirty="0" smtClean="0">
                <a:solidFill>
                  <a:srgbClr val="000000"/>
                </a:solidFill>
              </a:rPr>
              <a:t>Third, moving from </a:t>
            </a:r>
            <a:r>
              <a:rPr lang="en-US" b="1" dirty="0" smtClean="0">
                <a:solidFill>
                  <a:srgbClr val="C00000"/>
                </a:solidFill>
              </a:rPr>
              <a:t>left to right</a:t>
            </a:r>
            <a:r>
              <a:rPr lang="en-US" dirty="0" smtClean="0">
                <a:solidFill>
                  <a:srgbClr val="000000"/>
                </a:solidFill>
              </a:rPr>
              <a:t>, perform any multiplications or divisions in the order in which they appear.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Objectives</a:t>
            </a:r>
            <a:endParaRPr lang="en-US" dirty="0">
              <a:solidFill>
                <a:srgbClr val="1F497D"/>
              </a:solidFill>
            </a:endParaRPr>
          </a:p>
        </p:txBody>
      </p:sp>
      <p:sp>
        <p:nvSpPr>
          <p:cNvPr id="15362" name="Content Placeholder 2"/>
          <p:cNvSpPr>
            <a:spLocks noGrp="1"/>
          </p:cNvSpPr>
          <p:nvPr>
            <p:ph idx="1"/>
          </p:nvPr>
        </p:nvSpPr>
        <p:spPr/>
        <p:txBody>
          <a:bodyPr>
            <a:normAutofit/>
          </a:bodyPr>
          <a:lstStyle/>
          <a:p>
            <a:pPr marL="457200" indent="-457200" eaLnBrk="1" hangingPunct="1">
              <a:buFont typeface="Courier New" pitchFamily="49" charset="0"/>
              <a:buChar char="o"/>
            </a:pPr>
            <a:r>
              <a:rPr lang="en-US" i="0" dirty="0" smtClean="0">
                <a:solidFill>
                  <a:srgbClr val="366092"/>
                </a:solidFill>
              </a:rPr>
              <a:t>Know the rules for multiplication with integers and be able to multiply with integers.</a:t>
            </a:r>
          </a:p>
          <a:p>
            <a:pPr marL="457200" indent="-457200" eaLnBrk="1" hangingPunct="1">
              <a:buFont typeface="Courier New" pitchFamily="49" charset="0"/>
              <a:buChar char="o"/>
            </a:pPr>
            <a:r>
              <a:rPr lang="en-US" i="0" dirty="0" smtClean="0">
                <a:solidFill>
                  <a:srgbClr val="366092"/>
                </a:solidFill>
              </a:rPr>
              <a:t>Know the rules for division with integers and be able to divide with integers.</a:t>
            </a:r>
          </a:p>
          <a:p>
            <a:pPr marL="457200" indent="-457200" eaLnBrk="1" hangingPunct="1">
              <a:buFont typeface="Courier New" pitchFamily="49" charset="0"/>
              <a:buChar char="o"/>
            </a:pPr>
            <a:r>
              <a:rPr lang="en-US" i="0" dirty="0" smtClean="0">
                <a:solidFill>
                  <a:srgbClr val="366092"/>
                </a:solidFill>
              </a:rPr>
              <a:t>Know that division by 0 is not defined.</a:t>
            </a:r>
          </a:p>
          <a:p>
            <a:pPr marL="457200" indent="-457200" eaLnBrk="1" hangingPunct="1">
              <a:buFont typeface="Courier New" pitchFamily="49" charset="0"/>
              <a:buChar char="o"/>
            </a:pPr>
            <a:r>
              <a:rPr lang="en-US" i="0" dirty="0" smtClean="0">
                <a:solidFill>
                  <a:srgbClr val="366092"/>
                </a:solidFill>
              </a:rPr>
              <a:t>Be able to apply the rules for order of operations to expressions with integers.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Rules for Order of Operations</a:t>
            </a:r>
            <a:endParaRPr lang="en-US" dirty="0">
              <a:solidFill>
                <a:schemeClr val="accent1">
                  <a:lumMod val="50000"/>
                </a:schemeClr>
              </a:solidFill>
            </a:endParaRPr>
          </a:p>
        </p:txBody>
      </p:sp>
      <p:sp>
        <p:nvSpPr>
          <p:cNvPr id="7"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Rules for Order of Operations (cont.)</a:t>
            </a:r>
          </a:p>
          <a:p>
            <a:pPr marL="465138" indent="-465138"/>
            <a:r>
              <a:rPr lang="en-US" b="1" dirty="0" smtClean="0">
                <a:solidFill>
                  <a:srgbClr val="000000"/>
                </a:solidFill>
              </a:rPr>
              <a:t>4. 	</a:t>
            </a:r>
            <a:r>
              <a:rPr lang="en-US" dirty="0" smtClean="0">
                <a:solidFill>
                  <a:srgbClr val="000000"/>
                </a:solidFill>
              </a:rPr>
              <a:t>Fourth, moving from </a:t>
            </a:r>
            <a:r>
              <a:rPr lang="en-US" b="1" dirty="0" smtClean="0">
                <a:solidFill>
                  <a:srgbClr val="C00000"/>
                </a:solidFill>
              </a:rPr>
              <a:t>left to right</a:t>
            </a:r>
            <a:r>
              <a:rPr lang="en-US" dirty="0" smtClean="0">
                <a:solidFill>
                  <a:srgbClr val="000000"/>
                </a:solidFill>
              </a:rPr>
              <a:t>, perform any additions or subtractions in the order in which they appear.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6</a:t>
            </a:r>
            <a:endParaRPr lang="en-US" sz="3200" dirty="0">
              <a:solidFill>
                <a:srgbClr val="1F497D"/>
              </a:solidFill>
            </a:endParaRPr>
          </a:p>
        </p:txBody>
      </p:sp>
      <p:sp>
        <p:nvSpPr>
          <p:cNvPr id="3" name="Content Placeholder 2"/>
          <p:cNvSpPr>
            <a:spLocks noGrp="1"/>
          </p:cNvSpPr>
          <p:nvPr>
            <p:ph idx="1"/>
          </p:nvPr>
        </p:nvSpPr>
        <p:spPr>
          <a:xfrm>
            <a:off x="457200" y="1097280"/>
            <a:ext cx="8229600" cy="1040285"/>
          </a:xfrm>
        </p:spPr>
        <p:txBody>
          <a:bodyPr>
            <a:spAutoFit/>
          </a:bodyPr>
          <a:lstStyle/>
          <a:p>
            <a:pPr>
              <a:buNone/>
            </a:pPr>
            <a:r>
              <a:rPr lang="en-US" i="0" dirty="0" smtClean="0">
                <a:solidFill>
                  <a:srgbClr val="366092"/>
                </a:solidFill>
              </a:rPr>
              <a:t>Evaluate the expression:</a:t>
            </a:r>
          </a:p>
          <a:p>
            <a:r>
              <a:rPr lang="en-US" b="1" dirty="0" smtClean="0"/>
              <a:t>Solution</a:t>
            </a:r>
            <a:endParaRPr lang="en-US" i="0" dirty="0">
              <a:solidFill>
                <a:srgbClr val="366092"/>
              </a:solidFill>
            </a:endParaRPr>
          </a:p>
        </p:txBody>
      </p:sp>
      <p:graphicFrame>
        <p:nvGraphicFramePr>
          <p:cNvPr id="17417" name="Object 9"/>
          <p:cNvGraphicFramePr>
            <a:graphicFrameLocks noChangeAspect="1"/>
          </p:cNvGraphicFramePr>
          <p:nvPr/>
        </p:nvGraphicFramePr>
        <p:xfrm>
          <a:off x="4191000" y="1157288"/>
          <a:ext cx="3276600" cy="469900"/>
        </p:xfrm>
        <a:graphic>
          <a:graphicData uri="http://schemas.openxmlformats.org/presentationml/2006/ole">
            <mc:AlternateContent xmlns:mc="http://schemas.openxmlformats.org/markup-compatibility/2006">
              <mc:Choice xmlns:v="urn:schemas-microsoft-com:vml" Requires="v">
                <p:oleObj spid="_x0000_s17431" name="Equation" r:id="rId3" imgW="3276360" imgH="469800" progId="Equation.DSMT4">
                  <p:embed/>
                </p:oleObj>
              </mc:Choice>
              <mc:Fallback>
                <p:oleObj name="Equation" r:id="rId3" imgW="3276360" imgH="4698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1157288"/>
                        <a:ext cx="3276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1051402" y="2177142"/>
          <a:ext cx="3276600" cy="469900"/>
        </p:xfrm>
        <a:graphic>
          <a:graphicData uri="http://schemas.openxmlformats.org/presentationml/2006/ole">
            <mc:AlternateContent xmlns:mc="http://schemas.openxmlformats.org/markup-compatibility/2006">
              <mc:Choice xmlns:v="urn:schemas-microsoft-com:vml" Requires="v">
                <p:oleObj spid="_x0000_s17432" name="Equation" r:id="rId5" imgW="3276360" imgH="469800" progId="Equation.DSMT4">
                  <p:embed/>
                </p:oleObj>
              </mc:Choice>
              <mc:Fallback>
                <p:oleObj name="Equation" r:id="rId5" imgW="3276360" imgH="4698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1402" y="2177142"/>
                        <a:ext cx="3276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903514" y="3065463"/>
          <a:ext cx="2844800" cy="469900"/>
        </p:xfrm>
        <a:graphic>
          <a:graphicData uri="http://schemas.openxmlformats.org/presentationml/2006/ole">
            <mc:AlternateContent xmlns:mc="http://schemas.openxmlformats.org/markup-compatibility/2006">
              <mc:Choice xmlns:v="urn:schemas-microsoft-com:vml" Requires="v">
                <p:oleObj spid="_x0000_s17433" name="Equation" r:id="rId7" imgW="2844720" imgH="469800" progId="Equation.DSMT4">
                  <p:embed/>
                </p:oleObj>
              </mc:Choice>
              <mc:Fallback>
                <p:oleObj name="Equation" r:id="rId7" imgW="2844720" imgH="4698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3514" y="3065463"/>
                        <a:ext cx="284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0" name="Object 12"/>
          <p:cNvGraphicFramePr>
            <a:graphicFrameLocks noChangeAspect="1"/>
          </p:cNvGraphicFramePr>
          <p:nvPr/>
        </p:nvGraphicFramePr>
        <p:xfrm>
          <a:off x="919616" y="3900488"/>
          <a:ext cx="2565400" cy="469900"/>
        </p:xfrm>
        <a:graphic>
          <a:graphicData uri="http://schemas.openxmlformats.org/presentationml/2006/ole">
            <mc:AlternateContent xmlns:mc="http://schemas.openxmlformats.org/markup-compatibility/2006">
              <mc:Choice xmlns:v="urn:schemas-microsoft-com:vml" Requires="v">
                <p:oleObj spid="_x0000_s17434" name="Equation" r:id="rId9" imgW="2565360" imgH="469800" progId="Equation.DSMT4">
                  <p:embed/>
                </p:oleObj>
              </mc:Choice>
              <mc:Fallback>
                <p:oleObj name="Equation" r:id="rId9" imgW="2565360" imgH="4698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9616" y="3900488"/>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1" name="Object 13"/>
          <p:cNvGraphicFramePr>
            <a:graphicFrameLocks noChangeAspect="1"/>
          </p:cNvGraphicFramePr>
          <p:nvPr/>
        </p:nvGraphicFramePr>
        <p:xfrm>
          <a:off x="914400" y="4813300"/>
          <a:ext cx="2273300" cy="292100"/>
        </p:xfrm>
        <a:graphic>
          <a:graphicData uri="http://schemas.openxmlformats.org/presentationml/2006/ole">
            <mc:AlternateContent xmlns:mc="http://schemas.openxmlformats.org/markup-compatibility/2006">
              <mc:Choice xmlns:v="urn:schemas-microsoft-com:vml" Requires="v">
                <p:oleObj spid="_x0000_s17435" name="Equation" r:id="rId11" imgW="2273040" imgH="291960" progId="Equation.DSMT4">
                  <p:embed/>
                </p:oleObj>
              </mc:Choice>
              <mc:Fallback>
                <p:oleObj name="Equation" r:id="rId11" imgW="2273040" imgH="29196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14400" y="4813300"/>
                        <a:ext cx="227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2" name="Object 14"/>
          <p:cNvGraphicFramePr>
            <a:graphicFrameLocks noChangeAspect="1"/>
          </p:cNvGraphicFramePr>
          <p:nvPr/>
        </p:nvGraphicFramePr>
        <p:xfrm>
          <a:off x="914400" y="5632903"/>
          <a:ext cx="1943100" cy="292100"/>
        </p:xfrm>
        <a:graphic>
          <a:graphicData uri="http://schemas.openxmlformats.org/presentationml/2006/ole">
            <mc:AlternateContent xmlns:mc="http://schemas.openxmlformats.org/markup-compatibility/2006">
              <mc:Choice xmlns:v="urn:schemas-microsoft-com:vml" Requires="v">
                <p:oleObj spid="_x0000_s17436" name="Equation" r:id="rId13" imgW="1942920" imgH="291960" progId="Equation.DSMT4">
                  <p:embed/>
                </p:oleObj>
              </mc:Choice>
              <mc:Fallback>
                <p:oleObj name="Equation" r:id="rId13" imgW="1942920" imgH="29196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14400" y="5632903"/>
                        <a:ext cx="1943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3" name="Object 15"/>
          <p:cNvGraphicFramePr>
            <a:graphicFrameLocks noChangeAspect="1"/>
          </p:cNvGraphicFramePr>
          <p:nvPr/>
        </p:nvGraphicFramePr>
        <p:xfrm>
          <a:off x="2971800" y="5624286"/>
          <a:ext cx="863600" cy="292100"/>
        </p:xfrm>
        <a:graphic>
          <a:graphicData uri="http://schemas.openxmlformats.org/presentationml/2006/ole">
            <mc:AlternateContent xmlns:mc="http://schemas.openxmlformats.org/markup-compatibility/2006">
              <mc:Choice xmlns:v="urn:schemas-microsoft-com:vml" Requires="v">
                <p:oleObj spid="_x0000_s17437" name="Equation" r:id="rId15" imgW="863280" imgH="291960" progId="Equation.DSMT4">
                  <p:embed/>
                </p:oleObj>
              </mc:Choice>
              <mc:Fallback>
                <p:oleObj name="Equation" r:id="rId15" imgW="863280" imgH="291960" progId="Equation.DSMT4">
                  <p:embed/>
                  <p:pic>
                    <p:nvPicPr>
                      <p:cNvPr id="0" name="Picture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71800" y="5624286"/>
                        <a:ext cx="863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4690514" y="2212037"/>
            <a:ext cx="902811" cy="400110"/>
          </a:xfrm>
          <a:prstGeom prst="rect">
            <a:avLst/>
          </a:prstGeom>
        </p:spPr>
        <p:txBody>
          <a:bodyPr wrap="none">
            <a:spAutoFit/>
          </a:bodyPr>
          <a:lstStyle/>
          <a:p>
            <a:r>
              <a:rPr lang="en-US" sz="2000" dirty="0" smtClean="0">
                <a:solidFill>
                  <a:srgbClr val="008080"/>
                </a:solidFill>
              </a:rPr>
              <a:t>Divide.</a:t>
            </a:r>
          </a:p>
        </p:txBody>
      </p:sp>
      <p:sp>
        <p:nvSpPr>
          <p:cNvPr id="13" name="Rectangle 12"/>
          <p:cNvSpPr/>
          <p:nvPr/>
        </p:nvSpPr>
        <p:spPr>
          <a:xfrm>
            <a:off x="4690514" y="4724400"/>
            <a:ext cx="3124200" cy="707886"/>
          </a:xfrm>
          <a:prstGeom prst="rect">
            <a:avLst/>
          </a:prstGeom>
        </p:spPr>
        <p:txBody>
          <a:bodyPr wrap="square">
            <a:spAutoFit/>
          </a:bodyPr>
          <a:lstStyle/>
          <a:p>
            <a:r>
              <a:rPr lang="en-US" sz="2000" dirty="0" smtClean="0">
                <a:solidFill>
                  <a:srgbClr val="008080"/>
                </a:solidFill>
              </a:rPr>
              <a:t>Add. (Remember we are adding negative numbers.)</a:t>
            </a:r>
          </a:p>
        </p:txBody>
      </p:sp>
      <p:sp>
        <p:nvSpPr>
          <p:cNvPr id="14" name="Rectangle 13"/>
          <p:cNvSpPr/>
          <p:nvPr/>
        </p:nvSpPr>
        <p:spPr>
          <a:xfrm>
            <a:off x="4690514" y="5562600"/>
            <a:ext cx="667170" cy="400110"/>
          </a:xfrm>
          <a:prstGeom prst="rect">
            <a:avLst/>
          </a:prstGeom>
        </p:spPr>
        <p:txBody>
          <a:bodyPr wrap="none">
            <a:spAutoFit/>
          </a:bodyPr>
          <a:lstStyle/>
          <a:p>
            <a:r>
              <a:rPr lang="en-US" sz="2000" dirty="0" smtClean="0">
                <a:solidFill>
                  <a:srgbClr val="008080"/>
                </a:solidFill>
              </a:rPr>
              <a:t>Add.</a:t>
            </a:r>
            <a:endParaRPr lang="en-US" sz="2000" dirty="0">
              <a:solidFill>
                <a:srgbClr val="008080"/>
              </a:solidFill>
            </a:endParaRPr>
          </a:p>
        </p:txBody>
      </p:sp>
      <p:sp>
        <p:nvSpPr>
          <p:cNvPr id="15" name="Rectangle 14"/>
          <p:cNvSpPr/>
          <p:nvPr/>
        </p:nvSpPr>
        <p:spPr>
          <a:xfrm>
            <a:off x="4690514" y="3101039"/>
            <a:ext cx="1100686" cy="400110"/>
          </a:xfrm>
          <a:prstGeom prst="rect">
            <a:avLst/>
          </a:prstGeom>
        </p:spPr>
        <p:txBody>
          <a:bodyPr wrap="none">
            <a:spAutoFit/>
          </a:bodyPr>
          <a:lstStyle/>
          <a:p>
            <a:r>
              <a:rPr lang="en-US" sz="2000" dirty="0" smtClean="0">
                <a:solidFill>
                  <a:srgbClr val="008080"/>
                </a:solidFill>
              </a:rPr>
              <a:t>Multiply.</a:t>
            </a:r>
          </a:p>
        </p:txBody>
      </p:sp>
      <p:sp>
        <p:nvSpPr>
          <p:cNvPr id="16" name="Left Brace 15"/>
          <p:cNvSpPr/>
          <p:nvPr/>
        </p:nvSpPr>
        <p:spPr>
          <a:xfrm rot="16200000">
            <a:off x="1605348" y="2017682"/>
            <a:ext cx="152400" cy="1280160"/>
          </a:xfrm>
          <a:prstGeom prst="leftBrace">
            <a:avLst/>
          </a:prstGeom>
          <a:ln w="12700">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8080"/>
              </a:solidFill>
            </a:endParaRPr>
          </a:p>
        </p:txBody>
      </p:sp>
      <p:sp>
        <p:nvSpPr>
          <p:cNvPr id="17" name="Rectangle 16"/>
          <p:cNvSpPr/>
          <p:nvPr/>
        </p:nvSpPr>
        <p:spPr>
          <a:xfrm>
            <a:off x="4690514" y="3934701"/>
            <a:ext cx="1100686" cy="400110"/>
          </a:xfrm>
          <a:prstGeom prst="rect">
            <a:avLst/>
          </a:prstGeom>
        </p:spPr>
        <p:txBody>
          <a:bodyPr wrap="none">
            <a:spAutoFit/>
          </a:bodyPr>
          <a:lstStyle/>
          <a:p>
            <a:r>
              <a:rPr lang="en-US" sz="2000" dirty="0" smtClean="0">
                <a:solidFill>
                  <a:srgbClr val="008080"/>
                </a:solidFill>
              </a:rPr>
              <a:t>Multiply.</a:t>
            </a:r>
          </a:p>
        </p:txBody>
      </p:sp>
      <p:cxnSp>
        <p:nvCxnSpPr>
          <p:cNvPr id="19" name="Straight Arrow Connector 18"/>
          <p:cNvCxnSpPr/>
          <p:nvPr/>
        </p:nvCxnSpPr>
        <p:spPr>
          <a:xfrm rot="5400000">
            <a:off x="1540034" y="2941252"/>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Left Brace 19"/>
          <p:cNvSpPr/>
          <p:nvPr/>
        </p:nvSpPr>
        <p:spPr>
          <a:xfrm rot="16200000">
            <a:off x="1661160" y="3098996"/>
            <a:ext cx="152400" cy="731520"/>
          </a:xfrm>
          <a:prstGeom prst="leftBrace">
            <a:avLst/>
          </a:prstGeom>
          <a:ln w="12700">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8080"/>
              </a:solidFill>
            </a:endParaRPr>
          </a:p>
        </p:txBody>
      </p:sp>
      <p:cxnSp>
        <p:nvCxnSpPr>
          <p:cNvPr id="21" name="Straight Arrow Connector 20"/>
          <p:cNvCxnSpPr/>
          <p:nvPr/>
        </p:nvCxnSpPr>
        <p:spPr>
          <a:xfrm rot="5400000">
            <a:off x="1601720" y="3748246"/>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2" name="Left Brace 21"/>
          <p:cNvSpPr/>
          <p:nvPr/>
        </p:nvSpPr>
        <p:spPr>
          <a:xfrm rot="16200000">
            <a:off x="2971800" y="3921956"/>
            <a:ext cx="152400" cy="914400"/>
          </a:xfrm>
          <a:prstGeom prst="leftBrace">
            <a:avLst/>
          </a:prstGeom>
          <a:ln w="12700">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8080"/>
              </a:solidFill>
            </a:endParaRPr>
          </a:p>
        </p:txBody>
      </p:sp>
      <p:cxnSp>
        <p:nvCxnSpPr>
          <p:cNvPr id="23" name="Straight Arrow Connector 22"/>
          <p:cNvCxnSpPr/>
          <p:nvPr/>
        </p:nvCxnSpPr>
        <p:spPr>
          <a:xfrm rot="5400000">
            <a:off x="2927600" y="4662646"/>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4" name="Left Brace 23"/>
          <p:cNvSpPr/>
          <p:nvPr/>
        </p:nvSpPr>
        <p:spPr>
          <a:xfrm rot="16200000">
            <a:off x="1981200" y="4680858"/>
            <a:ext cx="152400" cy="914400"/>
          </a:xfrm>
          <a:prstGeom prst="leftBrace">
            <a:avLst/>
          </a:prstGeom>
          <a:ln w="12700">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8080"/>
              </a:solidFill>
            </a:endParaRPr>
          </a:p>
        </p:txBody>
      </p:sp>
      <p:cxnSp>
        <p:nvCxnSpPr>
          <p:cNvPr id="25" name="Straight Arrow Connector 24"/>
          <p:cNvCxnSpPr/>
          <p:nvPr/>
        </p:nvCxnSpPr>
        <p:spPr>
          <a:xfrm rot="5400000">
            <a:off x="1921034" y="5391988"/>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4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4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4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742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74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animBg="1"/>
      <p:bldP spid="17" grpId="0"/>
      <p:bldP spid="20" grpId="0" animBg="1"/>
      <p:bldP spid="22" grpId="0" animBg="1"/>
      <p:bldP spid="2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7</a:t>
            </a:r>
            <a:endParaRPr lang="en-US" sz="3200" dirty="0">
              <a:solidFill>
                <a:srgbClr val="1F497D"/>
              </a:solidFill>
            </a:endParaRPr>
          </a:p>
        </p:txBody>
      </p:sp>
      <p:sp>
        <p:nvSpPr>
          <p:cNvPr id="3" name="Content Placeholder 2"/>
          <p:cNvSpPr>
            <a:spLocks noGrp="1"/>
          </p:cNvSpPr>
          <p:nvPr>
            <p:ph idx="1"/>
          </p:nvPr>
        </p:nvSpPr>
        <p:spPr/>
        <p:txBody>
          <a:bodyPr/>
          <a:lstStyle/>
          <a:p>
            <a:pPr>
              <a:buNone/>
            </a:pPr>
            <a:r>
              <a:rPr lang="en-US" i="0" dirty="0" smtClean="0">
                <a:solidFill>
                  <a:srgbClr val="366092"/>
                </a:solidFill>
              </a:rPr>
              <a:t>Evaluate the expression:</a:t>
            </a:r>
          </a:p>
          <a:p>
            <a:r>
              <a:rPr lang="en-US" b="1" dirty="0" smtClean="0"/>
              <a:t>Solution</a:t>
            </a:r>
            <a:endParaRPr lang="en-US" i="0" dirty="0">
              <a:solidFill>
                <a:srgbClr val="366092"/>
              </a:solidFill>
            </a:endParaRPr>
          </a:p>
        </p:txBody>
      </p:sp>
      <p:sp>
        <p:nvSpPr>
          <p:cNvPr id="7" name="TextBox 6"/>
          <p:cNvSpPr txBox="1"/>
          <p:nvPr/>
        </p:nvSpPr>
        <p:spPr>
          <a:xfrm>
            <a:off x="4884760" y="2392529"/>
            <a:ext cx="3922986" cy="3590727"/>
          </a:xfrm>
          <a:prstGeom prst="rect">
            <a:avLst/>
          </a:prstGeom>
          <a:noFill/>
        </p:spPr>
        <p:txBody>
          <a:bodyPr wrap="square" rtlCol="0">
            <a:spAutoFit/>
          </a:bodyPr>
          <a:lstStyle/>
          <a:p>
            <a:r>
              <a:rPr lang="en-US" sz="2000" dirty="0" smtClean="0">
                <a:solidFill>
                  <a:srgbClr val="008080"/>
                </a:solidFill>
                <a:latin typeface="+mn-lt"/>
              </a:rPr>
              <a:t>Evaluate the power.</a:t>
            </a:r>
          </a:p>
          <a:p>
            <a:endParaRPr lang="en-US" sz="1400" dirty="0" smtClean="0">
              <a:solidFill>
                <a:srgbClr val="008080"/>
              </a:solidFill>
              <a:latin typeface="+mn-lt"/>
            </a:endParaRPr>
          </a:p>
          <a:p>
            <a:endParaRPr lang="en-US" sz="1200" dirty="0" smtClean="0">
              <a:solidFill>
                <a:srgbClr val="008080"/>
              </a:solidFill>
              <a:latin typeface="+mn-lt"/>
            </a:endParaRPr>
          </a:p>
          <a:p>
            <a:r>
              <a:rPr lang="en-US" sz="2000" dirty="0" smtClean="0">
                <a:solidFill>
                  <a:srgbClr val="008080"/>
                </a:solidFill>
                <a:latin typeface="+mn-lt"/>
              </a:rPr>
              <a:t>Operate within parentheses.</a:t>
            </a:r>
          </a:p>
          <a:p>
            <a:endParaRPr lang="en-US" sz="1400" dirty="0" smtClean="0">
              <a:solidFill>
                <a:srgbClr val="008080"/>
              </a:solidFill>
              <a:latin typeface="+mn-lt"/>
            </a:endParaRPr>
          </a:p>
          <a:p>
            <a:endParaRPr lang="en-US" sz="1200" dirty="0" smtClean="0">
              <a:solidFill>
                <a:srgbClr val="008080"/>
              </a:solidFill>
              <a:latin typeface="+mn-lt"/>
            </a:endParaRPr>
          </a:p>
          <a:p>
            <a:r>
              <a:rPr lang="en-US" sz="2000" dirty="0" smtClean="0">
                <a:solidFill>
                  <a:srgbClr val="008080"/>
                </a:solidFill>
                <a:latin typeface="+mn-lt"/>
              </a:rPr>
              <a:t>Divide within brackets.</a:t>
            </a:r>
          </a:p>
          <a:p>
            <a:endParaRPr lang="en-US" dirty="0" smtClean="0">
              <a:solidFill>
                <a:srgbClr val="008080"/>
              </a:solidFill>
              <a:latin typeface="+mn-lt"/>
            </a:endParaRPr>
          </a:p>
          <a:p>
            <a:r>
              <a:rPr lang="en-US" sz="2000" dirty="0" smtClean="0">
                <a:solidFill>
                  <a:srgbClr val="008080"/>
                </a:solidFill>
                <a:latin typeface="+mn-lt"/>
              </a:rPr>
              <a:t>Add within brackets. </a:t>
            </a:r>
          </a:p>
          <a:p>
            <a:endParaRPr lang="en-US" sz="1200" dirty="0" smtClean="0">
              <a:solidFill>
                <a:srgbClr val="008080"/>
              </a:solidFill>
              <a:latin typeface="+mn-lt"/>
            </a:endParaRPr>
          </a:p>
          <a:p>
            <a:pPr>
              <a:spcBef>
                <a:spcPts val="600"/>
              </a:spcBef>
            </a:pPr>
            <a:r>
              <a:rPr lang="en-US" sz="2000" dirty="0" smtClean="0">
                <a:solidFill>
                  <a:srgbClr val="008080"/>
                </a:solidFill>
                <a:latin typeface="+mn-lt"/>
              </a:rPr>
              <a:t>Multiply, in this case, </a:t>
            </a:r>
            <a:r>
              <a:rPr lang="en-US" sz="2000" dirty="0" smtClean="0">
                <a:solidFill>
                  <a:srgbClr val="008080"/>
                </a:solidFill>
                <a:latin typeface="Symbol" pitchFamily="18" charset="2"/>
              </a:rPr>
              <a:t>-</a:t>
            </a:r>
            <a:r>
              <a:rPr lang="en-US" sz="2000" dirty="0" smtClean="0">
                <a:solidFill>
                  <a:srgbClr val="008080"/>
                </a:solidFill>
                <a:latin typeface="+mn-lt"/>
              </a:rPr>
              <a:t>11 times </a:t>
            </a:r>
            <a:r>
              <a:rPr lang="en-US" sz="2000" dirty="0" smtClean="0">
                <a:solidFill>
                  <a:srgbClr val="008080"/>
                </a:solidFill>
                <a:latin typeface="Symbol" pitchFamily="18" charset="2"/>
              </a:rPr>
              <a:t>-</a:t>
            </a:r>
            <a:r>
              <a:rPr lang="en-US" sz="2000" dirty="0" smtClean="0">
                <a:solidFill>
                  <a:srgbClr val="008080"/>
                </a:solidFill>
                <a:latin typeface="+mn-lt"/>
              </a:rPr>
              <a:t>6.</a:t>
            </a:r>
          </a:p>
          <a:p>
            <a:endParaRPr lang="en-US" sz="1200" dirty="0" smtClean="0">
              <a:solidFill>
                <a:srgbClr val="008080"/>
              </a:solidFill>
              <a:latin typeface="+mn-lt"/>
            </a:endParaRPr>
          </a:p>
          <a:p>
            <a:pPr>
              <a:spcBef>
                <a:spcPts val="1000"/>
              </a:spcBef>
            </a:pPr>
            <a:r>
              <a:rPr lang="en-US" sz="2000" dirty="0" smtClean="0">
                <a:solidFill>
                  <a:srgbClr val="008080"/>
                </a:solidFill>
                <a:latin typeface="+mn-lt"/>
              </a:rPr>
              <a:t>Add.</a:t>
            </a:r>
            <a:endParaRPr lang="en-US" sz="2000" dirty="0">
              <a:solidFill>
                <a:srgbClr val="008080"/>
              </a:solidFill>
              <a:latin typeface="+mn-lt"/>
            </a:endParaRPr>
          </a:p>
        </p:txBody>
      </p:sp>
      <p:graphicFrame>
        <p:nvGraphicFramePr>
          <p:cNvPr id="19466" name="Object 10"/>
          <p:cNvGraphicFramePr>
            <a:graphicFrameLocks noChangeAspect="1"/>
          </p:cNvGraphicFramePr>
          <p:nvPr/>
        </p:nvGraphicFramePr>
        <p:xfrm>
          <a:off x="4191000" y="1260475"/>
          <a:ext cx="3187700" cy="622300"/>
        </p:xfrm>
        <a:graphic>
          <a:graphicData uri="http://schemas.openxmlformats.org/presentationml/2006/ole">
            <mc:AlternateContent xmlns:mc="http://schemas.openxmlformats.org/markup-compatibility/2006">
              <mc:Choice xmlns:v="urn:schemas-microsoft-com:vml" Requires="v">
                <p:oleObj spid="_x0000_s19482" name="Equation" r:id="rId3" imgW="3187440" imgH="622080" progId="Equation.DSMT4">
                  <p:embed/>
                </p:oleObj>
              </mc:Choice>
              <mc:Fallback>
                <p:oleObj name="Equation" r:id="rId3" imgW="3187440" imgH="62208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1260475"/>
                        <a:ext cx="3187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7" name="Object 11"/>
          <p:cNvGraphicFramePr>
            <a:graphicFrameLocks noChangeAspect="1"/>
          </p:cNvGraphicFramePr>
          <p:nvPr/>
        </p:nvGraphicFramePr>
        <p:xfrm>
          <a:off x="1265238" y="2305812"/>
          <a:ext cx="3187700" cy="622300"/>
        </p:xfrm>
        <a:graphic>
          <a:graphicData uri="http://schemas.openxmlformats.org/presentationml/2006/ole">
            <mc:AlternateContent xmlns:mc="http://schemas.openxmlformats.org/markup-compatibility/2006">
              <mc:Choice xmlns:v="urn:schemas-microsoft-com:vml" Requires="v">
                <p:oleObj spid="_x0000_s19483" name="Equation" r:id="rId5" imgW="3187440" imgH="622080" progId="Equation.DSMT4">
                  <p:embed/>
                </p:oleObj>
              </mc:Choice>
              <mc:Fallback>
                <p:oleObj name="Equation" r:id="rId5" imgW="3187440" imgH="62208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5238" y="2305812"/>
                        <a:ext cx="3187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8" name="Object 12"/>
          <p:cNvGraphicFramePr>
            <a:graphicFrameLocks noChangeAspect="1"/>
          </p:cNvGraphicFramePr>
          <p:nvPr/>
        </p:nvGraphicFramePr>
        <p:xfrm>
          <a:off x="789296" y="3064220"/>
          <a:ext cx="3657600" cy="520700"/>
        </p:xfrm>
        <a:graphic>
          <a:graphicData uri="http://schemas.openxmlformats.org/presentationml/2006/ole">
            <mc:AlternateContent xmlns:mc="http://schemas.openxmlformats.org/markup-compatibility/2006">
              <mc:Choice xmlns:v="urn:schemas-microsoft-com:vml" Requires="v">
                <p:oleObj spid="_x0000_s19484" name="Equation" r:id="rId7" imgW="3657600" imgH="520560" progId="Equation.DSMT4">
                  <p:embed/>
                </p:oleObj>
              </mc:Choice>
              <mc:Fallback>
                <p:oleObj name="Equation" r:id="rId7" imgW="3657600" imgH="52056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9296" y="3064220"/>
                        <a:ext cx="3657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789296" y="3721028"/>
          <a:ext cx="3416300" cy="520700"/>
        </p:xfrm>
        <a:graphic>
          <a:graphicData uri="http://schemas.openxmlformats.org/presentationml/2006/ole">
            <mc:AlternateContent xmlns:mc="http://schemas.openxmlformats.org/markup-compatibility/2006">
              <mc:Choice xmlns:v="urn:schemas-microsoft-com:vml" Requires="v">
                <p:oleObj spid="_x0000_s19485" name="Equation" r:id="rId9" imgW="3416040" imgH="520560" progId="Equation.DSMT4">
                  <p:embed/>
                </p:oleObj>
              </mc:Choice>
              <mc:Fallback>
                <p:oleObj name="Equation" r:id="rId9" imgW="3416040" imgH="52056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9296" y="3721028"/>
                        <a:ext cx="34163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0" name="Object 14"/>
          <p:cNvGraphicFramePr>
            <a:graphicFrameLocks noChangeAspect="1"/>
          </p:cNvGraphicFramePr>
          <p:nvPr/>
        </p:nvGraphicFramePr>
        <p:xfrm>
          <a:off x="789296" y="4377836"/>
          <a:ext cx="2616200" cy="469900"/>
        </p:xfrm>
        <a:graphic>
          <a:graphicData uri="http://schemas.openxmlformats.org/presentationml/2006/ole">
            <mc:AlternateContent xmlns:mc="http://schemas.openxmlformats.org/markup-compatibility/2006">
              <mc:Choice xmlns:v="urn:schemas-microsoft-com:vml" Requires="v">
                <p:oleObj spid="_x0000_s19486" name="Equation" r:id="rId11" imgW="2616120" imgH="469800" progId="Equation.DSMT4">
                  <p:embed/>
                </p:oleObj>
              </mc:Choice>
              <mc:Fallback>
                <p:oleObj name="Equation" r:id="rId11" imgW="2616120" imgH="4698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89296" y="4377836"/>
                        <a:ext cx="261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1" name="Object 15"/>
          <p:cNvGraphicFramePr>
            <a:graphicFrameLocks noChangeAspect="1"/>
          </p:cNvGraphicFramePr>
          <p:nvPr/>
        </p:nvGraphicFramePr>
        <p:xfrm>
          <a:off x="789296" y="4983842"/>
          <a:ext cx="1968500" cy="469900"/>
        </p:xfrm>
        <a:graphic>
          <a:graphicData uri="http://schemas.openxmlformats.org/presentationml/2006/ole">
            <mc:AlternateContent xmlns:mc="http://schemas.openxmlformats.org/markup-compatibility/2006">
              <mc:Choice xmlns:v="urn:schemas-microsoft-com:vml" Requires="v">
                <p:oleObj spid="_x0000_s19487" name="Equation" r:id="rId13" imgW="1968480" imgH="469800" progId="Equation.DSMT4">
                  <p:embed/>
                </p:oleObj>
              </mc:Choice>
              <mc:Fallback>
                <p:oleObj name="Equation" r:id="rId13" imgW="1968480" imgH="4698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89296" y="4983842"/>
                        <a:ext cx="1968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789296" y="5589814"/>
          <a:ext cx="1346200" cy="292100"/>
        </p:xfrm>
        <a:graphic>
          <a:graphicData uri="http://schemas.openxmlformats.org/presentationml/2006/ole">
            <mc:AlternateContent xmlns:mc="http://schemas.openxmlformats.org/markup-compatibility/2006">
              <mc:Choice xmlns:v="urn:schemas-microsoft-com:vml" Requires="v">
                <p:oleObj spid="_x0000_s19488" name="Equation" r:id="rId15" imgW="1346040" imgH="291960" progId="Equation.DSMT4">
                  <p:embed/>
                </p:oleObj>
              </mc:Choice>
              <mc:Fallback>
                <p:oleObj name="Equation" r:id="rId15" imgW="1346040" imgH="29196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89296" y="5589814"/>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2247900" y="5574434"/>
          <a:ext cx="647700" cy="292100"/>
        </p:xfrm>
        <a:graphic>
          <a:graphicData uri="http://schemas.openxmlformats.org/presentationml/2006/ole">
            <mc:AlternateContent xmlns:mc="http://schemas.openxmlformats.org/markup-compatibility/2006">
              <mc:Choice xmlns:v="urn:schemas-microsoft-com:vml" Requires="v">
                <p:oleObj spid="_x0000_s19489" name="Equation" r:id="rId17" imgW="647640" imgH="291960" progId="Equation.DSMT4">
                  <p:embed/>
                </p:oleObj>
              </mc:Choice>
              <mc:Fallback>
                <p:oleObj name="Equation" r:id="rId17" imgW="647640" imgH="29196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47900" y="5574434"/>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47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7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947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7</a:t>
            </a:r>
            <a:r>
              <a:rPr lang="en-US" sz="3200" dirty="0" smtClean="0">
                <a:solidFill>
                  <a:schemeClr val="accent1"/>
                </a:solidFill>
              </a:rPr>
              <a:t> (cont.)</a:t>
            </a:r>
            <a:endParaRPr lang="en-US" sz="3200" dirty="0">
              <a:solidFill>
                <a:srgbClr val="1F497D"/>
              </a:solidFill>
            </a:endParaRPr>
          </a:p>
        </p:txBody>
      </p:sp>
      <p:sp>
        <p:nvSpPr>
          <p:cNvPr id="3" name="Content Placeholder 2"/>
          <p:cNvSpPr>
            <a:spLocks noGrp="1"/>
          </p:cNvSpPr>
          <p:nvPr>
            <p:ph idx="1"/>
          </p:nvPr>
        </p:nvSpPr>
        <p:spPr/>
        <p:txBody>
          <a:bodyPr/>
          <a:lstStyle/>
          <a:p>
            <a:pPr>
              <a:buNone/>
            </a:pPr>
            <a:r>
              <a:rPr lang="en-US" i="0" dirty="0" smtClean="0">
                <a:solidFill>
                  <a:srgbClr val="366092"/>
                </a:solidFill>
              </a:rPr>
              <a:t>We can also write</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The result is the same.</a:t>
            </a:r>
            <a:endParaRPr lang="en-US" i="0" dirty="0">
              <a:solidFill>
                <a:srgbClr val="366092"/>
              </a:solidFill>
            </a:endParaRPr>
          </a:p>
        </p:txBody>
      </p:sp>
      <p:graphicFrame>
        <p:nvGraphicFramePr>
          <p:cNvPr id="45061" name="Object 5"/>
          <p:cNvGraphicFramePr>
            <a:graphicFrameLocks noChangeAspect="1"/>
          </p:cNvGraphicFramePr>
          <p:nvPr/>
        </p:nvGraphicFramePr>
        <p:xfrm>
          <a:off x="1392238" y="1905000"/>
          <a:ext cx="1498600" cy="469900"/>
        </p:xfrm>
        <a:graphic>
          <a:graphicData uri="http://schemas.openxmlformats.org/presentationml/2006/ole">
            <mc:AlternateContent xmlns:mc="http://schemas.openxmlformats.org/markup-compatibility/2006">
              <mc:Choice xmlns:v="urn:schemas-microsoft-com:vml" Requires="v">
                <p:oleObj spid="_x0000_s45071" name="Equation" r:id="rId3" imgW="1498320" imgH="469800" progId="Equation.DSMT4">
                  <p:embed/>
                </p:oleObj>
              </mc:Choice>
              <mc:Fallback>
                <p:oleObj name="Equation" r:id="rId3" imgW="1498320" imgH="469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2238" y="1905000"/>
                        <a:ext cx="1498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2" name="Object 6"/>
          <p:cNvGraphicFramePr>
            <a:graphicFrameLocks noChangeAspect="1"/>
          </p:cNvGraphicFramePr>
          <p:nvPr/>
        </p:nvGraphicFramePr>
        <p:xfrm>
          <a:off x="908050" y="2552700"/>
          <a:ext cx="2222500" cy="469900"/>
        </p:xfrm>
        <a:graphic>
          <a:graphicData uri="http://schemas.openxmlformats.org/presentationml/2006/ole">
            <mc:AlternateContent xmlns:mc="http://schemas.openxmlformats.org/markup-compatibility/2006">
              <mc:Choice xmlns:v="urn:schemas-microsoft-com:vml" Requires="v">
                <p:oleObj spid="_x0000_s45072" name="Equation" r:id="rId5" imgW="2222280" imgH="469800" progId="Equation.DSMT4">
                  <p:embed/>
                </p:oleObj>
              </mc:Choice>
              <mc:Fallback>
                <p:oleObj name="Equation" r:id="rId5" imgW="2222280" imgH="469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8050" y="2552700"/>
                        <a:ext cx="222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3" name="Object 7"/>
          <p:cNvGraphicFramePr>
            <a:graphicFrameLocks noChangeAspect="1"/>
          </p:cNvGraphicFramePr>
          <p:nvPr/>
        </p:nvGraphicFramePr>
        <p:xfrm>
          <a:off x="914400" y="3199493"/>
          <a:ext cx="1803400" cy="469900"/>
        </p:xfrm>
        <a:graphic>
          <a:graphicData uri="http://schemas.openxmlformats.org/presentationml/2006/ole">
            <mc:AlternateContent xmlns:mc="http://schemas.openxmlformats.org/markup-compatibility/2006">
              <mc:Choice xmlns:v="urn:schemas-microsoft-com:vml" Requires="v">
                <p:oleObj spid="_x0000_s45073" name="Equation" r:id="rId7" imgW="1803240" imgH="469800" progId="Equation.DSMT4">
                  <p:embed/>
                </p:oleObj>
              </mc:Choice>
              <mc:Fallback>
                <p:oleObj name="Equation" r:id="rId7" imgW="1803240" imgH="4698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3199493"/>
                        <a:ext cx="1803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914400" y="3846740"/>
          <a:ext cx="1790700" cy="469900"/>
        </p:xfrm>
        <a:graphic>
          <a:graphicData uri="http://schemas.openxmlformats.org/presentationml/2006/ole">
            <mc:AlternateContent xmlns:mc="http://schemas.openxmlformats.org/markup-compatibility/2006">
              <mc:Choice xmlns:v="urn:schemas-microsoft-com:vml" Requires="v">
                <p:oleObj spid="_x0000_s45074" name="Equation" r:id="rId9" imgW="1790640" imgH="469800" progId="Equation.DSMT4">
                  <p:embed/>
                </p:oleObj>
              </mc:Choice>
              <mc:Fallback>
                <p:oleObj name="Equation" r:id="rId9" imgW="1790640" imgH="4698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3846740"/>
                        <a:ext cx="1790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914400" y="4493986"/>
          <a:ext cx="863600" cy="292100"/>
        </p:xfrm>
        <a:graphic>
          <a:graphicData uri="http://schemas.openxmlformats.org/presentationml/2006/ole">
            <mc:AlternateContent xmlns:mc="http://schemas.openxmlformats.org/markup-compatibility/2006">
              <mc:Choice xmlns:v="urn:schemas-microsoft-com:vml" Requires="v">
                <p:oleObj spid="_x0000_s45075" name="Equation" r:id="rId11" imgW="863280" imgH="291960" progId="Equation.DSMT4">
                  <p:embed/>
                </p:oleObj>
              </mc:Choice>
              <mc:Fallback>
                <p:oleObj name="Equation" r:id="rId11" imgW="863280" imgH="2919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14400" y="4493986"/>
                        <a:ext cx="863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0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50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20" name="Object 16"/>
          <p:cNvGraphicFramePr>
            <a:graphicFrameLocks noChangeAspect="1"/>
          </p:cNvGraphicFramePr>
          <p:nvPr/>
        </p:nvGraphicFramePr>
        <p:xfrm>
          <a:off x="1966684" y="1708150"/>
          <a:ext cx="4064000" cy="4241800"/>
        </p:xfrm>
        <a:graphic>
          <a:graphicData uri="http://schemas.openxmlformats.org/presentationml/2006/ole">
            <mc:AlternateContent xmlns:mc="http://schemas.openxmlformats.org/markup-compatibility/2006">
              <mc:Choice xmlns:v="urn:schemas-microsoft-com:vml" Requires="v">
                <p:oleObj spid="_x0000_s21534" name="Equation" r:id="rId3" imgW="4063680" imgH="4241520" progId="Equation.DSMT4">
                  <p:embed/>
                </p:oleObj>
              </mc:Choice>
              <mc:Fallback>
                <p:oleObj name="Equation" r:id="rId3" imgW="4063680" imgH="424152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6684" y="1708150"/>
                        <a:ext cx="4064000" cy="424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sz="3200" dirty="0" smtClean="0">
                <a:solidFill>
                  <a:srgbClr val="1F497D"/>
                </a:solidFill>
              </a:rPr>
              <a:t>Completion Example 8</a:t>
            </a:r>
            <a:endParaRPr lang="en-US" sz="3200" dirty="0">
              <a:solidFill>
                <a:srgbClr val="1F497D"/>
              </a:solidFill>
            </a:endParaRPr>
          </a:p>
        </p:txBody>
      </p:sp>
      <p:sp>
        <p:nvSpPr>
          <p:cNvPr id="3" name="Content Placeholder 2"/>
          <p:cNvSpPr>
            <a:spLocks noGrp="1"/>
          </p:cNvSpPr>
          <p:nvPr>
            <p:ph idx="1"/>
          </p:nvPr>
        </p:nvSpPr>
        <p:spPr>
          <a:xfrm>
            <a:off x="457200" y="1097280"/>
            <a:ext cx="8229600" cy="4572000"/>
          </a:xfrm>
        </p:spPr>
        <p:txBody>
          <a:bodyPr/>
          <a:lstStyle/>
          <a:p>
            <a:pPr>
              <a:buNone/>
            </a:pPr>
            <a:r>
              <a:rPr lang="en-US" i="0" dirty="0" smtClean="0">
                <a:solidFill>
                  <a:srgbClr val="366092"/>
                </a:solidFill>
              </a:rPr>
              <a:t>Evaluate</a:t>
            </a:r>
          </a:p>
          <a:p>
            <a:pPr>
              <a:spcBef>
                <a:spcPts val="1200"/>
              </a:spcBef>
            </a:pPr>
            <a:r>
              <a:rPr lang="en-US" b="1" dirty="0" smtClean="0"/>
              <a:t>Solution</a:t>
            </a:r>
            <a:endParaRPr lang="en-US" i="0" dirty="0">
              <a:solidFill>
                <a:srgbClr val="366092"/>
              </a:solidFill>
            </a:endParaRPr>
          </a:p>
        </p:txBody>
      </p:sp>
      <p:graphicFrame>
        <p:nvGraphicFramePr>
          <p:cNvPr id="20" name="Object 19"/>
          <p:cNvGraphicFramePr>
            <a:graphicFrameLocks noChangeAspect="1"/>
          </p:cNvGraphicFramePr>
          <p:nvPr/>
        </p:nvGraphicFramePr>
        <p:xfrm>
          <a:off x="3670300" y="2431597"/>
          <a:ext cx="215900" cy="279400"/>
        </p:xfrm>
        <a:graphic>
          <a:graphicData uri="http://schemas.openxmlformats.org/presentationml/2006/ole">
            <mc:AlternateContent xmlns:mc="http://schemas.openxmlformats.org/markup-compatibility/2006">
              <mc:Choice xmlns:v="urn:schemas-microsoft-com:vml" Requires="v">
                <p:oleObj spid="_x0000_s21535" name="Equation" r:id="rId5" imgW="215640" imgH="279360" progId="Equation.DSMT4">
                  <p:embed/>
                </p:oleObj>
              </mc:Choice>
              <mc:Fallback>
                <p:oleObj name="Equation" r:id="rId5" imgW="215640" imgH="279360" progId="Equation.DSMT4">
                  <p:embed/>
                  <p:pic>
                    <p:nvPicPr>
                      <p:cNvPr id="0" name="Object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0300" y="2431597"/>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65" name="Object 13"/>
          <p:cNvGraphicFramePr>
            <a:graphicFrameLocks noChangeAspect="1"/>
          </p:cNvGraphicFramePr>
          <p:nvPr/>
        </p:nvGraphicFramePr>
        <p:xfrm>
          <a:off x="5528128" y="2438400"/>
          <a:ext cx="215900" cy="279400"/>
        </p:xfrm>
        <a:graphic>
          <a:graphicData uri="http://schemas.openxmlformats.org/presentationml/2006/ole">
            <mc:AlternateContent xmlns:mc="http://schemas.openxmlformats.org/markup-compatibility/2006">
              <mc:Choice xmlns:v="urn:schemas-microsoft-com:vml" Requires="v">
                <p:oleObj spid="_x0000_s21536" name="Equation" r:id="rId7" imgW="215640" imgH="279360" progId="Equation.DSMT4">
                  <p:embed/>
                </p:oleObj>
              </mc:Choice>
              <mc:Fallback>
                <p:oleObj name="Equation" r:id="rId7" imgW="215640" imgH="279360" progId="Equation.DSMT4">
                  <p:embed/>
                  <p:pic>
                    <p:nvPicPr>
                      <p:cNvPr id="0" name="Object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28128" y="2438400"/>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1"/>
          <p:cNvGraphicFramePr>
            <a:graphicFrameLocks noChangeAspect="1"/>
          </p:cNvGraphicFramePr>
          <p:nvPr/>
        </p:nvGraphicFramePr>
        <p:xfrm>
          <a:off x="2980872" y="3077028"/>
          <a:ext cx="190500" cy="292100"/>
        </p:xfrm>
        <a:graphic>
          <a:graphicData uri="http://schemas.openxmlformats.org/presentationml/2006/ole">
            <mc:AlternateContent xmlns:mc="http://schemas.openxmlformats.org/markup-compatibility/2006">
              <mc:Choice xmlns:v="urn:schemas-microsoft-com:vml" Requires="v">
                <p:oleObj spid="_x0000_s21537" name="Equation" r:id="rId9" imgW="190440" imgH="291960" progId="Equation.DSMT4">
                  <p:embed/>
                </p:oleObj>
              </mc:Choice>
              <mc:Fallback>
                <p:oleObj name="Equation" r:id="rId9" imgW="190440" imgH="291960" progId="Equation.DSMT4">
                  <p:embed/>
                  <p:pic>
                    <p:nvPicPr>
                      <p:cNvPr id="0" name="Object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80872" y="3077028"/>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67" name="Object 15"/>
          <p:cNvGraphicFramePr>
            <a:graphicFrameLocks noChangeAspect="1"/>
          </p:cNvGraphicFramePr>
          <p:nvPr/>
        </p:nvGraphicFramePr>
        <p:xfrm>
          <a:off x="4858656" y="3091542"/>
          <a:ext cx="215900" cy="279400"/>
        </p:xfrm>
        <a:graphic>
          <a:graphicData uri="http://schemas.openxmlformats.org/presentationml/2006/ole">
            <mc:AlternateContent xmlns:mc="http://schemas.openxmlformats.org/markup-compatibility/2006">
              <mc:Choice xmlns:v="urn:schemas-microsoft-com:vml" Requires="v">
                <p:oleObj spid="_x0000_s21538" name="Equation" r:id="rId11" imgW="215640" imgH="279360" progId="Equation.DSMT4">
                  <p:embed/>
                </p:oleObj>
              </mc:Choice>
              <mc:Fallback>
                <p:oleObj name="Equation" r:id="rId11" imgW="215640" imgH="279360" progId="Equation.DSMT4">
                  <p:embed/>
                  <p:pic>
                    <p:nvPicPr>
                      <p:cNvPr id="0" name="Object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58656" y="3091542"/>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23"/>
          <p:cNvGraphicFramePr>
            <a:graphicFrameLocks noChangeAspect="1"/>
          </p:cNvGraphicFramePr>
          <p:nvPr/>
        </p:nvGraphicFramePr>
        <p:xfrm>
          <a:off x="2603500" y="3735905"/>
          <a:ext cx="368300" cy="279400"/>
        </p:xfrm>
        <a:graphic>
          <a:graphicData uri="http://schemas.openxmlformats.org/presentationml/2006/ole">
            <mc:AlternateContent xmlns:mc="http://schemas.openxmlformats.org/markup-compatibility/2006">
              <mc:Choice xmlns:v="urn:schemas-microsoft-com:vml" Requires="v">
                <p:oleObj spid="_x0000_s21539" name="Equation" r:id="rId13" imgW="368280" imgH="279360" progId="Equation.DSMT4">
                  <p:embed/>
                </p:oleObj>
              </mc:Choice>
              <mc:Fallback>
                <p:oleObj name="Equation" r:id="rId13" imgW="368280" imgH="279360" progId="Equation.DSMT4">
                  <p:embed/>
                  <p:pic>
                    <p:nvPicPr>
                      <p:cNvPr id="0" name="Object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03500" y="3735905"/>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69" name="Object 17"/>
          <p:cNvGraphicFramePr>
            <a:graphicFrameLocks noChangeAspect="1"/>
          </p:cNvGraphicFramePr>
          <p:nvPr/>
        </p:nvGraphicFramePr>
        <p:xfrm>
          <a:off x="4548412" y="3727079"/>
          <a:ext cx="215900" cy="279400"/>
        </p:xfrm>
        <a:graphic>
          <a:graphicData uri="http://schemas.openxmlformats.org/presentationml/2006/ole">
            <mc:AlternateContent xmlns:mc="http://schemas.openxmlformats.org/markup-compatibility/2006">
              <mc:Choice xmlns:v="urn:schemas-microsoft-com:vml" Requires="v">
                <p:oleObj spid="_x0000_s21540" name="Equation" r:id="rId15" imgW="215640" imgH="279360" progId="Equation.DSMT4">
                  <p:embed/>
                </p:oleObj>
              </mc:Choice>
              <mc:Fallback>
                <p:oleObj name="Equation" r:id="rId15" imgW="215640" imgH="279360" progId="Equation.DSMT4">
                  <p:embed/>
                  <p:pic>
                    <p:nvPicPr>
                      <p:cNvPr id="0" name="Object 2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48412" y="3727079"/>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0" name="Object 18"/>
          <p:cNvGraphicFramePr>
            <a:graphicFrameLocks noChangeAspect="1"/>
          </p:cNvGraphicFramePr>
          <p:nvPr/>
        </p:nvGraphicFramePr>
        <p:xfrm>
          <a:off x="3748314" y="4916057"/>
          <a:ext cx="381000" cy="279400"/>
        </p:xfrm>
        <a:graphic>
          <a:graphicData uri="http://schemas.openxmlformats.org/presentationml/2006/ole">
            <mc:AlternateContent xmlns:mc="http://schemas.openxmlformats.org/markup-compatibility/2006">
              <mc:Choice xmlns:v="urn:schemas-microsoft-com:vml" Requires="v">
                <p:oleObj spid="_x0000_s21541" name="Equation" r:id="rId17" imgW="380880" imgH="279360" progId="Equation.DSMT4">
                  <p:embed/>
                </p:oleObj>
              </mc:Choice>
              <mc:Fallback>
                <p:oleObj name="Equation" r:id="rId17" imgW="380880" imgH="279360" progId="Equation.DSMT4">
                  <p:embed/>
                  <p:pic>
                    <p:nvPicPr>
                      <p:cNvPr id="0" name="Object 3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48314" y="4916057"/>
                        <a:ext cx="3810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1" name="Object 19"/>
          <p:cNvGraphicFramePr>
            <a:graphicFrameLocks noChangeAspect="1"/>
          </p:cNvGraphicFramePr>
          <p:nvPr/>
        </p:nvGraphicFramePr>
        <p:xfrm>
          <a:off x="2602552" y="4317343"/>
          <a:ext cx="368300" cy="279400"/>
        </p:xfrm>
        <a:graphic>
          <a:graphicData uri="http://schemas.openxmlformats.org/presentationml/2006/ole">
            <mc:AlternateContent xmlns:mc="http://schemas.openxmlformats.org/markup-compatibility/2006">
              <mc:Choice xmlns:v="urn:schemas-microsoft-com:vml" Requires="v">
                <p:oleObj spid="_x0000_s21542" name="Equation" r:id="rId19" imgW="368280" imgH="279360" progId="Equation.DSMT4">
                  <p:embed/>
                </p:oleObj>
              </mc:Choice>
              <mc:Fallback>
                <p:oleObj name="Equation" r:id="rId19" imgW="368280" imgH="279360" progId="Equation.DSMT4">
                  <p:embed/>
                  <p:pic>
                    <p:nvPicPr>
                      <p:cNvPr id="0" name="Object 3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02552" y="4317343"/>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2" name="Object 20"/>
          <p:cNvGraphicFramePr>
            <a:graphicFrameLocks noChangeAspect="1"/>
          </p:cNvGraphicFramePr>
          <p:nvPr/>
        </p:nvGraphicFramePr>
        <p:xfrm>
          <a:off x="4082142" y="4308517"/>
          <a:ext cx="381000" cy="279400"/>
        </p:xfrm>
        <a:graphic>
          <a:graphicData uri="http://schemas.openxmlformats.org/presentationml/2006/ole">
            <mc:AlternateContent xmlns:mc="http://schemas.openxmlformats.org/markup-compatibility/2006">
              <mc:Choice xmlns:v="urn:schemas-microsoft-com:vml" Requires="v">
                <p:oleObj spid="_x0000_s21543" name="Equation" r:id="rId21" imgW="380880" imgH="279360" progId="Equation.DSMT4">
                  <p:embed/>
                </p:oleObj>
              </mc:Choice>
              <mc:Fallback>
                <p:oleObj name="Equation" r:id="rId21" imgW="380880" imgH="279360" progId="Equation.DSMT4">
                  <p:embed/>
                  <p:pic>
                    <p:nvPicPr>
                      <p:cNvPr id="0" name="Object 3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082142" y="4308517"/>
                        <a:ext cx="3810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3" name="Object 21"/>
          <p:cNvGraphicFramePr>
            <a:graphicFrameLocks noChangeAspect="1"/>
          </p:cNvGraphicFramePr>
          <p:nvPr/>
        </p:nvGraphicFramePr>
        <p:xfrm>
          <a:off x="2558142" y="5557611"/>
          <a:ext cx="419100" cy="279400"/>
        </p:xfrm>
        <a:graphic>
          <a:graphicData uri="http://schemas.openxmlformats.org/presentationml/2006/ole">
            <mc:AlternateContent xmlns:mc="http://schemas.openxmlformats.org/markup-compatibility/2006">
              <mc:Choice xmlns:v="urn:schemas-microsoft-com:vml" Requires="v">
                <p:oleObj spid="_x0000_s21544" name="Equation" r:id="rId23" imgW="419040" imgH="279360" progId="Equation.DSMT4">
                  <p:embed/>
                </p:oleObj>
              </mc:Choice>
              <mc:Fallback>
                <p:oleObj name="Equation" r:id="rId23" imgW="419040" imgH="279360" progId="Equation.DSMT4">
                  <p:embed/>
                  <p:pic>
                    <p:nvPicPr>
                      <p:cNvPr id="0" name="Object 3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558142" y="5557611"/>
                        <a:ext cx="419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4" name="Object 22"/>
          <p:cNvGraphicFramePr>
            <a:graphicFrameLocks noChangeAspect="1"/>
          </p:cNvGraphicFramePr>
          <p:nvPr/>
        </p:nvGraphicFramePr>
        <p:xfrm>
          <a:off x="2634342" y="4934445"/>
          <a:ext cx="381000" cy="292100"/>
        </p:xfrm>
        <a:graphic>
          <a:graphicData uri="http://schemas.openxmlformats.org/presentationml/2006/ole">
            <mc:AlternateContent xmlns:mc="http://schemas.openxmlformats.org/markup-compatibility/2006">
              <mc:Choice xmlns:v="urn:schemas-microsoft-com:vml" Requires="v">
                <p:oleObj spid="_x0000_s21545" name="Equation" r:id="rId25" imgW="380880" imgH="291960" progId="Equation.DSMT4">
                  <p:embed/>
                </p:oleObj>
              </mc:Choice>
              <mc:Fallback>
                <p:oleObj name="Equation" r:id="rId25" imgW="380880" imgH="291960" progId="Equation.DSMT4">
                  <p:embed/>
                  <p:pic>
                    <p:nvPicPr>
                      <p:cNvPr id="0" name="Object 3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34342" y="4934445"/>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9" name="Object 15"/>
          <p:cNvGraphicFramePr>
            <a:graphicFrameLocks noChangeAspect="1"/>
          </p:cNvGraphicFramePr>
          <p:nvPr/>
        </p:nvGraphicFramePr>
        <p:xfrm>
          <a:off x="1932214" y="1108075"/>
          <a:ext cx="2882900" cy="571500"/>
        </p:xfrm>
        <a:graphic>
          <a:graphicData uri="http://schemas.openxmlformats.org/presentationml/2006/ole">
            <mc:AlternateContent xmlns:mc="http://schemas.openxmlformats.org/markup-compatibility/2006">
              <mc:Choice xmlns:v="urn:schemas-microsoft-com:vml" Requires="v">
                <p:oleObj spid="_x0000_s21546" name="Equation" r:id="rId27" imgW="2882880" imgH="571320" progId="Equation.DSMT4">
                  <p:embed/>
                </p:oleObj>
              </mc:Choice>
              <mc:Fallback>
                <p:oleObj name="Equation" r:id="rId27" imgW="2882880" imgH="57132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932214" y="1108075"/>
                        <a:ext cx="28829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57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7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57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35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1</a:t>
            </a:r>
            <a:endParaRPr lang="en-US" sz="3200" dirty="0">
              <a:solidFill>
                <a:srgbClr val="1F497D"/>
              </a:solidFill>
            </a:endParaRPr>
          </a:p>
        </p:txBody>
      </p:sp>
      <p:sp>
        <p:nvSpPr>
          <p:cNvPr id="3" name="Content Placeholder 2"/>
          <p:cNvSpPr>
            <a:spLocks noGrp="1"/>
          </p:cNvSpPr>
          <p:nvPr>
            <p:ph idx="1"/>
          </p:nvPr>
        </p:nvSpPr>
        <p:spPr/>
        <p:txBody>
          <a:bodyPr>
            <a:noAutofit/>
          </a:bodyPr>
          <a:lstStyle/>
          <a:p>
            <a:pPr>
              <a:buNone/>
            </a:pPr>
            <a:r>
              <a:rPr lang="en-US" i="0" dirty="0" smtClean="0">
                <a:solidFill>
                  <a:srgbClr val="366092"/>
                </a:solidFill>
              </a:rPr>
              <a:t>Find each product.</a:t>
            </a:r>
          </a:p>
          <a:p>
            <a:pPr>
              <a:spcBef>
                <a:spcPts val="0"/>
              </a:spcBef>
              <a:buNone/>
            </a:pPr>
            <a:r>
              <a:rPr lang="en-US" i="0" dirty="0" smtClean="0">
                <a:solidFill>
                  <a:srgbClr val="366092"/>
                </a:solidFill>
              </a:rPr>
              <a:t>           	 </a:t>
            </a:r>
            <a:endParaRPr lang="en-US" i="0" dirty="0">
              <a:solidFill>
                <a:srgbClr val="366092"/>
              </a:solidFill>
            </a:endParaRPr>
          </a:p>
        </p:txBody>
      </p:sp>
      <p:sp>
        <p:nvSpPr>
          <p:cNvPr id="7" name="TextBox 6"/>
          <p:cNvSpPr txBox="1"/>
          <p:nvPr/>
        </p:nvSpPr>
        <p:spPr>
          <a:xfrm>
            <a:off x="1902236" y="5119914"/>
            <a:ext cx="1371600" cy="523220"/>
          </a:xfrm>
          <a:prstGeom prst="rect">
            <a:avLst/>
          </a:prstGeom>
          <a:noFill/>
        </p:spPr>
        <p:txBody>
          <a:bodyPr wrap="square" rtlCol="0">
            <a:spAutoFit/>
          </a:bodyPr>
          <a:lstStyle/>
          <a:p>
            <a:pPr>
              <a:buNone/>
            </a:pPr>
            <a:r>
              <a:rPr lang="en-US" sz="2800" dirty="0" smtClean="0">
                <a:solidFill>
                  <a:srgbClr val="000099"/>
                </a:solidFill>
                <a:latin typeface="+mn-lt"/>
              </a:rPr>
              <a:t>=</a:t>
            </a:r>
            <a:r>
              <a:rPr lang="en-US" sz="2800" dirty="0" smtClean="0">
                <a:solidFill>
                  <a:srgbClr val="FF0000"/>
                </a:solidFill>
                <a:latin typeface="+mn-lt"/>
              </a:rPr>
              <a:t>  –9</a:t>
            </a:r>
            <a:endParaRPr lang="en-US" sz="2800" dirty="0">
              <a:latin typeface="+mn-lt"/>
            </a:endParaRPr>
          </a:p>
        </p:txBody>
      </p:sp>
      <p:sp>
        <p:nvSpPr>
          <p:cNvPr id="8" name="TextBox 7"/>
          <p:cNvSpPr txBox="1"/>
          <p:nvPr/>
        </p:nvSpPr>
        <p:spPr>
          <a:xfrm>
            <a:off x="2267856" y="4324930"/>
            <a:ext cx="1371600" cy="523220"/>
          </a:xfrm>
          <a:prstGeom prst="rect">
            <a:avLst/>
          </a:prstGeom>
          <a:noFill/>
        </p:spPr>
        <p:txBody>
          <a:bodyPr wrap="square" rtlCol="0">
            <a:spAutoFit/>
          </a:bodyPr>
          <a:lstStyle/>
          <a:p>
            <a:pPr>
              <a:buNone/>
            </a:pPr>
            <a:r>
              <a:rPr lang="en-US" sz="2800" dirty="0" smtClean="0">
                <a:solidFill>
                  <a:srgbClr val="000099"/>
                </a:solidFill>
                <a:latin typeface="+mn-lt"/>
              </a:rPr>
              <a:t>= </a:t>
            </a:r>
            <a:r>
              <a:rPr lang="en-US" sz="2800" dirty="0" smtClean="0">
                <a:solidFill>
                  <a:srgbClr val="FF0000"/>
                </a:solidFill>
                <a:latin typeface="+mn-lt"/>
              </a:rPr>
              <a:t> –200</a:t>
            </a:r>
            <a:endParaRPr lang="en-US" sz="2800" b="1" dirty="0" smtClean="0">
              <a:solidFill>
                <a:srgbClr val="366092"/>
              </a:solidFill>
              <a:latin typeface="+mn-lt"/>
            </a:endParaRPr>
          </a:p>
        </p:txBody>
      </p:sp>
      <p:sp>
        <p:nvSpPr>
          <p:cNvPr id="9" name="TextBox 8"/>
          <p:cNvSpPr txBox="1"/>
          <p:nvPr/>
        </p:nvSpPr>
        <p:spPr>
          <a:xfrm>
            <a:off x="2043752" y="3522312"/>
            <a:ext cx="1371600" cy="523220"/>
          </a:xfrm>
          <a:prstGeom prst="rect">
            <a:avLst/>
          </a:prstGeom>
          <a:noFill/>
        </p:spPr>
        <p:txBody>
          <a:bodyPr wrap="square" rtlCol="0">
            <a:spAutoFit/>
          </a:bodyPr>
          <a:lstStyle/>
          <a:p>
            <a:pPr>
              <a:buNone/>
            </a:pPr>
            <a:r>
              <a:rPr lang="en-US" sz="2800" dirty="0" smtClean="0">
                <a:solidFill>
                  <a:srgbClr val="000099"/>
                </a:solidFill>
                <a:latin typeface="+mn-lt"/>
              </a:rPr>
              <a:t>=</a:t>
            </a:r>
            <a:r>
              <a:rPr lang="en-US" sz="2800" dirty="0" smtClean="0">
                <a:solidFill>
                  <a:srgbClr val="FF0000"/>
                </a:solidFill>
                <a:latin typeface="+mn-lt"/>
              </a:rPr>
              <a:t>  –77</a:t>
            </a:r>
            <a:endParaRPr lang="en-US" sz="2800" b="1" dirty="0" smtClean="0">
              <a:solidFill>
                <a:srgbClr val="366092"/>
              </a:solidFill>
              <a:latin typeface="+mn-lt"/>
            </a:endParaRPr>
          </a:p>
        </p:txBody>
      </p:sp>
      <p:sp>
        <p:nvSpPr>
          <p:cNvPr id="10" name="TextBox 9"/>
          <p:cNvSpPr txBox="1"/>
          <p:nvPr/>
        </p:nvSpPr>
        <p:spPr>
          <a:xfrm>
            <a:off x="2010228" y="2724352"/>
            <a:ext cx="1371600" cy="523220"/>
          </a:xfrm>
          <a:prstGeom prst="rect">
            <a:avLst/>
          </a:prstGeom>
          <a:noFill/>
        </p:spPr>
        <p:txBody>
          <a:bodyPr wrap="square" rtlCol="0">
            <a:spAutoFit/>
          </a:bodyPr>
          <a:lstStyle/>
          <a:p>
            <a:pPr>
              <a:buNone/>
            </a:pPr>
            <a:r>
              <a:rPr lang="en-US" sz="2800" dirty="0" smtClean="0">
                <a:solidFill>
                  <a:srgbClr val="000099"/>
                </a:solidFill>
                <a:latin typeface="+mn-lt"/>
              </a:rPr>
              <a:t>=</a:t>
            </a:r>
            <a:r>
              <a:rPr lang="en-US" sz="2800" dirty="0" smtClean="0">
                <a:solidFill>
                  <a:srgbClr val="FF0000"/>
                </a:solidFill>
                <a:latin typeface="+mn-lt"/>
              </a:rPr>
              <a:t>  –45</a:t>
            </a:r>
            <a:endParaRPr lang="en-US" sz="2800" b="1" dirty="0" smtClean="0">
              <a:solidFill>
                <a:srgbClr val="366092"/>
              </a:solidFill>
              <a:latin typeface="+mn-lt"/>
            </a:endParaRPr>
          </a:p>
        </p:txBody>
      </p:sp>
      <p:sp>
        <p:nvSpPr>
          <p:cNvPr id="11" name="TextBox 10"/>
          <p:cNvSpPr txBox="1"/>
          <p:nvPr/>
        </p:nvSpPr>
        <p:spPr>
          <a:xfrm>
            <a:off x="1905000" y="1958722"/>
            <a:ext cx="1371600" cy="523220"/>
          </a:xfrm>
          <a:prstGeom prst="rect">
            <a:avLst/>
          </a:prstGeom>
          <a:noFill/>
        </p:spPr>
        <p:txBody>
          <a:bodyPr wrap="square" rtlCol="0">
            <a:spAutoFit/>
          </a:bodyPr>
          <a:lstStyle/>
          <a:p>
            <a:pPr>
              <a:buNone/>
            </a:pPr>
            <a:r>
              <a:rPr lang="en-US" sz="2800" dirty="0" smtClean="0">
                <a:solidFill>
                  <a:srgbClr val="000099"/>
                </a:solidFill>
                <a:latin typeface="+mn-lt"/>
              </a:rPr>
              <a:t>=</a:t>
            </a:r>
            <a:r>
              <a:rPr lang="en-US" sz="2800" dirty="0" smtClean="0">
                <a:solidFill>
                  <a:srgbClr val="FF0000"/>
                </a:solidFill>
                <a:latin typeface="+mn-lt"/>
              </a:rPr>
              <a:t>  –20</a:t>
            </a:r>
            <a:r>
              <a:rPr lang="en-US" sz="2800" b="1" dirty="0" smtClean="0">
                <a:solidFill>
                  <a:srgbClr val="366092"/>
                </a:solidFill>
                <a:latin typeface="+mn-lt"/>
              </a:rPr>
              <a:t>   </a:t>
            </a:r>
            <a:endParaRPr lang="en-US" b="1" dirty="0" smtClean="0">
              <a:solidFill>
                <a:srgbClr val="366092"/>
              </a:solidFill>
              <a:latin typeface="+mn-lt"/>
            </a:endParaRPr>
          </a:p>
        </p:txBody>
      </p:sp>
      <p:graphicFrame>
        <p:nvGraphicFramePr>
          <p:cNvPr id="2051" name="Object 3"/>
          <p:cNvGraphicFramePr>
            <a:graphicFrameLocks noChangeAspect="1"/>
          </p:cNvGraphicFramePr>
          <p:nvPr/>
        </p:nvGraphicFramePr>
        <p:xfrm>
          <a:off x="548640" y="2793262"/>
          <a:ext cx="1498600" cy="434975"/>
        </p:xfrm>
        <a:graphic>
          <a:graphicData uri="http://schemas.openxmlformats.org/presentationml/2006/ole">
            <mc:AlternateContent xmlns:mc="http://schemas.openxmlformats.org/markup-compatibility/2006">
              <mc:Choice xmlns:v="urn:schemas-microsoft-com:vml" Requires="v">
                <p:oleObj spid="_x0000_s2061" name="Equation" r:id="rId3" imgW="1498320" imgH="444240" progId="Equation.DSMT4">
                  <p:embed/>
                </p:oleObj>
              </mc:Choice>
              <mc:Fallback>
                <p:oleObj name="Equation" r:id="rId3" imgW="149832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793262"/>
                        <a:ext cx="1498600"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548640" y="3586729"/>
          <a:ext cx="1511300" cy="434975"/>
        </p:xfrm>
        <a:graphic>
          <a:graphicData uri="http://schemas.openxmlformats.org/presentationml/2006/ole">
            <mc:AlternateContent xmlns:mc="http://schemas.openxmlformats.org/markup-compatibility/2006">
              <mc:Choice xmlns:v="urn:schemas-microsoft-com:vml" Requires="v">
                <p:oleObj spid="_x0000_s2062" name="Equation" r:id="rId5" imgW="1511280" imgH="444240" progId="Equation.DSMT4">
                  <p:embed/>
                </p:oleObj>
              </mc:Choice>
              <mc:Fallback>
                <p:oleObj name="Equation" r:id="rId5" imgW="151128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3586729"/>
                        <a:ext cx="1511300"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48640" y="4380196"/>
          <a:ext cx="1689100" cy="436563"/>
        </p:xfrm>
        <a:graphic>
          <a:graphicData uri="http://schemas.openxmlformats.org/presentationml/2006/ole">
            <mc:AlternateContent xmlns:mc="http://schemas.openxmlformats.org/markup-compatibility/2006">
              <mc:Choice xmlns:v="urn:schemas-microsoft-com:vml" Requires="v">
                <p:oleObj spid="_x0000_s2063" name="Equation" r:id="rId7" imgW="1688760" imgH="444240" progId="Equation.DSMT4">
                  <p:embed/>
                </p:oleObj>
              </mc:Choice>
              <mc:Fallback>
                <p:oleObj name="Equation" r:id="rId7" imgW="168876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4380196"/>
                        <a:ext cx="1689100" cy="43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48640" y="5175250"/>
          <a:ext cx="1333500" cy="436563"/>
        </p:xfrm>
        <a:graphic>
          <a:graphicData uri="http://schemas.openxmlformats.org/presentationml/2006/ole">
            <mc:AlternateContent xmlns:mc="http://schemas.openxmlformats.org/markup-compatibility/2006">
              <mc:Choice xmlns:v="urn:schemas-microsoft-com:vml" Requires="v">
                <p:oleObj spid="_x0000_s2064" name="Equation" r:id="rId9" imgW="1333440" imgH="444240" progId="Equation.DSMT4">
                  <p:embed/>
                </p:oleObj>
              </mc:Choice>
              <mc:Fallback>
                <p:oleObj name="Equation" r:id="rId9" imgW="1333440" imgH="444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8640" y="5175250"/>
                        <a:ext cx="1333500" cy="43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48640" y="1999795"/>
          <a:ext cx="1346200" cy="434975"/>
        </p:xfrm>
        <a:graphic>
          <a:graphicData uri="http://schemas.openxmlformats.org/presentationml/2006/ole">
            <mc:AlternateContent xmlns:mc="http://schemas.openxmlformats.org/markup-compatibility/2006">
              <mc:Choice xmlns:v="urn:schemas-microsoft-com:vml" Requires="v">
                <p:oleObj spid="_x0000_s2065" name="Equation" r:id="rId11" imgW="1346040" imgH="444240" progId="Equation.DSMT4">
                  <p:embed/>
                </p:oleObj>
              </mc:Choice>
              <mc:Fallback>
                <p:oleObj name="Equation" r:id="rId11" imgW="134604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 y="1999795"/>
                        <a:ext cx="1346200"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2</a:t>
            </a:r>
            <a:endParaRPr lang="en-US" sz="3200" dirty="0">
              <a:solidFill>
                <a:srgbClr val="1F497D"/>
              </a:solidFill>
            </a:endParaRPr>
          </a:p>
        </p:txBody>
      </p:sp>
      <p:sp>
        <p:nvSpPr>
          <p:cNvPr id="3" name="Content Placeholder 2"/>
          <p:cNvSpPr>
            <a:spLocks noGrp="1"/>
          </p:cNvSpPr>
          <p:nvPr>
            <p:ph idx="1"/>
          </p:nvPr>
        </p:nvSpPr>
        <p:spPr/>
        <p:txBody>
          <a:bodyPr>
            <a:noAutofit/>
          </a:bodyPr>
          <a:lstStyle/>
          <a:p>
            <a:pPr>
              <a:buNone/>
            </a:pPr>
            <a:r>
              <a:rPr lang="en-US" i="0" dirty="0" smtClean="0">
                <a:solidFill>
                  <a:srgbClr val="366092"/>
                </a:solidFill>
              </a:rPr>
              <a:t>Find each product.</a:t>
            </a:r>
          </a:p>
        </p:txBody>
      </p:sp>
      <p:sp>
        <p:nvSpPr>
          <p:cNvPr id="8" name="TextBox 7"/>
          <p:cNvSpPr txBox="1"/>
          <p:nvPr/>
        </p:nvSpPr>
        <p:spPr>
          <a:xfrm>
            <a:off x="2042886" y="4691038"/>
            <a:ext cx="1371600" cy="523220"/>
          </a:xfrm>
          <a:prstGeom prst="rect">
            <a:avLst/>
          </a:prstGeom>
          <a:noFill/>
        </p:spPr>
        <p:txBody>
          <a:bodyPr wrap="square" rtlCol="0">
            <a:spAutoFit/>
          </a:bodyPr>
          <a:lstStyle/>
          <a:p>
            <a:pPr>
              <a:buNone/>
            </a:pPr>
            <a:r>
              <a:rPr lang="en-US" sz="2800" dirty="0" smtClean="0">
                <a:solidFill>
                  <a:srgbClr val="000099"/>
                </a:solidFill>
                <a:latin typeface="+mn-lt"/>
              </a:rPr>
              <a:t>=</a:t>
            </a:r>
            <a:r>
              <a:rPr lang="en-US" sz="2800" dirty="0" smtClean="0">
                <a:solidFill>
                  <a:srgbClr val="FF0000"/>
                </a:solidFill>
                <a:latin typeface="+mn-lt"/>
              </a:rPr>
              <a:t> 0</a:t>
            </a:r>
            <a:endParaRPr lang="en-US" sz="2800" b="1" dirty="0" smtClean="0">
              <a:solidFill>
                <a:srgbClr val="366092"/>
              </a:solidFill>
              <a:latin typeface="+mn-lt"/>
            </a:endParaRPr>
          </a:p>
        </p:txBody>
      </p:sp>
      <p:sp>
        <p:nvSpPr>
          <p:cNvPr id="9" name="TextBox 8"/>
          <p:cNvSpPr txBox="1"/>
          <p:nvPr/>
        </p:nvSpPr>
        <p:spPr>
          <a:xfrm>
            <a:off x="2212556" y="3776638"/>
            <a:ext cx="1371600" cy="523220"/>
          </a:xfrm>
          <a:prstGeom prst="rect">
            <a:avLst/>
          </a:prstGeom>
          <a:noFill/>
        </p:spPr>
        <p:txBody>
          <a:bodyPr wrap="square" rtlCol="0">
            <a:spAutoFit/>
          </a:bodyPr>
          <a:lstStyle/>
          <a:p>
            <a:pPr>
              <a:buNone/>
            </a:pPr>
            <a:r>
              <a:rPr lang="en-US" sz="2800" dirty="0" smtClean="0">
                <a:solidFill>
                  <a:srgbClr val="000099"/>
                </a:solidFill>
                <a:latin typeface="+mn-lt"/>
              </a:rPr>
              <a:t>=</a:t>
            </a:r>
            <a:r>
              <a:rPr lang="en-US" sz="2800" dirty="0" smtClean="0">
                <a:solidFill>
                  <a:srgbClr val="FF0000"/>
                </a:solidFill>
                <a:latin typeface="+mn-lt"/>
              </a:rPr>
              <a:t> </a:t>
            </a:r>
            <a:r>
              <a:rPr lang="en-US" sz="2800" dirty="0" smtClean="0">
                <a:solidFill>
                  <a:srgbClr val="FF0000"/>
                </a:solidFill>
                <a:latin typeface="Symbol" pitchFamily="18" charset="2"/>
              </a:rPr>
              <a:t>+</a:t>
            </a:r>
            <a:r>
              <a:rPr lang="en-US" sz="2800" dirty="0" smtClean="0">
                <a:solidFill>
                  <a:srgbClr val="FF0000"/>
                </a:solidFill>
                <a:latin typeface="+mn-lt"/>
              </a:rPr>
              <a:t>80</a:t>
            </a:r>
            <a:endParaRPr lang="en-US" sz="2800" b="1" dirty="0" smtClean="0">
              <a:solidFill>
                <a:srgbClr val="366092"/>
              </a:solidFill>
              <a:latin typeface="+mn-lt"/>
            </a:endParaRPr>
          </a:p>
        </p:txBody>
      </p:sp>
      <p:sp>
        <p:nvSpPr>
          <p:cNvPr id="10" name="TextBox 9"/>
          <p:cNvSpPr txBox="1"/>
          <p:nvPr/>
        </p:nvSpPr>
        <p:spPr>
          <a:xfrm>
            <a:off x="2133600" y="2862942"/>
            <a:ext cx="1371600" cy="523220"/>
          </a:xfrm>
          <a:prstGeom prst="rect">
            <a:avLst/>
          </a:prstGeom>
          <a:noFill/>
        </p:spPr>
        <p:txBody>
          <a:bodyPr wrap="square" rtlCol="0">
            <a:spAutoFit/>
          </a:bodyPr>
          <a:lstStyle/>
          <a:p>
            <a:pPr>
              <a:buNone/>
            </a:pPr>
            <a:r>
              <a:rPr lang="en-US" sz="2800" dirty="0" smtClean="0">
                <a:solidFill>
                  <a:srgbClr val="000099"/>
                </a:solidFill>
                <a:latin typeface="+mn-lt"/>
              </a:rPr>
              <a:t>=</a:t>
            </a:r>
            <a:r>
              <a:rPr lang="en-US" sz="2800" dirty="0" smtClean="0">
                <a:solidFill>
                  <a:srgbClr val="FF0000"/>
                </a:solidFill>
                <a:latin typeface="+mn-lt"/>
              </a:rPr>
              <a:t> </a:t>
            </a:r>
            <a:r>
              <a:rPr lang="en-US" sz="2800" dirty="0" smtClean="0">
                <a:solidFill>
                  <a:srgbClr val="FF0000"/>
                </a:solidFill>
                <a:latin typeface="Symbol" pitchFamily="18" charset="2"/>
              </a:rPr>
              <a:t>+</a:t>
            </a:r>
            <a:r>
              <a:rPr lang="en-US" sz="2800" dirty="0" smtClean="0">
                <a:solidFill>
                  <a:srgbClr val="FF0000"/>
                </a:solidFill>
                <a:latin typeface="+mn-lt"/>
              </a:rPr>
              <a:t>63</a:t>
            </a:r>
            <a:endParaRPr lang="en-US" sz="2800" b="1" dirty="0" smtClean="0">
              <a:solidFill>
                <a:srgbClr val="366092"/>
              </a:solidFill>
              <a:latin typeface="+mn-lt"/>
            </a:endParaRPr>
          </a:p>
        </p:txBody>
      </p:sp>
      <p:sp>
        <p:nvSpPr>
          <p:cNvPr id="11" name="TextBox 10"/>
          <p:cNvSpPr txBox="1"/>
          <p:nvPr/>
        </p:nvSpPr>
        <p:spPr>
          <a:xfrm>
            <a:off x="2394858" y="1934028"/>
            <a:ext cx="1371600" cy="523220"/>
          </a:xfrm>
          <a:prstGeom prst="rect">
            <a:avLst/>
          </a:prstGeom>
          <a:noFill/>
        </p:spPr>
        <p:txBody>
          <a:bodyPr wrap="square" rtlCol="0">
            <a:spAutoFit/>
          </a:bodyPr>
          <a:lstStyle/>
          <a:p>
            <a:pPr>
              <a:buNone/>
            </a:pPr>
            <a:r>
              <a:rPr lang="en-US" sz="2800" dirty="0" smtClean="0">
                <a:solidFill>
                  <a:srgbClr val="000099"/>
                </a:solidFill>
                <a:latin typeface="+mn-lt"/>
              </a:rPr>
              <a:t>=</a:t>
            </a:r>
            <a:r>
              <a:rPr lang="en-US" sz="2800" dirty="0" smtClean="0">
                <a:solidFill>
                  <a:srgbClr val="FF0000"/>
                </a:solidFill>
                <a:latin typeface="+mn-lt"/>
              </a:rPr>
              <a:t> </a:t>
            </a:r>
            <a:r>
              <a:rPr lang="en-US" sz="2800" dirty="0" smtClean="0">
                <a:solidFill>
                  <a:srgbClr val="FF0000"/>
                </a:solidFill>
                <a:latin typeface="Symbol" pitchFamily="18" charset="2"/>
              </a:rPr>
              <a:t>+</a:t>
            </a:r>
            <a:r>
              <a:rPr lang="en-US" sz="2800" dirty="0" smtClean="0">
                <a:solidFill>
                  <a:srgbClr val="FF0000"/>
                </a:solidFill>
                <a:latin typeface="+mn-lt"/>
              </a:rPr>
              <a:t>24</a:t>
            </a:r>
            <a:r>
              <a:rPr lang="en-US" sz="2800" b="1" dirty="0" smtClean="0">
                <a:solidFill>
                  <a:srgbClr val="366092"/>
                </a:solidFill>
                <a:latin typeface="+mn-lt"/>
              </a:rPr>
              <a:t>   </a:t>
            </a:r>
            <a:endParaRPr lang="en-US" b="1" dirty="0" smtClean="0">
              <a:solidFill>
                <a:srgbClr val="366092"/>
              </a:solidFill>
              <a:latin typeface="+mn-lt"/>
            </a:endParaRPr>
          </a:p>
        </p:txBody>
      </p:sp>
      <p:graphicFrame>
        <p:nvGraphicFramePr>
          <p:cNvPr id="5123" name="Object 3"/>
          <p:cNvGraphicFramePr>
            <a:graphicFrameLocks noChangeAspect="1"/>
          </p:cNvGraphicFramePr>
          <p:nvPr/>
        </p:nvGraphicFramePr>
        <p:xfrm>
          <a:off x="548640" y="2895600"/>
          <a:ext cx="1549400" cy="444500"/>
        </p:xfrm>
        <a:graphic>
          <a:graphicData uri="http://schemas.openxmlformats.org/presentationml/2006/ole">
            <mc:AlternateContent xmlns:mc="http://schemas.openxmlformats.org/markup-compatibility/2006">
              <mc:Choice xmlns:v="urn:schemas-microsoft-com:vml" Requires="v">
                <p:oleObj spid="_x0000_s5131" name="Equation" r:id="rId3" imgW="1549080" imgH="444240" progId="Equation.DSMT4">
                  <p:embed/>
                </p:oleObj>
              </mc:Choice>
              <mc:Fallback>
                <p:oleObj name="Equation" r:id="rId3" imgW="154908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895600"/>
                        <a:ext cx="1549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48640" y="3810000"/>
          <a:ext cx="1739900" cy="444500"/>
        </p:xfrm>
        <a:graphic>
          <a:graphicData uri="http://schemas.openxmlformats.org/presentationml/2006/ole">
            <mc:AlternateContent xmlns:mc="http://schemas.openxmlformats.org/markup-compatibility/2006">
              <mc:Choice xmlns:v="urn:schemas-microsoft-com:vml" Requires="v">
                <p:oleObj spid="_x0000_s5132" name="Equation" r:id="rId5" imgW="1739880" imgH="444240" progId="Equation.DSMT4">
                  <p:embed/>
                </p:oleObj>
              </mc:Choice>
              <mc:Fallback>
                <p:oleObj name="Equation" r:id="rId5" imgW="173988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3810000"/>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548640" y="4724400"/>
          <a:ext cx="1524000" cy="444500"/>
        </p:xfrm>
        <a:graphic>
          <a:graphicData uri="http://schemas.openxmlformats.org/presentationml/2006/ole">
            <mc:AlternateContent xmlns:mc="http://schemas.openxmlformats.org/markup-compatibility/2006">
              <mc:Choice xmlns:v="urn:schemas-microsoft-com:vml" Requires="v">
                <p:oleObj spid="_x0000_s5133" name="Equation" r:id="rId7" imgW="1523880" imgH="444240" progId="Equation.DSMT4">
                  <p:embed/>
                </p:oleObj>
              </mc:Choice>
              <mc:Fallback>
                <p:oleObj name="Equation" r:id="rId7" imgW="152388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4724400"/>
                        <a:ext cx="1524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576792" y="1981200"/>
          <a:ext cx="1803400" cy="444500"/>
        </p:xfrm>
        <a:graphic>
          <a:graphicData uri="http://schemas.openxmlformats.org/presentationml/2006/ole">
            <mc:AlternateContent xmlns:mc="http://schemas.openxmlformats.org/markup-compatibility/2006">
              <mc:Choice xmlns:v="urn:schemas-microsoft-com:vml" Requires="v">
                <p:oleObj spid="_x0000_s5134" name="Equation" r:id="rId9" imgW="1803240" imgH="444240" progId="Equation.DSMT4">
                  <p:embed/>
                </p:oleObj>
              </mc:Choice>
              <mc:Fallback>
                <p:oleObj name="Equation" r:id="rId9" imgW="1803240" imgH="444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6792" y="1981200"/>
                        <a:ext cx="1803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2877767" y="4701822"/>
            <a:ext cx="2614818" cy="523220"/>
          </a:xfrm>
          <a:prstGeom prst="rect">
            <a:avLst/>
          </a:prstGeom>
        </p:spPr>
        <p:txBody>
          <a:bodyPr wrap="none">
            <a:spAutoFit/>
          </a:bodyPr>
          <a:lstStyle/>
          <a:p>
            <a:r>
              <a:rPr lang="en-US" sz="2800" dirty="0" smtClean="0"/>
              <a:t>and     </a:t>
            </a:r>
            <a:r>
              <a:rPr lang="en-US" sz="2800" dirty="0" smtClean="0">
                <a:solidFill>
                  <a:srgbClr val="0000FF"/>
                </a:solidFill>
              </a:rPr>
              <a:t>0(+15) </a:t>
            </a:r>
            <a:r>
              <a:rPr lang="en-US" sz="2800" dirty="0" smtClean="0">
                <a:solidFill>
                  <a:srgbClr val="000099"/>
                </a:solidFill>
              </a:rPr>
              <a:t>=</a:t>
            </a:r>
            <a:r>
              <a:rPr lang="en-US" sz="2800" dirty="0" smtClean="0"/>
              <a:t> </a:t>
            </a:r>
            <a:r>
              <a:rPr lang="en-US" sz="2800" dirty="0" smtClean="0">
                <a:solidFill>
                  <a:srgbClr val="FF0000"/>
                </a:solidFill>
              </a:rPr>
              <a:t>0</a:t>
            </a:r>
            <a:endParaRPr lang="en-US" sz="2800" dirty="0">
              <a:solidFill>
                <a:srgbClr val="FF0000"/>
              </a:solidFill>
            </a:endParaRPr>
          </a:p>
        </p:txBody>
      </p:sp>
      <p:sp>
        <p:nvSpPr>
          <p:cNvPr id="13" name="Rectangle 12"/>
          <p:cNvSpPr/>
          <p:nvPr/>
        </p:nvSpPr>
        <p:spPr>
          <a:xfrm>
            <a:off x="5715000" y="4701822"/>
            <a:ext cx="2252540" cy="523220"/>
          </a:xfrm>
          <a:prstGeom prst="rect">
            <a:avLst/>
          </a:prstGeom>
        </p:spPr>
        <p:txBody>
          <a:bodyPr wrap="none">
            <a:spAutoFit/>
          </a:bodyPr>
          <a:lstStyle/>
          <a:p>
            <a:r>
              <a:rPr lang="en-US" sz="2800" dirty="0" smtClean="0"/>
              <a:t>and     </a:t>
            </a:r>
            <a:r>
              <a:rPr lang="en-US" sz="2800" dirty="0" smtClean="0">
                <a:solidFill>
                  <a:srgbClr val="0000FF"/>
                </a:solidFill>
              </a:rPr>
              <a:t>0(0)</a:t>
            </a:r>
            <a:r>
              <a:rPr lang="en-US" sz="2800" dirty="0" smtClean="0"/>
              <a:t> </a:t>
            </a:r>
            <a:r>
              <a:rPr lang="en-US" sz="2800" dirty="0" smtClean="0">
                <a:solidFill>
                  <a:srgbClr val="000099"/>
                </a:solidFill>
              </a:rPr>
              <a:t>=</a:t>
            </a:r>
            <a:r>
              <a:rPr lang="en-US" sz="2800" dirty="0" smtClean="0"/>
              <a:t> </a:t>
            </a:r>
            <a:r>
              <a:rPr lang="en-US" sz="2800" dirty="0" smtClean="0">
                <a:solidFill>
                  <a:srgbClr val="FF0000"/>
                </a:solidFill>
              </a:rPr>
              <a:t>0</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Multiplication with Integers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algn="ctr">
              <a:buNone/>
            </a:pPr>
            <a:r>
              <a:rPr lang="en-US" b="1" i="0" dirty="0" smtClean="0">
                <a:solidFill>
                  <a:srgbClr val="000000"/>
                </a:solidFill>
              </a:rPr>
              <a:t>Rules for Multiplication with Integers</a:t>
            </a:r>
          </a:p>
          <a:p>
            <a:pPr>
              <a:buNone/>
            </a:pPr>
            <a:r>
              <a:rPr lang="en-US" i="0" dirty="0" smtClean="0">
                <a:solidFill>
                  <a:srgbClr val="000000"/>
                </a:solidFill>
              </a:rPr>
              <a:t>If </a:t>
            </a:r>
            <a:r>
              <a:rPr lang="en-US" i="1" dirty="0" smtClean="0">
                <a:solidFill>
                  <a:srgbClr val="000000"/>
                </a:solidFill>
              </a:rPr>
              <a:t>a</a:t>
            </a:r>
            <a:r>
              <a:rPr lang="en-US" i="0" dirty="0" smtClean="0">
                <a:solidFill>
                  <a:srgbClr val="000000"/>
                </a:solidFill>
              </a:rPr>
              <a:t> and </a:t>
            </a:r>
            <a:r>
              <a:rPr lang="en-US" i="1" dirty="0" smtClean="0">
                <a:solidFill>
                  <a:srgbClr val="000000"/>
                </a:solidFill>
              </a:rPr>
              <a:t>b</a:t>
            </a:r>
            <a:r>
              <a:rPr lang="en-US" i="0" dirty="0" smtClean="0">
                <a:solidFill>
                  <a:srgbClr val="000000"/>
                </a:solidFill>
              </a:rPr>
              <a:t> are positive integers, then</a:t>
            </a:r>
          </a:p>
          <a:p>
            <a:pPr>
              <a:buNone/>
            </a:pPr>
            <a:r>
              <a:rPr lang="en-US" b="1" i="0" dirty="0" smtClean="0">
                <a:solidFill>
                  <a:srgbClr val="000000"/>
                </a:solidFill>
              </a:rPr>
              <a:t>1.  </a:t>
            </a:r>
            <a:r>
              <a:rPr lang="en-US" i="0" dirty="0" smtClean="0">
                <a:solidFill>
                  <a:srgbClr val="000000"/>
                </a:solidFill>
              </a:rPr>
              <a:t>The product of two positive integers is positive:</a:t>
            </a:r>
          </a:p>
          <a:p>
            <a:pPr>
              <a:buNone/>
            </a:pPr>
            <a:endParaRPr lang="en-US" i="0" dirty="0" smtClean="0">
              <a:solidFill>
                <a:srgbClr val="000000"/>
              </a:solidFill>
            </a:endParaRPr>
          </a:p>
          <a:p>
            <a:pPr>
              <a:buNone/>
            </a:pPr>
            <a:r>
              <a:rPr lang="en-US" b="1" i="0" dirty="0" smtClean="0">
                <a:solidFill>
                  <a:srgbClr val="000000"/>
                </a:solidFill>
              </a:rPr>
              <a:t>2.  </a:t>
            </a:r>
            <a:r>
              <a:rPr lang="en-US" i="0" dirty="0" smtClean="0">
                <a:solidFill>
                  <a:srgbClr val="000000"/>
                </a:solidFill>
              </a:rPr>
              <a:t>The product of two negative integers is positive:</a:t>
            </a:r>
          </a:p>
          <a:p>
            <a:pPr>
              <a:buNone/>
            </a:pPr>
            <a:endParaRPr lang="en-US" i="0" dirty="0" smtClean="0">
              <a:solidFill>
                <a:srgbClr val="000000"/>
              </a:solidFill>
            </a:endParaRPr>
          </a:p>
        </p:txBody>
      </p:sp>
      <p:graphicFrame>
        <p:nvGraphicFramePr>
          <p:cNvPr id="7174" name="Object 6"/>
          <p:cNvGraphicFramePr>
            <a:graphicFrameLocks noChangeAspect="1"/>
          </p:cNvGraphicFramePr>
          <p:nvPr/>
        </p:nvGraphicFramePr>
        <p:xfrm>
          <a:off x="1028700" y="2895600"/>
          <a:ext cx="1308100" cy="304800"/>
        </p:xfrm>
        <a:graphic>
          <a:graphicData uri="http://schemas.openxmlformats.org/presentationml/2006/ole">
            <mc:AlternateContent xmlns:mc="http://schemas.openxmlformats.org/markup-compatibility/2006">
              <mc:Choice xmlns:v="urn:schemas-microsoft-com:vml" Requires="v">
                <p:oleObj spid="_x0000_s7178" name="Equation" r:id="rId3" imgW="1307880" imgH="304560" progId="Equation.DSMT4">
                  <p:embed/>
                </p:oleObj>
              </mc:Choice>
              <mc:Fallback>
                <p:oleObj name="Equation" r:id="rId3" imgW="1307880" imgH="30456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8700" y="2895600"/>
                        <a:ext cx="1308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035050" y="3859213"/>
          <a:ext cx="2082800" cy="469900"/>
        </p:xfrm>
        <a:graphic>
          <a:graphicData uri="http://schemas.openxmlformats.org/presentationml/2006/ole">
            <mc:AlternateContent xmlns:mc="http://schemas.openxmlformats.org/markup-compatibility/2006">
              <mc:Choice xmlns:v="urn:schemas-microsoft-com:vml" Requires="v">
                <p:oleObj spid="_x0000_s7179" name="Equation" r:id="rId5" imgW="2082600" imgH="469800" progId="Equation.DSMT4">
                  <p:embed/>
                </p:oleObj>
              </mc:Choice>
              <mc:Fallback>
                <p:oleObj name="Equation" r:id="rId5" imgW="2082600" imgH="4698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5050" y="3859213"/>
                        <a:ext cx="208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Multiplication with Integers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algn="ctr">
              <a:buNone/>
            </a:pPr>
            <a:r>
              <a:rPr lang="en-US" b="1" i="0" dirty="0" smtClean="0">
                <a:solidFill>
                  <a:srgbClr val="000000"/>
                </a:solidFill>
              </a:rPr>
              <a:t>Rules for Multiplication with Integers (cont.)</a:t>
            </a:r>
          </a:p>
          <a:p>
            <a:pPr>
              <a:buNone/>
            </a:pPr>
            <a:r>
              <a:rPr lang="en-US" b="1" i="0" dirty="0" smtClean="0">
                <a:solidFill>
                  <a:srgbClr val="000000"/>
                </a:solidFill>
              </a:rPr>
              <a:t>3.  </a:t>
            </a:r>
            <a:r>
              <a:rPr lang="en-US" i="0" dirty="0" smtClean="0">
                <a:solidFill>
                  <a:srgbClr val="000000"/>
                </a:solidFill>
              </a:rPr>
              <a:t>The product of a positive and a negative integer is    </a:t>
            </a:r>
          </a:p>
          <a:p>
            <a:pPr>
              <a:buNone/>
            </a:pPr>
            <a:r>
              <a:rPr lang="en-US" i="0" dirty="0" smtClean="0">
                <a:solidFill>
                  <a:srgbClr val="000000"/>
                </a:solidFill>
              </a:rPr>
              <a:t>      negative:</a:t>
            </a:r>
          </a:p>
          <a:p>
            <a:pPr>
              <a:buNone/>
            </a:pPr>
            <a:endParaRPr lang="en-US" i="0" dirty="0" smtClean="0">
              <a:solidFill>
                <a:srgbClr val="000000"/>
              </a:solidFill>
            </a:endParaRPr>
          </a:p>
          <a:p>
            <a:pPr>
              <a:buNone/>
            </a:pPr>
            <a:r>
              <a:rPr lang="en-US" b="1" i="0" dirty="0" smtClean="0">
                <a:solidFill>
                  <a:srgbClr val="000000"/>
                </a:solidFill>
              </a:rPr>
              <a:t>4.  </a:t>
            </a:r>
            <a:r>
              <a:rPr lang="en-US" i="0" dirty="0" smtClean="0">
                <a:solidFill>
                  <a:srgbClr val="000000"/>
                </a:solidFill>
              </a:rPr>
              <a:t>The product of 0 and any integer is 0:</a:t>
            </a:r>
          </a:p>
          <a:p>
            <a:pPr>
              <a:buNone/>
            </a:pPr>
            <a:endParaRPr lang="en-US" i="0" dirty="0">
              <a:solidFill>
                <a:srgbClr val="000000"/>
              </a:solidFill>
            </a:endParaRPr>
          </a:p>
        </p:txBody>
      </p:sp>
      <p:graphicFrame>
        <p:nvGraphicFramePr>
          <p:cNvPr id="7176" name="Object 8"/>
          <p:cNvGraphicFramePr>
            <a:graphicFrameLocks noChangeAspect="1"/>
          </p:cNvGraphicFramePr>
          <p:nvPr/>
        </p:nvGraphicFramePr>
        <p:xfrm>
          <a:off x="1054100" y="2833688"/>
          <a:ext cx="4813300" cy="469900"/>
        </p:xfrm>
        <a:graphic>
          <a:graphicData uri="http://schemas.openxmlformats.org/presentationml/2006/ole">
            <mc:AlternateContent xmlns:mc="http://schemas.openxmlformats.org/markup-compatibility/2006">
              <mc:Choice xmlns:v="urn:schemas-microsoft-com:vml" Requires="v">
                <p:oleObj spid="_x0000_s33800" name="Equation" r:id="rId3" imgW="4813200" imgH="469800" progId="Equation.DSMT4">
                  <p:embed/>
                </p:oleObj>
              </mc:Choice>
              <mc:Fallback>
                <p:oleObj name="Equation" r:id="rId3" imgW="4813200" imgH="4698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100" y="2833688"/>
                        <a:ext cx="481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977900" y="3878263"/>
          <a:ext cx="3517900" cy="469900"/>
        </p:xfrm>
        <a:graphic>
          <a:graphicData uri="http://schemas.openxmlformats.org/presentationml/2006/ole">
            <mc:AlternateContent xmlns:mc="http://schemas.openxmlformats.org/markup-compatibility/2006">
              <mc:Choice xmlns:v="urn:schemas-microsoft-com:vml" Requires="v">
                <p:oleObj spid="_x0000_s33801" name="Equation" r:id="rId5" imgW="3517560" imgH="469800" progId="Equation.DSMT4">
                  <p:embed/>
                </p:oleObj>
              </mc:Choice>
              <mc:Fallback>
                <p:oleObj name="Equation" r:id="rId5" imgW="3517560" imgH="46980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7900" y="3878263"/>
                        <a:ext cx="351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3</a:t>
            </a:r>
            <a:endParaRPr lang="en-US" sz="3200" dirty="0">
              <a:solidFill>
                <a:srgbClr val="1F497D"/>
              </a:solidFill>
            </a:endParaRPr>
          </a:p>
        </p:txBody>
      </p:sp>
      <p:graphicFrame>
        <p:nvGraphicFramePr>
          <p:cNvPr id="12" name="Object 11"/>
          <p:cNvGraphicFramePr>
            <a:graphicFrameLocks noChangeAspect="1"/>
          </p:cNvGraphicFramePr>
          <p:nvPr/>
        </p:nvGraphicFramePr>
        <p:xfrm>
          <a:off x="548640" y="1367972"/>
          <a:ext cx="2387600" cy="469900"/>
        </p:xfrm>
        <a:graphic>
          <a:graphicData uri="http://schemas.openxmlformats.org/presentationml/2006/ole">
            <mc:AlternateContent xmlns:mc="http://schemas.openxmlformats.org/markup-compatibility/2006">
              <mc:Choice xmlns:v="urn:schemas-microsoft-com:vml" Requires="v">
                <p:oleObj spid="_x0000_s8210" name="Equation" r:id="rId3" imgW="2387520" imgH="469800" progId="Equation.DSMT4">
                  <p:embed/>
                </p:oleObj>
              </mc:Choice>
              <mc:Fallback>
                <p:oleObj name="Equation" r:id="rId3" imgW="2387520" imgH="4698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67972"/>
                        <a:ext cx="23876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3173184" y="1342572"/>
          <a:ext cx="2476500" cy="520700"/>
        </p:xfrm>
        <a:graphic>
          <a:graphicData uri="http://schemas.openxmlformats.org/presentationml/2006/ole">
            <mc:AlternateContent xmlns:mc="http://schemas.openxmlformats.org/markup-compatibility/2006">
              <mc:Choice xmlns:v="urn:schemas-microsoft-com:vml" Requires="v">
                <p:oleObj spid="_x0000_s8211" name="Equation" r:id="rId5" imgW="2476440" imgH="520560" progId="Equation.DSMT4">
                  <p:embed/>
                </p:oleObj>
              </mc:Choice>
              <mc:Fallback>
                <p:oleObj name="Equation" r:id="rId5" imgW="2476440" imgH="52056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3184" y="1342572"/>
                        <a:ext cx="24765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3173184" y="2022929"/>
          <a:ext cx="1689100" cy="469900"/>
        </p:xfrm>
        <a:graphic>
          <a:graphicData uri="http://schemas.openxmlformats.org/presentationml/2006/ole">
            <mc:AlternateContent xmlns:mc="http://schemas.openxmlformats.org/markup-compatibility/2006">
              <mc:Choice xmlns:v="urn:schemas-microsoft-com:vml" Requires="v">
                <p:oleObj spid="_x0000_s8212" name="Equation" r:id="rId7" imgW="1688760" imgH="469800" progId="Equation.DSMT4">
                  <p:embed/>
                </p:oleObj>
              </mc:Choice>
              <mc:Fallback>
                <p:oleObj name="Equation" r:id="rId7" imgW="1688760" imgH="469800" progId="Equation.DSMT4">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73184" y="2022929"/>
                        <a:ext cx="1689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3173184" y="2652486"/>
          <a:ext cx="825500" cy="292100"/>
        </p:xfrm>
        <a:graphic>
          <a:graphicData uri="http://schemas.openxmlformats.org/presentationml/2006/ole">
            <mc:AlternateContent xmlns:mc="http://schemas.openxmlformats.org/markup-compatibility/2006">
              <mc:Choice xmlns:v="urn:schemas-microsoft-com:vml" Requires="v">
                <p:oleObj spid="_x0000_s8213" name="Equation" r:id="rId9" imgW="825480" imgH="291960" progId="Equation.DSMT4">
                  <p:embed/>
                </p:oleObj>
              </mc:Choice>
              <mc:Fallback>
                <p:oleObj name="Equation" r:id="rId9" imgW="825480" imgH="291960"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73184" y="2652486"/>
                        <a:ext cx="825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548640" y="3445328"/>
          <a:ext cx="2870200" cy="469900"/>
        </p:xfrm>
        <a:graphic>
          <a:graphicData uri="http://schemas.openxmlformats.org/presentationml/2006/ole">
            <mc:AlternateContent xmlns:mc="http://schemas.openxmlformats.org/markup-compatibility/2006">
              <mc:Choice xmlns:v="urn:schemas-microsoft-com:vml" Requires="v">
                <p:oleObj spid="_x0000_s8214" name="Equation" r:id="rId11" imgW="2869920" imgH="469800" progId="Equation.DSMT4">
                  <p:embed/>
                </p:oleObj>
              </mc:Choice>
              <mc:Fallback>
                <p:oleObj name="Equation" r:id="rId11" imgW="2869920" imgH="469800" progId="Equation.DSMT4">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 y="3445328"/>
                        <a:ext cx="2870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4" name="Object 8"/>
          <p:cNvGraphicFramePr>
            <a:graphicFrameLocks noChangeAspect="1"/>
          </p:cNvGraphicFramePr>
          <p:nvPr/>
        </p:nvGraphicFramePr>
        <p:xfrm>
          <a:off x="3566886" y="3429000"/>
          <a:ext cx="1765300" cy="469900"/>
        </p:xfrm>
        <a:graphic>
          <a:graphicData uri="http://schemas.openxmlformats.org/presentationml/2006/ole">
            <mc:AlternateContent xmlns:mc="http://schemas.openxmlformats.org/markup-compatibility/2006">
              <mc:Choice xmlns:v="urn:schemas-microsoft-com:vml" Requires="v">
                <p:oleObj spid="_x0000_s8215" name="Equation" r:id="rId13" imgW="1765080" imgH="469800" progId="Equation.DSMT4">
                  <p:embed/>
                </p:oleObj>
              </mc:Choice>
              <mc:Fallback>
                <p:oleObj name="Equation" r:id="rId13" imgW="1765080" imgH="469800" progId="Equation.DSMT4">
                  <p:embed/>
                  <p:pic>
                    <p:nvPicPr>
                      <p:cNvPr id="0"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66886" y="3429000"/>
                        <a:ext cx="1765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5" name="Object 9"/>
          <p:cNvGraphicFramePr>
            <a:graphicFrameLocks noChangeAspect="1"/>
          </p:cNvGraphicFramePr>
          <p:nvPr/>
        </p:nvGraphicFramePr>
        <p:xfrm>
          <a:off x="3566886" y="4089400"/>
          <a:ext cx="1117600" cy="469900"/>
        </p:xfrm>
        <a:graphic>
          <a:graphicData uri="http://schemas.openxmlformats.org/presentationml/2006/ole">
            <mc:AlternateContent xmlns:mc="http://schemas.openxmlformats.org/markup-compatibility/2006">
              <mc:Choice xmlns:v="urn:schemas-microsoft-com:vml" Requires="v">
                <p:oleObj spid="_x0000_s8216" name="Equation" r:id="rId15" imgW="1117440" imgH="469800" progId="Equation.DSMT4">
                  <p:embed/>
                </p:oleObj>
              </mc:Choice>
              <mc:Fallback>
                <p:oleObj name="Equation" r:id="rId15" imgW="1117440" imgH="469800" progId="Equation.DSMT4">
                  <p:embed/>
                  <p:pic>
                    <p:nvPicPr>
                      <p:cNvPr id="0" name="Object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66886" y="4089400"/>
                        <a:ext cx="11176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6" name="Object 10"/>
          <p:cNvGraphicFramePr>
            <a:graphicFrameLocks noChangeAspect="1"/>
          </p:cNvGraphicFramePr>
          <p:nvPr/>
        </p:nvGraphicFramePr>
        <p:xfrm>
          <a:off x="3566886" y="4749800"/>
          <a:ext cx="876300" cy="279400"/>
        </p:xfrm>
        <a:graphic>
          <a:graphicData uri="http://schemas.openxmlformats.org/presentationml/2006/ole">
            <mc:AlternateContent xmlns:mc="http://schemas.openxmlformats.org/markup-compatibility/2006">
              <mc:Choice xmlns:v="urn:schemas-microsoft-com:vml" Requires="v">
                <p:oleObj spid="_x0000_s8217" name="Equation" r:id="rId17" imgW="876240" imgH="279360" progId="Equation.DSMT4">
                  <p:embed/>
                </p:oleObj>
              </mc:Choice>
              <mc:Fallback>
                <p:oleObj name="Equation" r:id="rId17" imgW="876240" imgH="279360" progId="Equation.DSMT4">
                  <p:embed/>
                  <p:pic>
                    <p:nvPicPr>
                      <p:cNvPr id="0" name="Object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66886" y="4749800"/>
                        <a:ext cx="876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3 (cont.)</a:t>
            </a:r>
            <a:endParaRPr lang="en-US" sz="3200" dirty="0">
              <a:solidFill>
                <a:srgbClr val="1F497D"/>
              </a:solidFill>
            </a:endParaRPr>
          </a:p>
        </p:txBody>
      </p:sp>
      <p:graphicFrame>
        <p:nvGraphicFramePr>
          <p:cNvPr id="12" name="Object 11"/>
          <p:cNvGraphicFramePr>
            <a:graphicFrameLocks noChangeAspect="1"/>
          </p:cNvGraphicFramePr>
          <p:nvPr/>
        </p:nvGraphicFramePr>
        <p:xfrm>
          <a:off x="548640" y="1309914"/>
          <a:ext cx="3517900" cy="469900"/>
        </p:xfrm>
        <a:graphic>
          <a:graphicData uri="http://schemas.openxmlformats.org/presentationml/2006/ole">
            <mc:AlternateContent xmlns:mc="http://schemas.openxmlformats.org/markup-compatibility/2006">
              <mc:Choice xmlns:v="urn:schemas-microsoft-com:vml" Requires="v">
                <p:oleObj spid="_x0000_s9242" name="Equation" r:id="rId3" imgW="3517560" imgH="469800" progId="Equation.DSMT4">
                  <p:embed/>
                </p:oleObj>
              </mc:Choice>
              <mc:Fallback>
                <p:oleObj name="Equation" r:id="rId3" imgW="3517560" imgH="4698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09914"/>
                        <a:ext cx="351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4188178" y="1289050"/>
          <a:ext cx="2794000" cy="469900"/>
        </p:xfrm>
        <a:graphic>
          <a:graphicData uri="http://schemas.openxmlformats.org/presentationml/2006/ole">
            <mc:AlternateContent xmlns:mc="http://schemas.openxmlformats.org/markup-compatibility/2006">
              <mc:Choice xmlns:v="urn:schemas-microsoft-com:vml" Requires="v">
                <p:oleObj spid="_x0000_s9243" name="Equation" r:id="rId5" imgW="2793960" imgH="469800" progId="Equation.DSMT4">
                  <p:embed/>
                </p:oleObj>
              </mc:Choice>
              <mc:Fallback>
                <p:oleObj name="Equation" r:id="rId5" imgW="2793960" imgH="4698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88178" y="1289050"/>
                        <a:ext cx="27940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4188178" y="1898650"/>
          <a:ext cx="2387600" cy="469900"/>
        </p:xfrm>
        <a:graphic>
          <a:graphicData uri="http://schemas.openxmlformats.org/presentationml/2006/ole">
            <mc:AlternateContent xmlns:mc="http://schemas.openxmlformats.org/markup-compatibility/2006">
              <mc:Choice xmlns:v="urn:schemas-microsoft-com:vml" Requires="v">
                <p:oleObj spid="_x0000_s9244" name="Equation" r:id="rId7" imgW="2387520" imgH="469800" progId="Equation.DSMT4">
                  <p:embed/>
                </p:oleObj>
              </mc:Choice>
              <mc:Fallback>
                <p:oleObj name="Equation" r:id="rId7" imgW="2387520" imgH="469800" progId="Equation.DSMT4">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88178" y="1898650"/>
                        <a:ext cx="23876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4188178" y="2984500"/>
          <a:ext cx="863600" cy="292100"/>
        </p:xfrm>
        <a:graphic>
          <a:graphicData uri="http://schemas.openxmlformats.org/presentationml/2006/ole">
            <mc:AlternateContent xmlns:mc="http://schemas.openxmlformats.org/markup-compatibility/2006">
              <mc:Choice xmlns:v="urn:schemas-microsoft-com:vml" Requires="v">
                <p:oleObj spid="_x0000_s9245" name="Equation" r:id="rId9" imgW="863280" imgH="291960" progId="Equation.DSMT4">
                  <p:embed/>
                </p:oleObj>
              </mc:Choice>
              <mc:Fallback>
                <p:oleObj name="Equation" r:id="rId9" imgW="863280" imgH="291960" progId="Equation.DSMT4">
                  <p:embed/>
                  <p:pic>
                    <p:nvPicPr>
                      <p:cNvPr id="0" name="Object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88178" y="2984500"/>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548640" y="3962400"/>
          <a:ext cx="1257300" cy="533400"/>
        </p:xfrm>
        <a:graphic>
          <a:graphicData uri="http://schemas.openxmlformats.org/presentationml/2006/ole">
            <mc:AlternateContent xmlns:mc="http://schemas.openxmlformats.org/markup-compatibility/2006">
              <mc:Choice xmlns:v="urn:schemas-microsoft-com:vml" Requires="v">
                <p:oleObj spid="_x0000_s9246" name="Equation" r:id="rId11" imgW="1257120" imgH="533160" progId="Equation.DSMT4">
                  <p:embed/>
                </p:oleObj>
              </mc:Choice>
              <mc:Fallback>
                <p:oleObj name="Equation" r:id="rId11" imgW="1257120" imgH="533160" progId="Equation.DSMT4">
                  <p:embed/>
                  <p:pic>
                    <p:nvPicPr>
                      <p:cNvPr id="0" name="Object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 y="3962400"/>
                        <a:ext cx="12573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4" name="Object 8"/>
          <p:cNvGraphicFramePr>
            <a:graphicFrameLocks noChangeAspect="1"/>
          </p:cNvGraphicFramePr>
          <p:nvPr/>
        </p:nvGraphicFramePr>
        <p:xfrm>
          <a:off x="1971323" y="4038600"/>
          <a:ext cx="2247900" cy="469900"/>
        </p:xfrm>
        <a:graphic>
          <a:graphicData uri="http://schemas.openxmlformats.org/presentationml/2006/ole">
            <mc:AlternateContent xmlns:mc="http://schemas.openxmlformats.org/markup-compatibility/2006">
              <mc:Choice xmlns:v="urn:schemas-microsoft-com:vml" Requires="v">
                <p:oleObj spid="_x0000_s9247" name="Equation" r:id="rId13" imgW="2247840" imgH="469800" progId="Equation.DSMT4">
                  <p:embed/>
                </p:oleObj>
              </mc:Choice>
              <mc:Fallback>
                <p:oleObj name="Equation" r:id="rId13" imgW="2247840" imgH="469800" progId="Equation.DSMT4">
                  <p:embed/>
                  <p:pic>
                    <p:nvPicPr>
                      <p:cNvPr id="0" name="Object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71323" y="40386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5" name="Object 9"/>
          <p:cNvGraphicFramePr>
            <a:graphicFrameLocks noChangeAspect="1"/>
          </p:cNvGraphicFramePr>
          <p:nvPr/>
        </p:nvGraphicFramePr>
        <p:xfrm>
          <a:off x="1971323" y="4695825"/>
          <a:ext cx="1765300" cy="469900"/>
        </p:xfrm>
        <a:graphic>
          <a:graphicData uri="http://schemas.openxmlformats.org/presentationml/2006/ole">
            <mc:AlternateContent xmlns:mc="http://schemas.openxmlformats.org/markup-compatibility/2006">
              <mc:Choice xmlns:v="urn:schemas-microsoft-com:vml" Requires="v">
                <p:oleObj spid="_x0000_s9248" name="Equation" r:id="rId15" imgW="1765080" imgH="469800" progId="Equation.DSMT4">
                  <p:embed/>
                </p:oleObj>
              </mc:Choice>
              <mc:Fallback>
                <p:oleObj name="Equation" r:id="rId15" imgW="1765080" imgH="469800" progId="Equation.DSMT4">
                  <p:embed/>
                  <p:pic>
                    <p:nvPicPr>
                      <p:cNvPr id="0" name="Object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71323" y="4695825"/>
                        <a:ext cx="1765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6" name="Object 10"/>
          <p:cNvGraphicFramePr>
            <a:graphicFrameLocks noChangeAspect="1"/>
          </p:cNvGraphicFramePr>
          <p:nvPr/>
        </p:nvGraphicFramePr>
        <p:xfrm>
          <a:off x="1971323" y="5297712"/>
          <a:ext cx="876300" cy="292100"/>
        </p:xfrm>
        <a:graphic>
          <a:graphicData uri="http://schemas.openxmlformats.org/presentationml/2006/ole">
            <mc:AlternateContent xmlns:mc="http://schemas.openxmlformats.org/markup-compatibility/2006">
              <mc:Choice xmlns:v="urn:schemas-microsoft-com:vml" Requires="v">
                <p:oleObj spid="_x0000_s9249" name="Equation" r:id="rId17" imgW="876240" imgH="291960" progId="Equation.DSMT4">
                  <p:embed/>
                </p:oleObj>
              </mc:Choice>
              <mc:Fallback>
                <p:oleObj name="Equation" r:id="rId17" imgW="876240" imgH="291960" progId="Equation.DSMT4">
                  <p:embed/>
                  <p:pic>
                    <p:nvPicPr>
                      <p:cNvPr id="0" name="Object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971323" y="5297712"/>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50" name="Object 10"/>
          <p:cNvGraphicFramePr>
            <a:graphicFrameLocks noChangeAspect="1"/>
          </p:cNvGraphicFramePr>
          <p:nvPr/>
        </p:nvGraphicFramePr>
        <p:xfrm>
          <a:off x="4188178" y="2432050"/>
          <a:ext cx="1752600" cy="469900"/>
        </p:xfrm>
        <a:graphic>
          <a:graphicData uri="http://schemas.openxmlformats.org/presentationml/2006/ole">
            <mc:AlternateContent xmlns:mc="http://schemas.openxmlformats.org/markup-compatibility/2006">
              <mc:Choice xmlns:v="urn:schemas-microsoft-com:vml" Requires="v">
                <p:oleObj spid="_x0000_s9250" name="Equation" r:id="rId19" imgW="1752480" imgH="469800" progId="Equation.DSMT4">
                  <p:embed/>
                </p:oleObj>
              </mc:Choice>
              <mc:Fallback>
                <p:oleObj name="Equation" r:id="rId19" imgW="1752480" imgH="469800" progId="Equation.DSMT4">
                  <p:embed/>
                  <p:pic>
                    <p:nvPicPr>
                      <p:cNvPr id="0" name="Object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88178" y="2432050"/>
                        <a:ext cx="17526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51" name="Object 11"/>
          <p:cNvGraphicFramePr>
            <a:graphicFrameLocks noChangeAspect="1"/>
          </p:cNvGraphicFramePr>
          <p:nvPr/>
        </p:nvGraphicFramePr>
        <p:xfrm>
          <a:off x="5181600" y="3962400"/>
          <a:ext cx="1244600" cy="533400"/>
        </p:xfrm>
        <a:graphic>
          <a:graphicData uri="http://schemas.openxmlformats.org/presentationml/2006/ole">
            <mc:AlternateContent xmlns:mc="http://schemas.openxmlformats.org/markup-compatibility/2006">
              <mc:Choice xmlns:v="urn:schemas-microsoft-com:vml" Requires="v">
                <p:oleObj spid="_x0000_s9251" name="Equation" r:id="rId21" imgW="1244520" imgH="533160" progId="Equation.DSMT4">
                  <p:embed/>
                </p:oleObj>
              </mc:Choice>
              <mc:Fallback>
                <p:oleObj name="Equation" r:id="rId21" imgW="1244520" imgH="533160" progId="Equation.DSMT4">
                  <p:embed/>
                  <p:pic>
                    <p:nvPicPr>
                      <p:cNvPr id="0" name="Object 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181600" y="3962400"/>
                        <a:ext cx="1244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52" name="Object 12"/>
          <p:cNvGraphicFramePr>
            <a:graphicFrameLocks noChangeAspect="1"/>
          </p:cNvGraphicFramePr>
          <p:nvPr/>
        </p:nvGraphicFramePr>
        <p:xfrm>
          <a:off x="6591300" y="4032250"/>
          <a:ext cx="1562100" cy="469900"/>
        </p:xfrm>
        <a:graphic>
          <a:graphicData uri="http://schemas.openxmlformats.org/presentationml/2006/ole">
            <mc:AlternateContent xmlns:mc="http://schemas.openxmlformats.org/markup-compatibility/2006">
              <mc:Choice xmlns:v="urn:schemas-microsoft-com:vml" Requires="v">
                <p:oleObj spid="_x0000_s9252" name="Equation" r:id="rId23" imgW="1562040" imgH="469800" progId="Equation.DSMT4">
                  <p:embed/>
                </p:oleObj>
              </mc:Choice>
              <mc:Fallback>
                <p:oleObj name="Equation" r:id="rId23" imgW="1562040" imgH="469800" progId="Equation.DSMT4">
                  <p:embed/>
                  <p:pic>
                    <p:nvPicPr>
                      <p:cNvPr id="0" name="Object 2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591300" y="4032250"/>
                        <a:ext cx="1562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53" name="Object 13"/>
          <p:cNvGraphicFramePr>
            <a:graphicFrameLocks noChangeAspect="1"/>
          </p:cNvGraphicFramePr>
          <p:nvPr/>
        </p:nvGraphicFramePr>
        <p:xfrm>
          <a:off x="6591300" y="4584700"/>
          <a:ext cx="685800" cy="292100"/>
        </p:xfrm>
        <a:graphic>
          <a:graphicData uri="http://schemas.openxmlformats.org/presentationml/2006/ole">
            <mc:AlternateContent xmlns:mc="http://schemas.openxmlformats.org/markup-compatibility/2006">
              <mc:Choice xmlns:v="urn:schemas-microsoft-com:vml" Requires="v">
                <p:oleObj spid="_x0000_s9253" name="Equation" r:id="rId25" imgW="685800" imgH="291960" progId="Equation.DSMT4">
                  <p:embed/>
                </p:oleObj>
              </mc:Choice>
              <mc:Fallback>
                <p:oleObj name="Equation" r:id="rId25" imgW="685800" imgH="291960" progId="Equation.DSMT4">
                  <p:embed/>
                  <p:pic>
                    <p:nvPicPr>
                      <p:cNvPr id="0" name="Object 2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591300" y="4584700"/>
                        <a:ext cx="685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Rectangle 16"/>
          <p:cNvSpPr/>
          <p:nvPr/>
        </p:nvSpPr>
        <p:spPr>
          <a:xfrm>
            <a:off x="6507313" y="2433577"/>
            <a:ext cx="2132315" cy="400110"/>
          </a:xfrm>
          <a:prstGeom prst="rect">
            <a:avLst/>
          </a:prstGeom>
        </p:spPr>
        <p:txBody>
          <a:bodyPr wrap="none">
            <a:spAutoFit/>
          </a:bodyPr>
          <a:lstStyle/>
          <a:p>
            <a:r>
              <a:rPr lang="en-US" sz="2000" dirty="0" smtClean="0">
                <a:solidFill>
                  <a:srgbClr val="008080"/>
                </a:solidFill>
              </a:rPr>
              <a:t>or          = (+90)(+1)</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25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5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Division with Integers</a:t>
            </a:r>
            <a:endParaRPr lang="en-US" sz="3200" dirty="0">
              <a:solidFill>
                <a:srgbClr val="1F497D"/>
              </a:solidFill>
            </a:endParaRPr>
          </a:p>
        </p:txBody>
      </p:sp>
      <p:sp>
        <p:nvSpPr>
          <p:cNvPr id="16" name="Content Placeholder 2"/>
          <p:cNvSpPr>
            <a:spLocks noGrp="1"/>
          </p:cNvSpPr>
          <p:nvPr>
            <p:ph idx="1"/>
          </p:nvPr>
        </p:nvSpPr>
        <p:spPr>
          <a:xfrm>
            <a:off x="457200" y="1280160"/>
            <a:ext cx="8229600" cy="2806922"/>
          </a:xfrm>
          <a:solidFill>
            <a:srgbClr val="FFFFCC"/>
          </a:solidFill>
          <a:ln w="28575">
            <a:solidFill>
              <a:srgbClr val="000000"/>
            </a:solidFill>
          </a:ln>
        </p:spPr>
        <p:txBody>
          <a:bodyPr>
            <a:spAutoFit/>
          </a:bodyPr>
          <a:lstStyle/>
          <a:p>
            <a:pPr algn="ctr">
              <a:lnSpc>
                <a:spcPct val="150000"/>
              </a:lnSpc>
              <a:spcBef>
                <a:spcPts val="0"/>
              </a:spcBef>
            </a:pPr>
            <a:r>
              <a:rPr lang="en-US" b="1" dirty="0" smtClean="0">
                <a:solidFill>
                  <a:srgbClr val="000000"/>
                </a:solidFill>
              </a:rPr>
              <a:t>Another Meaning of</a:t>
            </a:r>
          </a:p>
          <a:p>
            <a:r>
              <a:rPr lang="en-US" dirty="0" smtClean="0">
                <a:solidFill>
                  <a:srgbClr val="000000"/>
                </a:solidFill>
              </a:rPr>
              <a:t>For integers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x</a:t>
            </a:r>
            <a:r>
              <a:rPr lang="en-US" dirty="0" smtClean="0">
                <a:solidFill>
                  <a:srgbClr val="000000"/>
                </a:solidFill>
              </a:rPr>
              <a:t> (where </a:t>
            </a:r>
            <a:r>
              <a:rPr lang="en-US" i="1" dirty="0" smtClean="0">
                <a:solidFill>
                  <a:srgbClr val="000000"/>
                </a:solidFill>
              </a:rPr>
              <a:t>b</a:t>
            </a:r>
            <a:r>
              <a:rPr lang="en-US" dirty="0" smtClean="0">
                <a:solidFill>
                  <a:srgbClr val="000000"/>
                </a:solidFill>
              </a:rPr>
              <a:t> ≠ 0),</a:t>
            </a:r>
          </a:p>
          <a:p>
            <a:endParaRPr lang="en-US" dirty="0" smtClean="0">
              <a:solidFill>
                <a:srgbClr val="000000"/>
              </a:solidFill>
            </a:endParaRPr>
          </a:p>
          <a:p>
            <a:r>
              <a:rPr lang="en-US" dirty="0" smtClean="0">
                <a:solidFill>
                  <a:srgbClr val="000000"/>
                </a:solidFill>
              </a:rPr>
              <a:t>		 means that </a:t>
            </a:r>
            <a:r>
              <a:rPr lang="en-US" b="1" i="1" dirty="0" smtClean="0">
                <a:solidFill>
                  <a:srgbClr val="0000FF"/>
                </a:solidFill>
              </a:rPr>
              <a:t>a</a:t>
            </a:r>
            <a:r>
              <a:rPr lang="en-US" b="1" dirty="0" smtClean="0">
                <a:solidFill>
                  <a:srgbClr val="0000FF"/>
                </a:solidFill>
              </a:rPr>
              <a:t> = </a:t>
            </a:r>
            <a:r>
              <a:rPr lang="en-US" b="1" i="1" dirty="0" smtClean="0">
                <a:solidFill>
                  <a:srgbClr val="0000FF"/>
                </a:solidFill>
              </a:rPr>
              <a:t>b </a:t>
            </a:r>
            <a:r>
              <a:rPr lang="en-US" b="1" dirty="0" smtClean="0">
                <a:solidFill>
                  <a:srgbClr val="0000FF"/>
                </a:solidFill>
              </a:rPr>
              <a:t>⋅ </a:t>
            </a:r>
            <a:r>
              <a:rPr lang="en-US" b="1" i="1" dirty="0" smtClean="0">
                <a:solidFill>
                  <a:srgbClr val="0000FF"/>
                </a:solidFill>
              </a:rPr>
              <a:t>x</a:t>
            </a:r>
            <a:r>
              <a:rPr lang="en-US" dirty="0" smtClean="0">
                <a:solidFill>
                  <a:srgbClr val="000000"/>
                </a:solidFill>
              </a:rPr>
              <a:t>.</a:t>
            </a:r>
          </a:p>
          <a:p>
            <a:endParaRPr lang="en-US" dirty="0" smtClean="0">
              <a:solidFill>
                <a:srgbClr val="000000"/>
              </a:solidFill>
            </a:endParaRPr>
          </a:p>
        </p:txBody>
      </p:sp>
      <p:graphicFrame>
        <p:nvGraphicFramePr>
          <p:cNvPr id="34830" name="Object 14"/>
          <p:cNvGraphicFramePr>
            <a:graphicFrameLocks noChangeAspect="1"/>
          </p:cNvGraphicFramePr>
          <p:nvPr/>
        </p:nvGraphicFramePr>
        <p:xfrm>
          <a:off x="6158552" y="1268104"/>
          <a:ext cx="812800" cy="838200"/>
        </p:xfrm>
        <a:graphic>
          <a:graphicData uri="http://schemas.openxmlformats.org/presentationml/2006/ole">
            <mc:AlternateContent xmlns:mc="http://schemas.openxmlformats.org/markup-compatibility/2006">
              <mc:Choice xmlns:v="urn:schemas-microsoft-com:vml" Requires="v">
                <p:oleObj spid="_x0000_s34834" name="Equation" r:id="rId3" imgW="812520" imgH="838080" progId="Equation.DSMT4">
                  <p:embed/>
                </p:oleObj>
              </mc:Choice>
              <mc:Fallback>
                <p:oleObj name="Equation" r:id="rId3" imgW="812520" imgH="83808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8552" y="1268104"/>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31" name="Object 15"/>
          <p:cNvGraphicFramePr>
            <a:graphicFrameLocks noChangeAspect="1"/>
          </p:cNvGraphicFramePr>
          <p:nvPr/>
        </p:nvGraphicFramePr>
        <p:xfrm>
          <a:off x="1533480" y="2881952"/>
          <a:ext cx="812800" cy="838200"/>
        </p:xfrm>
        <a:graphic>
          <a:graphicData uri="http://schemas.openxmlformats.org/presentationml/2006/ole">
            <mc:AlternateContent xmlns:mc="http://schemas.openxmlformats.org/markup-compatibility/2006">
              <mc:Choice xmlns:v="urn:schemas-microsoft-com:vml" Requires="v">
                <p:oleObj spid="_x0000_s34835" name="Equation" r:id="rId5" imgW="812520" imgH="838080" progId="Equation.DSMT4">
                  <p:embed/>
                </p:oleObj>
              </mc:Choice>
              <mc:Fallback>
                <p:oleObj name="Equation" r:id="rId5" imgW="812520" imgH="83808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33480" y="2881952"/>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550</TotalTime>
  <Words>592</Words>
  <Application>Microsoft Office PowerPoint</Application>
  <PresentationFormat>On-screen Show (4:3)</PresentationFormat>
  <Paragraphs>146</Paragraphs>
  <Slides>24</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Calibri</vt:lpstr>
      <vt:lpstr>Courier New</vt:lpstr>
      <vt:lpstr>Arial</vt:lpstr>
      <vt:lpstr>Symbol</vt:lpstr>
      <vt:lpstr>Office Theme</vt:lpstr>
      <vt:lpstr>Equation</vt:lpstr>
      <vt:lpstr>Section 2.4</vt:lpstr>
      <vt:lpstr>Objectives</vt:lpstr>
      <vt:lpstr>Example 1</vt:lpstr>
      <vt:lpstr>Example 2</vt:lpstr>
      <vt:lpstr>Multiplication with Integers</vt:lpstr>
      <vt:lpstr>Multiplication with Integers</vt:lpstr>
      <vt:lpstr>Example 3</vt:lpstr>
      <vt:lpstr>Example 3 (cont.)</vt:lpstr>
      <vt:lpstr>Division with Integers</vt:lpstr>
      <vt:lpstr>Division with Integers</vt:lpstr>
      <vt:lpstr>Example 4</vt:lpstr>
      <vt:lpstr>Division with Integers</vt:lpstr>
      <vt:lpstr>Division with Integers</vt:lpstr>
      <vt:lpstr>Division with Integers</vt:lpstr>
      <vt:lpstr>Division with Integers</vt:lpstr>
      <vt:lpstr>Division with Integers</vt:lpstr>
      <vt:lpstr>Example 5</vt:lpstr>
      <vt:lpstr>Example 5 (cont.)</vt:lpstr>
      <vt:lpstr>Rules for Order of Operations</vt:lpstr>
      <vt:lpstr>Rules for Order of Operations</vt:lpstr>
      <vt:lpstr>Example 6</vt:lpstr>
      <vt:lpstr>Example 7</vt:lpstr>
      <vt:lpstr>Example 7 (cont.)</vt:lpstr>
      <vt:lpstr>Completion Example 8</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100</cp:revision>
  <dcterms:created xsi:type="dcterms:W3CDTF">2013-04-26T14:43:13Z</dcterms:created>
  <dcterms:modified xsi:type="dcterms:W3CDTF">2017-08-02T15:36:34Z</dcterms:modified>
</cp:coreProperties>
</file>