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60" r:id="rId4"/>
    <p:sldId id="262" r:id="rId5"/>
    <p:sldId id="277" r:id="rId6"/>
    <p:sldId id="265" r:id="rId7"/>
    <p:sldId id="266" r:id="rId8"/>
    <p:sldId id="272" r:id="rId9"/>
    <p:sldId id="268" r:id="rId10"/>
    <p:sldId id="269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8080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19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83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Change in Value and Average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4 (cont.)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r>
              <a:rPr lang="en-US" dirty="0" smtClean="0"/>
              <a:t>We multiplied rather than wrote down all 14 scores. Thus the sum of the four products represents the sum of 14 exam scores, and the sum is divided by 14.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class mean is </a:t>
            </a:r>
            <a:r>
              <a:rPr lang="en-US" dirty="0" smtClean="0">
                <a:solidFill>
                  <a:srgbClr val="FF0000"/>
                </a:solidFill>
              </a:rPr>
              <a:t>82</a:t>
            </a:r>
            <a:r>
              <a:rPr lang="en-US" dirty="0" smtClean="0"/>
              <a:t> points.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82496" y="2707944"/>
            <a:ext cx="178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mean score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333500" y="2717800"/>
          <a:ext cx="10668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3" imgW="1066680" imgH="2082600" progId="Equation.DSMT4">
                  <p:embed/>
                </p:oleObj>
              </mc:Choice>
              <mc:Fallback>
                <p:oleObj name="Equation" r:id="rId3" imgW="1066680" imgH="2082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2717800"/>
                        <a:ext cx="1066800" cy="208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191000" y="2714956"/>
          <a:ext cx="1257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5" imgW="1257120" imgH="901440" progId="Equation.DSMT4">
                  <p:embed/>
                </p:oleObj>
              </mc:Choice>
              <mc:Fallback>
                <p:oleObj name="Equation" r:id="rId5" imgW="125712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14956"/>
                        <a:ext cx="1257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029200" y="277018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77018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675496" y="3657600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96" y="3657600"/>
                        <a:ext cx="54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042848" y="4239904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2848" y="4239904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675496" y="4724400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3" imgW="749160" imgH="495000" progId="Equation.DSMT4">
                  <p:embed/>
                </p:oleObj>
              </mc:Choice>
              <mc:Fallback>
                <p:oleObj name="Equation" r:id="rId13" imgW="7491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96" y="4724400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208896" y="536129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5" imgW="215640" imgH="291960" progId="Equation.DSMT4">
                  <p:embed/>
                </p:oleObj>
              </mc:Choice>
              <mc:Fallback>
                <p:oleObj name="Equation" r:id="rId15" imgW="215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896" y="536129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676400" y="490582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7" imgW="723600" imgH="291960" progId="Equation.DSMT4">
                  <p:embed/>
                </p:oleObj>
              </mc:Choice>
              <mc:Fallback>
                <p:oleObj name="Equation" r:id="rId17" imgW="7236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0582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257800" y="277222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7222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Below is a bar graph showing the number of hybrid cars sold in the U.S. from the year 2000 to 2004. </a:t>
            </a:r>
            <a:r>
              <a:rPr lang="en-US" b="1" dirty="0" smtClean="0"/>
              <a:t>a. </a:t>
            </a:r>
            <a:r>
              <a:rPr lang="en-US" dirty="0" smtClean="0"/>
              <a:t>What year had the highest number of hybrid</a:t>
            </a:r>
            <a:r>
              <a:rPr lang="en-US" b="1" dirty="0" smtClean="0"/>
              <a:t> </a:t>
            </a:r>
            <a:r>
              <a:rPr lang="en-US" dirty="0" smtClean="0"/>
              <a:t>car sales? 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b. </a:t>
            </a:r>
            <a:r>
              <a:rPr lang="en-US" dirty="0" smtClean="0"/>
              <a:t>What year had the lowest number of hybrid car sales? </a:t>
            </a:r>
            <a:r>
              <a:rPr lang="en-US" b="1" dirty="0" smtClean="0"/>
              <a:t>c. </a:t>
            </a:r>
            <a:r>
              <a:rPr lang="en-US" dirty="0" smtClean="0"/>
              <a:t>Find</a:t>
            </a:r>
            <a:r>
              <a:rPr lang="en-US" b="1" dirty="0" smtClean="0"/>
              <a:t> </a:t>
            </a:r>
            <a:r>
              <a:rPr lang="en-US" dirty="0" smtClean="0"/>
              <a:t>the average number of car sales per year over the five year period.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95842"/>
            <a:ext cx="6781800" cy="46890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Solutions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From the bar graph, we can see that 2004 had the 	highest number of hybrid car sales with </a:t>
            </a:r>
            <a:r>
              <a:rPr lang="en-US" dirty="0" smtClean="0">
                <a:solidFill>
                  <a:srgbClr val="FF0000"/>
                </a:solidFill>
              </a:rPr>
              <a:t>88,000 cars 	sold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From the bar graph, we can see that 2000 had the 	lowest number of hybrid car sales with </a:t>
            </a:r>
            <a:r>
              <a:rPr lang="en-US" dirty="0" smtClean="0">
                <a:solidFill>
                  <a:srgbClr val="FF0000"/>
                </a:solidFill>
              </a:rPr>
              <a:t>9350 cars 	sold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</p:spPr>
        <p:txBody>
          <a:bodyPr>
            <a:spAutoFit/>
          </a:bodyPr>
          <a:lstStyle/>
          <a:p>
            <a:pPr marL="465138" indent="-465138"/>
            <a:r>
              <a:rPr lang="en-US" b="1" dirty="0" smtClean="0"/>
              <a:t>c.</a:t>
            </a:r>
            <a:r>
              <a:rPr lang="en-US" dirty="0" smtClean="0"/>
              <a:t>	In order to find the average number of cars sold per year over five years, find the sum of yearly sales and divide the sum by 5.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average hybrid sales per year over the last five years is </a:t>
            </a:r>
            <a:r>
              <a:rPr lang="en-US" dirty="0" smtClean="0">
                <a:solidFill>
                  <a:srgbClr val="FF0000"/>
                </a:solidFill>
              </a:rPr>
              <a:t>40,030 cars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574800" y="2676525"/>
          <a:ext cx="16256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3" imgW="1625400" imgH="2120760" progId="Equation.DSMT4">
                  <p:embed/>
                </p:oleObj>
              </mc:Choice>
              <mc:Fallback>
                <p:oleObj name="Equation" r:id="rId3" imgW="1625400" imgH="2120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676525"/>
                        <a:ext cx="162560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981372" y="2656980"/>
            <a:ext cx="13910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mean score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175250" y="2703513"/>
          <a:ext cx="1549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5" imgW="1549080" imgH="901440" progId="Equation.DSMT4">
                  <p:embed/>
                </p:oleObj>
              </mc:Choice>
              <mc:Fallback>
                <p:oleObj name="Equation" r:id="rId5" imgW="154908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2703513"/>
                        <a:ext cx="1549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653314" y="2714625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7" imgW="393480" imgH="291960" progId="Equation.DSMT4">
                  <p:embed/>
                </p:oleObj>
              </mc:Choice>
              <mc:Fallback>
                <p:oleObj name="Equation" r:id="rId7" imgW="393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314" y="2714625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5500914" y="3505200"/>
          <a:ext cx="558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9" imgW="558720" imgH="406080" progId="Equation.DSMT4">
                  <p:embed/>
                </p:oleObj>
              </mc:Choice>
              <mc:Fallback>
                <p:oleObj name="Equation" r:id="rId9" imgW="55872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914" y="3505200"/>
                        <a:ext cx="558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6124162" y="3962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1" imgW="368280" imgH="291960" progId="Equation.DSMT4">
                  <p:embed/>
                </p:oleObj>
              </mc:Choice>
              <mc:Fallback>
                <p:oleObj name="Equation" r:id="rId11" imgW="368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162" y="39624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6132122" y="43434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13" imgW="368280" imgH="406080" progId="Equation.DSMT4">
                  <p:embed/>
                </p:oleObj>
              </mc:Choice>
              <mc:Fallback>
                <p:oleObj name="Equation" r:id="rId13" imgW="3682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122" y="4343400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6337300" y="484777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15" imgW="215640" imgH="291960" progId="Equation.DSMT4">
                  <p:embed/>
                </p:oleObj>
              </mc:Choice>
              <mc:Fallback>
                <p:oleObj name="Equation" r:id="rId15" imgW="215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300" y="484777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2006600" y="4876800"/>
          <a:ext cx="1193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Equation" r:id="rId17" imgW="1193760" imgH="330120" progId="Equation.DSMT4">
                  <p:embed/>
                </p:oleObj>
              </mc:Choice>
              <mc:Fallback>
                <p:oleObj name="Equation" r:id="rId17" imgW="119376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876800"/>
                        <a:ext cx="1193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6110514" y="271462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19" imgW="215640" imgH="291960" progId="Equation.DSMT4">
                  <p:embed/>
                </p:oleObj>
              </mc:Choice>
              <mc:Fallback>
                <p:oleObj name="Equation" r:id="rId19" imgW="215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514" y="271462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6295572" y="271462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21" imgW="190440" imgH="291960" progId="Equation.DSMT4">
                  <p:embed/>
                </p:oleObj>
              </mc:Choice>
              <mc:Fallback>
                <p:oleObj name="Equation" r:id="rId21" imgW="190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5572" y="271462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6491514" y="271462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23" imgW="215640" imgH="291960" progId="Equation.DSMT4">
                  <p:embed/>
                </p:oleObj>
              </mc:Choice>
              <mc:Fallback>
                <p:oleObj name="Equation" r:id="rId23" imgW="2156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514" y="271462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1F497D"/>
                </a:solidFill>
              </a:rPr>
              <a:t>Objectives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Understand how the change between two integer values can be found by subtracting the beginning value from the end value.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Be able to find the average of several integers.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1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i="0" dirty="0" smtClean="0">
                <a:solidFill>
                  <a:srgbClr val="366092"/>
                </a:solidFill>
              </a:rPr>
              <a:t>On a cold day at a ski resort, the temperature dropped from a high of </a:t>
            </a:r>
            <a:r>
              <a:rPr lang="en-US" i="0" dirty="0" smtClean="0">
                <a:solidFill>
                  <a:srgbClr val="0000FF"/>
                </a:solidFill>
              </a:rPr>
              <a:t>25</a:t>
            </a:r>
            <a:r>
              <a:rPr lang="en-US" i="0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</a:t>
            </a:r>
            <a:r>
              <a:rPr lang="en-US" i="0" dirty="0" smtClean="0">
                <a:solidFill>
                  <a:srgbClr val="366092"/>
                </a:solidFill>
              </a:rPr>
              <a:t> at 1 p.m. to a low of </a:t>
            </a:r>
            <a:r>
              <a:rPr lang="en-US" i="0" dirty="0" smtClean="0">
                <a:solidFill>
                  <a:srgbClr val="0000FF"/>
                </a:solidFill>
              </a:rPr>
              <a:t>–10</a:t>
            </a:r>
            <a:r>
              <a:rPr lang="en-US" i="0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</a:t>
            </a:r>
            <a:r>
              <a:rPr lang="en-US" i="0" dirty="0" smtClean="0">
                <a:solidFill>
                  <a:srgbClr val="366092"/>
                </a:solidFill>
              </a:rPr>
              <a:t> at 2 a.m.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0" dirty="0" smtClean="0">
                <a:solidFill>
                  <a:srgbClr val="366092"/>
                </a:solidFill>
              </a:rPr>
              <a:t>What was the change in temperature?</a:t>
            </a:r>
          </a:p>
          <a:p>
            <a:pPr>
              <a:buNone/>
            </a:pPr>
            <a:r>
              <a:rPr lang="en-US" b="1" i="0" dirty="0" smtClean="0"/>
              <a:t>Solution</a:t>
            </a:r>
          </a:p>
          <a:p>
            <a:r>
              <a:rPr lang="en-US" i="0" dirty="0" smtClean="0"/>
              <a:t>    	</a:t>
            </a:r>
            <a:r>
              <a:rPr lang="en-US" i="0" dirty="0" smtClean="0">
                <a:solidFill>
                  <a:srgbClr val="0000FF"/>
                </a:solidFill>
              </a:rPr>
              <a:t>–10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baseline="30000" dirty="0" smtClean="0">
                <a:solidFill>
                  <a:srgbClr val="0000FF"/>
                </a:solidFill>
              </a:rPr>
              <a:t>                 </a:t>
            </a:r>
            <a:r>
              <a:rPr lang="en-US" i="0" dirty="0" smtClean="0">
                <a:solidFill>
                  <a:srgbClr val="0000FF"/>
                </a:solidFill>
              </a:rPr>
              <a:t>–            (25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)</a:t>
            </a:r>
            <a:endParaRPr lang="en-US" i="0" baseline="300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		         </a:t>
            </a:r>
            <a:r>
              <a:rPr lang="en-US" sz="2000" dirty="0" smtClean="0"/>
              <a:t>–	</a:t>
            </a:r>
            <a:r>
              <a:rPr lang="en-US" dirty="0" smtClean="0"/>
              <a:t>			    </a:t>
            </a:r>
          </a:p>
          <a:p>
            <a:pPr>
              <a:spcBef>
                <a:spcPts val="1200"/>
              </a:spcBef>
              <a:buNone/>
            </a:pPr>
            <a:r>
              <a:rPr lang="en-US" i="0" dirty="0" smtClean="0"/>
              <a:t>The temperature </a:t>
            </a:r>
            <a:r>
              <a:rPr lang="en-US" i="0" dirty="0" smtClean="0">
                <a:solidFill>
                  <a:srgbClr val="FF0000"/>
                </a:solidFill>
              </a:rPr>
              <a:t>dropped 35</a:t>
            </a:r>
            <a:r>
              <a:rPr lang="en-US" i="0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i="0" dirty="0" smtClean="0"/>
              <a:t>, </a:t>
            </a:r>
          </a:p>
          <a:p>
            <a:r>
              <a:rPr lang="en-US" i="0" dirty="0" smtClean="0"/>
              <a:t>so the change was </a:t>
            </a:r>
            <a:r>
              <a:rPr lang="en-US" i="0" dirty="0" smtClean="0">
                <a:solidFill>
                  <a:srgbClr val="FF0000"/>
                </a:solidFill>
              </a:rPr>
              <a:t>–35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i="0" baseline="30000" dirty="0" smtClean="0">
                <a:solidFill>
                  <a:srgbClr val="FF0000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F</a:t>
            </a:r>
            <a:r>
              <a:rPr lang="en-US" i="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879144" y="3742896"/>
            <a:ext cx="19614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end temperature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16628" y="3742896"/>
            <a:ext cx="25898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beginning temperature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06456" y="3742896"/>
            <a:ext cx="23260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379538" algn="l"/>
              </a:tabLst>
            </a:pPr>
            <a:r>
              <a:rPr lang="en-US" sz="2000" dirty="0" smtClean="0">
                <a:solidFill>
                  <a:srgbClr val="008080"/>
                </a:solidFill>
              </a:rPr>
              <a:t>=	change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68292" y="3200400"/>
            <a:ext cx="23423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=   	</a:t>
            </a:r>
            <a:r>
              <a:rPr lang="en-US" sz="2800" dirty="0" smtClean="0">
                <a:solidFill>
                  <a:srgbClr val="FF0000"/>
                </a:solidFill>
              </a:rPr>
              <a:t>      –35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sz="2800" baseline="30000" dirty="0" smtClean="0">
                <a:solidFill>
                  <a:srgbClr val="FF0000"/>
                </a:solidFill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2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0" dirty="0" smtClean="0">
                <a:solidFill>
                  <a:srgbClr val="366092"/>
                </a:solidFill>
              </a:rPr>
              <a:t>A rocket was fired from a silo </a:t>
            </a:r>
            <a:r>
              <a:rPr lang="en-US" i="0" dirty="0" smtClean="0">
                <a:solidFill>
                  <a:srgbClr val="0000FF"/>
                </a:solidFill>
              </a:rPr>
              <a:t>1000 feet</a:t>
            </a:r>
            <a:r>
              <a:rPr lang="en-US" i="0" dirty="0" smtClean="0">
                <a:solidFill>
                  <a:srgbClr val="366092"/>
                </a:solidFill>
              </a:rPr>
              <a:t> below ground level.  If the rocket attained a height of </a:t>
            </a:r>
            <a:r>
              <a:rPr lang="en-US" i="0" dirty="0" smtClean="0">
                <a:solidFill>
                  <a:srgbClr val="0000FF"/>
                </a:solidFill>
              </a:rPr>
              <a:t>15,000 feet</a:t>
            </a:r>
            <a:r>
              <a:rPr lang="en-US" i="0" dirty="0" smtClean="0">
                <a:solidFill>
                  <a:srgbClr val="366092"/>
                </a:solidFill>
              </a:rPr>
              <a:t> what was its change in altitude?</a:t>
            </a:r>
          </a:p>
          <a:p>
            <a:r>
              <a:rPr lang="en-US" b="1" dirty="0" smtClean="0"/>
              <a:t>Solution</a:t>
            </a:r>
            <a:endParaRPr lang="en-US" i="0" dirty="0" smtClean="0">
              <a:solidFill>
                <a:srgbClr val="366092"/>
              </a:solidFill>
            </a:endParaRPr>
          </a:p>
          <a:p>
            <a:endParaRPr lang="en-US" i="0" dirty="0" smtClean="0">
              <a:solidFill>
                <a:srgbClr val="366092"/>
              </a:solidFill>
            </a:endParaRPr>
          </a:p>
          <a:p>
            <a:endParaRPr lang="en-US" i="0" dirty="0" smtClean="0">
              <a:solidFill>
                <a:srgbClr val="366092"/>
              </a:solidFill>
            </a:endParaRPr>
          </a:p>
          <a:p>
            <a:pPr>
              <a:buNone/>
            </a:pPr>
            <a:endParaRPr lang="en-US" i="0" dirty="0">
              <a:solidFill>
                <a:srgbClr val="36609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432" y="3187005"/>
            <a:ext cx="689376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66092"/>
                </a:solidFill>
                <a:latin typeface="+mj-lt"/>
              </a:rPr>
              <a:t>The end value was </a:t>
            </a:r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+15,000</a:t>
            </a:r>
            <a:r>
              <a:rPr lang="en-US" sz="2800" dirty="0" smtClean="0">
                <a:solidFill>
                  <a:srgbClr val="366092"/>
                </a:solidFill>
                <a:latin typeface="+mj-lt"/>
              </a:rPr>
              <a:t> feet.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solidFill>
                  <a:srgbClr val="366092"/>
                </a:solidFill>
                <a:latin typeface="+mj-lt"/>
              </a:rPr>
              <a:t>The beginning value was </a:t>
            </a:r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–1000</a:t>
            </a:r>
            <a:r>
              <a:rPr lang="en-US" sz="2800" dirty="0" smtClean="0">
                <a:solidFill>
                  <a:srgbClr val="366092"/>
                </a:solidFill>
                <a:latin typeface="+mj-lt"/>
              </a:rPr>
              <a:t> feet since </a:t>
            </a:r>
          </a:p>
          <a:p>
            <a:r>
              <a:rPr lang="en-US" sz="2800" dirty="0" smtClean="0">
                <a:solidFill>
                  <a:srgbClr val="366092"/>
                </a:solidFill>
                <a:latin typeface="+mj-lt"/>
              </a:rPr>
              <a:t>the rocket was below ground level.</a:t>
            </a: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2286000"/>
            <a:ext cx="1935163" cy="355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2 (cont.)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tabLst>
                <a:tab pos="465138" algn="l"/>
                <a:tab pos="1025525" algn="l"/>
              </a:tabLst>
            </a:pPr>
            <a:r>
              <a:rPr lang="en-US" dirty="0" smtClean="0"/>
              <a:t>	Change 	=  </a:t>
            </a:r>
            <a:r>
              <a:rPr lang="en-US" dirty="0" smtClean="0">
                <a:solidFill>
                  <a:srgbClr val="000099"/>
                </a:solidFill>
              </a:rPr>
              <a:t>15,000 – (–1000 )</a:t>
            </a:r>
          </a:p>
          <a:p>
            <a:pPr>
              <a:tabLst>
                <a:tab pos="1025525" algn="l"/>
              </a:tabLst>
            </a:pPr>
            <a:r>
              <a:rPr lang="en-US" dirty="0" smtClean="0"/>
              <a:t>             	=  </a:t>
            </a:r>
            <a:r>
              <a:rPr lang="en-US" dirty="0" smtClean="0">
                <a:solidFill>
                  <a:srgbClr val="000099"/>
                </a:solidFill>
              </a:rPr>
              <a:t>15000 + 1000</a:t>
            </a:r>
          </a:p>
          <a:p>
            <a:pPr>
              <a:tabLst>
                <a:tab pos="1025525" algn="l"/>
              </a:tabLst>
            </a:pPr>
            <a:r>
              <a:rPr lang="en-US" dirty="0" smtClean="0"/>
              <a:t>		=  </a:t>
            </a:r>
            <a:r>
              <a:rPr lang="en-US" dirty="0" smtClean="0">
                <a:solidFill>
                  <a:srgbClr val="FF0000"/>
                </a:solidFill>
              </a:rPr>
              <a:t>16,000 feet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change in altitude was </a:t>
            </a:r>
            <a:r>
              <a:rPr lang="en-US" dirty="0" smtClean="0">
                <a:solidFill>
                  <a:srgbClr val="FF0000"/>
                </a:solidFill>
              </a:rPr>
              <a:t>16,000 feet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i="0" dirty="0">
              <a:solidFill>
                <a:srgbClr val="36609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Average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Average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average</a:t>
            </a:r>
            <a:r>
              <a:rPr lang="en-US" i="0" dirty="0" smtClean="0">
                <a:solidFill>
                  <a:srgbClr val="000000"/>
                </a:solidFill>
              </a:rPr>
              <a:t> of a set of numbers is the value found by adding the numbers in the set, then dividing this sum by the number of numbers in the set.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3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i="0" dirty="0" smtClean="0">
                <a:solidFill>
                  <a:srgbClr val="366092"/>
                </a:solidFill>
              </a:rPr>
              <a:t>Find the average noonday temperature for the 5 days on which the temperature at noon was </a:t>
            </a:r>
            <a:r>
              <a:rPr lang="en-US" i="0" dirty="0" smtClean="0">
                <a:solidFill>
                  <a:srgbClr val="0000FF"/>
                </a:solidFill>
              </a:rPr>
              <a:t>10</a:t>
            </a:r>
            <a:r>
              <a:rPr lang="en-US" i="0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F, –2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F, 5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F, –7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F, </a:t>
            </a:r>
            <a:r>
              <a:rPr lang="en-US" i="0" dirty="0" smtClean="0">
                <a:solidFill>
                  <a:schemeClr val="tx1"/>
                </a:solidFill>
              </a:rPr>
              <a:t>and</a:t>
            </a:r>
            <a:r>
              <a:rPr lang="en-US" i="0" dirty="0" smtClean="0">
                <a:solidFill>
                  <a:srgbClr val="0000FF"/>
                </a:solidFill>
              </a:rPr>
              <a:t> –11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FF"/>
                </a:solidFill>
              </a:rPr>
              <a:t>F</a:t>
            </a:r>
            <a:r>
              <a:rPr lang="en-US" i="0" dirty="0" smtClean="0">
                <a:solidFill>
                  <a:srgbClr val="366092"/>
                </a:solidFill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b="1" i="0" dirty="0" smtClean="0"/>
              <a:t>Solution</a:t>
            </a:r>
          </a:p>
          <a:p>
            <a:pPr>
              <a:buNone/>
            </a:pPr>
            <a:r>
              <a:rPr lang="en-US" i="0" dirty="0" smtClean="0"/>
              <a:t>Find the sum of the temperatures and then divide the sum by 5.</a:t>
            </a:r>
          </a:p>
          <a:p>
            <a:pPr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>
              <a:buNone/>
            </a:pPr>
            <a:endParaRPr lang="en-US" i="0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3 (cont.)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average noonday temperature was </a:t>
            </a:r>
            <a:r>
              <a:rPr lang="en-US" dirty="0" smtClean="0">
                <a:solidFill>
                  <a:srgbClr val="FF0000"/>
                </a:solidFill>
              </a:rPr>
              <a:t>–1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dirty="0" smtClean="0">
                <a:solidFill>
                  <a:srgbClr val="FF0000"/>
                </a:solidFill>
              </a:rPr>
              <a:t>F </a:t>
            </a:r>
            <a:r>
              <a:rPr lang="en-US" dirty="0" smtClean="0"/>
              <a:t>(or 1</a:t>
            </a:r>
            <a:r>
              <a:rPr lang="en-US" dirty="0" smtClean="0">
                <a:sym typeface="Symbol"/>
              </a:rPr>
              <a:t></a:t>
            </a:r>
            <a:r>
              <a:rPr lang="en-US" dirty="0" smtClean="0"/>
              <a:t>F below 0).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30856" y="3976048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sum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765550" y="172243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3" imgW="1473120" imgH="838080" progId="Equation.DSMT4">
                  <p:embed/>
                </p:oleObj>
              </mc:Choice>
              <mc:Fallback>
                <p:oleObj name="Equation" r:id="rId3" imgW="147312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1722438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18160" y="1940482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average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008496" y="1246496"/>
          <a:ext cx="5842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5" imgW="583920" imgH="2628720" progId="Equation.DSMT4">
                  <p:embed/>
                </p:oleObj>
              </mc:Choice>
              <mc:Fallback>
                <p:oleObj name="Equation" r:id="rId5" imgW="583920" imgH="262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1246496"/>
                        <a:ext cx="5842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144713" y="4052888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7" imgW="406080" imgH="291960" progId="Equation.DSMT4">
                  <p:embed/>
                </p:oleObj>
              </mc:Choice>
              <mc:Fallback>
                <p:oleObj name="Equation" r:id="rId7" imgW="406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4052888"/>
                        <a:ext cx="40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4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0" dirty="0" smtClean="0">
                <a:solidFill>
                  <a:srgbClr val="366092"/>
                </a:solidFill>
              </a:rPr>
              <a:t>On an art history exam, two students scored </a:t>
            </a:r>
            <a:r>
              <a:rPr lang="en-US" i="0" dirty="0" smtClean="0">
                <a:solidFill>
                  <a:srgbClr val="0000FF"/>
                </a:solidFill>
              </a:rPr>
              <a:t>95</a:t>
            </a:r>
            <a:r>
              <a:rPr lang="en-US" i="0" dirty="0" smtClean="0">
                <a:solidFill>
                  <a:srgbClr val="366092"/>
                </a:solidFill>
              </a:rPr>
              <a:t>, five scored </a:t>
            </a:r>
            <a:r>
              <a:rPr lang="en-US" i="0" dirty="0" smtClean="0">
                <a:solidFill>
                  <a:srgbClr val="0000FF"/>
                </a:solidFill>
              </a:rPr>
              <a:t>86</a:t>
            </a:r>
            <a:r>
              <a:rPr lang="en-US" i="0" dirty="0" smtClean="0">
                <a:solidFill>
                  <a:srgbClr val="366092"/>
                </a:solidFill>
              </a:rPr>
              <a:t>, one scored </a:t>
            </a:r>
            <a:r>
              <a:rPr lang="en-US" i="0" dirty="0" smtClean="0">
                <a:solidFill>
                  <a:srgbClr val="0000FF"/>
                </a:solidFill>
              </a:rPr>
              <a:t>78</a:t>
            </a:r>
            <a:r>
              <a:rPr lang="en-US" i="0" dirty="0" smtClean="0">
                <a:solidFill>
                  <a:srgbClr val="366092"/>
                </a:solidFill>
              </a:rPr>
              <a:t>, and six scored </a:t>
            </a:r>
            <a:r>
              <a:rPr lang="en-US" i="0" dirty="0" smtClean="0">
                <a:solidFill>
                  <a:srgbClr val="0000FF"/>
                </a:solidFill>
              </a:rPr>
              <a:t>75</a:t>
            </a:r>
            <a:r>
              <a:rPr lang="en-US" i="0" dirty="0" smtClean="0">
                <a:solidFill>
                  <a:srgbClr val="366092"/>
                </a:solidFill>
              </a:rPr>
              <a:t>.  What is the mean score for the class on this exam?</a:t>
            </a:r>
          </a:p>
          <a:p>
            <a:r>
              <a:rPr lang="en-US" b="1" i="0" dirty="0" smtClean="0">
                <a:solidFill>
                  <a:srgbClr val="366092"/>
                </a:solidFill>
              </a:rPr>
              <a:t>Solution</a:t>
            </a:r>
          </a:p>
          <a:p>
            <a:pPr>
              <a:buNone/>
            </a:pPr>
            <a:endParaRPr lang="en-US" i="0" dirty="0">
              <a:solidFill>
                <a:srgbClr val="006666"/>
              </a:solidFill>
            </a:endParaRP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524000" y="3733800"/>
          <a:ext cx="685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3" imgW="685800" imgH="1015920" progId="Equation.DSMT4">
                  <p:embed/>
                </p:oleObj>
              </mc:Choice>
              <mc:Fallback>
                <p:oleObj name="Equation" r:id="rId3" imgW="6858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33800"/>
                        <a:ext cx="685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676400" y="4923432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5" imgW="545760" imgH="291960" progId="Equation.DSMT4">
                  <p:embed/>
                </p:oleObj>
              </mc:Choice>
              <mc:Fallback>
                <p:oleObj name="Equation" r:id="rId5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23432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3317544" y="3733800"/>
          <a:ext cx="698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7" imgW="698400" imgH="1015920" progId="Equation.DSMT4">
                  <p:embed/>
                </p:oleObj>
              </mc:Choice>
              <mc:Fallback>
                <p:oleObj name="Equation" r:id="rId7" imgW="698400" imgH="1015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544" y="3733800"/>
                        <a:ext cx="698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480748" y="4903148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9" imgW="571320" imgH="291960" progId="Equation.DSMT4">
                  <p:embed/>
                </p:oleObj>
              </mc:Choice>
              <mc:Fallback>
                <p:oleObj name="Equation" r:id="rId9" imgW="5713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0748" y="4903148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5029200" y="3694752"/>
          <a:ext cx="698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11" imgW="698400" imgH="1015920" progId="Equation.DSMT4">
                  <p:embed/>
                </p:oleObj>
              </mc:Choice>
              <mc:Fallback>
                <p:oleObj name="Equation" r:id="rId11" imgW="69840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94752"/>
                        <a:ext cx="698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5334000" y="487585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13" imgW="380880" imgH="291960" progId="Equation.DSMT4">
                  <p:embed/>
                </p:oleObj>
              </mc:Choice>
              <mc:Fallback>
                <p:oleObj name="Equation" r:id="rId13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7585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6705600" y="3698544"/>
          <a:ext cx="698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15" imgW="698400" imgH="1015920" progId="Equation.DSMT4">
                  <p:embed/>
                </p:oleObj>
              </mc:Choice>
              <mc:Fallback>
                <p:oleObj name="Equation" r:id="rId15" imgW="698400" imgH="10159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698544"/>
                        <a:ext cx="698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6844352" y="48895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17" imgW="571320" imgH="291960" progId="Equation.DSMT4">
                  <p:embed/>
                </p:oleObj>
              </mc:Choice>
              <mc:Fallback>
                <p:oleObj name="Equation" r:id="rId17" imgW="5713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4352" y="48895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445</Words>
  <Application>Microsoft Office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Courier New</vt:lpstr>
      <vt:lpstr>Arial</vt:lpstr>
      <vt:lpstr>Symbol</vt:lpstr>
      <vt:lpstr>Office Theme</vt:lpstr>
      <vt:lpstr>Equation</vt:lpstr>
      <vt:lpstr>Section 2.5</vt:lpstr>
      <vt:lpstr>Objectives</vt:lpstr>
      <vt:lpstr>Example 1</vt:lpstr>
      <vt:lpstr>Example 2</vt:lpstr>
      <vt:lpstr>Example 2 (cont.)</vt:lpstr>
      <vt:lpstr>Average</vt:lpstr>
      <vt:lpstr>Example 3</vt:lpstr>
      <vt:lpstr>Example 3 (cont.)</vt:lpstr>
      <vt:lpstr>Example 4</vt:lpstr>
      <vt:lpstr>Example 4 (cont.)</vt:lpstr>
      <vt:lpstr>Example 5</vt:lpstr>
      <vt:lpstr>Example 5 (cont.)</vt:lpstr>
      <vt:lpstr>Example 5 (cont.)</vt:lpstr>
      <vt:lpstr>Example 5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60</cp:revision>
  <dcterms:created xsi:type="dcterms:W3CDTF">2013-04-26T14:43:13Z</dcterms:created>
  <dcterms:modified xsi:type="dcterms:W3CDTF">2017-08-02T15:38:02Z</dcterms:modified>
</cp:coreProperties>
</file>