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87" r:id="rId4"/>
    <p:sldId id="288" r:id="rId5"/>
    <p:sldId id="264" r:id="rId6"/>
    <p:sldId id="267" r:id="rId7"/>
    <p:sldId id="270" r:id="rId8"/>
    <p:sldId id="271" r:id="rId9"/>
    <p:sldId id="284" r:id="rId10"/>
    <p:sldId id="273" r:id="rId11"/>
    <p:sldId id="274" r:id="rId12"/>
    <p:sldId id="285" r:id="rId13"/>
    <p:sldId id="276" r:id="rId14"/>
    <p:sldId id="289" r:id="rId15"/>
    <p:sldId id="278" r:id="rId16"/>
    <p:sldId id="286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9900FF"/>
    <a:srgbClr val="0000FF"/>
    <a:srgbClr val="00FFFF"/>
    <a:srgbClr val="366092"/>
    <a:srgbClr val="00808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95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2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78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875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464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19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0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Introduction to Like Terms and Polynomials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Evaluating Polynomials and Other Expressions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Evaluate a Polynomial or Other Algebraic Expression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 Combine like terms, if possible.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 Substitute the values given for any variables.</a:t>
            </a:r>
          </a:p>
          <a:p>
            <a:pPr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  Follow the rules for order of operations.</a:t>
            </a:r>
          </a:p>
          <a:p>
            <a:pPr marL="0" indent="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</a:t>
            </a:r>
            <a:r>
              <a:rPr lang="en-US" i="0" dirty="0" smtClean="0">
                <a:solidFill>
                  <a:srgbClr val="000000"/>
                </a:solidFill>
              </a:rPr>
              <a:t>:  Terms separated by + and – signs may be evaluated at the same time.  Then the value of the expression can be found by adding and subtracting from left to right.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First, simplify the polynomial</a:t>
            </a:r>
          </a:p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					then evaluate it for              </a:t>
            </a:r>
          </a:p>
          <a:p>
            <a:pPr>
              <a:buNone/>
            </a:pPr>
            <a:r>
              <a:rPr lang="en-US" b="1" i="0" dirty="0" smtClean="0"/>
              <a:t>Solution</a:t>
            </a:r>
          </a:p>
          <a:p>
            <a:pPr>
              <a:buNone/>
            </a:pPr>
            <a:r>
              <a:rPr lang="en-US" i="0" dirty="0" smtClean="0"/>
              <a:t>First, simplify the polynomial by combining like terms.</a:t>
            </a:r>
            <a:endParaRPr lang="en-US" i="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900283" y="1909718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1015920" imgH="279360" progId="Equation.DSMT4">
                  <p:embed/>
                </p:oleObj>
              </mc:Choice>
              <mc:Fallback>
                <p:oleObj name="Equation" r:id="rId3" imgW="1015920" imgH="2793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0283" y="1909718"/>
                        <a:ext cx="1016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1360" y="1815152"/>
          <a:ext cx="4495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5" imgW="4495680" imgH="419040" progId="Equation.DSMT4">
                  <p:embed/>
                </p:oleObj>
              </mc:Choice>
              <mc:Fallback>
                <p:oleObj name="Equation" r:id="rId5" imgW="4495680" imgH="419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60" y="1815152"/>
                        <a:ext cx="4495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1968500" y="3429000"/>
          <a:ext cx="440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7" imgW="4406760" imgH="380880" progId="Equation.DSMT4">
                  <p:embed/>
                </p:oleObj>
              </mc:Choice>
              <mc:Fallback>
                <p:oleObj name="Equation" r:id="rId7" imgW="4406760" imgH="3808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429000"/>
                        <a:ext cx="4406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968500" y="4013200"/>
          <a:ext cx="488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9" imgW="4889160" imgH="482400" progId="Equation.DSMT4">
                  <p:embed/>
                </p:oleObj>
              </mc:Choice>
              <mc:Fallback>
                <p:oleObj name="Equation" r:id="rId9" imgW="4889160" imgH="482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4013200"/>
                        <a:ext cx="488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68500" y="4572000"/>
          <a:ext cx="25669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1" imgW="2565360" imgH="380880" progId="Equation.DSMT4">
                  <p:embed/>
                </p:oleObj>
              </mc:Choice>
              <mc:Fallback>
                <p:oleObj name="Equation" r:id="rId11" imgW="2565360" imgH="3808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4572000"/>
                        <a:ext cx="256698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substitute −2 for </a:t>
            </a:r>
            <a:r>
              <a:rPr lang="en-US" i="1" dirty="0" smtClean="0"/>
              <a:t>x </a:t>
            </a:r>
            <a:r>
              <a:rPr lang="en-US" dirty="0" smtClean="0"/>
              <a:t>(</a:t>
            </a:r>
            <a:r>
              <a:rPr lang="en-US" b="1" dirty="0" smtClean="0"/>
              <a:t>using parentheses around −2 to be sure the signs</a:t>
            </a:r>
            <a:r>
              <a:rPr lang="en-US" b="1" i="1" dirty="0" smtClean="0"/>
              <a:t> </a:t>
            </a:r>
            <a:r>
              <a:rPr lang="en-US" b="1" dirty="0" smtClean="0"/>
              <a:t>are correct</a:t>
            </a:r>
            <a:r>
              <a:rPr lang="en-US" dirty="0" smtClean="0"/>
              <a:t>) and evaluate this simplified polynomial by following the rules for order of operations. (Note that terms separated by + and − signs may be evaluated at the same time.)</a:t>
            </a:r>
            <a:endParaRPr lang="en-US" i="0" dirty="0"/>
          </a:p>
        </p:txBody>
      </p:sp>
      <p:graphicFrame>
        <p:nvGraphicFramePr>
          <p:cNvPr id="39943" name="Object 19"/>
          <p:cNvGraphicFramePr>
            <a:graphicFrameLocks noChangeAspect="1"/>
          </p:cNvGraphicFramePr>
          <p:nvPr/>
        </p:nvGraphicFramePr>
        <p:xfrm>
          <a:off x="1153804" y="3726502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3" name="Equation" r:id="rId3" imgW="2286000" imgH="380880" progId="Equation.DSMT4">
                  <p:embed/>
                </p:oleObj>
              </mc:Choice>
              <mc:Fallback>
                <p:oleObj name="Equation" r:id="rId3" imgW="2286000" imgH="3808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804" y="3726502"/>
                        <a:ext cx="2286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20"/>
          <p:cNvGraphicFramePr>
            <a:graphicFrameLocks noChangeAspect="1"/>
          </p:cNvGraphicFramePr>
          <p:nvPr/>
        </p:nvGraphicFramePr>
        <p:xfrm>
          <a:off x="3492500" y="3657600"/>
          <a:ext cx="391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4" name="Equation" r:id="rId5" imgW="3911400" imgH="533160" progId="Equation.DSMT4">
                  <p:embed/>
                </p:oleObj>
              </mc:Choice>
              <mc:Fallback>
                <p:oleObj name="Equation" r:id="rId5" imgW="3911400" imgH="5331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657600"/>
                        <a:ext cx="3911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21"/>
          <p:cNvGraphicFramePr>
            <a:graphicFrameLocks noChangeAspect="1"/>
          </p:cNvGraphicFramePr>
          <p:nvPr/>
        </p:nvGraphicFramePr>
        <p:xfrm>
          <a:off x="3492500" y="4277342"/>
          <a:ext cx="341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Equation" r:id="rId7" imgW="3416040" imgH="469800" progId="Equation.DSMT4">
                  <p:embed/>
                </p:oleObj>
              </mc:Choice>
              <mc:Fallback>
                <p:oleObj name="Equation" r:id="rId7" imgW="3416040" imgH="469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277342"/>
                        <a:ext cx="3416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22"/>
          <p:cNvGraphicFramePr>
            <a:graphicFrameLocks noChangeAspect="1"/>
          </p:cNvGraphicFramePr>
          <p:nvPr/>
        </p:nvGraphicFramePr>
        <p:xfrm>
          <a:off x="3492500" y="4880592"/>
          <a:ext cx="245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6" name="Equation" r:id="rId9" imgW="2450880" imgH="291960" progId="Equation.DSMT4">
                  <p:embed/>
                </p:oleObj>
              </mc:Choice>
              <mc:Fallback>
                <p:oleObj name="Equation" r:id="rId9" imgW="24508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880592"/>
                        <a:ext cx="245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7" name="Object 23"/>
          <p:cNvGraphicFramePr>
            <a:graphicFrameLocks noChangeAspect="1"/>
          </p:cNvGraphicFramePr>
          <p:nvPr/>
        </p:nvGraphicFramePr>
        <p:xfrm>
          <a:off x="3492500" y="5373996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373996"/>
                        <a:ext cx="876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 smtClean="0"/>
              <a:t>Evaluate the expression </a:t>
            </a:r>
          </a:p>
          <a:p>
            <a:pPr>
              <a:buNone/>
            </a:pPr>
            <a:endParaRPr lang="en-US" i="0" dirty="0" smtClean="0"/>
          </a:p>
          <a:p>
            <a:r>
              <a:rPr lang="en-US" b="1" dirty="0" smtClean="0"/>
              <a:t>Solution</a:t>
            </a:r>
            <a:endParaRPr lang="en-US" i="0" dirty="0" smtClean="0"/>
          </a:p>
          <a:p>
            <a:pPr>
              <a:buNone/>
            </a:pPr>
            <a:r>
              <a:rPr lang="en-US" i="0" dirty="0" smtClean="0"/>
              <a:t>Combining like terms gives</a:t>
            </a:r>
          </a:p>
          <a:p>
            <a:pPr>
              <a:buNone/>
            </a:pPr>
            <a:endParaRPr lang="en-US" i="0" dirty="0" smtClean="0"/>
          </a:p>
          <a:p>
            <a:pPr>
              <a:buNone/>
            </a:pPr>
            <a:r>
              <a:rPr lang="en-US" i="0" dirty="0" smtClean="0"/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8640" y="1892300"/>
          <a:ext cx="5384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5384520" imgH="317160" progId="Equation.DSMT4">
                  <p:embed/>
                </p:oleObj>
              </mc:Choice>
              <mc:Fallback>
                <p:oleObj name="Equation" r:id="rId3" imgW="5384520" imgH="3171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92300"/>
                        <a:ext cx="5384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1384300" y="3619500"/>
          <a:ext cx="2374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2374560" imgH="304560" progId="Equation.DSMT4">
                  <p:embed/>
                </p:oleObj>
              </mc:Choice>
              <mc:Fallback>
                <p:oleObj name="Equation" r:id="rId5" imgW="2374560" imgH="304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619500"/>
                        <a:ext cx="2374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3876344" y="35306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2946240" imgH="469800" progId="Equation.DSMT4">
                  <p:embed/>
                </p:oleObj>
              </mc:Choice>
              <mc:Fallback>
                <p:oleObj name="Equation" r:id="rId7" imgW="294624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344" y="3530600"/>
                        <a:ext cx="2946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884304" y="4114800"/>
          <a:ext cx="1498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9" imgW="1498320" imgH="304560" progId="Equation.DSMT4">
                  <p:embed/>
                </p:oleObj>
              </mc:Choice>
              <mc:Fallback>
                <p:oleObj name="Equation" r:id="rId9" imgW="14983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304" y="4114800"/>
                        <a:ext cx="1498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Substituting </a:t>
            </a:r>
            <a:r>
              <a:rPr lang="en-US" dirty="0" smtClean="0">
                <a:solidFill>
                  <a:srgbClr val="9900FF"/>
                </a:solidFill>
              </a:rPr>
              <a:t>2</a:t>
            </a:r>
            <a:r>
              <a:rPr lang="en-US" dirty="0" smtClean="0"/>
              <a:t> for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−3</a:t>
            </a:r>
            <a:r>
              <a:rPr lang="en-US" dirty="0" smtClean="0"/>
              <a:t> for </a:t>
            </a:r>
            <a:r>
              <a:rPr lang="en-US" i="1" dirty="0" smtClean="0"/>
              <a:t>b</a:t>
            </a:r>
            <a:r>
              <a:rPr lang="en-US" dirty="0" smtClean="0"/>
              <a:t> in this simplified expression and following the rules for order of operations gives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(Note that terms separated by + and − signs may be evaluated at the same time.)</a:t>
            </a: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933450" y="2880914"/>
          <a:ext cx="1231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3" imgW="1231560" imgH="304560" progId="Equation.DSMT4">
                  <p:embed/>
                </p:oleObj>
              </mc:Choice>
              <mc:Fallback>
                <p:oleObj name="Equation" r:id="rId3" imgW="1231560" imgH="3045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2880914"/>
                        <a:ext cx="1231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2260600" y="2819400"/>
          <a:ext cx="247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5" imgW="2476440" imgH="469800" progId="Equation.DSMT4">
                  <p:embed/>
                </p:oleObj>
              </mc:Choice>
              <mc:Fallback>
                <p:oleObj name="Equation" r:id="rId5" imgW="247644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2819400"/>
                        <a:ext cx="2476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/>
          <p:cNvGraphicFramePr>
            <a:graphicFrameLocks noChangeAspect="1"/>
          </p:cNvGraphicFramePr>
          <p:nvPr/>
        </p:nvGraphicFramePr>
        <p:xfrm>
          <a:off x="2278040" y="3523342"/>
          <a:ext cx="152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7" imgW="1523880" imgH="291960" progId="Equation.DSMT4">
                  <p:embed/>
                </p:oleObj>
              </mc:Choice>
              <mc:Fallback>
                <p:oleObj name="Equation" r:id="rId7" imgW="1523880" imgH="2919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3523342"/>
                        <a:ext cx="1524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3962400" y="3536042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name="Equation" r:id="rId9" imgW="863280" imgH="279360" progId="Equation.DSMT4">
                  <p:embed/>
                </p:oleObj>
              </mc:Choice>
              <mc:Fallback>
                <p:oleObj name="Equation" r:id="rId9" imgW="863280" imgH="2793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36042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5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First combine like terms; then evaluate the polynomial.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Combining like terms.</a:t>
            </a:r>
          </a:p>
          <a:p>
            <a:endParaRPr lang="en-US" i="0" dirty="0" smtClean="0">
              <a:solidFill>
                <a:srgbClr val="366092"/>
              </a:solidFill>
            </a:endParaRPr>
          </a:p>
          <a:p>
            <a:pPr>
              <a:buNone/>
            </a:pPr>
            <a:r>
              <a:rPr lang="en-US" i="0" dirty="0" smtClean="0">
                <a:solidFill>
                  <a:srgbClr val="366092"/>
                </a:solidFill>
              </a:rPr>
              <a:t>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49928"/>
              </p:ext>
            </p:extLst>
          </p:nvPr>
        </p:nvGraphicFramePr>
        <p:xfrm>
          <a:off x="568325" y="1873250"/>
          <a:ext cx="490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3" imgW="4902120" imgH="380880" progId="Equation.DSMT4">
                  <p:embed/>
                </p:oleObj>
              </mc:Choice>
              <mc:Fallback>
                <p:oleObj name="Equation" r:id="rId3" imgW="490212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873250"/>
                        <a:ext cx="4902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537898"/>
          <a:ext cx="327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5" imgW="3276360" imgH="380880" progId="Equation.DSMT4">
                  <p:embed/>
                </p:oleObj>
              </mc:Choice>
              <mc:Fallback>
                <p:oleObj name="Equation" r:id="rId5" imgW="3276360" imgH="380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537898"/>
                        <a:ext cx="3276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4295775" y="3536042"/>
          <a:ext cx="36830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7" imgW="3682800" imgH="1688760" progId="Equation.DSMT4">
                  <p:embed/>
                </p:oleObj>
              </mc:Choice>
              <mc:Fallback>
                <p:oleObj name="Equation" r:id="rId7" imgW="3682800" imgH="1688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3536042"/>
                        <a:ext cx="36830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697104" y="3595048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9" imgW="1143000" imgH="291960" progId="Equation.DSMT4">
                  <p:embed/>
                </p:oleObj>
              </mc:Choice>
              <mc:Fallback>
                <p:oleObj name="Equation" r:id="rId9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7104" y="3595048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6836392" y="3622344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6392" y="3622344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688114" y="424274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8114" y="424274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739039" y="4227779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9039" y="4227779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675496" y="485684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96" y="485684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5</a:t>
            </a:r>
            <a:r>
              <a:rPr lang="en-US" sz="3200" dirty="0" smtClean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i="0" dirty="0" smtClean="0">
              <a:solidFill>
                <a:srgbClr val="366092"/>
              </a:solidFill>
            </a:endParaRPr>
          </a:p>
          <a:p>
            <a:pPr>
              <a:buNone/>
            </a:pPr>
            <a:endParaRPr lang="en-US" i="0" dirty="0" smtClean="0">
              <a:solidFill>
                <a:srgbClr val="36609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1447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366092"/>
                </a:solidFill>
                <a:latin typeface="+mn-lt"/>
              </a:rPr>
              <a:t>Substitute </a:t>
            </a:r>
            <a:r>
              <a:rPr lang="en-US" sz="2800" i="1" dirty="0" smtClean="0">
                <a:solidFill>
                  <a:srgbClr val="366092"/>
                </a:solidFill>
                <a:latin typeface="+mn-lt"/>
              </a:rPr>
              <a:t>x</a:t>
            </a:r>
            <a:r>
              <a:rPr lang="en-US" sz="2800" dirty="0" smtClean="0">
                <a:solidFill>
                  <a:srgbClr val="366092"/>
                </a:solidFill>
                <a:latin typeface="+mn-lt"/>
              </a:rPr>
              <a:t> = –1 and evaluating:</a:t>
            </a:r>
            <a:endParaRPr lang="en-US" sz="2800" dirty="0">
              <a:solidFill>
                <a:srgbClr val="366092"/>
              </a:solidFill>
              <a:latin typeface="+mn-lt"/>
            </a:endParaRPr>
          </a:p>
        </p:txBody>
      </p:sp>
      <p:graphicFrame>
        <p:nvGraphicFramePr>
          <p:cNvPr id="35849" name="Object 9"/>
          <p:cNvGraphicFramePr>
            <a:graphicFrameLocks noChangeAspect="1"/>
          </p:cNvGraphicFramePr>
          <p:nvPr/>
        </p:nvGraphicFramePr>
        <p:xfrm>
          <a:off x="3060700" y="215717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Equation" r:id="rId3" imgW="1028520" imgH="380880" progId="Equation.DSMT4">
                  <p:embed/>
                </p:oleObj>
              </mc:Choice>
              <mc:Fallback>
                <p:oleObj name="Equation" r:id="rId3" imgW="102852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2157171"/>
                        <a:ext cx="102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/>
          <p:cNvGraphicFramePr>
            <a:graphicFrameLocks noChangeAspect="1"/>
          </p:cNvGraphicFramePr>
          <p:nvPr/>
        </p:nvGraphicFramePr>
        <p:xfrm>
          <a:off x="4144963" y="2113642"/>
          <a:ext cx="25527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Equation" r:id="rId5" imgW="2552400" imgH="2273040" progId="Equation.DSMT4">
                  <p:embed/>
                </p:oleObj>
              </mc:Choice>
              <mc:Fallback>
                <p:oleObj name="Equation" r:id="rId5" imgW="2552400" imgH="227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4963" y="2113642"/>
                        <a:ext cx="2552700" cy="227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824104" y="2273979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Equation" r:id="rId7" imgW="406080" imgH="279360" progId="Equation.DSMT4">
                  <p:embed/>
                </p:oleObj>
              </mc:Choice>
              <mc:Fallback>
                <p:oleObj name="Equation" r:id="rId7" imgW="40608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104" y="2273979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6070600" y="2259465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Equation" r:id="rId9" imgW="406080" imgH="279360" progId="Equation.DSMT4">
                  <p:embed/>
                </p:oleObj>
              </mc:Choice>
              <mc:Fallback>
                <p:oleObj name="Equation" r:id="rId9" imgW="4060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0600" y="2259465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771694" y="2881086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7" name="Equation" r:id="rId11" imgW="406080" imgH="279360" progId="Equation.DSMT4">
                  <p:embed/>
                </p:oleObj>
              </mc:Choice>
              <mc:Fallback>
                <p:oleObj name="Equation" r:id="rId11" imgW="40608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1694" y="2881086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5638800" y="2844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8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44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4510727" y="345621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727" y="3456214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2" name="Object 12"/>
          <p:cNvGraphicFramePr>
            <a:graphicFrameLocks noChangeAspect="1"/>
          </p:cNvGraphicFramePr>
          <p:nvPr/>
        </p:nvGraphicFramePr>
        <p:xfrm>
          <a:off x="5164138" y="345091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38" y="3450916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4532766" y="4002314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Equation" r:id="rId19" imgW="203040" imgH="279360" progId="Equation.DSMT4">
                  <p:embed/>
                </p:oleObj>
              </mc:Choice>
              <mc:Fallback>
                <p:oleObj name="Equation" r:id="rId19" imgW="2030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2766" y="4002314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1F497D"/>
                </a:solidFill>
              </a:rPr>
              <a:t>Objectives</a:t>
            </a:r>
            <a:endParaRPr lang="en-US" dirty="0">
              <a:solidFill>
                <a:srgbClr val="1F497D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Recognize like terms and unlike terms.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Know how to apply the distributive property when combining like terms.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rgbClr val="366092"/>
                </a:solidFill>
              </a:rPr>
              <a:t>Be able to evaluate a polynomial when an integer is substituted for the variable.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Combining Like Terms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Like Terms</a:t>
            </a: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03904" y="1784556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5852160"/>
              </a:tblGrid>
              <a:tr h="83820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is a constant.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contains the same variable,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raised to the same power, 1.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like terms because each term contains the same two variables, 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where 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first-degree in both terms and </a:t>
                      </a:r>
                      <a:r>
                        <a:rPr lang="en-US" sz="280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en-US" sz="280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second-degree in both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08025" y="1901370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3" imgW="1562040" imgH="380880" progId="Equation.DSMT4">
                  <p:embed/>
                </p:oleObj>
              </mc:Choice>
              <mc:Fallback>
                <p:oleObj name="Equation" r:id="rId3" imgW="1562040" imgH="380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" y="1901370"/>
                        <a:ext cx="1562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511175" y="2773363"/>
          <a:ext cx="2362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Equation" r:id="rId5" imgW="2361960" imgH="393480" progId="Equation.DSMT4">
                  <p:embed/>
                </p:oleObj>
              </mc:Choice>
              <mc:Fallback>
                <p:oleObj name="Equation" r:id="rId5" imgW="236196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773363"/>
                        <a:ext cx="2362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561975" y="399415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4" name="Equation" r:id="rId7" imgW="1968480" imgH="469800" progId="Equation.DSMT4">
                  <p:embed/>
                </p:oleObj>
              </mc:Choice>
              <mc:Fallback>
                <p:oleObj name="Equation" r:id="rId7" imgW="196848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994150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 smtClean="0"/>
              <a:t>Combining Like Terms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4105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Unlike Terms</a:t>
            </a:r>
          </a:p>
          <a:p>
            <a:pPr algn="ctr"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dirty="0" smtClean="0">
              <a:solidFill>
                <a:srgbClr val="000000"/>
              </a:solidFill>
            </a:endParaRPr>
          </a:p>
          <a:p>
            <a:pPr algn="ctr"/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1981200"/>
          <a:ext cx="80010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257800"/>
              </a:tblGrid>
              <a:tr h="160020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unlike terms (</a:t>
                      </a: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like terms) because the variable </a:t>
                      </a:r>
                      <a:r>
                        <a:rPr lang="en-US" sz="2800" b="0" i="1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800" b="0" i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not of the same power in both terms. 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88720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endParaRPr lang="en-US" sz="2800" b="0" i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</a:t>
                      </a:r>
                      <a:r>
                        <a:rPr lang="en-US" sz="2800" b="1" i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not</a:t>
                      </a:r>
                      <a:r>
                        <a:rPr lang="en-US" sz="2800" b="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like terms because the variables are not of the </a:t>
                      </a:r>
                      <a:r>
                        <a:rPr lang="en-US" sz="2800" kern="1200" baseline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same power in both terms.</a:t>
                      </a:r>
                      <a:endParaRPr lang="en-US" sz="2800" b="0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14400" y="2041978"/>
          <a:ext cx="156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Equation" r:id="rId3" imgW="1562040" imgH="380880" progId="Equation.DSMT4">
                  <p:embed/>
                </p:oleObj>
              </mc:Choice>
              <mc:Fallback>
                <p:oleObj name="Equation" r:id="rId3" imgW="1562040" imgH="3808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41978"/>
                        <a:ext cx="1562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31850" y="3679825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5" name="Equation" r:id="rId5" imgW="2082600" imgH="380880" progId="Equation.DSMT4">
                  <p:embed/>
                </p:oleObj>
              </mc:Choice>
              <mc:Fallback>
                <p:oleObj name="Equation" r:id="rId5" imgW="2082600" imgH="3808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3679825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1F497D"/>
                </a:solidFill>
              </a:rPr>
              <a:t>Example 1</a:t>
            </a:r>
            <a:endParaRPr lang="en-US" sz="3200" dirty="0">
              <a:solidFill>
                <a:srgbClr val="1F497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0" dirty="0" smtClean="0"/>
              <a:t>From the following list of terms, pick out the like terms:</a:t>
            </a:r>
          </a:p>
          <a:p>
            <a:endParaRPr lang="en-US" i="0" dirty="0" smtClean="0"/>
          </a:p>
          <a:p>
            <a:endParaRPr lang="en-US" i="0" dirty="0" smtClean="0"/>
          </a:p>
          <a:p>
            <a:pPr>
              <a:buNone/>
            </a:pPr>
            <a:r>
              <a:rPr lang="en-US" b="1" i="0" dirty="0" smtClean="0"/>
              <a:t>Solutions</a:t>
            </a:r>
          </a:p>
          <a:p>
            <a:pPr>
              <a:buNone/>
              <a:tabLst>
                <a:tab pos="463550" algn="l"/>
              </a:tabLst>
            </a:pPr>
            <a:r>
              <a:rPr lang="en-US" b="1" i="0" dirty="0" smtClean="0"/>
              <a:t>a.</a:t>
            </a:r>
            <a:r>
              <a:rPr lang="en-US" i="0" dirty="0" smtClean="0"/>
              <a:t>	</a:t>
            </a:r>
            <a:r>
              <a:rPr lang="en-US" i="0" dirty="0" smtClean="0">
                <a:solidFill>
                  <a:srgbClr val="FF0000"/>
                </a:solidFill>
              </a:rPr>
              <a:t>6, –10, </a:t>
            </a:r>
            <a:r>
              <a:rPr lang="en-US" i="0" dirty="0" smtClean="0"/>
              <a:t>and </a:t>
            </a:r>
            <a:r>
              <a:rPr lang="en-US" i="0" dirty="0" smtClean="0">
                <a:solidFill>
                  <a:srgbClr val="FF0000"/>
                </a:solidFill>
              </a:rPr>
              <a:t>0</a:t>
            </a:r>
            <a:r>
              <a:rPr lang="en-US" i="0" dirty="0" smtClean="0"/>
              <a:t> are like terms.  All are constants.</a:t>
            </a:r>
          </a:p>
          <a:p>
            <a:pPr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i="0" dirty="0" smtClean="0"/>
              <a:t>b.</a:t>
            </a:r>
            <a:r>
              <a:rPr lang="en-US" i="0" dirty="0" smtClean="0"/>
              <a:t>	</a:t>
            </a:r>
            <a:r>
              <a:rPr lang="en-US" i="0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, –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, </a:t>
            </a:r>
            <a:r>
              <a:rPr lang="en-US" i="0" dirty="0" smtClean="0"/>
              <a:t>and </a:t>
            </a:r>
            <a:r>
              <a:rPr lang="en-US" i="0" dirty="0" smtClean="0">
                <a:solidFill>
                  <a:srgbClr val="FF0000"/>
                </a:solidFill>
              </a:rPr>
              <a:t>–5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 </a:t>
            </a:r>
            <a:r>
              <a:rPr lang="en-US" i="0" dirty="0" smtClean="0"/>
              <a:t>are like terms.</a:t>
            </a:r>
          </a:p>
          <a:p>
            <a:pPr>
              <a:lnSpc>
                <a:spcPct val="150000"/>
              </a:lnSpc>
              <a:buNone/>
              <a:tabLst>
                <a:tab pos="463550" algn="l"/>
              </a:tabLst>
            </a:pPr>
            <a:r>
              <a:rPr lang="en-US" b="1" i="0" dirty="0" smtClean="0"/>
              <a:t>c.</a:t>
            </a:r>
          </a:p>
          <a:p>
            <a:pPr>
              <a:tabLst>
                <a:tab pos="463550" algn="l"/>
              </a:tabLst>
            </a:pPr>
            <a:endParaRPr lang="en-US" i="0" dirty="0" smtClean="0"/>
          </a:p>
          <a:p>
            <a:pPr>
              <a:buNone/>
            </a:pPr>
            <a:endParaRPr lang="en-US" i="0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76350" y="2057400"/>
          <a:ext cx="656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6565680" imgH="444240" progId="Equation.DSMT4">
                  <p:embed/>
                </p:oleObj>
              </mc:Choice>
              <mc:Fallback>
                <p:oleObj name="Equation" r:id="rId3" imgW="6565680" imgH="444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2057400"/>
                        <a:ext cx="6565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90600" y="4759656"/>
          <a:ext cx="4191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4190760" imgH="380880" progId="Equation.DSMT4">
                  <p:embed/>
                </p:oleObj>
              </mc:Choice>
              <mc:Fallback>
                <p:oleObj name="Equation" r:id="rId5" imgW="419076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759656"/>
                        <a:ext cx="4191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Distributive Property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050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Distributive Property of Multiplication over Addition</a:t>
            </a:r>
          </a:p>
          <a:p>
            <a:pPr>
              <a:buNone/>
            </a:pPr>
            <a:r>
              <a:rPr lang="en-US" i="0" dirty="0" smtClean="0">
                <a:solidFill>
                  <a:srgbClr val="000000"/>
                </a:solidFill>
              </a:rPr>
              <a:t>For integers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c</a:t>
            </a:r>
            <a:r>
              <a:rPr lang="en-US" i="0" dirty="0" smtClean="0">
                <a:solidFill>
                  <a:srgbClr val="000000"/>
                </a:solidFill>
              </a:rPr>
              <a:t>,</a:t>
            </a:r>
          </a:p>
          <a:p>
            <a:pPr>
              <a:buNone/>
            </a:pPr>
            <a:endParaRPr lang="en-US" sz="18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1800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57550" y="2381955"/>
          <a:ext cx="2628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2628720" imgH="469800" progId="Equation.DSMT4">
                  <p:embed/>
                </p:oleObj>
              </mc:Choice>
              <mc:Fallback>
                <p:oleObj name="Equation" r:id="rId3" imgW="26287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2381955"/>
                        <a:ext cx="2628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i="0" dirty="0" smtClean="0">
                <a:solidFill>
                  <a:schemeClr val="tx1"/>
                </a:solidFill>
              </a:rPr>
              <a:t>Simplify each of the following polynomials by combining like terms whenever possible.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tx1"/>
                </a:solidFill>
              </a:rPr>
              <a:t>d.</a:t>
            </a:r>
          </a:p>
          <a:p>
            <a:pPr eaLnBrk="1" hangingPunct="1">
              <a:lnSpc>
                <a:spcPct val="150000"/>
              </a:lnSpc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e.</a:t>
            </a: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96124" y="2500313"/>
          <a:ext cx="171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4" imgW="1714320" imgH="291960" progId="Equation.DSMT4">
                  <p:embed/>
                </p:oleObj>
              </mc:Choice>
              <mc:Fallback>
                <p:oleObj name="Equation" r:id="rId4" imgW="171432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24" y="2500313"/>
                        <a:ext cx="1714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996124" y="3146756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6" imgW="3288960" imgH="380880" progId="Equation.DSMT4">
                  <p:embed/>
                </p:oleObj>
              </mc:Choice>
              <mc:Fallback>
                <p:oleObj name="Equation" r:id="rId6" imgW="328896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24" y="3146756"/>
                        <a:ext cx="3289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17"/>
          <p:cNvGraphicFramePr>
            <a:graphicFrameLocks noChangeAspect="1"/>
          </p:cNvGraphicFramePr>
          <p:nvPr/>
        </p:nvGraphicFramePr>
        <p:xfrm>
          <a:off x="996124" y="4578989"/>
          <a:ext cx="2743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8" imgW="2743200" imgH="469800" progId="Equation.DSMT4">
                  <p:embed/>
                </p:oleObj>
              </mc:Choice>
              <mc:Fallback>
                <p:oleObj name="Equation" r:id="rId8" imgW="274320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24" y="4578989"/>
                        <a:ext cx="2743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8"/>
          <p:cNvGraphicFramePr>
            <a:graphicFrameLocks noChangeAspect="1"/>
          </p:cNvGraphicFramePr>
          <p:nvPr/>
        </p:nvGraphicFramePr>
        <p:xfrm>
          <a:off x="996124" y="5311444"/>
          <a:ext cx="2451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0" imgW="2450880" imgH="444240" progId="Equation.DSMT4">
                  <p:embed/>
                </p:oleObj>
              </mc:Choice>
              <mc:Fallback>
                <p:oleObj name="Equation" r:id="rId10" imgW="2450880" imgH="4442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24" y="5311444"/>
                        <a:ext cx="2451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22"/>
          <p:cNvGraphicFramePr>
            <a:graphicFrameLocks noChangeAspect="1"/>
          </p:cNvGraphicFramePr>
          <p:nvPr/>
        </p:nvGraphicFramePr>
        <p:xfrm>
          <a:off x="996124" y="3852862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2" imgW="2501640" imgH="469800" progId="Equation.DSMT4">
                  <p:embed/>
                </p:oleObj>
              </mc:Choice>
              <mc:Fallback>
                <p:oleObj name="Equation" r:id="rId12" imgW="25016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124" y="3852862"/>
                        <a:ext cx="2501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Solutions</a:t>
            </a: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50000"/>
              </a:lnSpc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227" name="Object 12"/>
          <p:cNvGraphicFramePr>
            <a:graphicFrameLocks noChangeAspect="1"/>
          </p:cNvGraphicFramePr>
          <p:nvPr/>
        </p:nvGraphicFramePr>
        <p:xfrm>
          <a:off x="548640" y="1952625"/>
          <a:ext cx="219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4" imgW="2197080" imgH="291960" progId="Equation.DSMT4">
                  <p:embed/>
                </p:oleObj>
              </mc:Choice>
              <mc:Fallback>
                <p:oleObj name="Equation" r:id="rId4" imgW="2197080" imgH="2919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52625"/>
                        <a:ext cx="2197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4"/>
          <p:cNvGraphicFramePr>
            <a:graphicFrameLocks noChangeAspect="1"/>
          </p:cNvGraphicFramePr>
          <p:nvPr/>
        </p:nvGraphicFramePr>
        <p:xfrm>
          <a:off x="2840264" y="1884363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6" imgW="2044440" imgH="469800" progId="Equation.DSMT4">
                  <p:embed/>
                </p:oleObj>
              </mc:Choice>
              <mc:Fallback>
                <p:oleObj name="Equation" r:id="rId6" imgW="204444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264" y="1884363"/>
                        <a:ext cx="2044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6"/>
          <p:cNvGraphicFramePr>
            <a:graphicFrameLocks noChangeAspect="1"/>
          </p:cNvGraphicFramePr>
          <p:nvPr/>
        </p:nvGraphicFramePr>
        <p:xfrm>
          <a:off x="2833914" y="2538413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8" imgW="1295280" imgH="291960" progId="Equation.DSMT4">
                  <p:embed/>
                </p:oleObj>
              </mc:Choice>
              <mc:Fallback>
                <p:oleObj name="Equation" r:id="rId8" imgW="1295280" imgH="29196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914" y="2538413"/>
                        <a:ext cx="1295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3"/>
          <p:cNvGraphicFramePr>
            <a:graphicFrameLocks noChangeAspect="1"/>
          </p:cNvGraphicFramePr>
          <p:nvPr/>
        </p:nvGraphicFramePr>
        <p:xfrm>
          <a:off x="548640" y="3798888"/>
          <a:ext cx="3810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0" imgW="3809880" imgH="380880" progId="Equation.DSMT4">
                  <p:embed/>
                </p:oleObj>
              </mc:Choice>
              <mc:Fallback>
                <p:oleObj name="Equation" r:id="rId10" imgW="3809880" imgH="3808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798888"/>
                        <a:ext cx="3810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435928" y="3773488"/>
          <a:ext cx="3403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2" imgW="3403440" imgH="482400" progId="Equation.DSMT4">
                  <p:embed/>
                </p:oleObj>
              </mc:Choice>
              <mc:Fallback>
                <p:oleObj name="Equation" r:id="rId12" imgW="3403440" imgH="4824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5928" y="3773488"/>
                        <a:ext cx="3403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7"/>
          <p:cNvGraphicFramePr>
            <a:graphicFrameLocks noChangeAspect="1"/>
          </p:cNvGraphicFramePr>
          <p:nvPr/>
        </p:nvGraphicFramePr>
        <p:xfrm>
          <a:off x="4423228" y="43434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4" imgW="1638000" imgH="380880" progId="Equation.DSMT4">
                  <p:embed/>
                </p:oleObj>
              </mc:Choice>
              <mc:Fallback>
                <p:oleObj name="Equation" r:id="rId14" imgW="1638000" imgH="3808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3228" y="4343400"/>
                        <a:ext cx="1638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5181600" y="1871791"/>
            <a:ext cx="3621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Use the distributive property with 8</a:t>
            </a:r>
            <a:r>
              <a:rPr lang="en-US" sz="2000" i="1" dirty="0" smtClean="0">
                <a:solidFill>
                  <a:srgbClr val="008080"/>
                </a:solidFill>
                <a:latin typeface="+mn-lt"/>
              </a:rPr>
              <a:t>x</a:t>
            </a:r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 + 10</a:t>
            </a:r>
            <a:r>
              <a:rPr lang="en-US" sz="2000" i="1" dirty="0" smtClean="0">
                <a:solidFill>
                  <a:srgbClr val="008080"/>
                </a:solidFill>
                <a:latin typeface="+mn-lt"/>
              </a:rPr>
              <a:t>x</a:t>
            </a:r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81600" y="2565737"/>
            <a:ext cx="35120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Note that the constant 1 is not combined with 18</a:t>
            </a:r>
            <a:r>
              <a:rPr lang="en-US" sz="2000" i="1" dirty="0" smtClean="0">
                <a:solidFill>
                  <a:srgbClr val="008080"/>
                </a:solidFill>
                <a:latin typeface="+mn-lt"/>
              </a:rPr>
              <a:t>x</a:t>
            </a:r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 because they are not like terms.</a:t>
            </a:r>
            <a:endParaRPr lang="en-US" sz="2000" dirty="0">
              <a:solidFill>
                <a:srgbClr val="00808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eaLnBrk="1" hangingPunct="1"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67014" y="3273659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Use the distributive property.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27144" y="4953000"/>
            <a:ext cx="4998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This expression is already simplified, since it has no like terms to combine.</a:t>
            </a:r>
          </a:p>
        </p:txBody>
      </p:sp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548640" y="1330325"/>
          <a:ext cx="302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4" name="Equation" r:id="rId4" imgW="3022560" imgH="469800" progId="Equation.DSMT4">
                  <p:embed/>
                </p:oleObj>
              </mc:Choice>
              <mc:Fallback>
                <p:oleObj name="Equation" r:id="rId4" imgW="302256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30325"/>
                        <a:ext cx="3022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682880" y="1391535"/>
          <a:ext cx="2439988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5" name="Equation" r:id="rId6" imgW="2438280" imgH="291960" progId="Equation.DSMT4">
                  <p:embed/>
                </p:oleObj>
              </mc:Choice>
              <mc:Fallback>
                <p:oleObj name="Equation" r:id="rId6" imgW="2438280" imgH="29196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80" y="1391535"/>
                        <a:ext cx="2439988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564573" y="12954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Use the distributive property.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682880" y="1998480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6" name="Equation" r:id="rId8" imgW="2514600" imgH="469800" progId="Equation.DSMT4">
                  <p:embed/>
                </p:oleObj>
              </mc:Choice>
              <mc:Fallback>
                <p:oleObj name="Equation" r:id="rId8" imgW="2514600" imgH="469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80" y="1998480"/>
                        <a:ext cx="2514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682880" y="263348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Equation" r:id="rId10" imgW="1143000" imgH="291960" progId="Equation.DSMT4">
                  <p:embed/>
                </p:oleObj>
              </mc:Choice>
              <mc:Fallback>
                <p:oleObj name="Equation" r:id="rId10" imgW="114300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2880" y="2633480"/>
                        <a:ext cx="1143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566848" y="1974377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  <a:latin typeface="+mn-lt"/>
              </a:rPr>
              <a:t>Use the commutative property of addition.</a:t>
            </a:r>
          </a:p>
        </p:txBody>
      </p:sp>
      <p:graphicFrame>
        <p:nvGraphicFramePr>
          <p:cNvPr id="37900" name="Object 17"/>
          <p:cNvGraphicFramePr>
            <a:graphicFrameLocks noChangeAspect="1"/>
          </p:cNvGraphicFramePr>
          <p:nvPr/>
        </p:nvGraphicFramePr>
        <p:xfrm>
          <a:off x="548640" y="3245370"/>
          <a:ext cx="326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8" name="Equation" r:id="rId12" imgW="3263760" imgH="469800" progId="Equation.DSMT4">
                  <p:embed/>
                </p:oleObj>
              </mc:Choice>
              <mc:Fallback>
                <p:oleObj name="Equation" r:id="rId12" imgW="3263760" imgH="469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245370"/>
                        <a:ext cx="32639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9"/>
          <p:cNvGraphicFramePr>
            <a:graphicFrameLocks noChangeAspect="1"/>
          </p:cNvGraphicFramePr>
          <p:nvPr/>
        </p:nvGraphicFramePr>
        <p:xfrm>
          <a:off x="3937000" y="3327920"/>
          <a:ext cx="251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9" name="Equation" r:id="rId14" imgW="2514600" imgH="291960" progId="Equation.DSMT4">
                  <p:embed/>
                </p:oleObj>
              </mc:Choice>
              <mc:Fallback>
                <p:oleObj name="Equation" r:id="rId14" imgW="251460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3327920"/>
                        <a:ext cx="251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2" name="Object 20"/>
          <p:cNvGraphicFramePr>
            <a:graphicFrameLocks noChangeAspect="1"/>
          </p:cNvGraphicFramePr>
          <p:nvPr/>
        </p:nvGraphicFramePr>
        <p:xfrm>
          <a:off x="3937000" y="444234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0" name="Equation" r:id="rId16" imgW="1346040" imgH="279360" progId="Equation.DSMT4">
                  <p:embed/>
                </p:oleObj>
              </mc:Choice>
              <mc:Fallback>
                <p:oleObj name="Equation" r:id="rId16" imgW="1346040" imgH="27936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4442345"/>
                        <a:ext cx="1346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3" name="Object 21"/>
          <p:cNvGraphicFramePr>
            <a:graphicFrameLocks noChangeAspect="1"/>
          </p:cNvGraphicFramePr>
          <p:nvPr/>
        </p:nvGraphicFramePr>
        <p:xfrm>
          <a:off x="3937000" y="3838575"/>
          <a:ext cx="259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1" name="Equation" r:id="rId18" imgW="2590560" imgH="469800" progId="Equation.DSMT4">
                  <p:embed/>
                </p:oleObj>
              </mc:Choice>
              <mc:Fallback>
                <p:oleObj name="Equation" r:id="rId18" imgW="2590560" imgH="469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3838575"/>
                        <a:ext cx="25908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4" name="Object 18"/>
          <p:cNvGraphicFramePr>
            <a:graphicFrameLocks noChangeAspect="1"/>
          </p:cNvGraphicFramePr>
          <p:nvPr/>
        </p:nvGraphicFramePr>
        <p:xfrm>
          <a:off x="548640" y="4919663"/>
          <a:ext cx="297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20" imgW="2971800" imgH="444240" progId="Equation.DSMT4">
                  <p:embed/>
                </p:oleObj>
              </mc:Choice>
              <mc:Fallback>
                <p:oleObj name="Equation" r:id="rId20" imgW="2971800" imgH="4442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919663"/>
                        <a:ext cx="2971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13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518</Words>
  <Application>Microsoft Office PowerPoint</Application>
  <PresentationFormat>On-screen Show (4:3)</PresentationFormat>
  <Paragraphs>98</Paragraphs>
  <Slides>16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Calibri</vt:lpstr>
      <vt:lpstr>Courier New</vt:lpstr>
      <vt:lpstr>Arial</vt:lpstr>
      <vt:lpstr>Office Theme</vt:lpstr>
      <vt:lpstr>Equation</vt:lpstr>
      <vt:lpstr>Section 2.6</vt:lpstr>
      <vt:lpstr>Objectives</vt:lpstr>
      <vt:lpstr>Combining Like Terms</vt:lpstr>
      <vt:lpstr>Combining Like Terms</vt:lpstr>
      <vt:lpstr>Example 1</vt:lpstr>
      <vt:lpstr>Distributive Property</vt:lpstr>
      <vt:lpstr>Example 2</vt:lpstr>
      <vt:lpstr>Example 2 (cont.)</vt:lpstr>
      <vt:lpstr>Example 2 (cont.)</vt:lpstr>
      <vt:lpstr>Evaluating Polynomials and Other Expressions</vt:lpstr>
      <vt:lpstr>Example 3</vt:lpstr>
      <vt:lpstr>Example 3 (cont.)</vt:lpstr>
      <vt:lpstr>Example 4</vt:lpstr>
      <vt:lpstr>Example 4 (cont.)</vt:lpstr>
      <vt:lpstr>Completion Example 5</vt:lpstr>
      <vt:lpstr>Completion Example 5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67</cp:revision>
  <dcterms:created xsi:type="dcterms:W3CDTF">2013-04-26T14:43:13Z</dcterms:created>
  <dcterms:modified xsi:type="dcterms:W3CDTF">2017-08-02T15:39:19Z</dcterms:modified>
</cp:coreProperties>
</file>