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8" r:id="rId3"/>
    <p:sldId id="260" r:id="rId4"/>
    <p:sldId id="261" r:id="rId5"/>
    <p:sldId id="282" r:id="rId6"/>
    <p:sldId id="266" r:id="rId7"/>
    <p:sldId id="283" r:id="rId8"/>
    <p:sldId id="269" r:id="rId9"/>
    <p:sldId id="284" r:id="rId10"/>
    <p:sldId id="274" r:id="rId11"/>
    <p:sldId id="285" r:id="rId12"/>
    <p:sldId id="278" r:id="rId13"/>
    <p:sldId id="286"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CCFFCC"/>
    <a:srgbClr val="008080"/>
    <a:srgbClr val="0000FF"/>
    <a:srgbClr val="000000"/>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8" autoAdjust="0"/>
    <p:restoredTop sz="94709" autoAdjust="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66875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128034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8.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 Id="rId14" Type="http://schemas.openxmlformats.org/officeDocument/2006/relationships/image" Target="../media/image37.wmf"/></Relationships>
</file>

<file path=ppt/slides/_rels/slide13.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0.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spcBef>
                <a:spcPts val="0"/>
              </a:spcBef>
              <a:buNone/>
              <a:defRPr/>
            </a:pPr>
            <a:r>
              <a:rPr lang="en-US" b="1" i="1" dirty="0" smtClean="0">
                <a:solidFill>
                  <a:srgbClr val="1F497D"/>
                </a:solidFill>
              </a:rPr>
              <a:t>Solving Equations with Integers </a:t>
            </a:r>
          </a:p>
          <a:p>
            <a:pPr algn="ctr">
              <a:spcBef>
                <a:spcPts val="0"/>
              </a:spcBef>
              <a:buNone/>
              <a:defRPr/>
            </a:pPr>
            <a:r>
              <a:rPr lang="en-US" b="1" i="1" dirty="0" smtClean="0">
                <a:solidFill>
                  <a:srgbClr val="1F497D"/>
                </a:solidFill>
              </a:rPr>
              <a:t>( x </a:t>
            </a:r>
            <a:r>
              <a:rPr lang="en-US" dirty="0" smtClean="0">
                <a:solidFill>
                  <a:srgbClr val="1F497D"/>
                </a:solidFill>
                <a:latin typeface="Symbol" pitchFamily="18" charset="2"/>
              </a:rPr>
              <a:t>+</a:t>
            </a:r>
            <a:r>
              <a:rPr lang="en-US" b="1" i="1" dirty="0" smtClean="0">
                <a:solidFill>
                  <a:srgbClr val="1F497D"/>
                </a:solidFill>
              </a:rPr>
              <a:t> b </a:t>
            </a:r>
            <a:r>
              <a:rPr lang="en-US" dirty="0" smtClean="0">
                <a:solidFill>
                  <a:srgbClr val="1F497D"/>
                </a:solidFill>
                <a:latin typeface="Symbol" pitchFamily="18" charset="2"/>
              </a:rPr>
              <a:t>=</a:t>
            </a:r>
            <a:r>
              <a:rPr lang="en-US" b="1" i="1" dirty="0" smtClean="0">
                <a:solidFill>
                  <a:srgbClr val="1F497D"/>
                </a:solidFill>
              </a:rPr>
              <a:t> c  and  ax </a:t>
            </a:r>
            <a:r>
              <a:rPr lang="en-US" dirty="0" smtClean="0">
                <a:solidFill>
                  <a:srgbClr val="1F497D"/>
                </a:solidFill>
                <a:latin typeface="Symbol" pitchFamily="18" charset="2"/>
              </a:rPr>
              <a:t>=</a:t>
            </a:r>
            <a:r>
              <a:rPr lang="en-US" b="1" i="1" dirty="0" smtClean="0">
                <a:solidFill>
                  <a:srgbClr val="1F497D"/>
                </a:solidFill>
              </a:rPr>
              <a:t> c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334904" y="3635330"/>
            <a:ext cx="214952"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1455760" y="3621682"/>
            <a:ext cx="201304"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9221" name="Object 5"/>
          <p:cNvGraphicFramePr>
            <a:graphicFrameLocks noChangeAspect="1"/>
          </p:cNvGraphicFramePr>
          <p:nvPr/>
        </p:nvGraphicFramePr>
        <p:xfrm>
          <a:off x="1352550" y="3124200"/>
          <a:ext cx="1422400" cy="838200"/>
        </p:xfrm>
        <a:graphic>
          <a:graphicData uri="http://schemas.openxmlformats.org/presentationml/2006/ole">
            <mc:AlternateContent xmlns:mc="http://schemas.openxmlformats.org/markup-compatibility/2006">
              <mc:Choice xmlns:v="urn:schemas-microsoft-com:vml" Requires="v">
                <p:oleObj spid="_x0000_s13319" name="Equation" r:id="rId3" imgW="1422360" imgH="838080" progId="Equation.DSMT4">
                  <p:embed/>
                </p:oleObj>
              </mc:Choice>
              <mc:Fallback>
                <p:oleObj name="Equation" r:id="rId3" imgW="1422360" imgH="83808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2550" y="31242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3</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i="0" dirty="0" smtClean="0">
                <a:solidFill>
                  <a:srgbClr val="366092"/>
                </a:solidFill>
              </a:rPr>
              <a:t>Solve the equations </a:t>
            </a:r>
            <a:r>
              <a:rPr lang="en-US" b="1" i="0" dirty="0" smtClean="0">
                <a:solidFill>
                  <a:srgbClr val="366092"/>
                </a:solidFill>
              </a:rPr>
              <a:t>a. 		  </a:t>
            </a:r>
            <a:r>
              <a:rPr lang="en-US" i="0" dirty="0" smtClean="0">
                <a:solidFill>
                  <a:srgbClr val="366092"/>
                </a:solidFill>
              </a:rPr>
              <a:t>and  </a:t>
            </a:r>
            <a:r>
              <a:rPr lang="en-US" b="1" i="0" dirty="0" smtClean="0">
                <a:solidFill>
                  <a:srgbClr val="366092"/>
                </a:solidFill>
              </a:rPr>
              <a:t>b. </a:t>
            </a:r>
            <a:r>
              <a:rPr lang="en-US" i="0" dirty="0" smtClean="0">
                <a:solidFill>
                  <a:srgbClr val="0000FF"/>
                </a:solidFill>
              </a:rPr>
              <a:t>42 = </a:t>
            </a:r>
            <a:r>
              <a:rPr lang="en-US" i="0" dirty="0" smtClean="0">
                <a:solidFill>
                  <a:srgbClr val="0000FF"/>
                </a:solidFill>
                <a:latin typeface="Symbol" pitchFamily="18" charset="2"/>
              </a:rPr>
              <a:t>-</a:t>
            </a:r>
            <a:r>
              <a:rPr lang="en-US" i="0" dirty="0" smtClean="0">
                <a:solidFill>
                  <a:srgbClr val="0000FF"/>
                </a:solidFill>
              </a:rPr>
              <a:t>21</a:t>
            </a:r>
            <a:r>
              <a:rPr lang="en-US" i="1" dirty="0" smtClean="0">
                <a:solidFill>
                  <a:srgbClr val="0000FF"/>
                </a:solidFill>
              </a:rPr>
              <a:t>n</a:t>
            </a:r>
            <a:r>
              <a:rPr lang="en-US" i="0" dirty="0" smtClean="0">
                <a:solidFill>
                  <a:srgbClr val="366092"/>
                </a:solidFill>
              </a:rPr>
              <a:t>.  </a:t>
            </a:r>
          </a:p>
          <a:p>
            <a:pPr eaLnBrk="1" hangingPunct="1"/>
            <a:r>
              <a:rPr lang="en-US" b="1" i="0" dirty="0" smtClean="0"/>
              <a:t>Solutions</a:t>
            </a:r>
          </a:p>
          <a:p>
            <a:pPr eaLnBrk="1" hangingPunct="1">
              <a:lnSpc>
                <a:spcPct val="150000"/>
              </a:lnSpc>
              <a:buNone/>
            </a:pPr>
            <a:r>
              <a:rPr lang="en-US" b="1" i="0" dirty="0" smtClean="0"/>
              <a:t>a.</a:t>
            </a:r>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4" name="Object 3"/>
          <p:cNvGraphicFramePr>
            <a:graphicFrameLocks noChangeAspect="1"/>
          </p:cNvGraphicFramePr>
          <p:nvPr/>
        </p:nvGraphicFramePr>
        <p:xfrm>
          <a:off x="3873500" y="1409524"/>
          <a:ext cx="1308100" cy="279400"/>
        </p:xfrm>
        <a:graphic>
          <a:graphicData uri="http://schemas.openxmlformats.org/presentationml/2006/ole">
            <mc:AlternateContent xmlns:mc="http://schemas.openxmlformats.org/markup-compatibility/2006">
              <mc:Choice xmlns:v="urn:schemas-microsoft-com:vml" Requires="v">
                <p:oleObj spid="_x0000_s13320" name="Equation" r:id="rId5" imgW="1307880" imgH="279360" progId="Equation.DSMT4">
                  <p:embed/>
                </p:oleObj>
              </mc:Choice>
              <mc:Fallback>
                <p:oleObj name="Equation" r:id="rId5" imgW="1307880" imgH="27936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3500" y="1409524"/>
                        <a:ext cx="1308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447800" y="2590514"/>
          <a:ext cx="1308100" cy="279400"/>
        </p:xfrm>
        <a:graphic>
          <a:graphicData uri="http://schemas.openxmlformats.org/presentationml/2006/ole">
            <mc:AlternateContent xmlns:mc="http://schemas.openxmlformats.org/markup-compatibility/2006">
              <mc:Choice xmlns:v="urn:schemas-microsoft-com:vml" Requires="v">
                <p:oleObj spid="_x0000_s13321" name="Equation" r:id="rId7" imgW="1307880" imgH="279360" progId="Equation.DSMT4">
                  <p:embed/>
                </p:oleObj>
              </mc:Choice>
              <mc:Fallback>
                <p:oleObj name="Equation" r:id="rId7" imgW="1307880" imgH="27936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2590514"/>
                        <a:ext cx="1308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339850" y="4337050"/>
          <a:ext cx="1231900" cy="292100"/>
        </p:xfrm>
        <a:graphic>
          <a:graphicData uri="http://schemas.openxmlformats.org/presentationml/2006/ole">
            <mc:AlternateContent xmlns:mc="http://schemas.openxmlformats.org/markup-compatibility/2006">
              <mc:Choice xmlns:v="urn:schemas-microsoft-com:vml" Requires="v">
                <p:oleObj spid="_x0000_s13322" name="Equation" r:id="rId9" imgW="1231560" imgH="291960" progId="Equation.DSMT4">
                  <p:embed/>
                </p:oleObj>
              </mc:Choice>
              <mc:Fallback>
                <p:oleObj name="Equation" r:id="rId9" imgW="1231560" imgH="29196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9850" y="4337050"/>
                        <a:ext cx="1231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653822" y="4952293"/>
          <a:ext cx="939800" cy="292100"/>
        </p:xfrm>
        <a:graphic>
          <a:graphicData uri="http://schemas.openxmlformats.org/presentationml/2006/ole">
            <mc:AlternateContent xmlns:mc="http://schemas.openxmlformats.org/markup-compatibility/2006">
              <mc:Choice xmlns:v="urn:schemas-microsoft-com:vml" Requires="v">
                <p:oleObj spid="_x0000_s13323" name="Equation" r:id="rId11" imgW="939600" imgH="291960" progId="Equation.DSMT4">
                  <p:embed/>
                </p:oleObj>
              </mc:Choice>
              <mc:Fallback>
                <p:oleObj name="Equation" r:id="rId11" imgW="939600" imgH="291960" progId="Equation.DSMT4">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3822" y="4952293"/>
                        <a:ext cx="93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287889" y="2552354"/>
            <a:ext cx="4572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276600" y="3197364"/>
            <a:ext cx="5562600" cy="1015663"/>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the coefficient 4. </a:t>
            </a:r>
            <a:r>
              <a:rPr lang="en-US" sz="2000" dirty="0" smtClean="0">
                <a:solidFill>
                  <a:srgbClr val="008080"/>
                </a:solidFill>
              </a:rPr>
              <a:t>Note that in solving equations, the fraction form of division is used.</a:t>
            </a:r>
            <a:endParaRPr lang="en-US" sz="2000" dirty="0">
              <a:solidFill>
                <a:srgbClr val="008080"/>
              </a:solidFill>
              <a:latin typeface="+mn-lt"/>
            </a:endParaRPr>
          </a:p>
        </p:txBody>
      </p:sp>
      <p:sp>
        <p:nvSpPr>
          <p:cNvPr id="14" name="TextBox 13"/>
          <p:cNvSpPr txBox="1"/>
          <p:nvPr/>
        </p:nvSpPr>
        <p:spPr>
          <a:xfrm>
            <a:off x="3228621" y="4301559"/>
            <a:ext cx="5523090" cy="400110"/>
          </a:xfrm>
          <a:prstGeom prst="rect">
            <a:avLst/>
          </a:prstGeom>
          <a:noFill/>
        </p:spPr>
        <p:txBody>
          <a:bodyPr wrap="square" rtlCol="0">
            <a:spAutoFit/>
          </a:bodyPr>
          <a:lstStyle/>
          <a:p>
            <a:r>
              <a:rPr lang="en-US" sz="2000" dirty="0" smtClean="0">
                <a:solidFill>
                  <a:srgbClr val="008080"/>
                </a:solidFill>
                <a:latin typeface="+mn-lt"/>
              </a:rPr>
              <a:t>Simplify by performing the division on both sides.</a:t>
            </a:r>
            <a:endParaRPr lang="en-US" sz="2000" dirty="0">
              <a:solidFill>
                <a:srgbClr val="008080"/>
              </a:solidFill>
              <a:latin typeface="+mn-lt"/>
            </a:endParaRPr>
          </a:p>
        </p:txBody>
      </p:sp>
      <p:sp>
        <p:nvSpPr>
          <p:cNvPr id="15" name="TextBox 14"/>
          <p:cNvSpPr txBox="1"/>
          <p:nvPr/>
        </p:nvSpPr>
        <p:spPr>
          <a:xfrm>
            <a:off x="3200400" y="4911673"/>
            <a:ext cx="44196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0">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2" grpId="0"/>
      <p:bldP spid="13" grpId="0"/>
      <p:bldP spid="14"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258704" y="2573014"/>
            <a:ext cx="560696"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7" name="Rectangle 16"/>
          <p:cNvSpPr/>
          <p:nvPr/>
        </p:nvSpPr>
        <p:spPr>
          <a:xfrm>
            <a:off x="1219200" y="2559366"/>
            <a:ext cx="533400"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9221" name="Object 5"/>
          <p:cNvGraphicFramePr>
            <a:graphicFrameLocks noChangeAspect="1"/>
          </p:cNvGraphicFramePr>
          <p:nvPr/>
        </p:nvGraphicFramePr>
        <p:xfrm>
          <a:off x="1181100" y="2057400"/>
          <a:ext cx="1765300" cy="838200"/>
        </p:xfrm>
        <a:graphic>
          <a:graphicData uri="http://schemas.openxmlformats.org/presentationml/2006/ole">
            <mc:AlternateContent xmlns:mc="http://schemas.openxmlformats.org/markup-compatibility/2006">
              <mc:Choice xmlns:v="urn:schemas-microsoft-com:vml" Requires="v">
                <p:oleObj spid="_x0000_s35847" name="Equation" r:id="rId3" imgW="1765080" imgH="838080" progId="Equation.DSMT4">
                  <p:embed/>
                </p:oleObj>
              </mc:Choice>
              <mc:Fallback>
                <p:oleObj name="Equation" r:id="rId3" imgW="1765080" imgH="83808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1100" y="2057400"/>
                        <a:ext cx="176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3 (cont.)</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lnSpc>
                <a:spcPct val="150000"/>
              </a:lnSpc>
              <a:buNone/>
            </a:pPr>
            <a:r>
              <a:rPr lang="en-US" b="1" i="0" dirty="0" smtClean="0"/>
              <a:t>b.</a:t>
            </a:r>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371600" y="1527190"/>
          <a:ext cx="1460500" cy="279400"/>
        </p:xfrm>
        <a:graphic>
          <a:graphicData uri="http://schemas.openxmlformats.org/presentationml/2006/ole">
            <mc:AlternateContent xmlns:mc="http://schemas.openxmlformats.org/markup-compatibility/2006">
              <mc:Choice xmlns:v="urn:schemas-microsoft-com:vml" Requires="v">
                <p:oleObj spid="_x0000_s35848" name="Equation" r:id="rId5" imgW="1460160" imgH="279360" progId="Equation.DSMT4">
                  <p:embed/>
                </p:oleObj>
              </mc:Choice>
              <mc:Fallback>
                <p:oleObj name="Equation" r:id="rId5" imgW="1460160" imgH="27936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527190"/>
                        <a:ext cx="146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339850" y="3276600"/>
          <a:ext cx="1231900" cy="279400"/>
        </p:xfrm>
        <a:graphic>
          <a:graphicData uri="http://schemas.openxmlformats.org/presentationml/2006/ole">
            <mc:AlternateContent xmlns:mc="http://schemas.openxmlformats.org/markup-compatibility/2006">
              <mc:Choice xmlns:v="urn:schemas-microsoft-com:vml" Requires="v">
                <p:oleObj spid="_x0000_s35849" name="Equation" r:id="rId7" imgW="1231560" imgH="279360" progId="Equation.DSMT4">
                  <p:embed/>
                </p:oleObj>
              </mc:Choice>
              <mc:Fallback>
                <p:oleObj name="Equation" r:id="rId7" imgW="1231560" imgH="279360"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9850" y="3276600"/>
                        <a:ext cx="1231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347611" y="3962400"/>
          <a:ext cx="927100" cy="279400"/>
        </p:xfrm>
        <a:graphic>
          <a:graphicData uri="http://schemas.openxmlformats.org/presentationml/2006/ole">
            <mc:AlternateContent xmlns:mc="http://schemas.openxmlformats.org/markup-compatibility/2006">
              <mc:Choice xmlns:v="urn:schemas-microsoft-com:vml" Requires="v">
                <p:oleObj spid="_x0000_s35850" name="Equation" r:id="rId9" imgW="927000" imgH="279360" progId="Equation.DSMT4">
                  <p:embed/>
                </p:oleObj>
              </mc:Choice>
              <mc:Fallback>
                <p:oleObj name="Equation" r:id="rId9" imgW="927000" imgH="27936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47611" y="3962400"/>
                        <a:ext cx="927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810000" y="1488744"/>
            <a:ext cx="4572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810000" y="2130278"/>
            <a:ext cx="5029200" cy="707886"/>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the coefficient </a:t>
            </a:r>
            <a:r>
              <a:rPr lang="en-US" sz="2000" dirty="0" smtClean="0">
                <a:solidFill>
                  <a:srgbClr val="008080"/>
                </a:solidFill>
                <a:latin typeface="Symbol" pitchFamily="18" charset="2"/>
              </a:rPr>
              <a:t>-</a:t>
            </a:r>
            <a:r>
              <a:rPr lang="en-US" sz="2000" dirty="0" smtClean="0">
                <a:solidFill>
                  <a:srgbClr val="008080"/>
                </a:solidFill>
                <a:latin typeface="+mn-lt"/>
              </a:rPr>
              <a:t>21.</a:t>
            </a:r>
            <a:endParaRPr lang="en-US" sz="2000" dirty="0">
              <a:solidFill>
                <a:srgbClr val="008080"/>
              </a:solidFill>
              <a:latin typeface="+mn-lt"/>
            </a:endParaRPr>
          </a:p>
        </p:txBody>
      </p:sp>
      <p:sp>
        <p:nvSpPr>
          <p:cNvPr id="14" name="TextBox 13"/>
          <p:cNvSpPr txBox="1"/>
          <p:nvPr/>
        </p:nvSpPr>
        <p:spPr>
          <a:xfrm>
            <a:off x="3810000" y="3082778"/>
            <a:ext cx="4495800" cy="707886"/>
          </a:xfrm>
          <a:prstGeom prst="rect">
            <a:avLst/>
          </a:prstGeom>
          <a:noFill/>
        </p:spPr>
        <p:txBody>
          <a:bodyPr wrap="square" rtlCol="0">
            <a:spAutoFit/>
          </a:bodyPr>
          <a:lstStyle/>
          <a:p>
            <a:r>
              <a:rPr lang="en-US" sz="2000" dirty="0" smtClean="0">
                <a:solidFill>
                  <a:srgbClr val="008080"/>
                </a:solidFill>
                <a:latin typeface="+mn-lt"/>
              </a:rPr>
              <a:t>Simplify by performing the division on both sides.</a:t>
            </a:r>
            <a:endParaRPr lang="en-US" sz="2000" dirty="0">
              <a:solidFill>
                <a:srgbClr val="008080"/>
              </a:solidFill>
              <a:latin typeface="+mn-lt"/>
            </a:endParaRPr>
          </a:p>
        </p:txBody>
      </p:sp>
      <p:sp>
        <p:nvSpPr>
          <p:cNvPr id="15" name="TextBox 14"/>
          <p:cNvSpPr txBox="1"/>
          <p:nvPr/>
        </p:nvSpPr>
        <p:spPr>
          <a:xfrm>
            <a:off x="3778956" y="3946188"/>
            <a:ext cx="44196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2" grpId="0"/>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137848" y="4087504"/>
            <a:ext cx="443552"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1994848" y="4106840"/>
            <a:ext cx="443552"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18441" name="Object 9"/>
          <p:cNvGraphicFramePr>
            <a:graphicFrameLocks noGrp="1" noChangeAspect="1"/>
          </p:cNvGraphicFramePr>
          <p:nvPr>
            <p:ph idx="1"/>
          </p:nvPr>
        </p:nvGraphicFramePr>
        <p:xfrm>
          <a:off x="1318152" y="4138613"/>
          <a:ext cx="2235200" cy="346075"/>
        </p:xfrm>
        <a:graphic>
          <a:graphicData uri="http://schemas.openxmlformats.org/presentationml/2006/ole">
            <mc:AlternateContent xmlns:mc="http://schemas.openxmlformats.org/markup-compatibility/2006">
              <mc:Choice xmlns:v="urn:schemas-microsoft-com:vml" Requires="v">
                <p:oleObj spid="_x0000_s17416" name="Equation" r:id="rId3" imgW="2298600" imgH="355320" progId="Equation.DSMT4">
                  <p:embed/>
                </p:oleObj>
              </mc:Choice>
              <mc:Fallback>
                <p:oleObj name="Equation" r:id="rId3" imgW="2298600" imgH="355320" progId="Equation.DSMT4">
                  <p:embed/>
                  <p:pic>
                    <p:nvPicPr>
                      <p:cNvPr id="0" name="Object 15"/>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8152" y="4138613"/>
                        <a:ext cx="2235200"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Content Placeholder 2"/>
          <p:cNvSpPr txBox="1">
            <a:spLocks/>
          </p:cNvSpPr>
          <p:nvPr/>
        </p:nvSpPr>
        <p:spPr>
          <a:xfrm>
            <a:off x="457200" y="1280160"/>
            <a:ext cx="8229600" cy="4572000"/>
          </a:xfrm>
          <a:prstGeom prst="rect">
            <a:avLst/>
          </a:prstGeom>
        </p:spPr>
        <p:txBody>
          <a:bodyPr>
            <a:normAutofit/>
          </a:bodyPr>
          <a:lstStyle/>
          <a:p>
            <a:r>
              <a:rPr lang="en-US" sz="2800" dirty="0" smtClean="0">
                <a:solidFill>
                  <a:srgbClr val="366092"/>
                </a:solidFill>
              </a:rPr>
              <a:t>Solve the equations  </a:t>
            </a:r>
            <a:r>
              <a:rPr lang="en-US" sz="2800" b="1" dirty="0" smtClean="0">
                <a:solidFill>
                  <a:srgbClr val="366092"/>
                </a:solidFill>
              </a:rPr>
              <a:t>a.</a:t>
            </a:r>
            <a:r>
              <a:rPr lang="en-US" sz="2800" dirty="0" smtClean="0">
                <a:solidFill>
                  <a:srgbClr val="366092"/>
                </a:solidFill>
              </a:rPr>
              <a:t>                     	     and</a:t>
            </a:r>
          </a:p>
          <a:p>
            <a:r>
              <a:rPr lang="en-US" sz="2800" b="1" dirty="0" smtClean="0">
                <a:solidFill>
                  <a:srgbClr val="366092"/>
                </a:solidFill>
              </a:rPr>
              <a:t>b.  </a:t>
            </a:r>
            <a:r>
              <a:rPr lang="en-US" sz="2800" dirty="0" smtClean="0">
                <a:solidFill>
                  <a:srgbClr val="0000FF"/>
                </a:solidFill>
                <a:latin typeface="Symbol" pitchFamily="18" charset="2"/>
              </a:rPr>
              <a:t>-</a:t>
            </a:r>
            <a:r>
              <a:rPr lang="en-US" sz="2800" dirty="0" smtClean="0">
                <a:solidFill>
                  <a:srgbClr val="0000FF"/>
                </a:solidFill>
              </a:rPr>
              <a:t>15 = 4</a:t>
            </a:r>
            <a:r>
              <a:rPr lang="en-US" sz="2800" i="1" dirty="0" smtClean="0">
                <a:solidFill>
                  <a:srgbClr val="0000FF"/>
                </a:solidFill>
              </a:rPr>
              <a:t>y</a:t>
            </a:r>
            <a:r>
              <a:rPr lang="en-US" sz="2800" dirty="0" smtClean="0">
                <a:solidFill>
                  <a:srgbClr val="0000FF"/>
                </a:solidFill>
              </a:rPr>
              <a:t> </a:t>
            </a:r>
            <a:r>
              <a:rPr lang="en-US" sz="2800" dirty="0" smtClean="0">
                <a:solidFill>
                  <a:srgbClr val="0000FF"/>
                </a:solidFill>
                <a:latin typeface="Symbol" pitchFamily="18" charset="2"/>
              </a:rPr>
              <a:t>-</a:t>
            </a:r>
            <a:r>
              <a:rPr lang="en-US" sz="2800" dirty="0" smtClean="0">
                <a:solidFill>
                  <a:srgbClr val="0000FF"/>
                </a:solidFill>
              </a:rPr>
              <a:t> </a:t>
            </a:r>
            <a:r>
              <a:rPr lang="en-US" sz="2800" i="1" dirty="0" smtClean="0">
                <a:solidFill>
                  <a:srgbClr val="0000FF"/>
                </a:solidFill>
              </a:rPr>
              <a:t>y</a:t>
            </a:r>
            <a:r>
              <a:rPr lang="en-US" sz="2800" dirty="0" smtClean="0"/>
              <a:t>.</a:t>
            </a:r>
            <a:endParaRPr lang="en-US" sz="2800" dirty="0" smtClean="0">
              <a:solidFill>
                <a:srgbClr val="366092"/>
              </a:solidFill>
            </a:endParaRPr>
          </a:p>
          <a:p>
            <a:pPr>
              <a:lnSpc>
                <a:spcPct val="150000"/>
              </a:lnSpc>
            </a:pPr>
            <a:r>
              <a:rPr lang="en-US" sz="2800" b="1" dirty="0" smtClean="0">
                <a:solidFill>
                  <a:srgbClr val="366092"/>
                </a:solidFill>
              </a:rPr>
              <a:t>Solutions</a:t>
            </a:r>
          </a:p>
          <a:p>
            <a:r>
              <a:rPr lang="en-US" sz="2800" b="1" dirty="0" smtClean="0">
                <a:solidFill>
                  <a:srgbClr val="366092"/>
                </a:solidFill>
              </a:rPr>
              <a:t>a.</a:t>
            </a:r>
            <a:endParaRPr lang="en-US" sz="2800" b="1" dirty="0">
              <a:solidFill>
                <a:srgbClr val="366092"/>
              </a:solidFill>
            </a:endParaRPr>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4</a:t>
            </a:r>
            <a:endParaRPr lang="en-US" dirty="0">
              <a:solidFill>
                <a:srgbClr val="1F497D"/>
              </a:solidFill>
            </a:endParaRPr>
          </a:p>
        </p:txBody>
      </p:sp>
      <p:graphicFrame>
        <p:nvGraphicFramePr>
          <p:cNvPr id="4" name="Object 3"/>
          <p:cNvGraphicFramePr>
            <a:graphicFrameLocks noChangeAspect="1"/>
          </p:cNvGraphicFramePr>
          <p:nvPr/>
        </p:nvGraphicFramePr>
        <p:xfrm>
          <a:off x="3860801" y="1408466"/>
          <a:ext cx="2489200" cy="355600"/>
        </p:xfrm>
        <a:graphic>
          <a:graphicData uri="http://schemas.openxmlformats.org/presentationml/2006/ole">
            <mc:AlternateContent xmlns:mc="http://schemas.openxmlformats.org/markup-compatibility/2006">
              <mc:Choice xmlns:v="urn:schemas-microsoft-com:vml" Requires="v">
                <p:oleObj spid="_x0000_s17417" name="Equation" r:id="rId5" imgW="2489040" imgH="355320" progId="Equation.DSMT4">
                  <p:embed/>
                </p:oleObj>
              </mc:Choice>
              <mc:Fallback>
                <p:oleObj name="Equation" r:id="rId5" imgW="2489040" imgH="35532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0801" y="1408466"/>
                        <a:ext cx="24892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810000" y="2857500"/>
            <a:ext cx="4572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810000" y="4067314"/>
            <a:ext cx="5029200" cy="707886"/>
          </a:xfrm>
          <a:prstGeom prst="rect">
            <a:avLst/>
          </a:prstGeom>
          <a:noFill/>
        </p:spPr>
        <p:txBody>
          <a:bodyPr wrap="square" rtlCol="0">
            <a:spAutoFit/>
          </a:bodyPr>
          <a:lstStyle/>
          <a:p>
            <a:r>
              <a:rPr lang="en-US" sz="2000" dirty="0" smtClean="0">
                <a:solidFill>
                  <a:srgbClr val="008080"/>
                </a:solidFill>
                <a:latin typeface="+mn-lt"/>
              </a:rPr>
              <a:t>Using the addition principle, add –1 to both sides.</a:t>
            </a:r>
            <a:endParaRPr lang="en-US" sz="2000" dirty="0">
              <a:solidFill>
                <a:srgbClr val="008080"/>
              </a:solidFill>
              <a:latin typeface="+mn-lt"/>
            </a:endParaRPr>
          </a:p>
        </p:txBody>
      </p:sp>
      <p:sp>
        <p:nvSpPr>
          <p:cNvPr id="14" name="TextBox 13"/>
          <p:cNvSpPr txBox="1"/>
          <p:nvPr/>
        </p:nvSpPr>
        <p:spPr>
          <a:xfrm>
            <a:off x="3810000" y="4871627"/>
            <a:ext cx="44958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3810000" y="5488898"/>
            <a:ext cx="44196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
        <p:nvSpPr>
          <p:cNvPr id="16" name="TextBox 15"/>
          <p:cNvSpPr txBox="1"/>
          <p:nvPr/>
        </p:nvSpPr>
        <p:spPr>
          <a:xfrm>
            <a:off x="3810000" y="3549590"/>
            <a:ext cx="4572000" cy="400110"/>
          </a:xfrm>
          <a:prstGeom prst="rect">
            <a:avLst/>
          </a:prstGeom>
          <a:noFill/>
        </p:spPr>
        <p:txBody>
          <a:bodyPr wrap="square" rtlCol="0">
            <a:spAutoFit/>
          </a:bodyPr>
          <a:lstStyle/>
          <a:p>
            <a:r>
              <a:rPr lang="en-US" sz="2000" dirty="0" smtClean="0">
                <a:solidFill>
                  <a:srgbClr val="008080"/>
                </a:solidFill>
                <a:latin typeface="+mn-lt"/>
              </a:rPr>
              <a:t>Combine like terms.</a:t>
            </a:r>
            <a:endParaRPr lang="en-US" sz="2000" dirty="0">
              <a:solidFill>
                <a:srgbClr val="008080"/>
              </a:solidFill>
              <a:latin typeface="+mn-lt"/>
            </a:endParaRPr>
          </a:p>
        </p:txBody>
      </p:sp>
      <p:graphicFrame>
        <p:nvGraphicFramePr>
          <p:cNvPr id="18439" name="Object 7"/>
          <p:cNvGraphicFramePr>
            <a:graphicFrameLocks noChangeAspect="1"/>
          </p:cNvGraphicFramePr>
          <p:nvPr/>
        </p:nvGraphicFramePr>
        <p:xfrm>
          <a:off x="939800" y="2901950"/>
          <a:ext cx="2489200" cy="355600"/>
        </p:xfrm>
        <a:graphic>
          <a:graphicData uri="http://schemas.openxmlformats.org/presentationml/2006/ole">
            <mc:AlternateContent xmlns:mc="http://schemas.openxmlformats.org/markup-compatibility/2006">
              <mc:Choice xmlns:v="urn:schemas-microsoft-com:vml" Requires="v">
                <p:oleObj spid="_x0000_s17418" name="Equation" r:id="rId7" imgW="2489040" imgH="355320" progId="Equation.DSMT4">
                  <p:embed/>
                </p:oleObj>
              </mc:Choice>
              <mc:Fallback>
                <p:oleObj name="Equation" r:id="rId7" imgW="2489040" imgH="35532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9800" y="2901950"/>
                        <a:ext cx="24892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0" name="Object 8"/>
          <p:cNvGraphicFramePr>
            <a:graphicFrameLocks noChangeAspect="1"/>
          </p:cNvGraphicFramePr>
          <p:nvPr/>
        </p:nvGraphicFramePr>
        <p:xfrm>
          <a:off x="1767196" y="3520458"/>
          <a:ext cx="1384300" cy="355600"/>
        </p:xfrm>
        <a:graphic>
          <a:graphicData uri="http://schemas.openxmlformats.org/presentationml/2006/ole">
            <mc:AlternateContent xmlns:mc="http://schemas.openxmlformats.org/markup-compatibility/2006">
              <mc:Choice xmlns:v="urn:schemas-microsoft-com:vml" Requires="v">
                <p:oleObj spid="_x0000_s17419" name="Equation" r:id="rId9" imgW="1384200" imgH="355320" progId="Equation.DSMT4">
                  <p:embed/>
                </p:oleObj>
              </mc:Choice>
              <mc:Fallback>
                <p:oleObj name="Equation" r:id="rId9" imgW="1384200" imgH="35532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7196" y="3520458"/>
                        <a:ext cx="1384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2" name="Object 10"/>
          <p:cNvGraphicFramePr>
            <a:graphicFrameLocks noChangeAspect="1"/>
          </p:cNvGraphicFramePr>
          <p:nvPr/>
        </p:nvGraphicFramePr>
        <p:xfrm>
          <a:off x="1703124" y="4895850"/>
          <a:ext cx="1409700" cy="355600"/>
        </p:xfrm>
        <a:graphic>
          <a:graphicData uri="http://schemas.openxmlformats.org/presentationml/2006/ole">
            <mc:AlternateContent xmlns:mc="http://schemas.openxmlformats.org/markup-compatibility/2006">
              <mc:Choice xmlns:v="urn:schemas-microsoft-com:vml" Requires="v">
                <p:oleObj spid="_x0000_s17420" name="Equation" r:id="rId11" imgW="1409400" imgH="355320" progId="Equation.DSMT4">
                  <p:embed/>
                </p:oleObj>
              </mc:Choice>
              <mc:Fallback>
                <p:oleObj name="Equation" r:id="rId11" imgW="1409400" imgH="355320" progId="Equation.DSMT4">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3124" y="4895850"/>
                        <a:ext cx="1409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3" name="Object 11"/>
          <p:cNvGraphicFramePr>
            <a:graphicFrameLocks noChangeAspect="1"/>
          </p:cNvGraphicFramePr>
          <p:nvPr/>
        </p:nvGraphicFramePr>
        <p:xfrm>
          <a:off x="2183452" y="5511800"/>
          <a:ext cx="927100" cy="355600"/>
        </p:xfrm>
        <a:graphic>
          <a:graphicData uri="http://schemas.openxmlformats.org/presentationml/2006/ole">
            <mc:AlternateContent xmlns:mc="http://schemas.openxmlformats.org/markup-compatibility/2006">
              <mc:Choice xmlns:v="urn:schemas-microsoft-com:vml" Requires="v">
                <p:oleObj spid="_x0000_s17421" name="Equation" r:id="rId13" imgW="927000" imgH="355320" progId="Equation.DSMT4">
                  <p:embed/>
                </p:oleObj>
              </mc:Choice>
              <mc:Fallback>
                <p:oleObj name="Equation" r:id="rId13" imgW="927000" imgH="355320" progId="Equation.DSMT4">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83452" y="5511800"/>
                        <a:ext cx="9271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12" grpId="0"/>
      <p:bldP spid="13" grpId="0"/>
      <p:bldP spid="14"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1959592" y="3048000"/>
            <a:ext cx="263856"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ectangle 17"/>
          <p:cNvSpPr/>
          <p:nvPr/>
        </p:nvSpPr>
        <p:spPr>
          <a:xfrm>
            <a:off x="1115704" y="3053688"/>
            <a:ext cx="304800"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6872" name="Object 8"/>
          <p:cNvGraphicFramePr>
            <a:graphicFrameLocks noChangeAspect="1"/>
          </p:cNvGraphicFramePr>
          <p:nvPr/>
        </p:nvGraphicFramePr>
        <p:xfrm>
          <a:off x="941696" y="2541896"/>
          <a:ext cx="1384300" cy="838200"/>
        </p:xfrm>
        <a:graphic>
          <a:graphicData uri="http://schemas.openxmlformats.org/presentationml/2006/ole">
            <mc:AlternateContent xmlns:mc="http://schemas.openxmlformats.org/markup-compatibility/2006">
              <mc:Choice xmlns:v="urn:schemas-microsoft-com:vml" Requires="v">
                <p:oleObj spid="_x0000_s36873" name="Equation" r:id="rId3" imgW="1384200" imgH="838080" progId="Equation.DSMT4">
                  <p:embed/>
                </p:oleObj>
              </mc:Choice>
              <mc:Fallback>
                <p:oleObj name="Equation" r:id="rId3" imgW="1384200" imgH="8380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696" y="2541896"/>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Content Placeholder 19"/>
          <p:cNvSpPr>
            <a:spLocks noGrp="1"/>
          </p:cNvSpPr>
          <p:nvPr>
            <p:ph idx="1"/>
          </p:nvPr>
        </p:nvSpPr>
        <p:spPr/>
        <p:txBody>
          <a:bodyPr/>
          <a:lstStyle/>
          <a:p>
            <a:endParaRPr lang="en-US" dirty="0" smtClean="0"/>
          </a:p>
          <a:p>
            <a:endParaRPr lang="en-US" dirty="0"/>
          </a:p>
        </p:txBody>
      </p:sp>
      <p:sp>
        <p:nvSpPr>
          <p:cNvPr id="17" name="Content Placeholder 2"/>
          <p:cNvSpPr txBox="1">
            <a:spLocks/>
          </p:cNvSpPr>
          <p:nvPr/>
        </p:nvSpPr>
        <p:spPr>
          <a:xfrm>
            <a:off x="457200" y="1280160"/>
            <a:ext cx="8229600" cy="4572000"/>
          </a:xfrm>
          <a:prstGeom prst="rect">
            <a:avLst/>
          </a:prstGeom>
        </p:spPr>
        <p:txBody>
          <a:bodyPr>
            <a:normAutofit/>
          </a:bodyPr>
          <a:lstStyle/>
          <a:p>
            <a:r>
              <a:rPr lang="en-US" sz="2800" b="1" dirty="0" smtClean="0">
                <a:solidFill>
                  <a:srgbClr val="366092"/>
                </a:solidFill>
              </a:rPr>
              <a:t>b.</a:t>
            </a:r>
            <a:endParaRPr lang="en-US" sz="2800" b="1" dirty="0">
              <a:solidFill>
                <a:srgbClr val="366092"/>
              </a:solidFill>
            </a:endParaRPr>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4 (cont.)</a:t>
            </a:r>
            <a:endParaRPr lang="en-US" dirty="0">
              <a:solidFill>
                <a:srgbClr val="1F497D"/>
              </a:solidFill>
            </a:endParaRPr>
          </a:p>
        </p:txBody>
      </p:sp>
      <p:sp>
        <p:nvSpPr>
          <p:cNvPr id="12" name="TextBox 11"/>
          <p:cNvSpPr txBox="1"/>
          <p:nvPr/>
        </p:nvSpPr>
        <p:spPr>
          <a:xfrm>
            <a:off x="3505200" y="1357952"/>
            <a:ext cx="4572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505200" y="2567766"/>
            <a:ext cx="5029200" cy="707886"/>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3.</a:t>
            </a:r>
            <a:endParaRPr lang="en-US" sz="2000" dirty="0">
              <a:solidFill>
                <a:srgbClr val="008080"/>
              </a:solidFill>
              <a:latin typeface="+mn-lt"/>
            </a:endParaRPr>
          </a:p>
        </p:txBody>
      </p:sp>
      <p:sp>
        <p:nvSpPr>
          <p:cNvPr id="14" name="TextBox 13"/>
          <p:cNvSpPr txBox="1"/>
          <p:nvPr/>
        </p:nvSpPr>
        <p:spPr>
          <a:xfrm>
            <a:off x="3505200" y="3707019"/>
            <a:ext cx="44958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3505200" y="4408450"/>
            <a:ext cx="44196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
        <p:nvSpPr>
          <p:cNvPr id="16" name="TextBox 15"/>
          <p:cNvSpPr txBox="1"/>
          <p:nvPr/>
        </p:nvSpPr>
        <p:spPr>
          <a:xfrm>
            <a:off x="3505200" y="2050042"/>
            <a:ext cx="4572000" cy="400110"/>
          </a:xfrm>
          <a:prstGeom prst="rect">
            <a:avLst/>
          </a:prstGeom>
          <a:noFill/>
        </p:spPr>
        <p:txBody>
          <a:bodyPr wrap="square" rtlCol="0">
            <a:spAutoFit/>
          </a:bodyPr>
          <a:lstStyle/>
          <a:p>
            <a:r>
              <a:rPr lang="en-US" sz="2000" dirty="0" smtClean="0">
                <a:solidFill>
                  <a:srgbClr val="008080"/>
                </a:solidFill>
                <a:latin typeface="+mn-lt"/>
              </a:rPr>
              <a:t>Combine like terms.</a:t>
            </a:r>
            <a:endParaRPr lang="en-US" sz="2000" dirty="0">
              <a:solidFill>
                <a:srgbClr val="008080"/>
              </a:solidFill>
              <a:latin typeface="+mn-lt"/>
            </a:endParaRPr>
          </a:p>
        </p:txBody>
      </p:sp>
      <p:graphicFrame>
        <p:nvGraphicFramePr>
          <p:cNvPr id="18439" name="Object 7"/>
          <p:cNvGraphicFramePr>
            <a:graphicFrameLocks noChangeAspect="1"/>
          </p:cNvGraphicFramePr>
          <p:nvPr/>
        </p:nvGraphicFramePr>
        <p:xfrm>
          <a:off x="990600" y="1402402"/>
          <a:ext cx="1778000" cy="355600"/>
        </p:xfrm>
        <a:graphic>
          <a:graphicData uri="http://schemas.openxmlformats.org/presentationml/2006/ole">
            <mc:AlternateContent xmlns:mc="http://schemas.openxmlformats.org/markup-compatibility/2006">
              <mc:Choice xmlns:v="urn:schemas-microsoft-com:vml" Requires="v">
                <p:oleObj spid="_x0000_s36874" name="Equation" r:id="rId5" imgW="1777680" imgH="355320" progId="Equation.DSMT4">
                  <p:embed/>
                </p:oleObj>
              </mc:Choice>
              <mc:Fallback>
                <p:oleObj name="Equation" r:id="rId5" imgW="1777680" imgH="35532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1402402"/>
                        <a:ext cx="1778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0" name="Object 8"/>
          <p:cNvGraphicFramePr>
            <a:graphicFrameLocks noChangeAspect="1"/>
          </p:cNvGraphicFramePr>
          <p:nvPr/>
        </p:nvGraphicFramePr>
        <p:xfrm>
          <a:off x="1013134" y="2021527"/>
          <a:ext cx="1270000" cy="355600"/>
        </p:xfrm>
        <a:graphic>
          <a:graphicData uri="http://schemas.openxmlformats.org/presentationml/2006/ole">
            <mc:AlternateContent xmlns:mc="http://schemas.openxmlformats.org/markup-compatibility/2006">
              <mc:Choice xmlns:v="urn:schemas-microsoft-com:vml" Requires="v">
                <p:oleObj spid="_x0000_s36875" name="Equation" r:id="rId7" imgW="1269720" imgH="355320" progId="Equation.DSMT4">
                  <p:embed/>
                </p:oleObj>
              </mc:Choice>
              <mc:Fallback>
                <p:oleObj name="Equation" r:id="rId7" imgW="1269720" imgH="35532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13134" y="2021527"/>
                        <a:ext cx="1270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2" name="Object 10"/>
          <p:cNvGraphicFramePr>
            <a:graphicFrameLocks noChangeAspect="1"/>
          </p:cNvGraphicFramePr>
          <p:nvPr/>
        </p:nvGraphicFramePr>
        <p:xfrm>
          <a:off x="1150077" y="3752850"/>
          <a:ext cx="1231900" cy="355600"/>
        </p:xfrm>
        <a:graphic>
          <a:graphicData uri="http://schemas.openxmlformats.org/presentationml/2006/ole">
            <mc:AlternateContent xmlns:mc="http://schemas.openxmlformats.org/markup-compatibility/2006">
              <mc:Choice xmlns:v="urn:schemas-microsoft-com:vml" Requires="v">
                <p:oleObj spid="_x0000_s36876" name="Equation" r:id="rId9" imgW="1231560" imgH="355320" progId="Equation.DSMT4">
                  <p:embed/>
                </p:oleObj>
              </mc:Choice>
              <mc:Fallback>
                <p:oleObj name="Equation" r:id="rId9" imgW="1231560" imgH="355320" progId="Equation.DSMT4">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50077" y="3752850"/>
                        <a:ext cx="1231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43" name="Object 11"/>
          <p:cNvGraphicFramePr>
            <a:graphicFrameLocks noChangeAspect="1"/>
          </p:cNvGraphicFramePr>
          <p:nvPr/>
        </p:nvGraphicFramePr>
        <p:xfrm>
          <a:off x="1172633" y="4409744"/>
          <a:ext cx="927100" cy="355600"/>
        </p:xfrm>
        <a:graphic>
          <a:graphicData uri="http://schemas.openxmlformats.org/presentationml/2006/ole">
            <mc:AlternateContent xmlns:mc="http://schemas.openxmlformats.org/markup-compatibility/2006">
              <mc:Choice xmlns:v="urn:schemas-microsoft-com:vml" Requires="v">
                <p:oleObj spid="_x0000_s36877" name="Equation" r:id="rId11" imgW="927000" imgH="355320" progId="Equation.DSMT4">
                  <p:embed/>
                </p:oleObj>
              </mc:Choice>
              <mc:Fallback>
                <p:oleObj name="Equation" r:id="rId11" imgW="927000" imgH="355320" progId="Equation.DSMT4">
                  <p:embed/>
                  <p:pic>
                    <p:nvPicPr>
                      <p:cNvPr id="0"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72633" y="4409744"/>
                        <a:ext cx="9271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87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12"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eaLnBrk="1" fontAlgn="auto" hangingPunct="1">
              <a:spcAft>
                <a:spcPts val="0"/>
              </a:spcAft>
              <a:defRPr/>
            </a:pPr>
            <a:r>
              <a:rPr lang="en-US" sz="3200" dirty="0" smtClean="0">
                <a:solidFill>
                  <a:srgbClr val="1F497D"/>
                </a:solidFill>
                <a:cs typeface="Arial" pitchFamily="34" charset="0"/>
              </a:rPr>
              <a:t>Objectives</a:t>
            </a:r>
            <a:endParaRPr lang="en-US" sz="3200" dirty="0">
              <a:solidFill>
                <a:srgbClr val="1F497D"/>
              </a:solidFill>
              <a:cs typeface="Arial" pitchFamily="34" charset="0"/>
            </a:endParaRPr>
          </a:p>
        </p:txBody>
      </p:sp>
      <p:sp>
        <p:nvSpPr>
          <p:cNvPr id="3" name="Content Placeholder 2"/>
          <p:cNvSpPr>
            <a:spLocks noGrp="1"/>
          </p:cNvSpPr>
          <p:nvPr>
            <p:ph idx="1"/>
          </p:nvPr>
        </p:nvSpPr>
        <p:spPr/>
        <p:txBody>
          <a:bodyPr/>
          <a:lstStyle/>
          <a:p>
            <a:pPr indent="463550">
              <a:buFont typeface="Courier New" pitchFamily="49" charset="0"/>
              <a:buChar char="o"/>
            </a:pPr>
            <a:r>
              <a:rPr lang="en-US" i="0" dirty="0" smtClean="0">
                <a:solidFill>
                  <a:srgbClr val="366092"/>
                </a:solidFill>
              </a:rPr>
              <a:t>Be able to solve equations with integer coefficients  </a:t>
            </a:r>
          </a:p>
          <a:p>
            <a:pPr indent="463550"/>
            <a:r>
              <a:rPr lang="en-US" i="0" dirty="0" smtClean="0">
                <a:solidFill>
                  <a:srgbClr val="366092"/>
                </a:solidFill>
              </a:rPr>
              <a:t>and integer solutions.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Negative Constants, Negative Coefficients, and Negative Solutions</a:t>
            </a:r>
            <a:endParaRPr lang="en-US" sz="3200" dirty="0">
              <a:solidFill>
                <a:schemeClr val="accent1">
                  <a:lumMod val="50000"/>
                </a:schemeClr>
              </a:solidFill>
            </a:endParaRPr>
          </a:p>
        </p:txBody>
      </p:sp>
      <p:sp>
        <p:nvSpPr>
          <p:cNvPr id="4" name="Content Placeholder 2"/>
          <p:cNvSpPr txBox="1">
            <a:spLocks/>
          </p:cNvSpPr>
          <p:nvPr/>
        </p:nvSpPr>
        <p:spPr>
          <a:xfrm>
            <a:off x="457200" y="1097280"/>
            <a:ext cx="8229600" cy="4832092"/>
          </a:xfrm>
          <a:prstGeom prst="rect">
            <a:avLst/>
          </a:prstGeom>
          <a:solidFill>
            <a:srgbClr val="FFFFCC"/>
          </a:solidFill>
          <a:ln w="28575">
            <a:solidFill>
              <a:srgbClr val="000000"/>
            </a:solidFill>
          </a:ln>
        </p:spPr>
        <p:txBody>
          <a:bodyPr>
            <a:spAutoFit/>
          </a:bodyPr>
          <a:lstStyle/>
          <a:p>
            <a:pPr algn="ctr">
              <a:buNone/>
            </a:pPr>
            <a:r>
              <a:rPr lang="en-US" sz="2800" b="1" dirty="0" smtClean="0">
                <a:solidFill>
                  <a:srgbClr val="000000"/>
                </a:solidFill>
              </a:rPr>
              <a:t>Equations, Solution, Solution Set</a:t>
            </a:r>
          </a:p>
          <a:p>
            <a:r>
              <a:rPr lang="en-US" sz="2800" dirty="0" smtClean="0">
                <a:solidFill>
                  <a:srgbClr val="000000"/>
                </a:solidFill>
              </a:rPr>
              <a:t>An </a:t>
            </a:r>
            <a:r>
              <a:rPr lang="en-US" sz="2800" b="1" dirty="0" smtClean="0">
                <a:solidFill>
                  <a:srgbClr val="C00000"/>
                </a:solidFill>
              </a:rPr>
              <a:t>equation</a:t>
            </a:r>
            <a:r>
              <a:rPr lang="en-US" sz="2800" dirty="0" smtClean="0">
                <a:solidFill>
                  <a:srgbClr val="000000"/>
                </a:solidFill>
              </a:rPr>
              <a:t> is a statement that two expressions are equal.</a:t>
            </a:r>
          </a:p>
          <a:p>
            <a:r>
              <a:rPr lang="en-US" sz="2800" dirty="0" smtClean="0">
                <a:solidFill>
                  <a:srgbClr val="000000"/>
                </a:solidFill>
              </a:rPr>
              <a:t>A </a:t>
            </a:r>
            <a:r>
              <a:rPr lang="en-US" sz="2800" b="1" dirty="0" smtClean="0">
                <a:solidFill>
                  <a:srgbClr val="C00000"/>
                </a:solidFill>
              </a:rPr>
              <a:t>solution</a:t>
            </a:r>
            <a:r>
              <a:rPr lang="en-US" sz="2800" dirty="0" smtClean="0">
                <a:solidFill>
                  <a:srgbClr val="000000"/>
                </a:solidFill>
              </a:rPr>
              <a:t> to an equation is a number that gives a true statement when substituted for the variable.</a:t>
            </a:r>
          </a:p>
          <a:p>
            <a:r>
              <a:rPr lang="en-US" sz="2800" dirty="0" smtClean="0">
                <a:solidFill>
                  <a:srgbClr val="000000"/>
                </a:solidFill>
              </a:rPr>
              <a:t>A </a:t>
            </a:r>
            <a:r>
              <a:rPr lang="en-US" sz="2800" b="1" dirty="0" smtClean="0">
                <a:solidFill>
                  <a:srgbClr val="C00000"/>
                </a:solidFill>
              </a:rPr>
              <a:t>solution set </a:t>
            </a:r>
            <a:r>
              <a:rPr lang="en-US" sz="2800" dirty="0" smtClean="0">
                <a:solidFill>
                  <a:srgbClr val="000000"/>
                </a:solidFill>
              </a:rPr>
              <a:t>of an equation is the set of all solutions of the equation.</a:t>
            </a:r>
          </a:p>
          <a:p>
            <a:r>
              <a:rPr lang="en-US" sz="2800" dirty="0" smtClean="0">
                <a:solidFill>
                  <a:srgbClr val="000000"/>
                </a:solidFill>
              </a:rPr>
              <a:t>(</a:t>
            </a:r>
            <a:r>
              <a:rPr lang="en-US" sz="2800" b="1" dirty="0" smtClean="0">
                <a:solidFill>
                  <a:srgbClr val="000000"/>
                </a:solidFill>
              </a:rPr>
              <a:t>Note: </a:t>
            </a:r>
            <a:r>
              <a:rPr lang="en-US" sz="2800" dirty="0" smtClean="0">
                <a:solidFill>
                  <a:srgbClr val="000000"/>
                </a:solidFill>
              </a:rPr>
              <a:t>In this text, with a few exceptions, each equation will have only one number in its solution set. However, in future studies in mathematics, you will deal with equations that have more than one solution.)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1</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tabLst>
                <a:tab pos="463550" algn="l"/>
              </a:tabLst>
            </a:pPr>
            <a:r>
              <a:rPr lang="en-US" b="1" i="0" dirty="0" smtClean="0">
                <a:solidFill>
                  <a:srgbClr val="366092"/>
                </a:solidFill>
              </a:rPr>
              <a:t>a.</a:t>
            </a:r>
            <a:r>
              <a:rPr lang="en-US" i="0" dirty="0" smtClean="0">
                <a:solidFill>
                  <a:srgbClr val="366092"/>
                </a:solidFill>
              </a:rPr>
              <a:t>	Show that </a:t>
            </a:r>
            <a:r>
              <a:rPr lang="en-US" i="0" dirty="0" smtClean="0">
                <a:solidFill>
                  <a:srgbClr val="0000FF"/>
                </a:solidFill>
              </a:rPr>
              <a:t>–5</a:t>
            </a:r>
            <a:r>
              <a:rPr lang="en-US" i="0" dirty="0" smtClean="0">
                <a:solidFill>
                  <a:srgbClr val="366092"/>
                </a:solidFill>
              </a:rPr>
              <a:t> </a:t>
            </a:r>
            <a:r>
              <a:rPr lang="en-US" b="1" i="0" dirty="0" smtClean="0">
                <a:solidFill>
                  <a:srgbClr val="366092"/>
                </a:solidFill>
              </a:rPr>
              <a:t>is</a:t>
            </a:r>
            <a:r>
              <a:rPr lang="en-US" i="0" dirty="0" smtClean="0">
                <a:solidFill>
                  <a:srgbClr val="366092"/>
                </a:solidFill>
              </a:rPr>
              <a:t> a solution to the equation</a:t>
            </a:r>
          </a:p>
          <a:p>
            <a:pPr eaLnBrk="1" hangingPunct="1">
              <a:buNone/>
              <a:tabLst>
                <a:tab pos="463550" algn="l"/>
              </a:tabLst>
            </a:pPr>
            <a:endParaRPr lang="en-US" i="0" dirty="0" smtClean="0">
              <a:solidFill>
                <a:srgbClr val="366092"/>
              </a:solidFill>
            </a:endParaRPr>
          </a:p>
          <a:p>
            <a:pPr eaLnBrk="1" hangingPunct="1">
              <a:buNone/>
              <a:tabLst>
                <a:tab pos="463550" algn="l"/>
              </a:tabLst>
            </a:pPr>
            <a:endParaRPr lang="en-US" dirty="0" smtClean="0"/>
          </a:p>
          <a:p>
            <a:pPr eaLnBrk="1" hangingPunct="1">
              <a:buNone/>
              <a:tabLst>
                <a:tab pos="463550" algn="l"/>
              </a:tabLst>
            </a:pPr>
            <a:endParaRPr lang="en-US" i="0" dirty="0" smtClean="0">
              <a:solidFill>
                <a:srgbClr val="366092"/>
              </a:solidFill>
            </a:endParaRPr>
          </a:p>
          <a:p>
            <a:pPr eaLnBrk="1" hangingPunct="1">
              <a:buNone/>
              <a:tabLst>
                <a:tab pos="463550" algn="l"/>
              </a:tabLst>
            </a:pPr>
            <a:endParaRPr lang="en-US" dirty="0" smtClean="0"/>
          </a:p>
          <a:p>
            <a:pPr>
              <a:tabLst>
                <a:tab pos="465138" algn="l"/>
              </a:tabLst>
            </a:pPr>
            <a:r>
              <a:rPr lang="en-US" dirty="0" smtClean="0"/>
              <a:t>	Therefore, </a:t>
            </a:r>
            <a:r>
              <a:rPr lang="en-US" dirty="0" smtClean="0">
                <a:solidFill>
                  <a:srgbClr val="FF0000"/>
                </a:solidFill>
              </a:rPr>
              <a:t>–5 </a:t>
            </a:r>
            <a:r>
              <a:rPr lang="en-US" b="1" dirty="0" smtClean="0">
                <a:solidFill>
                  <a:srgbClr val="FF0000"/>
                </a:solidFill>
              </a:rPr>
              <a:t>is</a:t>
            </a:r>
            <a:r>
              <a:rPr lang="en-US" dirty="0" smtClean="0">
                <a:solidFill>
                  <a:srgbClr val="FF0000"/>
                </a:solidFill>
              </a:rPr>
              <a:t> a solution</a:t>
            </a:r>
            <a:r>
              <a:rPr lang="en-US" dirty="0" smtClean="0"/>
              <a:t>.</a:t>
            </a:r>
          </a:p>
          <a:p>
            <a:endParaRPr lang="en-US" dirty="0" smtClean="0"/>
          </a:p>
          <a:p>
            <a:pPr eaLnBrk="1" hangingPunct="1">
              <a:buNone/>
              <a:tabLst>
                <a:tab pos="463550" algn="l"/>
              </a:tabLst>
            </a:pPr>
            <a:endParaRPr lang="en-US" i="0" dirty="0" smtClean="0">
              <a:solidFill>
                <a:srgbClr val="366092"/>
              </a:solidFill>
            </a:endParaRPr>
          </a:p>
          <a:p>
            <a:pPr eaLnBrk="1" hangingPunct="1"/>
            <a:endParaRPr lang="en-US" dirty="0" smtClean="0"/>
          </a:p>
          <a:p>
            <a:pPr eaLnBrk="1" hangingPunct="1">
              <a:buNone/>
            </a:pPr>
            <a:endParaRPr lang="en-US" dirty="0" smtClean="0"/>
          </a:p>
        </p:txBody>
      </p:sp>
      <p:graphicFrame>
        <p:nvGraphicFramePr>
          <p:cNvPr id="18" name="Object 17"/>
          <p:cNvGraphicFramePr>
            <a:graphicFrameLocks noChangeAspect="1"/>
          </p:cNvGraphicFramePr>
          <p:nvPr/>
        </p:nvGraphicFramePr>
        <p:xfrm>
          <a:off x="7100248" y="1420504"/>
          <a:ext cx="1676400" cy="292100"/>
        </p:xfrm>
        <a:graphic>
          <a:graphicData uri="http://schemas.openxmlformats.org/presentationml/2006/ole">
            <mc:AlternateContent xmlns:mc="http://schemas.openxmlformats.org/markup-compatibility/2006">
              <mc:Choice xmlns:v="urn:schemas-microsoft-com:vml" Requires="v">
                <p:oleObj spid="_x0000_s2055" name="Equation" r:id="rId3" imgW="1676160" imgH="291960" progId="Equation.DSMT4">
                  <p:embed/>
                </p:oleObj>
              </mc:Choice>
              <mc:Fallback>
                <p:oleObj name="Equation" r:id="rId3" imgW="1676160" imgH="2919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0248" y="1420504"/>
                        <a:ext cx="1676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2397125" y="1981200"/>
          <a:ext cx="1600200" cy="292100"/>
        </p:xfrm>
        <a:graphic>
          <a:graphicData uri="http://schemas.openxmlformats.org/presentationml/2006/ole">
            <mc:AlternateContent xmlns:mc="http://schemas.openxmlformats.org/markup-compatibility/2006">
              <mc:Choice xmlns:v="urn:schemas-microsoft-com:vml" Requires="v">
                <p:oleObj spid="_x0000_s2056" name="Equation" r:id="rId5" imgW="1600200" imgH="291960" progId="Equation.DSMT4">
                  <p:embed/>
                </p:oleObj>
              </mc:Choice>
              <mc:Fallback>
                <p:oleObj name="Equation" r:id="rId5" imgW="16002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125" y="1981200"/>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205038" y="2460625"/>
          <a:ext cx="1803400" cy="685800"/>
        </p:xfrm>
        <a:graphic>
          <a:graphicData uri="http://schemas.openxmlformats.org/presentationml/2006/ole">
            <mc:AlternateContent xmlns:mc="http://schemas.openxmlformats.org/markup-compatibility/2006">
              <mc:Choice xmlns:v="urn:schemas-microsoft-com:vml" Requires="v">
                <p:oleObj spid="_x0000_s2057" name="Equation" r:id="rId7" imgW="1803240" imgH="685800" progId="Equation.DSMT4">
                  <p:embed/>
                </p:oleObj>
              </mc:Choice>
              <mc:Fallback>
                <p:oleObj name="Equation" r:id="rId7" imgW="1803240" imgH="685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5038" y="2460625"/>
                        <a:ext cx="1803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514600" y="3290248"/>
          <a:ext cx="1473200" cy="279400"/>
        </p:xfrm>
        <a:graphic>
          <a:graphicData uri="http://schemas.openxmlformats.org/presentationml/2006/ole">
            <mc:AlternateContent xmlns:mc="http://schemas.openxmlformats.org/markup-compatibility/2006">
              <mc:Choice xmlns:v="urn:schemas-microsoft-com:vml" Requires="v">
                <p:oleObj spid="_x0000_s2058" name="Equation" r:id="rId9" imgW="1473120" imgH="279360" progId="Equation.DSMT4">
                  <p:embed/>
                </p:oleObj>
              </mc:Choice>
              <mc:Fallback>
                <p:oleObj name="Equation" r:id="rId9" imgW="147312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290248"/>
                        <a:ext cx="147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1 (cont.)</a:t>
            </a:r>
            <a:endParaRPr lang="en-US" dirty="0">
              <a:solidFill>
                <a:srgbClr val="1F497D"/>
              </a:solidFill>
            </a:endParaRPr>
          </a:p>
        </p:txBody>
      </p:sp>
      <p:sp>
        <p:nvSpPr>
          <p:cNvPr id="17410" name="Content Placeholder 2"/>
          <p:cNvSpPr>
            <a:spLocks noGrp="1"/>
          </p:cNvSpPr>
          <p:nvPr>
            <p:ph idx="1"/>
          </p:nvPr>
        </p:nvSpPr>
        <p:spPr/>
        <p:txBody>
          <a:bodyPr/>
          <a:lstStyle/>
          <a:p>
            <a:pPr>
              <a:tabLst>
                <a:tab pos="463550" algn="l"/>
              </a:tabLst>
            </a:pPr>
            <a:r>
              <a:rPr lang="en-US" b="1" dirty="0" smtClean="0"/>
              <a:t>b.	</a:t>
            </a:r>
            <a:r>
              <a:rPr lang="en-US" dirty="0" smtClean="0"/>
              <a:t>Show that </a:t>
            </a:r>
            <a:r>
              <a:rPr lang="en-US" dirty="0" smtClean="0">
                <a:solidFill>
                  <a:srgbClr val="0000FF"/>
                </a:solidFill>
              </a:rPr>
              <a:t>6</a:t>
            </a:r>
            <a:r>
              <a:rPr lang="en-US" dirty="0" smtClean="0"/>
              <a:t> </a:t>
            </a:r>
            <a:r>
              <a:rPr lang="en-US" b="1" dirty="0" smtClean="0"/>
              <a:t>is not </a:t>
            </a:r>
            <a:r>
              <a:rPr lang="en-US" dirty="0" smtClean="0"/>
              <a:t>a solution to the equation </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endParaRPr lang="en-US" dirty="0" smtClean="0"/>
          </a:p>
          <a:p>
            <a:pPr>
              <a:tabLst>
                <a:tab pos="465138" algn="l"/>
              </a:tabLst>
            </a:pPr>
            <a:r>
              <a:rPr lang="en-US" dirty="0" smtClean="0"/>
              <a:t>	Therefore, </a:t>
            </a:r>
            <a:r>
              <a:rPr lang="en-US" dirty="0" smtClean="0">
                <a:solidFill>
                  <a:srgbClr val="FF0000"/>
                </a:solidFill>
              </a:rPr>
              <a:t>6 </a:t>
            </a:r>
            <a:r>
              <a:rPr lang="en-US" b="1" dirty="0" smtClean="0">
                <a:solidFill>
                  <a:srgbClr val="FF0000"/>
                </a:solidFill>
              </a:rPr>
              <a:t>is not </a:t>
            </a:r>
            <a:r>
              <a:rPr lang="en-US" dirty="0" smtClean="0">
                <a:solidFill>
                  <a:srgbClr val="FF0000"/>
                </a:solidFill>
              </a:rPr>
              <a:t>a solution</a:t>
            </a:r>
            <a:r>
              <a:rPr lang="en-US" dirty="0" smtClean="0"/>
              <a:t>.</a:t>
            </a:r>
          </a:p>
          <a:p>
            <a:endParaRPr lang="en-US" dirty="0" smtClean="0"/>
          </a:p>
          <a:p>
            <a:pPr>
              <a:tabLst>
                <a:tab pos="463550" algn="l"/>
              </a:tabLst>
            </a:pPr>
            <a:endParaRPr lang="en-US" dirty="0" smtClean="0"/>
          </a:p>
        </p:txBody>
      </p:sp>
      <p:graphicFrame>
        <p:nvGraphicFramePr>
          <p:cNvPr id="18" name="Object 17"/>
          <p:cNvGraphicFramePr>
            <a:graphicFrameLocks noChangeAspect="1"/>
          </p:cNvGraphicFramePr>
          <p:nvPr/>
        </p:nvGraphicFramePr>
        <p:xfrm>
          <a:off x="990600" y="1828800"/>
          <a:ext cx="1676400" cy="292100"/>
        </p:xfrm>
        <a:graphic>
          <a:graphicData uri="http://schemas.openxmlformats.org/presentationml/2006/ole">
            <mc:AlternateContent xmlns:mc="http://schemas.openxmlformats.org/markup-compatibility/2006">
              <mc:Choice xmlns:v="urn:schemas-microsoft-com:vml" Requires="v">
                <p:oleObj spid="_x0000_s32775" name="Equation" r:id="rId3" imgW="1676160" imgH="291960" progId="Equation.DSMT4">
                  <p:embed/>
                </p:oleObj>
              </mc:Choice>
              <mc:Fallback>
                <p:oleObj name="Equation" r:id="rId3" imgW="1676160" imgH="2919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828800"/>
                        <a:ext cx="1676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2" name="Object 4"/>
          <p:cNvGraphicFramePr>
            <a:graphicFrameLocks noChangeAspect="1"/>
          </p:cNvGraphicFramePr>
          <p:nvPr/>
        </p:nvGraphicFramePr>
        <p:xfrm>
          <a:off x="2347913" y="2452688"/>
          <a:ext cx="1600200" cy="292100"/>
        </p:xfrm>
        <a:graphic>
          <a:graphicData uri="http://schemas.openxmlformats.org/presentationml/2006/ole">
            <mc:AlternateContent xmlns:mc="http://schemas.openxmlformats.org/markup-compatibility/2006">
              <mc:Choice xmlns:v="urn:schemas-microsoft-com:vml" Requires="v">
                <p:oleObj spid="_x0000_s32776" name="Equation" r:id="rId5" imgW="1600200" imgH="291960" progId="Equation.DSMT4">
                  <p:embed/>
                </p:oleObj>
              </mc:Choice>
              <mc:Fallback>
                <p:oleObj name="Equation" r:id="rId5" imgW="16002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47913" y="2452688"/>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2368859" y="2922588"/>
          <a:ext cx="1600200" cy="685800"/>
        </p:xfrm>
        <a:graphic>
          <a:graphicData uri="http://schemas.openxmlformats.org/presentationml/2006/ole">
            <mc:AlternateContent xmlns:mc="http://schemas.openxmlformats.org/markup-compatibility/2006">
              <mc:Choice xmlns:v="urn:schemas-microsoft-com:vml" Requires="v">
                <p:oleObj spid="_x0000_s32777" name="Equation" r:id="rId7" imgW="1600200" imgH="685800" progId="Equation.DSMT4">
                  <p:embed/>
                </p:oleObj>
              </mc:Choice>
              <mc:Fallback>
                <p:oleObj name="Equation" r:id="rId7" imgW="1600200" imgH="685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8859" y="2922588"/>
                        <a:ext cx="1600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2833048" y="3761096"/>
          <a:ext cx="1104900" cy="292100"/>
        </p:xfrm>
        <a:graphic>
          <a:graphicData uri="http://schemas.openxmlformats.org/presentationml/2006/ole">
            <mc:AlternateContent xmlns:mc="http://schemas.openxmlformats.org/markup-compatibility/2006">
              <mc:Choice xmlns:v="urn:schemas-microsoft-com:vml" Requires="v">
                <p:oleObj spid="_x0000_s32778" name="Equation" r:id="rId9" imgW="1104840" imgH="291960" progId="Equation.DSMT4">
                  <p:embed/>
                </p:oleObj>
              </mc:Choice>
              <mc:Fallback>
                <p:oleObj name="Equation" r:id="rId9" imgW="11048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33048" y="3761096"/>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Restating the Basic Principles for Solving Equations</a:t>
            </a:r>
            <a:endParaRPr lang="en-US" dirty="0">
              <a:solidFill>
                <a:srgbClr val="1F497D"/>
              </a:solidFill>
            </a:endParaRPr>
          </a:p>
        </p:txBody>
      </p:sp>
      <p:sp>
        <p:nvSpPr>
          <p:cNvPr id="12" name="Content Placeholder 2"/>
          <p:cNvSpPr txBox="1">
            <a:spLocks/>
          </p:cNvSpPr>
          <p:nvPr/>
        </p:nvSpPr>
        <p:spPr>
          <a:xfrm>
            <a:off x="457200" y="1280160"/>
            <a:ext cx="8229600" cy="4324261"/>
          </a:xfrm>
          <a:prstGeom prst="rect">
            <a:avLst/>
          </a:prstGeom>
          <a:solidFill>
            <a:srgbClr val="FFFFCC"/>
          </a:solidFill>
          <a:ln w="28575">
            <a:solidFill>
              <a:srgbClr val="000000"/>
            </a:solidFill>
          </a:ln>
        </p:spPr>
        <p:txBody>
          <a:bodyPr>
            <a:spAutoFit/>
          </a:bodyPr>
          <a:lstStyle/>
          <a:p>
            <a:r>
              <a:rPr lang="en-US" sz="2800" dirty="0" smtClean="0">
                <a:solidFill>
                  <a:srgbClr val="000000"/>
                </a:solidFill>
              </a:rPr>
              <a:t>In the three basic principles stated here, </a:t>
            </a:r>
            <a:r>
              <a:rPr lang="en-US" sz="2800" i="1" dirty="0" smtClean="0">
                <a:solidFill>
                  <a:srgbClr val="000000"/>
                </a:solidFill>
              </a:rPr>
              <a:t>A</a:t>
            </a:r>
            <a:r>
              <a:rPr lang="en-US" sz="2800" dirty="0" smtClean="0">
                <a:solidFill>
                  <a:srgbClr val="000000"/>
                </a:solidFill>
              </a:rPr>
              <a:t>, </a:t>
            </a:r>
            <a:r>
              <a:rPr lang="en-US" sz="2800" i="1" dirty="0" smtClean="0">
                <a:solidFill>
                  <a:srgbClr val="000000"/>
                </a:solidFill>
              </a:rPr>
              <a:t>B</a:t>
            </a:r>
            <a:r>
              <a:rPr lang="en-US" sz="2800" dirty="0" smtClean="0">
                <a:solidFill>
                  <a:srgbClr val="000000"/>
                </a:solidFill>
              </a:rPr>
              <a:t>, and </a:t>
            </a:r>
            <a:r>
              <a:rPr lang="en-US" sz="2800" i="1" dirty="0" smtClean="0">
                <a:solidFill>
                  <a:srgbClr val="000000"/>
                </a:solidFill>
              </a:rPr>
              <a:t>C</a:t>
            </a:r>
            <a:r>
              <a:rPr lang="en-US" sz="2800" dirty="0" smtClean="0">
                <a:solidFill>
                  <a:srgbClr val="000000"/>
                </a:solidFill>
              </a:rPr>
              <a:t> represent numbers (constants) or expressions that may involve variables.</a:t>
            </a:r>
            <a:endParaRPr lang="en-US" sz="2800" b="1" dirty="0" smtClean="0">
              <a:solidFill>
                <a:srgbClr val="000000"/>
              </a:solidFill>
            </a:endParaRPr>
          </a:p>
          <a:p>
            <a:pPr>
              <a:spcBef>
                <a:spcPts val="600"/>
              </a:spcBef>
              <a:tabLst>
                <a:tab pos="465138" algn="l"/>
              </a:tabLst>
            </a:pPr>
            <a:r>
              <a:rPr lang="en-US" sz="2800" b="1" dirty="0" smtClean="0">
                <a:solidFill>
                  <a:srgbClr val="000000"/>
                </a:solidFill>
              </a:rPr>
              <a:t>1.	</a:t>
            </a:r>
            <a:r>
              <a:rPr lang="en-US" sz="2800" dirty="0" smtClean="0">
                <a:solidFill>
                  <a:srgbClr val="000000"/>
                </a:solidFill>
              </a:rPr>
              <a:t>The</a:t>
            </a:r>
            <a:r>
              <a:rPr lang="en-US" sz="2800" b="1" dirty="0" smtClean="0">
                <a:solidFill>
                  <a:srgbClr val="000000"/>
                </a:solidFill>
              </a:rPr>
              <a:t> </a:t>
            </a:r>
            <a:r>
              <a:rPr lang="en-US" sz="2800" b="1" dirty="0" smtClean="0">
                <a:solidFill>
                  <a:srgbClr val="C00000"/>
                </a:solidFill>
              </a:rPr>
              <a:t>Addition Principle</a:t>
            </a:r>
            <a:r>
              <a:rPr lang="en-US" sz="2800" b="1" dirty="0" smtClean="0">
                <a:solidFill>
                  <a:srgbClr val="000000"/>
                </a:solidFill>
              </a:rPr>
              <a:t>:</a:t>
            </a:r>
            <a:r>
              <a:rPr lang="en-US" sz="2800" dirty="0" smtClean="0">
                <a:solidFill>
                  <a:srgbClr val="000000"/>
                </a:solidFill>
              </a:rPr>
              <a:t>	</a:t>
            </a:r>
          </a:p>
          <a:p>
            <a:pPr>
              <a:tabLst>
                <a:tab pos="465138" algn="l"/>
              </a:tabLst>
            </a:pPr>
            <a:r>
              <a:rPr lang="en-US" sz="2800" dirty="0" smtClean="0">
                <a:solidFill>
                  <a:srgbClr val="000000"/>
                </a:solidFill>
              </a:rPr>
              <a:t>			</a:t>
            </a:r>
          </a:p>
          <a:p>
            <a:pPr>
              <a:tabLst>
                <a:tab pos="465138" algn="l"/>
              </a:tabLst>
            </a:pPr>
            <a:endParaRPr lang="en-US" sz="2800" dirty="0" smtClean="0">
              <a:solidFill>
                <a:srgbClr val="000000"/>
              </a:solidFill>
            </a:endParaRPr>
          </a:p>
          <a:p>
            <a:pPr>
              <a:spcBef>
                <a:spcPts val="1200"/>
              </a:spcBef>
              <a:tabLst>
                <a:tab pos="465138" algn="l"/>
              </a:tabLst>
            </a:pPr>
            <a:r>
              <a:rPr lang="en-US" sz="2800" b="1" dirty="0" smtClean="0">
                <a:solidFill>
                  <a:srgbClr val="000000"/>
                </a:solidFill>
              </a:rPr>
              <a:t>2.	</a:t>
            </a:r>
            <a:r>
              <a:rPr lang="en-US" sz="2800" dirty="0" smtClean="0">
                <a:solidFill>
                  <a:srgbClr val="000000"/>
                </a:solidFill>
              </a:rPr>
              <a:t>The </a:t>
            </a:r>
            <a:r>
              <a:rPr lang="en-US" sz="2800" b="1" dirty="0" smtClean="0">
                <a:solidFill>
                  <a:srgbClr val="C00000"/>
                </a:solidFill>
              </a:rPr>
              <a:t>Subtraction Principle</a:t>
            </a:r>
            <a:r>
              <a:rPr lang="en-US" sz="2800" b="1" dirty="0" smtClean="0">
                <a:solidFill>
                  <a:srgbClr val="000000"/>
                </a:solidFill>
              </a:rPr>
              <a:t>:</a:t>
            </a:r>
          </a:p>
          <a:p>
            <a:pPr>
              <a:tabLst>
                <a:tab pos="465138" algn="l"/>
              </a:tabLst>
            </a:pPr>
            <a:endParaRPr lang="en-US" sz="3200" dirty="0" smtClean="0">
              <a:solidFill>
                <a:srgbClr val="000000"/>
              </a:solidFill>
            </a:endParaRPr>
          </a:p>
          <a:p>
            <a:endParaRPr lang="en-US" sz="3200" dirty="0">
              <a:solidFill>
                <a:srgbClr val="000000"/>
              </a:solidFill>
            </a:endParaRPr>
          </a:p>
        </p:txBody>
      </p:sp>
      <p:graphicFrame>
        <p:nvGraphicFramePr>
          <p:cNvPr id="7173" name="Object 9"/>
          <p:cNvGraphicFramePr>
            <a:graphicFrameLocks noChangeAspect="1"/>
          </p:cNvGraphicFramePr>
          <p:nvPr/>
        </p:nvGraphicFramePr>
        <p:xfrm>
          <a:off x="1629228" y="3202214"/>
          <a:ext cx="5346700" cy="774700"/>
        </p:xfrm>
        <a:graphic>
          <a:graphicData uri="http://schemas.openxmlformats.org/presentationml/2006/ole">
            <mc:AlternateContent xmlns:mc="http://schemas.openxmlformats.org/markup-compatibility/2006">
              <mc:Choice xmlns:v="urn:schemas-microsoft-com:vml" Requires="v">
                <p:oleObj spid="_x0000_s7175" name="Equation" r:id="rId3" imgW="5346360" imgH="774360" progId="Equation.DSMT4">
                  <p:embed/>
                </p:oleObj>
              </mc:Choice>
              <mc:Fallback>
                <p:oleObj name="Equation" r:id="rId3" imgW="5346360" imgH="77436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9228" y="3202214"/>
                        <a:ext cx="53467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10"/>
          <p:cNvGraphicFramePr>
            <a:graphicFrameLocks noChangeAspect="1"/>
          </p:cNvGraphicFramePr>
          <p:nvPr/>
        </p:nvGraphicFramePr>
        <p:xfrm>
          <a:off x="1676400" y="4635500"/>
          <a:ext cx="5448300" cy="774700"/>
        </p:xfrm>
        <a:graphic>
          <a:graphicData uri="http://schemas.openxmlformats.org/presentationml/2006/ole">
            <mc:AlternateContent xmlns:mc="http://schemas.openxmlformats.org/markup-compatibility/2006">
              <mc:Choice xmlns:v="urn:schemas-microsoft-com:vml" Requires="v">
                <p:oleObj spid="_x0000_s7176" name="Equation" r:id="rId5" imgW="5448300" imgH="774700" progId="Equation.DSMT4">
                  <p:embed/>
                </p:oleObj>
              </mc:Choice>
              <mc:Fallback>
                <p:oleObj name="Equation" r:id="rId5" imgW="5448300" imgH="77470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635500"/>
                        <a:ext cx="54483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Restating the Basic Principles for Solving Equations (cont.)</a:t>
            </a:r>
            <a:endParaRPr lang="en-US" dirty="0">
              <a:solidFill>
                <a:srgbClr val="1F497D"/>
              </a:solidFill>
            </a:endParaRPr>
          </a:p>
        </p:txBody>
      </p:sp>
      <p:sp>
        <p:nvSpPr>
          <p:cNvPr id="12"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a:tabLst>
                <a:tab pos="465138" algn="l"/>
              </a:tabLst>
            </a:pPr>
            <a:r>
              <a:rPr lang="en-US" sz="2800" b="1" dirty="0" smtClean="0">
                <a:solidFill>
                  <a:srgbClr val="000000"/>
                </a:solidFill>
              </a:rPr>
              <a:t>3.	</a:t>
            </a:r>
            <a:r>
              <a:rPr lang="en-US" sz="2800" dirty="0" smtClean="0">
                <a:solidFill>
                  <a:srgbClr val="000000"/>
                </a:solidFill>
              </a:rPr>
              <a:t>The</a:t>
            </a:r>
            <a:r>
              <a:rPr lang="en-US" sz="2800" b="1" dirty="0" smtClean="0">
                <a:solidFill>
                  <a:srgbClr val="000000"/>
                </a:solidFill>
              </a:rPr>
              <a:t> </a:t>
            </a:r>
            <a:r>
              <a:rPr lang="en-US" sz="2800" b="1" dirty="0" smtClean="0">
                <a:solidFill>
                  <a:srgbClr val="C00000"/>
                </a:solidFill>
              </a:rPr>
              <a:t>Division Principle</a:t>
            </a:r>
            <a:r>
              <a:rPr lang="en-US" sz="2800" b="1" dirty="0" smtClean="0">
                <a:solidFill>
                  <a:srgbClr val="000000"/>
                </a:solidFill>
              </a:rPr>
              <a:t>:</a:t>
            </a:r>
          </a:p>
          <a:p>
            <a:endParaRPr lang="en-US" sz="2800" b="1" dirty="0" smtClean="0">
              <a:solidFill>
                <a:srgbClr val="000000"/>
              </a:solidFill>
            </a:endParaRPr>
          </a:p>
          <a:p>
            <a:endParaRPr lang="en-US" sz="2800" b="1" dirty="0" smtClean="0">
              <a:solidFill>
                <a:srgbClr val="000000"/>
              </a:solidFill>
            </a:endParaRPr>
          </a:p>
          <a:p>
            <a:endParaRPr lang="en-US" sz="2800" b="1" dirty="0" smtClean="0">
              <a:solidFill>
                <a:srgbClr val="000000"/>
              </a:solidFill>
            </a:endParaRPr>
          </a:p>
          <a:p>
            <a:endParaRPr lang="en-US" sz="2800" dirty="0" smtClean="0">
              <a:solidFill>
                <a:srgbClr val="000000"/>
              </a:solidFill>
            </a:endParaRPr>
          </a:p>
          <a:p>
            <a:r>
              <a:rPr lang="en-US" sz="2800" dirty="0" smtClean="0">
                <a:solidFill>
                  <a:srgbClr val="000000"/>
                </a:solidFill>
              </a:rPr>
              <a:t>Essentially, these three principles say that if we perform the same operation on both sides of an equation, the resulting equation will have the same solution as the original equation. Equations with the same solution sets are said to be </a:t>
            </a:r>
            <a:r>
              <a:rPr lang="en-US" sz="2800" b="1" dirty="0" smtClean="0">
                <a:solidFill>
                  <a:srgbClr val="C00000"/>
                </a:solidFill>
              </a:rPr>
              <a:t>equivalent</a:t>
            </a:r>
            <a:r>
              <a:rPr lang="en-US" sz="2800" b="1" dirty="0" smtClean="0">
                <a:solidFill>
                  <a:srgbClr val="000000"/>
                </a:solidFill>
              </a:rPr>
              <a:t>.</a:t>
            </a:r>
            <a:endParaRPr lang="en-US" sz="3200" dirty="0">
              <a:solidFill>
                <a:srgbClr val="000000"/>
              </a:solidFill>
            </a:endParaRPr>
          </a:p>
        </p:txBody>
      </p:sp>
      <p:graphicFrame>
        <p:nvGraphicFramePr>
          <p:cNvPr id="7175" name="Object 11"/>
          <p:cNvGraphicFramePr>
            <a:graphicFrameLocks noChangeAspect="1"/>
          </p:cNvGraphicFramePr>
          <p:nvPr/>
        </p:nvGraphicFramePr>
        <p:xfrm>
          <a:off x="1877704" y="1828800"/>
          <a:ext cx="6578600" cy="1206500"/>
        </p:xfrm>
        <a:graphic>
          <a:graphicData uri="http://schemas.openxmlformats.org/presentationml/2006/ole">
            <mc:AlternateContent xmlns:mc="http://schemas.openxmlformats.org/markup-compatibility/2006">
              <mc:Choice xmlns:v="urn:schemas-microsoft-com:vml" Requires="v">
                <p:oleObj spid="_x0000_s33797" name="Equation" r:id="rId3" imgW="6578600" imgH="1206500" progId="Equation.DSMT4">
                  <p:embed/>
                </p:oleObj>
              </mc:Choice>
              <mc:Fallback>
                <p:oleObj name="Equation" r:id="rId3" imgW="6578600" imgH="12065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7704" y="1828800"/>
                        <a:ext cx="65786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2985448" y="2689436"/>
            <a:ext cx="457200"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1600200" y="2675788"/>
            <a:ext cx="457200"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9221" name="Object 5"/>
          <p:cNvGraphicFramePr>
            <a:graphicFrameLocks noChangeAspect="1"/>
          </p:cNvGraphicFramePr>
          <p:nvPr/>
        </p:nvGraphicFramePr>
        <p:xfrm>
          <a:off x="869950" y="2735842"/>
          <a:ext cx="2552700" cy="292100"/>
        </p:xfrm>
        <a:graphic>
          <a:graphicData uri="http://schemas.openxmlformats.org/presentationml/2006/ole">
            <mc:AlternateContent xmlns:mc="http://schemas.openxmlformats.org/markup-compatibility/2006">
              <mc:Choice xmlns:v="urn:schemas-microsoft-com:vml" Requires="v">
                <p:oleObj spid="_x0000_s8200" name="Equation" r:id="rId3" imgW="2552400" imgH="291960" progId="Equation.DSMT4">
                  <p:embed/>
                </p:oleObj>
              </mc:Choice>
              <mc:Fallback>
                <p:oleObj name="Equation" r:id="rId3" imgW="2552400" imgH="29196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2735842"/>
                        <a:ext cx="2552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2</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i="0" dirty="0" smtClean="0">
                <a:solidFill>
                  <a:srgbClr val="366092"/>
                </a:solidFill>
              </a:rPr>
              <a:t>Solve the equations </a:t>
            </a:r>
            <a:r>
              <a:rPr lang="en-US" b="1" i="0" dirty="0" smtClean="0">
                <a:solidFill>
                  <a:srgbClr val="366092"/>
                </a:solidFill>
              </a:rPr>
              <a:t>a. </a:t>
            </a:r>
            <a:r>
              <a:rPr lang="en-US" i="0" dirty="0" smtClean="0">
                <a:solidFill>
                  <a:srgbClr val="366092"/>
                </a:solidFill>
              </a:rPr>
              <a:t>                    </a:t>
            </a:r>
            <a:r>
              <a:rPr lang="en-US" dirty="0" smtClean="0"/>
              <a:t>  and  </a:t>
            </a:r>
            <a:r>
              <a:rPr lang="en-US" b="1" dirty="0" smtClean="0"/>
              <a:t>b.</a:t>
            </a:r>
            <a:endParaRPr lang="en-US" b="1" i="0" dirty="0" smtClean="0">
              <a:solidFill>
                <a:srgbClr val="366092"/>
              </a:solidFill>
            </a:endParaRPr>
          </a:p>
          <a:p>
            <a:pPr eaLnBrk="1" hangingPunct="1">
              <a:lnSpc>
                <a:spcPct val="150000"/>
              </a:lnSpc>
            </a:pPr>
            <a:r>
              <a:rPr lang="en-US" b="1" i="0" dirty="0" smtClean="0"/>
              <a:t>a. </a:t>
            </a:r>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4" name="Object 3"/>
          <p:cNvGraphicFramePr>
            <a:graphicFrameLocks noChangeAspect="1"/>
          </p:cNvGraphicFramePr>
          <p:nvPr/>
        </p:nvGraphicFramePr>
        <p:xfrm>
          <a:off x="3845983" y="1393517"/>
          <a:ext cx="1612900" cy="292100"/>
        </p:xfrm>
        <a:graphic>
          <a:graphicData uri="http://schemas.openxmlformats.org/presentationml/2006/ole">
            <mc:AlternateContent xmlns:mc="http://schemas.openxmlformats.org/markup-compatibility/2006">
              <mc:Choice xmlns:v="urn:schemas-microsoft-com:vml" Requires="v">
                <p:oleObj spid="_x0000_s8201" name="Equation" r:id="rId5" imgW="1612800" imgH="291960" progId="Equation.DSMT4">
                  <p:embed/>
                </p:oleObj>
              </mc:Choice>
              <mc:Fallback>
                <p:oleObj name="Equation" r:id="rId5" imgW="1612800" imgH="29196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45983" y="1393517"/>
                        <a:ext cx="1612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377950" y="2062742"/>
          <a:ext cx="1600200" cy="292100"/>
        </p:xfrm>
        <a:graphic>
          <a:graphicData uri="http://schemas.openxmlformats.org/presentationml/2006/ole">
            <mc:AlternateContent xmlns:mc="http://schemas.openxmlformats.org/markup-compatibility/2006">
              <mc:Choice xmlns:v="urn:schemas-microsoft-com:vml" Requires="v">
                <p:oleObj spid="_x0000_s8202" name="Equation" r:id="rId7" imgW="1600200" imgH="291960" progId="Equation.DSMT4">
                  <p:embed/>
                </p:oleObj>
              </mc:Choice>
              <mc:Fallback>
                <p:oleObj name="Equation" r:id="rId7" imgW="1600200" imgH="29196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7950" y="2062742"/>
                        <a:ext cx="1600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365250" y="3345442"/>
          <a:ext cx="1600200" cy="292100"/>
        </p:xfrm>
        <a:graphic>
          <a:graphicData uri="http://schemas.openxmlformats.org/presentationml/2006/ole">
            <mc:AlternateContent xmlns:mc="http://schemas.openxmlformats.org/markup-compatibility/2006">
              <mc:Choice xmlns:v="urn:schemas-microsoft-com:vml" Requires="v">
                <p:oleObj spid="_x0000_s8203" name="Equation" r:id="rId9" imgW="1600200" imgH="291960" progId="Equation.DSMT4">
                  <p:embed/>
                </p:oleObj>
              </mc:Choice>
              <mc:Fallback>
                <p:oleObj name="Equation" r:id="rId9" imgW="1600200" imgH="29196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65250" y="3345442"/>
                        <a:ext cx="1600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828800" y="3955042"/>
          <a:ext cx="1117600" cy="292100"/>
        </p:xfrm>
        <a:graphic>
          <a:graphicData uri="http://schemas.openxmlformats.org/presentationml/2006/ole">
            <mc:AlternateContent xmlns:mc="http://schemas.openxmlformats.org/markup-compatibility/2006">
              <mc:Choice xmlns:v="urn:schemas-microsoft-com:vml" Requires="v">
                <p:oleObj spid="_x0000_s8204" name="Equation" r:id="rId11" imgW="1117440" imgH="291960" progId="Equation.DSMT4">
                  <p:embed/>
                </p:oleObj>
              </mc:Choice>
              <mc:Fallback>
                <p:oleObj name="Equation" r:id="rId11" imgW="1117440" imgH="291960" progId="Equation.DSMT4">
                  <p:embed/>
                  <p:pic>
                    <p:nvPicPr>
                      <p:cNvPr id="0" name="Object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3955042"/>
                        <a:ext cx="1117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4572000" y="2030932"/>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572000" y="2637556"/>
            <a:ext cx="4343400" cy="707886"/>
          </a:xfrm>
          <a:prstGeom prst="rect">
            <a:avLst/>
          </a:prstGeom>
          <a:noFill/>
        </p:spPr>
        <p:txBody>
          <a:bodyPr wrap="square" rtlCol="0">
            <a:spAutoFit/>
          </a:bodyPr>
          <a:lstStyle/>
          <a:p>
            <a:r>
              <a:rPr lang="en-US" sz="2000" dirty="0" smtClean="0">
                <a:solidFill>
                  <a:srgbClr val="008080"/>
                </a:solidFill>
                <a:latin typeface="+mn-lt"/>
              </a:rPr>
              <a:t>Using the addition principle, add </a:t>
            </a:r>
            <a:r>
              <a:rPr lang="en-US" sz="2000" dirty="0" smtClean="0">
                <a:solidFill>
                  <a:srgbClr val="008080"/>
                </a:solidFill>
                <a:latin typeface="Symbol" pitchFamily="18" charset="2"/>
              </a:rPr>
              <a:t>-</a:t>
            </a:r>
            <a:r>
              <a:rPr lang="en-US" sz="2000" dirty="0" smtClean="0">
                <a:solidFill>
                  <a:srgbClr val="008080"/>
                </a:solidFill>
                <a:latin typeface="+mn-lt"/>
              </a:rPr>
              <a:t>5 to both sides.</a:t>
            </a:r>
            <a:endParaRPr lang="en-US" sz="2000" dirty="0">
              <a:solidFill>
                <a:srgbClr val="008080"/>
              </a:solidFill>
              <a:latin typeface="+mn-lt"/>
            </a:endParaRPr>
          </a:p>
        </p:txBody>
      </p:sp>
      <p:sp>
        <p:nvSpPr>
          <p:cNvPr id="14" name="TextBox 13"/>
          <p:cNvSpPr txBox="1"/>
          <p:nvPr/>
        </p:nvSpPr>
        <p:spPr>
          <a:xfrm>
            <a:off x="4572000" y="3345442"/>
            <a:ext cx="3886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4572000" y="3929642"/>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graphicFrame>
        <p:nvGraphicFramePr>
          <p:cNvPr id="8199" name="Object 7"/>
          <p:cNvGraphicFramePr>
            <a:graphicFrameLocks noChangeAspect="1"/>
          </p:cNvGraphicFramePr>
          <p:nvPr/>
        </p:nvGraphicFramePr>
        <p:xfrm>
          <a:off x="6651978" y="1394178"/>
          <a:ext cx="1447800" cy="292100"/>
        </p:xfrm>
        <a:graphic>
          <a:graphicData uri="http://schemas.openxmlformats.org/presentationml/2006/ole">
            <mc:AlternateContent xmlns:mc="http://schemas.openxmlformats.org/markup-compatibility/2006">
              <mc:Choice xmlns:v="urn:schemas-microsoft-com:vml" Requires="v">
                <p:oleObj spid="_x0000_s8205" name="Equation" r:id="rId13" imgW="1447560" imgH="291960" progId="Equation.DSMT4">
                  <p:embed/>
                </p:oleObj>
              </mc:Choice>
              <mc:Fallback>
                <p:oleObj name="Equation" r:id="rId13" imgW="144756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51978" y="1394178"/>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12" grpId="0"/>
      <p:bldP spid="13" grpId="0"/>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3276600" y="2145352"/>
            <a:ext cx="166048"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6" name="Rectangle 15"/>
          <p:cNvSpPr/>
          <p:nvPr/>
        </p:nvSpPr>
        <p:spPr>
          <a:xfrm>
            <a:off x="1787856" y="2131704"/>
            <a:ext cx="201304" cy="408296"/>
          </a:xfrm>
          <a:prstGeom prst="rect">
            <a:avLst/>
          </a:prstGeom>
          <a:solidFill>
            <a:srgbClr val="CCFFC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aphicFrame>
        <p:nvGraphicFramePr>
          <p:cNvPr id="34826" name="Object 10"/>
          <p:cNvGraphicFramePr>
            <a:graphicFrameLocks noChangeAspect="1"/>
          </p:cNvGraphicFramePr>
          <p:nvPr/>
        </p:nvGraphicFramePr>
        <p:xfrm>
          <a:off x="1137312" y="2180608"/>
          <a:ext cx="2324100" cy="292100"/>
        </p:xfrm>
        <a:graphic>
          <a:graphicData uri="http://schemas.openxmlformats.org/presentationml/2006/ole">
            <mc:AlternateContent xmlns:mc="http://schemas.openxmlformats.org/markup-compatibility/2006">
              <mc:Choice xmlns:v="urn:schemas-microsoft-com:vml" Requires="v">
                <p:oleObj spid="_x0000_s34829" name="Equation" r:id="rId3" imgW="2323800" imgH="291960" progId="Equation.DSMT4">
                  <p:embed/>
                </p:oleObj>
              </mc:Choice>
              <mc:Fallback>
                <p:oleObj name="Equation" r:id="rId3" imgW="2323800" imgH="2919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7312" y="2180608"/>
                        <a:ext cx="232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2 (cont.)</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lnSpc>
                <a:spcPct val="150000"/>
              </a:lnSpc>
            </a:pPr>
            <a:r>
              <a:rPr lang="en-US" b="1" i="0" dirty="0" smtClean="0"/>
              <a:t>b. </a:t>
            </a:r>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sp>
        <p:nvSpPr>
          <p:cNvPr id="12" name="TextBox 11"/>
          <p:cNvSpPr txBox="1"/>
          <p:nvPr/>
        </p:nvSpPr>
        <p:spPr>
          <a:xfrm>
            <a:off x="4495800" y="1442112"/>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495800" y="2048736"/>
            <a:ext cx="4343400" cy="707886"/>
          </a:xfrm>
          <a:prstGeom prst="rect">
            <a:avLst/>
          </a:prstGeom>
          <a:noFill/>
        </p:spPr>
        <p:txBody>
          <a:bodyPr wrap="square" rtlCol="0">
            <a:spAutoFit/>
          </a:bodyPr>
          <a:lstStyle/>
          <a:p>
            <a:r>
              <a:rPr lang="en-US" sz="2000" dirty="0" smtClean="0">
                <a:solidFill>
                  <a:srgbClr val="008080"/>
                </a:solidFill>
                <a:latin typeface="+mn-lt"/>
              </a:rPr>
              <a:t>Using the addition principle, add 6 to both sides.</a:t>
            </a:r>
            <a:endParaRPr lang="en-US" sz="2000" dirty="0">
              <a:solidFill>
                <a:srgbClr val="008080"/>
              </a:solidFill>
              <a:latin typeface="+mn-lt"/>
            </a:endParaRPr>
          </a:p>
        </p:txBody>
      </p:sp>
      <p:sp>
        <p:nvSpPr>
          <p:cNvPr id="14" name="TextBox 13"/>
          <p:cNvSpPr txBox="1"/>
          <p:nvPr/>
        </p:nvSpPr>
        <p:spPr>
          <a:xfrm>
            <a:off x="4495800" y="2756622"/>
            <a:ext cx="3886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4495800" y="3340822"/>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graphicFrame>
        <p:nvGraphicFramePr>
          <p:cNvPr id="34825" name="Object 9"/>
          <p:cNvGraphicFramePr>
            <a:graphicFrameLocks noChangeAspect="1"/>
          </p:cNvGraphicFramePr>
          <p:nvPr/>
        </p:nvGraphicFramePr>
        <p:xfrm>
          <a:off x="1621808" y="1572904"/>
          <a:ext cx="1371600" cy="292100"/>
        </p:xfrm>
        <a:graphic>
          <a:graphicData uri="http://schemas.openxmlformats.org/presentationml/2006/ole">
            <mc:AlternateContent xmlns:mc="http://schemas.openxmlformats.org/markup-compatibility/2006">
              <mc:Choice xmlns:v="urn:schemas-microsoft-com:vml" Requires="v">
                <p:oleObj spid="_x0000_s34830" name="Equation" r:id="rId5" imgW="1371600" imgH="291960" progId="Equation.DSMT4">
                  <p:embed/>
                </p:oleObj>
              </mc:Choice>
              <mc:Fallback>
                <p:oleObj name="Equation" r:id="rId5" imgW="1371600" imgH="29196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1808" y="1572904"/>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7" name="Object 11"/>
          <p:cNvGraphicFramePr>
            <a:graphicFrameLocks noChangeAspect="1"/>
          </p:cNvGraphicFramePr>
          <p:nvPr/>
        </p:nvGraphicFramePr>
        <p:xfrm>
          <a:off x="1621808" y="2815232"/>
          <a:ext cx="1371600" cy="292100"/>
        </p:xfrm>
        <a:graphic>
          <a:graphicData uri="http://schemas.openxmlformats.org/presentationml/2006/ole">
            <mc:AlternateContent xmlns:mc="http://schemas.openxmlformats.org/markup-compatibility/2006">
              <mc:Choice xmlns:v="urn:schemas-microsoft-com:vml" Requires="v">
                <p:oleObj spid="_x0000_s34831" name="Equation" r:id="rId7" imgW="1371600" imgH="291960" progId="Equation.DSMT4">
                  <p:embed/>
                </p:oleObj>
              </mc:Choice>
              <mc:Fallback>
                <p:oleObj name="Equation" r:id="rId7" imgW="1371600" imgH="29196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21808" y="281523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8" name="Object 12"/>
          <p:cNvGraphicFramePr>
            <a:graphicFrameLocks noChangeAspect="1"/>
          </p:cNvGraphicFramePr>
          <p:nvPr/>
        </p:nvGraphicFramePr>
        <p:xfrm>
          <a:off x="1627496" y="3375928"/>
          <a:ext cx="889000" cy="279400"/>
        </p:xfrm>
        <a:graphic>
          <a:graphicData uri="http://schemas.openxmlformats.org/presentationml/2006/ole">
            <mc:AlternateContent xmlns:mc="http://schemas.openxmlformats.org/markup-compatibility/2006">
              <mc:Choice xmlns:v="urn:schemas-microsoft-com:vml" Requires="v">
                <p:oleObj spid="_x0000_s34832" name="Equation" r:id="rId9" imgW="888840" imgH="279360" progId="Equation.DSMT4">
                  <p:embed/>
                </p:oleObj>
              </mc:Choice>
              <mc:Fallback>
                <p:oleObj name="Equation" r:id="rId9" imgW="888840" imgH="2793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27496" y="3375928"/>
                        <a:ext cx="889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7"/>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8"/>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12" grpId="1"/>
      <p:bldP spid="13" grpId="1"/>
      <p:bldP spid="14" grpId="1"/>
      <p:bldP spid="15" grpId="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TotalTime>
  <Words>405</Words>
  <Application>Microsoft Office PowerPoint</Application>
  <PresentationFormat>On-screen Show (4:3)</PresentationFormat>
  <Paragraphs>96</Paragraphs>
  <Slides>13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Calibri</vt:lpstr>
      <vt:lpstr>Courier New</vt:lpstr>
      <vt:lpstr>Arial</vt:lpstr>
      <vt:lpstr>Symbol</vt:lpstr>
      <vt:lpstr>Office Theme</vt:lpstr>
      <vt:lpstr>Equation</vt:lpstr>
      <vt:lpstr>Section 2.7</vt:lpstr>
      <vt:lpstr>Objectives</vt:lpstr>
      <vt:lpstr>Negative Constants, Negative Coefficients, and Negative Solutions</vt:lpstr>
      <vt:lpstr>Example 1</vt:lpstr>
      <vt:lpstr>Example 1 (cont.)</vt:lpstr>
      <vt:lpstr>Restating the Basic Principles for Solving Equations</vt:lpstr>
      <vt:lpstr>Restating the Basic Principles for Solving Equations (cont.)</vt:lpstr>
      <vt:lpstr>Example 2</vt:lpstr>
      <vt:lpstr>Example 2 (cont.)</vt:lpstr>
      <vt:lpstr>Example 3</vt:lpstr>
      <vt:lpstr>Example 3 (cont.)</vt:lpstr>
      <vt:lpstr>Example 4</vt:lpstr>
      <vt:lpstr>Example 4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84</cp:revision>
  <dcterms:created xsi:type="dcterms:W3CDTF">2013-04-26T14:43:13Z</dcterms:created>
  <dcterms:modified xsi:type="dcterms:W3CDTF">2017-08-02T15:40:42Z</dcterms:modified>
</cp:coreProperties>
</file>