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60" r:id="rId4"/>
    <p:sldId id="261" r:id="rId5"/>
    <p:sldId id="262" r:id="rId6"/>
    <p:sldId id="263" r:id="rId7"/>
    <p:sldId id="265" r:id="rId8"/>
    <p:sldId id="274" r:id="rId9"/>
    <p:sldId id="285" r:id="rId10"/>
    <p:sldId id="275" r:id="rId11"/>
    <p:sldId id="277" r:id="rId12"/>
    <p:sldId id="286" r:id="rId13"/>
    <p:sldId id="287" r:id="rId14"/>
    <p:sldId id="288" r:id="rId15"/>
    <p:sldId id="289" r:id="rId16"/>
    <p:sldId id="290" r:id="rId17"/>
    <p:sldId id="283" r:id="rId18"/>
    <p:sldId id="291" r:id="rId1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99"/>
    <a:srgbClr val="008080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7" Type="http://schemas.openxmlformats.org/officeDocument/2006/relationships/image" Target="../media/image28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7.wmf"/><Relationship Id="rId5" Type="http://schemas.openxmlformats.org/officeDocument/2006/relationships/image" Target="../media/image6.wmf"/><Relationship Id="rId4" Type="http://schemas.openxmlformats.org/officeDocument/2006/relationships/image" Target="../media/image2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image" Target="../media/image45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12" Type="http://schemas.openxmlformats.org/officeDocument/2006/relationships/image" Target="../media/image44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11" Type="http://schemas.openxmlformats.org/officeDocument/2006/relationships/image" Target="../media/image43.wmf"/><Relationship Id="rId5" Type="http://schemas.openxmlformats.org/officeDocument/2006/relationships/image" Target="../media/image37.wmf"/><Relationship Id="rId10" Type="http://schemas.openxmlformats.org/officeDocument/2006/relationships/image" Target="../media/image42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Relationship Id="rId14" Type="http://schemas.openxmlformats.org/officeDocument/2006/relationships/image" Target="../media/image4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image" Target="../media/image59.wmf"/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12" Type="http://schemas.openxmlformats.org/officeDocument/2006/relationships/image" Target="../media/image58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6" Type="http://schemas.openxmlformats.org/officeDocument/2006/relationships/image" Target="../media/image52.wmf"/><Relationship Id="rId11" Type="http://schemas.openxmlformats.org/officeDocument/2006/relationships/image" Target="../media/image57.wmf"/><Relationship Id="rId5" Type="http://schemas.openxmlformats.org/officeDocument/2006/relationships/image" Target="../media/image51.wmf"/><Relationship Id="rId10" Type="http://schemas.openxmlformats.org/officeDocument/2006/relationships/image" Target="../media/image56.wmf"/><Relationship Id="rId4" Type="http://schemas.openxmlformats.org/officeDocument/2006/relationships/image" Target="../media/image50.wmf"/><Relationship Id="rId9" Type="http://schemas.openxmlformats.org/officeDocument/2006/relationships/image" Target="../media/image55.wmf"/><Relationship Id="rId14" Type="http://schemas.openxmlformats.org/officeDocument/2006/relationships/image" Target="../media/image6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2555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973CF-09D7-4052-A646-9CEA07203C14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70B726-89BE-47BA-84FE-5B5C1DBE184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99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193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318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0398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676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253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3782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9916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8553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9802C0-5A77-43D5-896C-1FE6C881DE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8483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4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13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31" Type="http://schemas.openxmlformats.org/officeDocument/2006/relationships/image" Target="../media/image15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3.wmf"/><Relationship Id="rId30" Type="http://schemas.openxmlformats.org/officeDocument/2006/relationships/oleObject" Target="../embeddings/oleObject14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2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8.bin"/><Relationship Id="rId18" Type="http://schemas.openxmlformats.org/officeDocument/2006/relationships/image" Target="../media/image40.wmf"/><Relationship Id="rId26" Type="http://schemas.openxmlformats.org/officeDocument/2006/relationships/image" Target="../media/image44.wmf"/><Relationship Id="rId3" Type="http://schemas.openxmlformats.org/officeDocument/2006/relationships/oleObject" Target="../embeddings/oleObject33.bin"/><Relationship Id="rId21" Type="http://schemas.openxmlformats.org/officeDocument/2006/relationships/oleObject" Target="../embeddings/oleObject42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40.bin"/><Relationship Id="rId25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20" Type="http://schemas.openxmlformats.org/officeDocument/2006/relationships/image" Target="../media/image41.wmf"/><Relationship Id="rId29" Type="http://schemas.openxmlformats.org/officeDocument/2006/relationships/oleObject" Target="../embeddings/oleObject46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7.bin"/><Relationship Id="rId24" Type="http://schemas.openxmlformats.org/officeDocument/2006/relationships/image" Target="../media/image43.wmf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39.bin"/><Relationship Id="rId23" Type="http://schemas.openxmlformats.org/officeDocument/2006/relationships/oleObject" Target="../embeddings/oleObject43.bin"/><Relationship Id="rId28" Type="http://schemas.openxmlformats.org/officeDocument/2006/relationships/image" Target="../media/image45.wmf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41.bin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8.wmf"/><Relationship Id="rId22" Type="http://schemas.openxmlformats.org/officeDocument/2006/relationships/image" Target="../media/image42.wmf"/><Relationship Id="rId27" Type="http://schemas.openxmlformats.org/officeDocument/2006/relationships/oleObject" Target="../embeddings/oleObject45.bin"/><Relationship Id="rId30" Type="http://schemas.openxmlformats.org/officeDocument/2006/relationships/image" Target="../media/image4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oleObject" Target="../embeddings/oleObject52.bin"/><Relationship Id="rId18" Type="http://schemas.openxmlformats.org/officeDocument/2006/relationships/image" Target="../media/image54.wmf"/><Relationship Id="rId26" Type="http://schemas.openxmlformats.org/officeDocument/2006/relationships/image" Target="../media/image58.wmf"/><Relationship Id="rId3" Type="http://schemas.openxmlformats.org/officeDocument/2006/relationships/oleObject" Target="../embeddings/oleObject47.bin"/><Relationship Id="rId21" Type="http://schemas.openxmlformats.org/officeDocument/2006/relationships/oleObject" Target="../embeddings/oleObject56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1.wmf"/><Relationship Id="rId17" Type="http://schemas.openxmlformats.org/officeDocument/2006/relationships/oleObject" Target="../embeddings/oleObject54.bin"/><Relationship Id="rId25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3.wmf"/><Relationship Id="rId20" Type="http://schemas.openxmlformats.org/officeDocument/2006/relationships/image" Target="../media/image55.wmf"/><Relationship Id="rId29" Type="http://schemas.openxmlformats.org/officeDocument/2006/relationships/oleObject" Target="../embeddings/oleObject60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1.bin"/><Relationship Id="rId24" Type="http://schemas.openxmlformats.org/officeDocument/2006/relationships/image" Target="../media/image57.wmf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23" Type="http://schemas.openxmlformats.org/officeDocument/2006/relationships/oleObject" Target="../embeddings/oleObject57.bin"/><Relationship Id="rId28" Type="http://schemas.openxmlformats.org/officeDocument/2006/relationships/image" Target="../media/image59.wmf"/><Relationship Id="rId10" Type="http://schemas.openxmlformats.org/officeDocument/2006/relationships/image" Target="../media/image50.wmf"/><Relationship Id="rId19" Type="http://schemas.openxmlformats.org/officeDocument/2006/relationships/oleObject" Target="../embeddings/oleObject55.bin"/><Relationship Id="rId4" Type="http://schemas.openxmlformats.org/officeDocument/2006/relationships/image" Target="../media/image47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2.wmf"/><Relationship Id="rId22" Type="http://schemas.openxmlformats.org/officeDocument/2006/relationships/image" Target="../media/image56.wmf"/><Relationship Id="rId27" Type="http://schemas.openxmlformats.org/officeDocument/2006/relationships/oleObject" Target="../embeddings/oleObject59.bin"/><Relationship Id="rId30" Type="http://schemas.openxmlformats.org/officeDocument/2006/relationships/image" Target="../media/image60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3.2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smtClean="0">
                <a:solidFill>
                  <a:srgbClr val="1F497D"/>
                </a:solidFill>
              </a:rPr>
              <a:t>Prime Numbers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3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</a:t>
            </a:r>
            <a:r>
              <a:rPr lang="en-US" dirty="0" smtClean="0">
                <a:solidFill>
                  <a:srgbClr val="0000FF"/>
                </a:solidFill>
              </a:rPr>
              <a:t>305</a:t>
            </a:r>
            <a:r>
              <a:rPr lang="en-US" dirty="0" smtClean="0"/>
              <a:t> a prime number?</a:t>
            </a:r>
          </a:p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Since the units digit is </a:t>
            </a:r>
            <a:r>
              <a:rPr lang="en-US" dirty="0" smtClean="0">
                <a:solidFill>
                  <a:srgbClr val="000099"/>
                </a:solidFill>
              </a:rPr>
              <a:t>5</a:t>
            </a:r>
            <a:r>
              <a:rPr lang="en-US" dirty="0" smtClean="0"/>
              <a:t>, the number </a:t>
            </a:r>
            <a:r>
              <a:rPr lang="en-US" dirty="0" smtClean="0">
                <a:solidFill>
                  <a:srgbClr val="0000FF"/>
                </a:solidFill>
              </a:rPr>
              <a:t>305</a:t>
            </a:r>
            <a:r>
              <a:rPr lang="en-US" dirty="0" smtClean="0"/>
              <a:t> is divisible by </a:t>
            </a:r>
            <a:r>
              <a:rPr lang="en-US" dirty="0" smtClean="0">
                <a:solidFill>
                  <a:srgbClr val="000099"/>
                </a:solidFill>
              </a:rPr>
              <a:t>5</a:t>
            </a:r>
            <a:r>
              <a:rPr lang="en-US" dirty="0" smtClean="0"/>
              <a:t> (by the divisibility test in Section 3.1) and is </a:t>
            </a:r>
            <a:r>
              <a:rPr lang="en-US" dirty="0" smtClean="0">
                <a:solidFill>
                  <a:srgbClr val="FF0000"/>
                </a:solidFill>
              </a:rPr>
              <a:t>not prime</a:t>
            </a:r>
            <a:r>
              <a:rPr lang="en-US" dirty="0" smtClean="0"/>
              <a:t>. </a:t>
            </a:r>
            <a:r>
              <a:rPr lang="en-US" dirty="0" smtClean="0">
                <a:solidFill>
                  <a:srgbClr val="0000FF"/>
                </a:solidFill>
              </a:rPr>
              <a:t>305</a:t>
            </a:r>
            <a:r>
              <a:rPr lang="en-US" dirty="0" smtClean="0"/>
              <a:t> is a </a:t>
            </a:r>
            <a:r>
              <a:rPr lang="en-US" dirty="0" smtClean="0">
                <a:solidFill>
                  <a:srgbClr val="FF0000"/>
                </a:solidFill>
              </a:rPr>
              <a:t>composite number</a:t>
            </a:r>
            <a:r>
              <a:rPr lang="en-US" dirty="0" smtClean="0"/>
              <a:t>.</a:t>
            </a:r>
            <a:endParaRPr lang="en-US" i="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4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</p:spPr>
        <p:txBody>
          <a:bodyPr>
            <a:spAutoFit/>
          </a:bodyPr>
          <a:lstStyle/>
          <a:p>
            <a:r>
              <a:rPr lang="en-US" dirty="0" smtClean="0"/>
              <a:t>Is </a:t>
            </a:r>
            <a:r>
              <a:rPr lang="en-US" dirty="0" smtClean="0">
                <a:solidFill>
                  <a:srgbClr val="0000FF"/>
                </a:solidFill>
              </a:rPr>
              <a:t>247</a:t>
            </a:r>
            <a:r>
              <a:rPr lang="en-US" dirty="0" smtClean="0"/>
              <a:t> prime?</a:t>
            </a:r>
          </a:p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Mentally, note that the tests for divisibility by the prime numbers 2, 3, and 5 fail.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2362200" y="3844645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124200" y="3625850"/>
          <a:ext cx="901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4" imgW="901440" imgH="571320" progId="Equation.DSMT4">
                  <p:embed/>
                </p:oleObj>
              </mc:Choice>
              <mc:Fallback>
                <p:oleObj name="Equation" r:id="rId4" imgW="90144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625850"/>
                        <a:ext cx="9017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581400" y="328295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6" imgW="190440" imgH="291960" progId="Equation.DSMT4">
                  <p:embed/>
                </p:oleObj>
              </mc:Choice>
              <mc:Fallback>
                <p:oleObj name="Equation" r:id="rId6" imgW="1904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282950"/>
                        <a:ext cx="190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3463635" y="4108450"/>
          <a:ext cx="36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8" imgW="368280" imgH="393480" progId="Equation.DSMT4">
                  <p:embed/>
                </p:oleObj>
              </mc:Choice>
              <mc:Fallback>
                <p:oleObj name="Equation" r:id="rId8" imgW="36828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3635" y="4108450"/>
                        <a:ext cx="368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589480" y="461645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10" imgW="380880" imgH="291960" progId="Equation.DSMT4">
                  <p:embed/>
                </p:oleObj>
              </mc:Choice>
              <mc:Fallback>
                <p:oleObj name="Equation" r:id="rId10" imgW="3808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480" y="4616450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3602180" y="4991100"/>
          <a:ext cx="36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Equation" r:id="rId12" imgW="368280" imgH="406080" progId="Equation.DSMT4">
                  <p:embed/>
                </p:oleObj>
              </mc:Choice>
              <mc:Fallback>
                <p:oleObj name="Equation" r:id="rId12" imgW="368280" imgH="406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2180" y="4991100"/>
                        <a:ext cx="3683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3779980" y="548409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Equation" r:id="rId14" imgW="190440" imgH="279360" progId="Equation.DSMT4">
                  <p:embed/>
                </p:oleObj>
              </mc:Choice>
              <mc:Fallback>
                <p:oleObj name="Equation" r:id="rId14" imgW="1904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80" y="548409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457200" y="3584865"/>
            <a:ext cx="18901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Divide by 7: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267200" y="3584865"/>
            <a:ext cx="20728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Divide by 11:</a:t>
            </a:r>
            <a:endParaRPr lang="en-US" sz="2800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324600" y="3851565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7007860" y="3584893"/>
          <a:ext cx="1054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Equation" r:id="rId16" imgW="1054080" imgH="571320" progId="Equation.DSMT4">
                  <p:embed/>
                </p:oleObj>
              </mc:Choice>
              <mc:Fallback>
                <p:oleObj name="Equation" r:id="rId16" imgW="1054080" imgH="571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7860" y="3584893"/>
                        <a:ext cx="1054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7685723" y="3292793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18" imgW="190440" imgH="279360" progId="Equation.DSMT4">
                  <p:embed/>
                </p:oleObj>
              </mc:Choice>
              <mc:Fallback>
                <p:oleObj name="Equation" r:id="rId18" imgW="19044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5723" y="3292793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7492025" y="4067350"/>
          <a:ext cx="36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20" imgW="368280" imgH="393480" progId="Equation.DSMT4">
                  <p:embed/>
                </p:oleObj>
              </mc:Choice>
              <mc:Fallback>
                <p:oleObj name="Equation" r:id="rId20" imgW="368280" imgH="393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2025" y="4067350"/>
                        <a:ext cx="368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7688240" y="4581843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22" imgW="368280" imgH="279360" progId="Equation.DSMT4">
                  <p:embed/>
                </p:oleObj>
              </mc:Choice>
              <mc:Fallback>
                <p:oleObj name="Equation" r:id="rId22" imgW="36828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8240" y="4581843"/>
                        <a:ext cx="368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7694590" y="4956493"/>
          <a:ext cx="36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Equation" r:id="rId24" imgW="368280" imgH="393480" progId="Equation.DSMT4">
                  <p:embed/>
                </p:oleObj>
              </mc:Choice>
              <mc:Fallback>
                <p:oleObj name="Equation" r:id="rId24" imgW="368280" imgH="393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4590" y="4956493"/>
                        <a:ext cx="368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7866040" y="543750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Equation" r:id="rId26" imgW="203040" imgH="291960" progId="Equation.DSMT4">
                  <p:embed/>
                </p:oleObj>
              </mc:Choice>
              <mc:Fallback>
                <p:oleObj name="Equation" r:id="rId26" imgW="20304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66040" y="5437505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3779520" y="328295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Equation" r:id="rId28" imgW="203040" imgH="291960" progId="Equation.DSMT4">
                  <p:embed/>
                </p:oleObj>
              </mc:Choice>
              <mc:Fallback>
                <p:oleObj name="Equation" r:id="rId28" imgW="20304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520" y="328295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2" name="Object 18"/>
          <p:cNvGraphicFramePr>
            <a:graphicFrameLocks noChangeAspect="1"/>
          </p:cNvGraphicFramePr>
          <p:nvPr/>
        </p:nvGraphicFramePr>
        <p:xfrm>
          <a:off x="7848600" y="329184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Equation" r:id="rId30" imgW="190440" imgH="279360" progId="Equation.DSMT4">
                  <p:embed/>
                </p:oleObj>
              </mc:Choice>
              <mc:Fallback>
                <p:oleObj name="Equation" r:id="rId30" imgW="19044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329184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Example 4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Divide by 13: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247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FF0000"/>
                </a:solidFill>
              </a:rPr>
              <a:t>composite and not prime</a:t>
            </a:r>
            <a:r>
              <a:rPr lang="en-US" dirty="0" smtClean="0"/>
              <a:t>. In fact, </a:t>
            </a:r>
            <a:r>
              <a:rPr lang="en-US" dirty="0" smtClean="0">
                <a:solidFill>
                  <a:srgbClr val="000099"/>
                </a:solidFill>
              </a:rPr>
              <a:t>247 = 13 ⋅ 19 </a:t>
            </a:r>
            <a:r>
              <a:rPr lang="en-US" dirty="0" smtClean="0"/>
              <a:t>and 13 and 19 are factors of 247.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493820" y="1724890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9394" name="Object 2"/>
          <p:cNvGraphicFramePr>
            <a:graphicFrameLocks noChangeAspect="1"/>
          </p:cNvGraphicFramePr>
          <p:nvPr/>
        </p:nvGraphicFramePr>
        <p:xfrm>
          <a:off x="3248890" y="1469735"/>
          <a:ext cx="1054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8" name="Equation" r:id="rId3" imgW="1054080" imgH="571320" progId="Equation.DSMT4">
                  <p:embed/>
                </p:oleObj>
              </mc:Choice>
              <mc:Fallback>
                <p:oleObj name="Equation" r:id="rId3" imgW="105408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8890" y="1469735"/>
                        <a:ext cx="1054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5" name="Object 3"/>
          <p:cNvGraphicFramePr>
            <a:graphicFrameLocks noChangeAspect="1"/>
          </p:cNvGraphicFramePr>
          <p:nvPr/>
        </p:nvGraphicFramePr>
        <p:xfrm>
          <a:off x="3927475" y="115824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9" name="Equation" r:id="rId5" imgW="190440" imgH="279360" progId="Equation.DSMT4">
                  <p:embed/>
                </p:oleObj>
              </mc:Choice>
              <mc:Fallback>
                <p:oleObj name="Equation" r:id="rId5" imgW="19044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7475" y="115824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3746500" y="1946275"/>
          <a:ext cx="36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0" name="Equation" r:id="rId7" imgW="368280" imgH="406080" progId="Equation.DSMT4">
                  <p:embed/>
                </p:oleObj>
              </mc:Choice>
              <mc:Fallback>
                <p:oleObj name="Equation" r:id="rId7" imgW="36828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0" y="1946275"/>
                        <a:ext cx="3683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3783652" y="2466975"/>
          <a:ext cx="546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1" name="Equation" r:id="rId9" imgW="545760" imgH="279360" progId="Equation.DSMT4">
                  <p:embed/>
                </p:oleObj>
              </mc:Choice>
              <mc:Fallback>
                <p:oleObj name="Equation" r:id="rId9" imgW="54576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3652" y="2466975"/>
                        <a:ext cx="546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8" name="Object 6"/>
          <p:cNvGraphicFramePr>
            <a:graphicFrameLocks noChangeAspect="1"/>
          </p:cNvGraphicFramePr>
          <p:nvPr/>
        </p:nvGraphicFramePr>
        <p:xfrm>
          <a:off x="3783652" y="2841625"/>
          <a:ext cx="546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2" name="Equation" r:id="rId11" imgW="545760" imgH="393480" progId="Equation.DSMT4">
                  <p:embed/>
                </p:oleObj>
              </mc:Choice>
              <mc:Fallback>
                <p:oleObj name="Equation" r:id="rId11" imgW="54576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3652" y="2841625"/>
                        <a:ext cx="5461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9" name="Object 7"/>
          <p:cNvGraphicFramePr>
            <a:graphicFrameLocks noChangeAspect="1"/>
          </p:cNvGraphicFramePr>
          <p:nvPr/>
        </p:nvGraphicFramePr>
        <p:xfrm>
          <a:off x="4113852" y="3322638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3" name="Equation" r:id="rId13" imgW="215640" imgH="291960" progId="Equation.DSMT4">
                  <p:embed/>
                </p:oleObj>
              </mc:Choice>
              <mc:Fallback>
                <p:oleObj name="Equation" r:id="rId13" imgW="215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3852" y="3322638"/>
                        <a:ext cx="215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0" name="Object 8"/>
          <p:cNvGraphicFramePr>
            <a:graphicFrameLocks noChangeAspect="1"/>
          </p:cNvGraphicFramePr>
          <p:nvPr/>
        </p:nvGraphicFramePr>
        <p:xfrm>
          <a:off x="4084320" y="11430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4" name="Equation" r:id="rId15" imgW="203040" imgH="291960" progId="Equation.DSMT4">
                  <p:embed/>
                </p:oleObj>
              </mc:Choice>
              <mc:Fallback>
                <p:oleObj name="Equation" r:id="rId15" imgW="2030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4320" y="11430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</a:t>
            </a:r>
            <a:r>
              <a:rPr lang="en-US" dirty="0" smtClean="0">
                <a:solidFill>
                  <a:srgbClr val="0000FF"/>
                </a:solidFill>
              </a:rPr>
              <a:t>109</a:t>
            </a:r>
            <a:r>
              <a:rPr lang="en-US" dirty="0" smtClean="0"/>
              <a:t> prime?</a:t>
            </a:r>
          </a:p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Mentally, note that the tests for divisibility by the prime numbers 2, 3, and 5 fail.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362200" y="3844645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124200" y="3625850"/>
          <a:ext cx="901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2" name="Equation" r:id="rId3" imgW="901440" imgH="571320" progId="Equation.DSMT4">
                  <p:embed/>
                </p:oleObj>
              </mc:Choice>
              <mc:Fallback>
                <p:oleObj name="Equation" r:id="rId3" imgW="90144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625850"/>
                        <a:ext cx="9017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3581400" y="333375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3" name="Equation" r:id="rId5" imgW="190440" imgH="279360" progId="Equation.DSMT4">
                  <p:embed/>
                </p:oleObj>
              </mc:Choice>
              <mc:Fallback>
                <p:oleObj name="Equation" r:id="rId5" imgW="19044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33375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3546475" y="4108450"/>
          <a:ext cx="203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4" name="Equation" r:id="rId7" imgW="203040" imgH="393480" progId="Equation.DSMT4">
                  <p:embed/>
                </p:oleObj>
              </mc:Choice>
              <mc:Fallback>
                <p:oleObj name="Equation" r:id="rId7" imgW="20304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6475" y="4108450"/>
                        <a:ext cx="2032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589480" y="461645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5" name="Equation" r:id="rId9" imgW="380880" imgH="291960" progId="Equation.DSMT4">
                  <p:embed/>
                </p:oleObj>
              </mc:Choice>
              <mc:Fallback>
                <p:oleObj name="Equation" r:id="rId9" imgW="3808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480" y="4616450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3602180" y="4991100"/>
          <a:ext cx="36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6" name="Equation" r:id="rId11" imgW="368280" imgH="406080" progId="Equation.DSMT4">
                  <p:embed/>
                </p:oleObj>
              </mc:Choice>
              <mc:Fallback>
                <p:oleObj name="Equation" r:id="rId11" imgW="3682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2180" y="4991100"/>
                        <a:ext cx="3683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3767138" y="5484813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7" name="Equation" r:id="rId13" imgW="215640" imgH="279360" progId="Equation.DSMT4">
                  <p:embed/>
                </p:oleObj>
              </mc:Choice>
              <mc:Fallback>
                <p:oleObj name="Equation" r:id="rId13" imgW="2156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7138" y="5484813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57200" y="3584865"/>
            <a:ext cx="18901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Divide by 7:</a:t>
            </a:r>
          </a:p>
        </p:txBody>
      </p:sp>
      <p:graphicFrame>
        <p:nvGraphicFramePr>
          <p:cNvPr id="60424" name="Object 8"/>
          <p:cNvGraphicFramePr>
            <a:graphicFrameLocks noChangeAspect="1"/>
          </p:cNvGraphicFramePr>
          <p:nvPr/>
        </p:nvGraphicFramePr>
        <p:xfrm>
          <a:off x="3733800" y="332867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8" name="Equation" r:id="rId15" imgW="203040" imgH="291960" progId="Equation.DSMT4">
                  <p:embed/>
                </p:oleObj>
              </mc:Choice>
              <mc:Fallback>
                <p:oleObj name="Equation" r:id="rId15" imgW="2030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32867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Divide by 11: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There is no point in dividing by larger numbers such as 13 or 17 because the quotient would only get smaller, and if any of these larger numbers were a divisor, the smaller quotient would have been found to be a divisor earlier in the procedure. Therefore, </a:t>
            </a:r>
            <a:r>
              <a:rPr lang="en-US" dirty="0" smtClean="0">
                <a:solidFill>
                  <a:srgbClr val="0000FF"/>
                </a:solidFill>
              </a:rPr>
              <a:t>109</a:t>
            </a:r>
            <a:r>
              <a:rPr lang="en-US" dirty="0" smtClean="0"/>
              <a:t> is </a:t>
            </a:r>
            <a:r>
              <a:rPr lang="en-US" dirty="0" smtClean="0">
                <a:solidFill>
                  <a:srgbClr val="FF0000"/>
                </a:solidFill>
              </a:rPr>
              <a:t>a prime number.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493820" y="1724890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3248890" y="1469735"/>
          <a:ext cx="1054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0" name="Equation" r:id="rId3" imgW="1054080" imgH="571320" progId="Equation.DSMT4">
                  <p:embed/>
                </p:oleObj>
              </mc:Choice>
              <mc:Fallback>
                <p:oleObj name="Equation" r:id="rId3" imgW="105408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8890" y="1469735"/>
                        <a:ext cx="1054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3921125" y="117157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1" name="Equation" r:id="rId5" imgW="203040" imgH="291960" progId="Equation.DSMT4">
                  <p:embed/>
                </p:oleObj>
              </mc:Choice>
              <mc:Fallback>
                <p:oleObj name="Equation" r:id="rId5" imgW="2030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125" y="1171575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/>
        </p:nvGraphicFramePr>
        <p:xfrm>
          <a:off x="3745856" y="1935480"/>
          <a:ext cx="38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2" name="Equation" r:id="rId7" imgW="380880" imgH="406080" progId="Equation.DSMT4">
                  <p:embed/>
                </p:oleObj>
              </mc:Choice>
              <mc:Fallback>
                <p:oleObj name="Equation" r:id="rId7" imgW="38088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5856" y="1935480"/>
                        <a:ext cx="3810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/>
        </p:nvGraphicFramePr>
        <p:xfrm>
          <a:off x="3920794" y="2430145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3" name="Equation" r:id="rId9" imgW="368280" imgH="291960" progId="Equation.DSMT4">
                  <p:embed/>
                </p:oleObj>
              </mc:Choice>
              <mc:Fallback>
                <p:oleObj name="Equation" r:id="rId9" imgW="3682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0794" y="2430145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flipH="1">
            <a:off x="4495800" y="1717965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257800" y="1524000"/>
            <a:ext cx="297472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The quotient 9 is less than </a:t>
            </a:r>
          </a:p>
          <a:p>
            <a:r>
              <a:rPr lang="en-US" sz="2000" dirty="0" smtClean="0">
                <a:solidFill>
                  <a:srgbClr val="008080"/>
                </a:solidFill>
              </a:rPr>
              <a:t>the divisor 11.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dirty="0" smtClean="0"/>
              <a:t>Completion Example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</a:t>
            </a:r>
            <a:r>
              <a:rPr lang="en-US" dirty="0" smtClean="0">
                <a:solidFill>
                  <a:srgbClr val="0000FF"/>
                </a:solidFill>
              </a:rPr>
              <a:t>199</a:t>
            </a:r>
            <a:r>
              <a:rPr lang="en-US" dirty="0" smtClean="0"/>
              <a:t> prime or composite?</a:t>
            </a:r>
          </a:p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Tests for 2, 3, and 5 all fail.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362200" y="3555720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124200" y="3336925"/>
          <a:ext cx="901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4" name="Equation" r:id="rId3" imgW="901440" imgH="571320" progId="Equation.DSMT4">
                  <p:embed/>
                </p:oleObj>
              </mc:Choice>
              <mc:Fallback>
                <p:oleObj name="Equation" r:id="rId3" imgW="90144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336925"/>
                        <a:ext cx="9017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603943" y="304482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5" name="Equation" r:id="rId5" imgW="190440" imgH="279360" progId="Equation.DSMT4">
                  <p:embed/>
                </p:oleObj>
              </mc:Choice>
              <mc:Fallback>
                <p:oleObj name="Equation" r:id="rId5" imgW="19044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3943" y="3044825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3457575" y="3819525"/>
          <a:ext cx="381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6" name="Equation" r:id="rId7" imgW="380880" imgH="393480" progId="Equation.DSMT4">
                  <p:embed/>
                </p:oleObj>
              </mc:Choice>
              <mc:Fallback>
                <p:oleObj name="Equation" r:id="rId7" imgW="3808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7575" y="3819525"/>
                        <a:ext cx="381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3589338" y="4327525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7" name="Equation" r:id="rId9" imgW="393480" imgH="291960" progId="Equation.DSMT4">
                  <p:embed/>
                </p:oleObj>
              </mc:Choice>
              <mc:Fallback>
                <p:oleObj name="Equation" r:id="rId9" imgW="3934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338" y="4327525"/>
                        <a:ext cx="39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3589338" y="4702175"/>
          <a:ext cx="393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8" name="Equation" r:id="rId11" imgW="393480" imgH="406080" progId="Equation.DSMT4">
                  <p:embed/>
                </p:oleObj>
              </mc:Choice>
              <mc:Fallback>
                <p:oleObj name="Equation" r:id="rId11" imgW="3934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338" y="4702175"/>
                        <a:ext cx="3937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3792538" y="5189538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9" name="Equation" r:id="rId13" imgW="190440" imgH="291960" progId="Equation.DSMT4">
                  <p:embed/>
                </p:oleObj>
              </mc:Choice>
              <mc:Fallback>
                <p:oleObj name="Equation" r:id="rId13" imgW="190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2538" y="5189538"/>
                        <a:ext cx="190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3295940"/>
            <a:ext cx="18901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Divide by 7: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267200" y="3295940"/>
            <a:ext cx="20728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Divide by 11:</a:t>
            </a:r>
            <a:endParaRPr lang="en-US" sz="2800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6324600" y="3562640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1"/>
          <p:cNvGraphicFramePr>
            <a:graphicFrameLocks noChangeAspect="1"/>
          </p:cNvGraphicFramePr>
          <p:nvPr/>
        </p:nvGraphicFramePr>
        <p:xfrm>
          <a:off x="7007860" y="3295968"/>
          <a:ext cx="1054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0" name="Equation" r:id="rId15" imgW="1054080" imgH="571320" progId="Equation.DSMT4">
                  <p:embed/>
                </p:oleObj>
              </mc:Choice>
              <mc:Fallback>
                <p:oleObj name="Equation" r:id="rId15" imgW="105408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7860" y="3295968"/>
                        <a:ext cx="1054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2"/>
          <p:cNvGraphicFramePr>
            <a:graphicFrameLocks noChangeAspect="1"/>
          </p:cNvGraphicFramePr>
          <p:nvPr/>
        </p:nvGraphicFramePr>
        <p:xfrm>
          <a:off x="7624763" y="3003868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1" name="Equation" r:id="rId17" imgW="190440" imgH="279360" progId="Equation.DSMT4">
                  <p:embed/>
                </p:oleObj>
              </mc:Choice>
              <mc:Fallback>
                <p:oleObj name="Equation" r:id="rId17" imgW="1904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4763" y="3003868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3"/>
          <p:cNvGraphicFramePr>
            <a:graphicFrameLocks noChangeAspect="1"/>
          </p:cNvGraphicFramePr>
          <p:nvPr/>
        </p:nvGraphicFramePr>
        <p:xfrm>
          <a:off x="7481455" y="3782290"/>
          <a:ext cx="36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2" name="Equation" r:id="rId19" imgW="368280" imgH="393480" progId="Equation.DSMT4">
                  <p:embed/>
                </p:oleObj>
              </mc:Choice>
              <mc:Fallback>
                <p:oleObj name="Equation" r:id="rId19" imgW="36828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81455" y="3782290"/>
                        <a:ext cx="368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/>
          <p:cNvGraphicFramePr>
            <a:graphicFrameLocks noChangeAspect="1"/>
          </p:cNvGraphicFramePr>
          <p:nvPr/>
        </p:nvGraphicFramePr>
        <p:xfrm>
          <a:off x="7638678" y="4286568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3" name="Equation" r:id="rId21" imgW="380880" imgH="291960" progId="Equation.DSMT4">
                  <p:embed/>
                </p:oleObj>
              </mc:Choice>
              <mc:Fallback>
                <p:oleObj name="Equation" r:id="rId21" imgW="3808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8678" y="4286568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5"/>
          <p:cNvGraphicFramePr>
            <a:graphicFrameLocks noChangeAspect="1"/>
          </p:cNvGraphicFramePr>
          <p:nvPr/>
        </p:nvGraphicFramePr>
        <p:xfrm>
          <a:off x="7638678" y="4661218"/>
          <a:ext cx="38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4" name="Equation" r:id="rId23" imgW="380880" imgH="406080" progId="Equation.DSMT4">
                  <p:embed/>
                </p:oleObj>
              </mc:Choice>
              <mc:Fallback>
                <p:oleObj name="Equation" r:id="rId23" imgW="380880" imgH="406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8678" y="4661218"/>
                        <a:ext cx="3810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6"/>
          <p:cNvGraphicFramePr>
            <a:graphicFrameLocks noChangeAspect="1"/>
          </p:cNvGraphicFramePr>
          <p:nvPr/>
        </p:nvGraphicFramePr>
        <p:xfrm>
          <a:off x="7829178" y="515493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5" name="Equation" r:id="rId25" imgW="190440" imgH="279360" progId="Equation.DSMT4">
                  <p:embed/>
                </p:oleObj>
              </mc:Choice>
              <mc:Fallback>
                <p:oleObj name="Equation" r:id="rId25" imgW="19044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29178" y="515493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8" name="Object 14"/>
          <p:cNvGraphicFramePr>
            <a:graphicFrameLocks noChangeAspect="1"/>
          </p:cNvGraphicFramePr>
          <p:nvPr/>
        </p:nvGraphicFramePr>
        <p:xfrm>
          <a:off x="3764280" y="304661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6" name="Equation" r:id="rId27" imgW="203040" imgH="291960" progId="Equation.DSMT4">
                  <p:embed/>
                </p:oleObj>
              </mc:Choice>
              <mc:Fallback>
                <p:oleObj name="Equation" r:id="rId27" imgW="2030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4280" y="304661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9" name="Object 15"/>
          <p:cNvGraphicFramePr>
            <a:graphicFrameLocks noChangeAspect="1"/>
          </p:cNvGraphicFramePr>
          <p:nvPr/>
        </p:nvGraphicFramePr>
        <p:xfrm>
          <a:off x="7782560" y="300089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507" name="Equation" r:id="rId29" imgW="203040" imgH="291960" progId="Equation.DSMT4">
                  <p:embed/>
                </p:oleObj>
              </mc:Choice>
              <mc:Fallback>
                <p:oleObj name="Equation" r:id="rId29" imgW="2030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2560" y="300089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Completion Example 6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77380"/>
            <a:ext cx="8229600" cy="523220"/>
          </a:xfrm>
        </p:spPr>
        <p:txBody>
          <a:bodyPr>
            <a:sp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199</a:t>
            </a:r>
            <a:r>
              <a:rPr lang="en-US" dirty="0" smtClean="0"/>
              <a:t> is a __________ number.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473040" y="1964465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131130" y="1746250"/>
          <a:ext cx="1054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8" name="Equation" r:id="rId3" imgW="1054080" imgH="571320" progId="Equation.DSMT4">
                  <p:embed/>
                </p:oleObj>
              </mc:Choice>
              <mc:Fallback>
                <p:oleObj name="Equation" r:id="rId3" imgW="105408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130" y="1746250"/>
                        <a:ext cx="1054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3733800" y="145415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9" name="Equation" r:id="rId5" imgW="190440" imgH="279360" progId="Equation.DSMT4">
                  <p:embed/>
                </p:oleObj>
              </mc:Choice>
              <mc:Fallback>
                <p:oleObj name="Equation" r:id="rId5" imgW="19044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1454150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3602475" y="2222500"/>
          <a:ext cx="36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0" name="Equation" r:id="rId7" imgW="368280" imgH="406080" progId="Equation.DSMT4">
                  <p:embed/>
                </p:oleObj>
              </mc:Choice>
              <mc:Fallback>
                <p:oleObj name="Equation" r:id="rId7" imgW="36828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2475" y="2222500"/>
                        <a:ext cx="3683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3754443" y="273627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1" name="Equation" r:id="rId9" imgW="380880" imgH="291960" progId="Equation.DSMT4">
                  <p:embed/>
                </p:oleObj>
              </mc:Choice>
              <mc:Fallback>
                <p:oleObj name="Equation" r:id="rId9" imgW="3808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4443" y="2736270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3767143" y="3110920"/>
          <a:ext cx="368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2" name="Equation" r:id="rId11" imgW="368280" imgH="406080" progId="Equation.DSMT4">
                  <p:embed/>
                </p:oleObj>
              </mc:Choice>
              <mc:Fallback>
                <p:oleObj name="Equation" r:id="rId11" imgW="3682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7143" y="3110920"/>
                        <a:ext cx="3683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3919543" y="360362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3" name="Equation" r:id="rId13" imgW="215640" imgH="279360" progId="Equation.DSMT4">
                  <p:embed/>
                </p:oleObj>
              </mc:Choice>
              <mc:Fallback>
                <p:oleObj name="Equation" r:id="rId13" imgW="2156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543" y="3603625"/>
                        <a:ext cx="2159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1704685"/>
            <a:ext cx="20728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Divide by 13: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267200" y="1704685"/>
            <a:ext cx="20728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Divide by 17:</a:t>
            </a:r>
            <a:endParaRPr lang="en-US" sz="2800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6324600" y="1971385"/>
            <a:ext cx="60960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1"/>
          <p:cNvGraphicFramePr>
            <a:graphicFrameLocks noChangeAspect="1"/>
          </p:cNvGraphicFramePr>
          <p:nvPr/>
        </p:nvGraphicFramePr>
        <p:xfrm>
          <a:off x="7016750" y="1705293"/>
          <a:ext cx="1066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4" name="Equation" r:id="rId15" imgW="1066680" imgH="571320" progId="Equation.DSMT4">
                  <p:embed/>
                </p:oleObj>
              </mc:Choice>
              <mc:Fallback>
                <p:oleObj name="Equation" r:id="rId15" imgW="1066680" imgH="571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0" y="1705293"/>
                        <a:ext cx="10668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2"/>
          <p:cNvGraphicFramePr>
            <a:graphicFrameLocks noChangeAspect="1"/>
          </p:cNvGraphicFramePr>
          <p:nvPr/>
        </p:nvGraphicFramePr>
        <p:xfrm>
          <a:off x="7640003" y="1413193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5" name="Equation" r:id="rId17" imgW="190440" imgH="279360" progId="Equation.DSMT4">
                  <p:embed/>
                </p:oleObj>
              </mc:Choice>
              <mc:Fallback>
                <p:oleObj name="Equation" r:id="rId17" imgW="1904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0003" y="1413193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3"/>
          <p:cNvGraphicFramePr>
            <a:graphicFrameLocks noChangeAspect="1"/>
          </p:cNvGraphicFramePr>
          <p:nvPr/>
        </p:nvGraphicFramePr>
        <p:xfrm>
          <a:off x="7515225" y="2187170"/>
          <a:ext cx="36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6" name="Equation" r:id="rId19" imgW="368280" imgH="393480" progId="Equation.DSMT4">
                  <p:embed/>
                </p:oleObj>
              </mc:Choice>
              <mc:Fallback>
                <p:oleObj name="Equation" r:id="rId19" imgW="368280" imgH="393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5225" y="2187170"/>
                        <a:ext cx="368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/>
          <p:cNvGraphicFramePr>
            <a:graphicFrameLocks noChangeAspect="1"/>
          </p:cNvGraphicFramePr>
          <p:nvPr/>
        </p:nvGraphicFramePr>
        <p:xfrm>
          <a:off x="7650480" y="2695893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7" name="Equation" r:id="rId21" imgW="380880" imgH="291960" progId="Equation.DSMT4">
                  <p:embed/>
                </p:oleObj>
              </mc:Choice>
              <mc:Fallback>
                <p:oleObj name="Equation" r:id="rId21" imgW="3808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0480" y="2695893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5"/>
          <p:cNvGraphicFramePr>
            <a:graphicFrameLocks noChangeAspect="1"/>
          </p:cNvGraphicFramePr>
          <p:nvPr/>
        </p:nvGraphicFramePr>
        <p:xfrm>
          <a:off x="7668578" y="3076313"/>
          <a:ext cx="36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8" name="Equation" r:id="rId23" imgW="368280" imgH="393480" progId="Equation.DSMT4">
                  <p:embed/>
                </p:oleObj>
              </mc:Choice>
              <mc:Fallback>
                <p:oleObj name="Equation" r:id="rId23" imgW="368280" imgH="393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68578" y="3076313"/>
                        <a:ext cx="368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6"/>
          <p:cNvGraphicFramePr>
            <a:graphicFrameLocks noChangeAspect="1"/>
          </p:cNvGraphicFramePr>
          <p:nvPr/>
        </p:nvGraphicFramePr>
        <p:xfrm>
          <a:off x="7681278" y="3564255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29" name="Equation" r:id="rId25" imgW="368280" imgH="279360" progId="Equation.DSMT4">
                  <p:embed/>
                </p:oleObj>
              </mc:Choice>
              <mc:Fallback>
                <p:oleObj name="Equation" r:id="rId25" imgW="36828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1278" y="3564255"/>
                        <a:ext cx="368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2057400" y="4201180"/>
            <a:ext cx="10663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prime</a:t>
            </a:r>
            <a:endParaRPr lang="en-US" sz="2800" dirty="0">
              <a:solidFill>
                <a:srgbClr val="FF0000"/>
              </a:solidFill>
            </a:endParaRPr>
          </a:p>
        </p:txBody>
      </p:sp>
      <p:graphicFrame>
        <p:nvGraphicFramePr>
          <p:cNvPr id="63502" name="Object 14"/>
          <p:cNvGraphicFramePr>
            <a:graphicFrameLocks noChangeAspect="1"/>
          </p:cNvGraphicFramePr>
          <p:nvPr/>
        </p:nvGraphicFramePr>
        <p:xfrm>
          <a:off x="3910215" y="145773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0" name="Equation" r:id="rId27" imgW="203040" imgH="291960" progId="Equation.DSMT4">
                  <p:embed/>
                </p:oleObj>
              </mc:Choice>
              <mc:Fallback>
                <p:oleObj name="Equation" r:id="rId27" imgW="2030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0215" y="145773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03" name="Object 15"/>
          <p:cNvGraphicFramePr>
            <a:graphicFrameLocks noChangeAspect="1"/>
          </p:cNvGraphicFramePr>
          <p:nvPr/>
        </p:nvGraphicFramePr>
        <p:xfrm>
          <a:off x="7810500" y="141224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31" name="Equation" r:id="rId29" imgW="190440" imgH="279360" progId="Equation.DSMT4">
                  <p:embed/>
                </p:oleObj>
              </mc:Choice>
              <mc:Fallback>
                <p:oleObj name="Equation" r:id="rId29" imgW="19044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0" y="141224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7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</p:spPr>
        <p:txBody>
          <a:bodyPr>
            <a:spAutoFit/>
          </a:bodyPr>
          <a:lstStyle/>
          <a:p>
            <a:r>
              <a:rPr lang="en-US" dirty="0" smtClean="0"/>
              <a:t>One interesting application of factors of counting numbers (very useful in beginning algebra) involves finding two factors whose sum is some specified number. For example, find two factors for </a:t>
            </a:r>
            <a:r>
              <a:rPr lang="en-US" dirty="0" smtClean="0">
                <a:solidFill>
                  <a:srgbClr val="0000FF"/>
                </a:solidFill>
              </a:rPr>
              <a:t>75</a:t>
            </a:r>
            <a:r>
              <a:rPr lang="en-US" dirty="0" smtClean="0"/>
              <a:t> such that their product is </a:t>
            </a:r>
            <a:r>
              <a:rPr lang="en-US" dirty="0" smtClean="0">
                <a:solidFill>
                  <a:srgbClr val="0000FF"/>
                </a:solidFill>
              </a:rPr>
              <a:t>75</a:t>
            </a:r>
            <a:r>
              <a:rPr lang="en-US" dirty="0" smtClean="0"/>
              <a:t> and their sum is </a:t>
            </a:r>
            <a:r>
              <a:rPr lang="en-US" dirty="0" smtClean="0">
                <a:solidFill>
                  <a:srgbClr val="0000FF"/>
                </a:solidFill>
              </a:rPr>
              <a:t>20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The factors of </a:t>
            </a:r>
            <a:r>
              <a:rPr lang="en-US" dirty="0" smtClean="0">
                <a:solidFill>
                  <a:srgbClr val="0000FF"/>
                </a:solidFill>
              </a:rPr>
              <a:t>75</a:t>
            </a:r>
            <a:r>
              <a:rPr lang="en-US" dirty="0" smtClean="0"/>
              <a:t> are 1, 3, 5, 15, 25, and 75, and the pairs whose products are 75 are</a:t>
            </a:r>
          </a:p>
          <a:p>
            <a:pPr algn="ctr"/>
            <a:r>
              <a:rPr lang="en-US" dirty="0" smtClean="0">
                <a:solidFill>
                  <a:srgbClr val="000099"/>
                </a:solidFill>
              </a:rPr>
              <a:t>1 ⋅ 75 = 75          3 ⋅ 25 = 75          5 ⋅ 15 = 75.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7 (cont.)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r>
              <a:rPr lang="en-US" dirty="0" smtClean="0"/>
              <a:t>Thus the numbers we are looking for are 5 and 15 because</a:t>
            </a:r>
          </a:p>
          <a:p>
            <a:pPr algn="ctr"/>
            <a:r>
              <a:rPr lang="en-US" dirty="0" smtClean="0">
                <a:solidFill>
                  <a:srgbClr val="FF0000"/>
                </a:solidFill>
              </a:rPr>
              <a:t>5 ⋅ 15 = 75           and          5 + 15 = 20.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Know the definition of a </a:t>
            </a:r>
            <a:r>
              <a:rPr lang="en-US" b="1" i="0" dirty="0" smtClean="0">
                <a:solidFill>
                  <a:schemeClr val="tx1"/>
                </a:solidFill>
              </a:rPr>
              <a:t>prime number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Know the definition of a </a:t>
            </a:r>
            <a:r>
              <a:rPr lang="en-US" b="1" i="0" dirty="0" smtClean="0">
                <a:solidFill>
                  <a:schemeClr val="tx1"/>
                </a:solidFill>
              </a:rPr>
              <a:t>composite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  <a:r>
              <a:rPr lang="en-US" b="1" i="0" dirty="0" smtClean="0">
                <a:solidFill>
                  <a:schemeClr val="tx1"/>
                </a:solidFill>
              </a:rPr>
              <a:t>number</a:t>
            </a:r>
            <a:r>
              <a:rPr lang="en-US" i="0" dirty="0" smtClean="0">
                <a:solidFill>
                  <a:schemeClr val="tx1"/>
                </a:solidFill>
              </a:rPr>
              <a:t>. 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Be able to list all the prime numbers less than 50.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Be able to determine whether a number is prime or composite. </a:t>
            </a:r>
            <a:endParaRPr lang="en-US" i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Prime Numbers and Composite Numbers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Prime Number</a:t>
            </a:r>
          </a:p>
          <a:p>
            <a:pPr marL="0" indent="0">
              <a:buNone/>
            </a:pPr>
            <a:r>
              <a:rPr lang="en-US" i="0" dirty="0" smtClean="0">
                <a:solidFill>
                  <a:srgbClr val="000000"/>
                </a:solidFill>
              </a:rPr>
              <a:t>A </a:t>
            </a:r>
            <a:r>
              <a:rPr lang="en-US" b="1" i="0" dirty="0" smtClean="0">
                <a:solidFill>
                  <a:srgbClr val="C00000"/>
                </a:solidFill>
              </a:rPr>
              <a:t>prime number </a:t>
            </a:r>
            <a:r>
              <a:rPr lang="en-US" i="0" dirty="0" smtClean="0">
                <a:solidFill>
                  <a:srgbClr val="000000"/>
                </a:solidFill>
              </a:rPr>
              <a:t>is a whole number greater than 1 that has exactly two different factors (or divisors) – itself and 1.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Prime Numbers and Composite Numbers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Composite Number</a:t>
            </a:r>
          </a:p>
          <a:p>
            <a:pPr marL="0" indent="0">
              <a:buNone/>
            </a:pPr>
            <a:r>
              <a:rPr lang="en-US" i="0" dirty="0" smtClean="0">
                <a:solidFill>
                  <a:srgbClr val="000000"/>
                </a:solidFill>
              </a:rPr>
              <a:t>A </a:t>
            </a:r>
            <a:r>
              <a:rPr lang="en-US" b="1" i="0" dirty="0" smtClean="0">
                <a:solidFill>
                  <a:srgbClr val="C00000"/>
                </a:solidFill>
              </a:rPr>
              <a:t>composite number </a:t>
            </a:r>
            <a:r>
              <a:rPr lang="en-US" i="0" dirty="0" smtClean="0">
                <a:solidFill>
                  <a:srgbClr val="000000"/>
                </a:solidFill>
              </a:rPr>
              <a:t>is a counting number with more than two different factors (or divisors).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Prime Numbers and Composite Numbers</a:t>
            </a: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1 is </a:t>
            </a:r>
            <a:r>
              <a:rPr lang="en-US" b="1" dirty="0" smtClean="0">
                <a:solidFill>
                  <a:srgbClr val="C00000"/>
                </a:solidFill>
              </a:rPr>
              <a:t>neither</a:t>
            </a:r>
            <a:r>
              <a:rPr lang="en-US" dirty="0" smtClean="0">
                <a:solidFill>
                  <a:srgbClr val="000000"/>
                </a:solidFill>
              </a:rPr>
              <a:t> a prime nor a composite number. 1 = 1 ⋅ 1, and 1 is the only factor of 1. 1 does not have </a:t>
            </a:r>
            <a:r>
              <a:rPr lang="en-US" b="1" dirty="0" smtClean="0">
                <a:solidFill>
                  <a:srgbClr val="C00000"/>
                </a:solidFill>
              </a:rPr>
              <a:t>exactly two different</a:t>
            </a:r>
            <a:r>
              <a:rPr lang="en-US" dirty="0" smtClean="0">
                <a:solidFill>
                  <a:srgbClr val="000000"/>
                </a:solidFill>
              </a:rPr>
              <a:t> factors, and it does not have more than two different factors.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1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457200" algn="l"/>
                <a:tab pos="1371600" algn="l"/>
              </a:tabLst>
            </a:pPr>
            <a:r>
              <a:rPr lang="en-US" dirty="0" smtClean="0"/>
              <a:t>Some prime numbers:</a:t>
            </a:r>
          </a:p>
          <a:p>
            <a:pPr>
              <a:tabLst>
                <a:tab pos="457200" algn="l"/>
                <a:tab pos="1371600" algn="l"/>
              </a:tabLst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2 has exactly two different factors, 1 and 2.</a:t>
            </a:r>
          </a:p>
          <a:p>
            <a:pPr>
              <a:tabLst>
                <a:tab pos="457200" algn="l"/>
                <a:tab pos="1371600" algn="l"/>
              </a:tabLst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3 has exactly two different factors, 1 and 3.</a:t>
            </a:r>
          </a:p>
          <a:p>
            <a:pPr>
              <a:tabLst>
                <a:tab pos="457200" algn="l"/>
                <a:tab pos="1371600" algn="l"/>
              </a:tabLst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11 has exactly two different factors, 1 and 11.</a:t>
            </a:r>
          </a:p>
          <a:p>
            <a:pPr>
              <a:tabLst>
                <a:tab pos="457200" algn="l"/>
                <a:tab pos="1371600" algn="l"/>
              </a:tabLst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37 has exactly two different factors, 1 and 37.</a:t>
            </a:r>
            <a:endParaRPr lang="en-US" i="0" dirty="0" smtClean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1793228"/>
            <a:ext cx="609600" cy="2085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72"/>
              </a:spcBef>
              <a:tabLst>
                <a:tab pos="457200" algn="l"/>
                <a:tab pos="1371600" algn="l"/>
              </a:tabLst>
            </a:pPr>
            <a:r>
              <a:rPr lang="en-US" sz="2800" dirty="0" smtClean="0">
                <a:solidFill>
                  <a:srgbClr val="0000FF"/>
                </a:solidFill>
              </a:rPr>
              <a:t>2</a:t>
            </a:r>
          </a:p>
          <a:p>
            <a:pPr>
              <a:spcBef>
                <a:spcPts val="672"/>
              </a:spcBef>
              <a:tabLst>
                <a:tab pos="457200" algn="l"/>
                <a:tab pos="1371600" algn="l"/>
              </a:tabLst>
            </a:pPr>
            <a:r>
              <a:rPr lang="en-US" sz="2800" dirty="0" smtClean="0">
                <a:solidFill>
                  <a:srgbClr val="0000FF"/>
                </a:solidFill>
              </a:rPr>
              <a:t>3</a:t>
            </a:r>
          </a:p>
          <a:p>
            <a:pPr>
              <a:spcBef>
                <a:spcPts val="672"/>
              </a:spcBef>
              <a:tabLst>
                <a:tab pos="457200" algn="l"/>
                <a:tab pos="1371600" algn="l"/>
              </a:tabLst>
            </a:pPr>
            <a:r>
              <a:rPr lang="en-US" sz="2800" dirty="0" smtClean="0">
                <a:solidFill>
                  <a:srgbClr val="0000FF"/>
                </a:solidFill>
              </a:rPr>
              <a:t>11</a:t>
            </a:r>
          </a:p>
          <a:p>
            <a:pPr>
              <a:spcBef>
                <a:spcPts val="672"/>
              </a:spcBef>
              <a:tabLst>
                <a:tab pos="457200" algn="l"/>
                <a:tab pos="1371600" algn="l"/>
              </a:tabLst>
            </a:pPr>
            <a:r>
              <a:rPr lang="en-US" sz="2800" dirty="0" smtClean="0">
                <a:solidFill>
                  <a:srgbClr val="0000FF"/>
                </a:solidFill>
              </a:rPr>
              <a:t>37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Example 2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457200" algn="l"/>
                <a:tab pos="1371600" algn="l"/>
              </a:tabLst>
            </a:pPr>
            <a:r>
              <a:rPr lang="en-US" dirty="0" smtClean="0"/>
              <a:t>Some composite numbers:</a:t>
            </a:r>
          </a:p>
          <a:p>
            <a:pPr>
              <a:tabLst>
                <a:tab pos="457200" algn="l"/>
                <a:tab pos="1371600" algn="l"/>
              </a:tabLst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1, 3, 5, and 15 are all factors of 15.</a:t>
            </a:r>
          </a:p>
          <a:p>
            <a:pPr>
              <a:tabLst>
                <a:tab pos="457200" algn="l"/>
                <a:tab pos="1371600" algn="l"/>
              </a:tabLst>
            </a:pPr>
            <a:r>
              <a:rPr lang="en-US" dirty="0" smtClean="0">
                <a:solidFill>
                  <a:srgbClr val="0000FF"/>
                </a:solidFill>
              </a:rPr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1, 3, 13, and 39 are all factors of 39.</a:t>
            </a:r>
          </a:p>
          <a:p>
            <a:pPr>
              <a:tabLst>
                <a:tab pos="457200" algn="l"/>
                <a:tab pos="1371600" algn="l"/>
              </a:tabLst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1, 7, and 49 are all factors of 49.</a:t>
            </a:r>
          </a:p>
          <a:p>
            <a:pPr>
              <a:tabLst>
                <a:tab pos="457200" algn="l"/>
                <a:tab pos="1371600" algn="l"/>
              </a:tabLst>
            </a:pP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1, 2, 5, 10, 25, and 50 are all factors of 50.</a:t>
            </a:r>
            <a:endParaRPr lang="en-US" i="0" dirty="0" smtClean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14400" y="1783080"/>
            <a:ext cx="609600" cy="2085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72"/>
              </a:spcBef>
              <a:tabLst>
                <a:tab pos="457200" algn="l"/>
                <a:tab pos="1371600" algn="l"/>
              </a:tabLst>
            </a:pPr>
            <a:r>
              <a:rPr lang="en-US" sz="2800" dirty="0" smtClean="0">
                <a:solidFill>
                  <a:srgbClr val="0000FF"/>
                </a:solidFill>
              </a:rPr>
              <a:t>15</a:t>
            </a:r>
          </a:p>
          <a:p>
            <a:pPr>
              <a:spcBef>
                <a:spcPts val="672"/>
              </a:spcBef>
              <a:tabLst>
                <a:tab pos="457200" algn="l"/>
                <a:tab pos="1371600" algn="l"/>
              </a:tabLst>
            </a:pPr>
            <a:r>
              <a:rPr lang="en-US" sz="2800" dirty="0" smtClean="0">
                <a:solidFill>
                  <a:srgbClr val="0000FF"/>
                </a:solidFill>
              </a:rPr>
              <a:t>39</a:t>
            </a:r>
          </a:p>
          <a:p>
            <a:pPr>
              <a:spcBef>
                <a:spcPts val="672"/>
              </a:spcBef>
              <a:tabLst>
                <a:tab pos="457200" algn="l"/>
                <a:tab pos="1371600" algn="l"/>
              </a:tabLst>
            </a:pPr>
            <a:r>
              <a:rPr lang="en-US" sz="2800" dirty="0" smtClean="0">
                <a:solidFill>
                  <a:srgbClr val="0000FF"/>
                </a:solidFill>
              </a:rPr>
              <a:t>49</a:t>
            </a:r>
          </a:p>
          <a:p>
            <a:pPr>
              <a:spcBef>
                <a:spcPts val="672"/>
              </a:spcBef>
              <a:tabLst>
                <a:tab pos="457200" algn="l"/>
                <a:tab pos="1371600" algn="l"/>
              </a:tabLst>
            </a:pPr>
            <a:r>
              <a:rPr lang="en-US" sz="2800" dirty="0" smtClean="0">
                <a:solidFill>
                  <a:srgbClr val="0000FF"/>
                </a:solidFill>
              </a:rPr>
              <a:t>50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smtClean="0"/>
              <a:t>Determining Prime Numbers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To Determine Whether a Number is Prime</a:t>
            </a:r>
          </a:p>
          <a:p>
            <a:pPr marL="0" indent="0">
              <a:buNone/>
            </a:pPr>
            <a:r>
              <a:rPr lang="en-US" i="0" dirty="0" smtClean="0">
                <a:solidFill>
                  <a:srgbClr val="000000"/>
                </a:solidFill>
              </a:rPr>
              <a:t>Divide the number by progressively larger </a:t>
            </a:r>
            <a:r>
              <a:rPr lang="en-US" b="1" i="0" dirty="0" smtClean="0">
                <a:solidFill>
                  <a:srgbClr val="C00000"/>
                </a:solidFill>
              </a:rPr>
              <a:t>prime numbers</a:t>
            </a:r>
            <a:r>
              <a:rPr lang="en-US" i="0" dirty="0" smtClean="0">
                <a:solidFill>
                  <a:srgbClr val="000000"/>
                </a:solidFill>
              </a:rPr>
              <a:t> (2, 3, 5, 7, 11, and so forth) until:</a:t>
            </a:r>
          </a:p>
          <a:p>
            <a:pPr marL="457200" indent="-457200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1.</a:t>
            </a:r>
            <a:r>
              <a:rPr lang="en-US" i="0" dirty="0" smtClean="0">
                <a:solidFill>
                  <a:srgbClr val="000000"/>
                </a:solidFill>
              </a:rPr>
              <a:t> 	You find a remainder of 0 (meaning that the prime number is a factor and the given number is composite); or</a:t>
            </a:r>
          </a:p>
          <a:p>
            <a:pPr marL="457200" indent="-457200"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2.</a:t>
            </a:r>
            <a:r>
              <a:rPr lang="en-US" i="0" dirty="0" smtClean="0">
                <a:solidFill>
                  <a:srgbClr val="000000"/>
                </a:solidFill>
              </a:rPr>
              <a:t> 	You find a quotient smaller than the prime divisor (meaning that the given number has no smaller prime factors and is therefore prime itself.)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Determining Prime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Reasoning that if a composite number were a factor, then one of its prime factors would have been found to be a factor in an earlier division, we divide only by prime numbers – that is, there is no need to divide by a composite number.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660</Words>
  <Application>Microsoft Office PowerPoint</Application>
  <PresentationFormat>On-screen Show (4:3)</PresentationFormat>
  <Paragraphs>100</Paragraphs>
  <Slides>18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Calibri</vt:lpstr>
      <vt:lpstr>Courier New</vt:lpstr>
      <vt:lpstr>Arial</vt:lpstr>
      <vt:lpstr>Office Theme</vt:lpstr>
      <vt:lpstr>Equation</vt:lpstr>
      <vt:lpstr>Section 3.2</vt:lpstr>
      <vt:lpstr>Objectives</vt:lpstr>
      <vt:lpstr>Prime Numbers and Composite Numbers</vt:lpstr>
      <vt:lpstr>Prime Numbers and Composite Numbers</vt:lpstr>
      <vt:lpstr>Prime Numbers and Composite Numbers</vt:lpstr>
      <vt:lpstr>Example 1</vt:lpstr>
      <vt:lpstr>Example 2</vt:lpstr>
      <vt:lpstr>Determining Prime Numbers</vt:lpstr>
      <vt:lpstr>Determining Prime Numbers</vt:lpstr>
      <vt:lpstr>Example 3</vt:lpstr>
      <vt:lpstr>Example 4</vt:lpstr>
      <vt:lpstr>Example 4 (cont.)</vt:lpstr>
      <vt:lpstr>Example 5</vt:lpstr>
      <vt:lpstr>Example 5 (cont.)</vt:lpstr>
      <vt:lpstr>Completion Example 6</vt:lpstr>
      <vt:lpstr>Completion Example 6 (cont.)</vt:lpstr>
      <vt:lpstr>Example 7</vt:lpstr>
      <vt:lpstr>Example 7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49</cp:revision>
  <dcterms:created xsi:type="dcterms:W3CDTF">2013-04-26T14:43:13Z</dcterms:created>
  <dcterms:modified xsi:type="dcterms:W3CDTF">2017-08-02T17:58:47Z</dcterms:modified>
</cp:coreProperties>
</file>