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7" r:id="rId7"/>
    <p:sldId id="268" r:id="rId8"/>
    <p:sldId id="270" r:id="rId9"/>
    <p:sldId id="283" r:id="rId10"/>
    <p:sldId id="271" r:id="rId11"/>
    <p:sldId id="284" r:id="rId12"/>
    <p:sldId id="274" r:id="rId13"/>
    <p:sldId id="285" r:id="rId14"/>
    <p:sldId id="277" r:id="rId15"/>
    <p:sldId id="286" r:id="rId16"/>
    <p:sldId id="287" r:id="rId17"/>
    <p:sldId id="288" r:id="rId18"/>
    <p:sldId id="289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008080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69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21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03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087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13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Prime Factorization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(cont.) 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c.  </a:t>
            </a:r>
            <a:r>
              <a:rPr lang="en-US" dirty="0" smtClean="0">
                <a:solidFill>
                  <a:srgbClr val="0000FF"/>
                </a:solidFill>
              </a:rPr>
              <a:t>294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914400" y="12954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99"/>
                </a:solidFill>
              </a:rPr>
              <a:t>6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 49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971800" y="1752600"/>
            <a:ext cx="685800" cy="457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914400" y="21463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2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     </a:t>
            </a:r>
            <a:r>
              <a:rPr lang="en-US" sz="2800" dirty="0" smtClean="0">
                <a:solidFill>
                  <a:srgbClr val="000099"/>
                </a:solidFill>
              </a:rPr>
              <a:t>3 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000099"/>
                </a:solidFill>
              </a:rPr>
              <a:t>   49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2905780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2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     </a:t>
            </a:r>
            <a:r>
              <a:rPr lang="en-US" sz="2800" dirty="0" smtClean="0">
                <a:solidFill>
                  <a:srgbClr val="000099"/>
                </a:solidFill>
              </a:rPr>
              <a:t>3 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000099"/>
                </a:solidFill>
              </a:rPr>
              <a:t>    7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    </a:t>
            </a:r>
            <a:r>
              <a:rPr lang="en-US" sz="2800" dirty="0" smtClean="0">
                <a:solidFill>
                  <a:srgbClr val="000099"/>
                </a:solidFill>
              </a:rPr>
              <a:t>    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28255" y="366778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</a:t>
            </a:r>
            <a:r>
              <a:rPr lang="en-US" sz="2800" dirty="0" smtClean="0">
                <a:solidFill>
                  <a:srgbClr val="FF0000"/>
                </a:solidFill>
              </a:rPr>
              <a:t>2  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FF0000"/>
                </a:solidFill>
              </a:rPr>
              <a:t>  3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    </a:t>
            </a:r>
            <a:r>
              <a:rPr lang="en-US" sz="2800" dirty="0" smtClean="0">
                <a:solidFill>
                  <a:srgbClr val="FF0000"/>
                </a:solidFill>
              </a:rPr>
              <a:t> 7</a:t>
            </a:r>
            <a:r>
              <a:rPr lang="en-US" sz="2800" baseline="30000" dirty="0" smtClean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1766456" y="2819401"/>
            <a:ext cx="33250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760320" y="1973475"/>
            <a:ext cx="33250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057400" y="1828800"/>
            <a:ext cx="533400" cy="4087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501540" y="2832460"/>
            <a:ext cx="33250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3511331" y="2818605"/>
            <a:ext cx="33250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927760" y="2514600"/>
            <a:ext cx="685800" cy="457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953000" y="1352490"/>
            <a:ext cx="36576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2 is a factor because the units digits is even.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953000" y="2190690"/>
            <a:ext cx="36576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3 is a factor of 147 because the sum of the digits is divisible by 3.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953000" y="3733800"/>
            <a:ext cx="18791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exponents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27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(cont.) 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r>
              <a:rPr lang="en-US" dirty="0" smtClean="0"/>
              <a:t>If we begin with the product </a:t>
            </a:r>
            <a:r>
              <a:rPr lang="en-US" dirty="0" smtClean="0">
                <a:solidFill>
                  <a:srgbClr val="000099"/>
                </a:solidFill>
              </a:rPr>
              <a:t>294 = 6 ⋅ 49</a:t>
            </a:r>
            <a:r>
              <a:rPr lang="en-US" dirty="0" smtClean="0"/>
              <a:t>, we see that the prime factorization is the same.</a:t>
            </a:r>
            <a:endParaRPr lang="en-US" b="1" dirty="0" smtClean="0"/>
          </a:p>
          <a:p>
            <a:r>
              <a:rPr lang="en-US" b="1" smtClean="0"/>
              <a:t>  </a:t>
            </a:r>
            <a:r>
              <a:rPr lang="en-US" dirty="0" smtClean="0">
                <a:solidFill>
                  <a:srgbClr val="0000FF"/>
                </a:solidFill>
              </a:rPr>
              <a:t>294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914400" y="2216725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000099"/>
                </a:solidFill>
              </a:rPr>
              <a:t>6     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         49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2819400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2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     </a:t>
            </a:r>
            <a:r>
              <a:rPr lang="en-US" sz="2800" dirty="0" smtClean="0">
                <a:solidFill>
                  <a:srgbClr val="000099"/>
                </a:solidFill>
              </a:rPr>
              <a:t>3 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000099"/>
                </a:solidFill>
              </a:rPr>
              <a:t>    7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    </a:t>
            </a:r>
            <a:r>
              <a:rPr lang="en-US" sz="2800" dirty="0" smtClean="0">
                <a:solidFill>
                  <a:srgbClr val="000099"/>
                </a:solidFill>
              </a:rPr>
              <a:t>    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28255" y="36576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</a:t>
            </a:r>
            <a:r>
              <a:rPr lang="en-US" sz="2800" dirty="0" smtClean="0">
                <a:solidFill>
                  <a:srgbClr val="FF0000"/>
                </a:solidFill>
              </a:rPr>
              <a:t>2  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FF0000"/>
                </a:solidFill>
              </a:rPr>
              <a:t>  3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    </a:t>
            </a:r>
            <a:r>
              <a:rPr lang="en-US" sz="2800" dirty="0" smtClean="0">
                <a:solidFill>
                  <a:srgbClr val="FF0000"/>
                </a:solidFill>
              </a:rPr>
              <a:t> 7</a:t>
            </a:r>
            <a:r>
              <a:rPr lang="en-US" sz="2800" baseline="30000" dirty="0" smtClean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3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prime factorization of </a:t>
            </a:r>
            <a:r>
              <a:rPr lang="en-US" dirty="0" smtClean="0">
                <a:solidFill>
                  <a:srgbClr val="0000FF"/>
                </a:solidFill>
              </a:rPr>
              <a:t>60</a:t>
            </a:r>
            <a:r>
              <a:rPr lang="en-US" dirty="0" smtClean="0"/>
              <a:t>. </a:t>
            </a:r>
          </a:p>
          <a:p>
            <a:r>
              <a:rPr lang="en-US" b="1" dirty="0" smtClean="0"/>
              <a:t>Solution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14400" y="2476703"/>
            <a:ext cx="4953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    </a:t>
            </a:r>
            <a:r>
              <a:rPr lang="en-US" sz="2800" dirty="0" smtClean="0">
                <a:solidFill>
                  <a:srgbClr val="000099"/>
                </a:solidFill>
              </a:rPr>
              <a:t>6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 ____ </a:t>
            </a:r>
          </a:p>
          <a:p>
            <a:pPr>
              <a:tabLst>
                <a:tab pos="692150" algn="l"/>
              </a:tabLst>
            </a:pPr>
            <a:endParaRPr lang="en-US" sz="2800" dirty="0" smtClean="0">
              <a:solidFill>
                <a:srgbClr val="000099"/>
              </a:solidFill>
            </a:endParaRPr>
          </a:p>
          <a:p>
            <a:pPr>
              <a:spcBef>
                <a:spcPts val="1200"/>
              </a:spcBef>
              <a:tabLst>
                <a:tab pos="692150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2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  </a:t>
            </a:r>
            <a:r>
              <a:rPr lang="en-US" sz="2800" dirty="0" smtClean="0">
                <a:solidFill>
                  <a:srgbClr val="000099"/>
                </a:solidFill>
              </a:rPr>
              <a:t> 3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____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____</a:t>
            </a:r>
          </a:p>
          <a:p>
            <a:pPr>
              <a:tabLst>
                <a:tab pos="692150" algn="l"/>
              </a:tabLst>
            </a:pPr>
            <a:endParaRPr lang="en-US" sz="2800" dirty="0" smtClean="0">
              <a:solidFill>
                <a:srgbClr val="000099"/>
              </a:solidFill>
            </a:endParaRPr>
          </a:p>
          <a:p>
            <a:pPr>
              <a:tabLst>
                <a:tab pos="692150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__________</a:t>
            </a:r>
            <a:endParaRPr lang="en-US" sz="2800" dirty="0" smtClean="0"/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3131740" y="3243863"/>
            <a:ext cx="492922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378200" y="2997403"/>
            <a:ext cx="838200" cy="49291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1976123" y="3065781"/>
            <a:ext cx="441956" cy="30479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2236292" y="3110412"/>
            <a:ext cx="455018" cy="22859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962400" y="4474512"/>
            <a:ext cx="18791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exponents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107449" y="24384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191934" y="345294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064001" y="342682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5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144724" y="4280263"/>
            <a:ext cx="14430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</a:t>
            </a:r>
            <a:r>
              <a:rPr lang="en-US" sz="2800" baseline="30000" dirty="0" smtClean="0">
                <a:solidFill>
                  <a:srgbClr val="FF0000"/>
                </a:solidFill>
              </a:rPr>
              <a:t>2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FF0000"/>
                </a:solidFill>
              </a:rPr>
              <a:t> 3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FF0000"/>
                </a:solidFill>
              </a:rPr>
              <a:t> 5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914400" y="249938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60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4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prime factorization of </a:t>
            </a:r>
            <a:r>
              <a:rPr lang="en-US" dirty="0" smtClean="0">
                <a:solidFill>
                  <a:srgbClr val="0000FF"/>
                </a:solidFill>
              </a:rPr>
              <a:t>308</a:t>
            </a:r>
            <a:r>
              <a:rPr lang="en-US" dirty="0" smtClean="0"/>
              <a:t>. </a:t>
            </a:r>
          </a:p>
          <a:p>
            <a:r>
              <a:rPr lang="en-US" b="1" dirty="0" smtClean="0"/>
              <a:t>Solution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914400" y="2476703"/>
            <a:ext cx="4953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692150" algn="l"/>
              </a:tabLst>
            </a:pPr>
            <a:r>
              <a:rPr lang="en-US" sz="2800" dirty="0" smtClean="0"/>
              <a:t>	=     </a:t>
            </a:r>
            <a:r>
              <a:rPr lang="en-US" sz="2800" dirty="0" smtClean="0">
                <a:solidFill>
                  <a:srgbClr val="000099"/>
                </a:solidFill>
              </a:rPr>
              <a:t>4    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 ____ </a:t>
            </a:r>
          </a:p>
          <a:p>
            <a:pPr>
              <a:tabLst>
                <a:tab pos="692150" algn="l"/>
              </a:tabLst>
            </a:pPr>
            <a:endParaRPr lang="en-US" sz="2800" dirty="0" smtClean="0">
              <a:solidFill>
                <a:srgbClr val="000099"/>
              </a:solidFill>
            </a:endParaRPr>
          </a:p>
          <a:p>
            <a:pPr>
              <a:spcBef>
                <a:spcPts val="1200"/>
              </a:spcBef>
              <a:tabLst>
                <a:tab pos="692150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__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 __</a:t>
            </a:r>
            <a:r>
              <a:rPr lang="en-US" sz="2800" dirty="0" smtClean="0">
                <a:solidFill>
                  <a:srgbClr val="000099"/>
                </a:solidFill>
              </a:rPr>
              <a:t>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__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000099"/>
                </a:solidFill>
              </a:rPr>
              <a:t>__</a:t>
            </a:r>
          </a:p>
          <a:p>
            <a:pPr>
              <a:tabLst>
                <a:tab pos="692150" algn="l"/>
              </a:tabLst>
            </a:pPr>
            <a:endParaRPr lang="en-US" sz="2800" dirty="0" smtClean="0">
              <a:solidFill>
                <a:srgbClr val="000099"/>
              </a:solidFill>
            </a:endParaRPr>
          </a:p>
          <a:p>
            <a:pPr>
              <a:tabLst>
                <a:tab pos="692150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__________</a:t>
            </a:r>
            <a:endParaRPr lang="en-US" sz="2800" dirty="0" smtClean="0"/>
          </a:p>
        </p:txBody>
      </p:sp>
      <p:cxnSp>
        <p:nvCxnSpPr>
          <p:cNvPr id="41" name="Straight Connector 40"/>
          <p:cNvCxnSpPr/>
          <p:nvPr/>
        </p:nvCxnSpPr>
        <p:spPr>
          <a:xfrm rot="5400000">
            <a:off x="2023463" y="3116581"/>
            <a:ext cx="441956" cy="30479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2283632" y="3161212"/>
            <a:ext cx="455018" cy="22859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962400" y="4398312"/>
            <a:ext cx="18791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exponents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412249" y="24384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77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276600" y="3452948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7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733800" y="3426822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144724" y="4280263"/>
            <a:ext cx="16257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</a:t>
            </a:r>
            <a:r>
              <a:rPr lang="en-US" sz="2800" baseline="30000" dirty="0" smtClean="0">
                <a:solidFill>
                  <a:srgbClr val="FF0000"/>
                </a:solidFill>
              </a:rPr>
              <a:t>2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FF0000"/>
                </a:solidFill>
              </a:rPr>
              <a:t> 7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FF0000"/>
                </a:solidFill>
              </a:rPr>
              <a:t> 11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914400" y="2499380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308</a:t>
            </a:r>
            <a:endParaRPr lang="en-US" sz="2800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3360423" y="3116580"/>
            <a:ext cx="441956" cy="30479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3620592" y="3161211"/>
            <a:ext cx="455018" cy="22859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905000" y="3455126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14600" y="342900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of Composite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The only factors (or divisors) of a composite number are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1 and the number itself,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each prime factor, and</a:t>
            </a: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products formed by all combinations of the prime 	factors (including repeated factors.)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 smtClean="0"/>
              <a:t>Find all the factors of </a:t>
            </a:r>
            <a:r>
              <a:rPr lang="en-US" dirty="0" smtClean="0">
                <a:solidFill>
                  <a:srgbClr val="0000FF"/>
                </a:solidFill>
              </a:rPr>
              <a:t>60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Since </a:t>
            </a:r>
            <a:r>
              <a:rPr lang="en-US" dirty="0" smtClean="0">
                <a:solidFill>
                  <a:srgbClr val="0000FF"/>
                </a:solidFill>
              </a:rPr>
              <a:t>60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 2⋅ 2⋅ 3⋅ 5</a:t>
            </a:r>
            <a:r>
              <a:rPr lang="en-US" dirty="0" smtClean="0"/>
              <a:t>, the factors are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1 and 60 (1 and the number itself),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2, 3, and 5 (each prime factor),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c.	</a:t>
            </a:r>
            <a:r>
              <a:rPr lang="en-US" dirty="0" smtClean="0">
                <a:solidFill>
                  <a:srgbClr val="000099"/>
                </a:solidFill>
              </a:rPr>
              <a:t>2 ⋅ 2 = 4,    2 ⋅ 3 = 6,    2 ⋅ 5 = 10,    3 ⋅ 5 = 15,                     	2 ⋅ 2 ⋅ 3 = 12,    2 ⋅ 2 ⋅ 5 = 20,</a:t>
            </a:r>
            <a:r>
              <a:rPr lang="en-US" dirty="0" smtClean="0"/>
              <a:t>    and    </a:t>
            </a:r>
            <a:r>
              <a:rPr lang="en-US" dirty="0" smtClean="0">
                <a:solidFill>
                  <a:srgbClr val="000099"/>
                </a:solidFill>
              </a:rPr>
              <a:t>2 ⋅ 3 ⋅ 5 = 30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 smtClean="0"/>
              <a:t>The twelve factors of </a:t>
            </a:r>
            <a:r>
              <a:rPr lang="en-US" dirty="0" smtClean="0">
                <a:solidFill>
                  <a:srgbClr val="0000FF"/>
                </a:solidFill>
              </a:rPr>
              <a:t>60</a:t>
            </a:r>
            <a:r>
              <a:rPr lang="en-US" dirty="0" smtClean="0"/>
              <a:t> are</a:t>
            </a:r>
          </a:p>
          <a:p>
            <a:pPr algn="ctr">
              <a:tabLst>
                <a:tab pos="457200" algn="l"/>
              </a:tabLst>
            </a:pPr>
            <a:r>
              <a:rPr lang="en-US" dirty="0" smtClean="0">
                <a:solidFill>
                  <a:srgbClr val="FF0000"/>
                </a:solidFill>
              </a:rPr>
              <a:t>1, 60, 2, 3, 5, 4, 6, 10, 12, 15, 20, and 30.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These are the only factors of </a:t>
            </a:r>
            <a:r>
              <a:rPr lang="en-US" dirty="0" smtClean="0">
                <a:solidFill>
                  <a:srgbClr val="0000FF"/>
                </a:solidFill>
              </a:rPr>
              <a:t>60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 smtClean="0"/>
              <a:t>Find all the factors of </a:t>
            </a:r>
            <a:r>
              <a:rPr lang="en-US" dirty="0" smtClean="0">
                <a:solidFill>
                  <a:srgbClr val="0000FF"/>
                </a:solidFill>
              </a:rPr>
              <a:t>154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The prime factorization of </a:t>
            </a:r>
            <a:r>
              <a:rPr lang="en-US" dirty="0" smtClean="0">
                <a:solidFill>
                  <a:srgbClr val="0000FF"/>
                </a:solidFill>
              </a:rPr>
              <a:t>154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0099"/>
                </a:solidFill>
              </a:rPr>
              <a:t>2 ⋅ 7 ⋅ 11</a:t>
            </a:r>
            <a:r>
              <a:rPr lang="en-US" dirty="0" smtClean="0"/>
              <a:t>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Two factors are 1 and _________.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Three prime factors are ________, ________, and 	_________.</a:t>
            </a:r>
          </a:p>
        </p:txBody>
      </p:sp>
      <p:sp>
        <p:nvSpPr>
          <p:cNvPr id="4" name="Rectangle 3"/>
          <p:cNvSpPr/>
          <p:nvPr/>
        </p:nvSpPr>
        <p:spPr>
          <a:xfrm>
            <a:off x="4648200" y="2819400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154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66592" y="332740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42992" y="332740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7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7800" y="374398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11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6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06922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Other factors are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	______⋅______=________ 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	______⋅______=________</a:t>
            </a:r>
          </a:p>
          <a:p>
            <a:pPr>
              <a:tabLst>
                <a:tab pos="457200" algn="l"/>
              </a:tabLst>
            </a:pPr>
            <a:r>
              <a:rPr lang="en-US" dirty="0" smtClean="0"/>
              <a:t>	______⋅______=________.</a:t>
            </a:r>
          </a:p>
          <a:p>
            <a:pPr>
              <a:lnSpc>
                <a:spcPct val="150000"/>
              </a:lnSpc>
              <a:tabLst>
                <a:tab pos="457200" algn="l"/>
              </a:tabLst>
            </a:pPr>
            <a:r>
              <a:rPr lang="en-US" dirty="0" smtClean="0"/>
              <a:t>	The factors of </a:t>
            </a:r>
            <a:r>
              <a:rPr lang="en-US" dirty="0" smtClean="0">
                <a:solidFill>
                  <a:srgbClr val="0000FF"/>
                </a:solidFill>
              </a:rPr>
              <a:t>154</a:t>
            </a:r>
            <a:r>
              <a:rPr lang="en-US" dirty="0" smtClean="0"/>
              <a:t> are ________________________.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1752600"/>
            <a:ext cx="32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2            7               14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2296180"/>
            <a:ext cx="3581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2            11             22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85454" y="2829580"/>
            <a:ext cx="35675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7            11              77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14800" y="3441700"/>
            <a:ext cx="4610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1, 154, 2, 7, 11, 14, 22, and 77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the </a:t>
            </a:r>
            <a:r>
              <a:rPr lang="en-US" b="1" i="0" dirty="0" smtClean="0">
                <a:solidFill>
                  <a:schemeClr val="tx1"/>
                </a:solidFill>
              </a:rPr>
              <a:t>Fundamental Theorem of Arithmetic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find the prime factorization of a composite number.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the meaning of the term </a:t>
            </a:r>
            <a:r>
              <a:rPr lang="en-US" b="1" i="0" dirty="0" smtClean="0">
                <a:solidFill>
                  <a:schemeClr val="tx1"/>
                </a:solidFill>
              </a:rPr>
              <a:t>prime factorization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Finding a Prime Factorization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lvl="0" indent="-342900" algn="ctr" eaLnBrk="0" hangingPunct="0"/>
            <a:r>
              <a:rPr lang="en-US" b="1" dirty="0" smtClean="0">
                <a:solidFill>
                  <a:srgbClr val="000000"/>
                </a:solidFill>
              </a:rPr>
              <a:t>Fundamental Theorem of Arithmetic</a:t>
            </a:r>
          </a:p>
          <a:p>
            <a:pPr lvl="0" eaLnBrk="0" hangingPunct="0"/>
            <a:r>
              <a:rPr lang="en-US" dirty="0" smtClean="0">
                <a:solidFill>
                  <a:srgbClr val="000000"/>
                </a:solidFill>
              </a:rPr>
              <a:t>Every composite number has exactly one prime factorization.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Finding a Prime Factorization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485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Find the Prime Factorization of a Composite Number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  Factor the composite number into any two factors.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 Factor each factor that is not prime.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  Continue this process until all factors are prime.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i="0" dirty="0" smtClean="0">
                <a:solidFill>
                  <a:srgbClr val="000000"/>
                </a:solidFill>
              </a:rPr>
              <a:t>The </a:t>
            </a:r>
            <a:r>
              <a:rPr lang="en-US" b="1" i="0" dirty="0" smtClean="0">
                <a:solidFill>
                  <a:srgbClr val="C00000"/>
                </a:solidFill>
              </a:rPr>
              <a:t>prime factorization </a:t>
            </a:r>
            <a:r>
              <a:rPr lang="en-US" i="0" dirty="0" smtClean="0">
                <a:solidFill>
                  <a:srgbClr val="000000"/>
                </a:solidFill>
              </a:rPr>
              <a:t>of a number is a factorization of that number using only prime factors.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</a:t>
            </a:r>
            <a:endParaRPr lang="en-US" sz="3200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 smtClean="0"/>
              <a:t>Find the prime factorization of </a:t>
            </a:r>
            <a:r>
              <a:rPr lang="en-US" dirty="0" smtClean="0">
                <a:solidFill>
                  <a:srgbClr val="0000FF"/>
                </a:solidFill>
              </a:rPr>
              <a:t>90</a:t>
            </a:r>
            <a:r>
              <a:rPr lang="en-US" dirty="0" smtClean="0"/>
              <a:t>. </a:t>
            </a:r>
          </a:p>
          <a:p>
            <a:r>
              <a:rPr lang="en-US" b="1" dirty="0" smtClean="0"/>
              <a:t>Solution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609600" y="2362200"/>
            <a:ext cx="281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/>
              <a:t>  	=    </a:t>
            </a:r>
            <a:r>
              <a:rPr lang="en-US" sz="2800" dirty="0" smtClean="0">
                <a:solidFill>
                  <a:srgbClr val="000099"/>
                </a:solidFill>
              </a:rPr>
              <a:t>9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 10 </a:t>
            </a:r>
          </a:p>
          <a:p>
            <a:pPr>
              <a:tabLst>
                <a:tab pos="576263" algn="l"/>
              </a:tabLst>
            </a:pPr>
            <a:endParaRPr lang="en-US" sz="2800" dirty="0" smtClean="0">
              <a:solidFill>
                <a:srgbClr val="000099"/>
              </a:solidFill>
            </a:endParaRPr>
          </a:p>
          <a:p>
            <a:pPr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</a:t>
            </a:r>
            <a:r>
              <a:rPr lang="en-US" sz="2800" dirty="0" smtClean="0">
                <a:solidFill>
                  <a:srgbClr val="FF0000"/>
                </a:solidFill>
              </a:rPr>
              <a:t>3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FF0000"/>
                </a:solidFill>
              </a:rPr>
              <a:t> 3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FF0000"/>
                </a:solidFill>
              </a:rPr>
              <a:t>  2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FF0000"/>
                </a:solidFill>
              </a:rPr>
              <a:t> 5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1485900" y="29210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1714500" y="29210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2404414" y="29210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H="1">
            <a:off x="2633014" y="2921000"/>
            <a:ext cx="457200" cy="228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657600" y="2458521"/>
            <a:ext cx="5105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Since the units digit is 0, we know that 10 is a factor.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657600" y="3251537"/>
            <a:ext cx="5029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9 and 10 can both be factored so that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each factor is a prime number. This is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the prime factorization.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9600" y="2362200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90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allAtOnce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(cont.)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75648" y="186974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/>
              <a:t>  	</a:t>
            </a:r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99"/>
                </a:solidFill>
              </a:rPr>
              <a:t>3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 30 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16200000" flipH="1">
            <a:off x="1603107" y="2573211"/>
            <a:ext cx="381692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756848" y="2403144"/>
            <a:ext cx="457200" cy="3810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1565011" y="3394091"/>
            <a:ext cx="457895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6200000" flipH="1">
            <a:off x="2717943" y="3202438"/>
            <a:ext cx="520005" cy="47220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3388024" y="3186720"/>
            <a:ext cx="456406" cy="41484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357048" y="2023275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3 is prime, but 30 is not.</a:t>
            </a:r>
          </a:p>
          <a:p>
            <a:endParaRPr lang="en-US" sz="2000" dirty="0" smtClean="0">
              <a:solidFill>
                <a:srgbClr val="00808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10 is not prime. </a:t>
            </a:r>
          </a:p>
          <a:p>
            <a:pPr>
              <a:lnSpc>
                <a:spcPct val="300000"/>
              </a:lnSpc>
              <a:spcBef>
                <a:spcPts val="600"/>
              </a:spcBef>
            </a:pPr>
            <a:r>
              <a:rPr lang="en-US" sz="2000" dirty="0" smtClean="0">
                <a:solidFill>
                  <a:srgbClr val="008080"/>
                </a:solidFill>
              </a:rPr>
              <a:t>All factors are prime.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5648" y="1869744"/>
            <a:ext cx="631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90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775648" y="270794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3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 10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000099"/>
                </a:solidFill>
              </a:rPr>
              <a:t> 3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775648" y="3572675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</a:t>
            </a:r>
            <a:r>
              <a:rPr lang="en-US" sz="2800" dirty="0" smtClean="0">
                <a:solidFill>
                  <a:srgbClr val="FF0000"/>
                </a:solidFill>
              </a:rPr>
              <a:t>3  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FF0000"/>
                </a:solidFill>
              </a:rPr>
              <a:t>  2   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FF0000"/>
                </a:solidFill>
              </a:rPr>
              <a:t>  5 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FF0000"/>
                </a:solidFill>
              </a:rPr>
              <a:t>  3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358971" y="2593990"/>
            <a:ext cx="381692" cy="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320875" y="3414870"/>
            <a:ext cx="457895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57200" y="1280160"/>
            <a:ext cx="5469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45915"/>
          </a:xfrm>
        </p:spPr>
        <p:txBody>
          <a:bodyPr>
            <a:spAutoFit/>
          </a:bodyPr>
          <a:lstStyle/>
          <a:p>
            <a:pPr>
              <a:tabLst>
                <a:tab pos="914400" algn="l"/>
              </a:tabLst>
            </a:pPr>
            <a:r>
              <a:rPr lang="en-US" dirty="0" smtClean="0"/>
              <a:t>Note that the final prime factorization was the same in both factor trees even though the first pair of factors was different.</a:t>
            </a:r>
          </a:p>
          <a:p>
            <a:pPr>
              <a:tabLst>
                <a:tab pos="914400" algn="l"/>
              </a:tabLst>
            </a:pPr>
            <a:r>
              <a:rPr lang="en-US" dirty="0" smtClean="0"/>
              <a:t>Since multiplication is commutative, the order of the factors is not important. What is important is that </a:t>
            </a:r>
            <a:r>
              <a:rPr lang="en-US" b="1" dirty="0" smtClean="0"/>
              <a:t>all the factors are prime</a:t>
            </a:r>
            <a:r>
              <a:rPr lang="en-US" dirty="0" smtClean="0"/>
              <a:t>. Writing the factors in order, we can write</a:t>
            </a:r>
          </a:p>
          <a:p>
            <a:pPr>
              <a:tabLst>
                <a:tab pos="914400" algn="l"/>
              </a:tabLst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90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2⋅ 3⋅ 3⋅ 5</a:t>
            </a:r>
          </a:p>
          <a:p>
            <a:pPr>
              <a:tabLst>
                <a:tab pos="914400" algn="l"/>
              </a:tabLst>
            </a:pPr>
            <a:r>
              <a:rPr lang="en-US" dirty="0" smtClean="0"/>
              <a:t>or, with exponents,</a:t>
            </a:r>
          </a:p>
          <a:p>
            <a:pPr>
              <a:tabLst>
                <a:tab pos="914400" algn="l"/>
              </a:tabLst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FF"/>
                </a:solidFill>
              </a:rPr>
              <a:t>90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2⋅ 3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⋅ 5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77875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 smtClean="0"/>
              <a:t>Find the prime factorization of each number: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65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b.	</a:t>
            </a:r>
            <a:r>
              <a:rPr lang="en-US" dirty="0" smtClean="0">
                <a:solidFill>
                  <a:srgbClr val="0000FF"/>
                </a:solidFill>
              </a:rPr>
              <a:t>72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c.	</a:t>
            </a:r>
            <a:r>
              <a:rPr lang="en-US" dirty="0" smtClean="0">
                <a:solidFill>
                  <a:srgbClr val="0000FF"/>
                </a:solidFill>
              </a:rPr>
              <a:t>294</a:t>
            </a:r>
            <a:r>
              <a:rPr lang="en-US" dirty="0" smtClean="0"/>
              <a:t>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Solutions </a:t>
            </a:r>
          </a:p>
          <a:p>
            <a:pPr>
              <a:tabLst>
                <a:tab pos="45720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65</a:t>
            </a:r>
            <a:endParaRPr lang="en-US" b="1" dirty="0" smtClean="0">
              <a:solidFill>
                <a:srgbClr val="000099"/>
              </a:solidFill>
            </a:endParaRPr>
          </a:p>
          <a:p>
            <a:pPr>
              <a:tabLst>
                <a:tab pos="457200" algn="l"/>
              </a:tabLst>
            </a:pPr>
            <a:endParaRPr lang="en-US" sz="2000" dirty="0" smtClean="0">
              <a:solidFill>
                <a:srgbClr val="000099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3886200"/>
            <a:ext cx="585216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5 is a factor because the units digit is 5. Since both 5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and 13 are prime, 5 ⋅ 13 is the prime factorization.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346200" y="3847890"/>
            <a:ext cx="1340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5 ⋅ 13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b="1" dirty="0" smtClean="0"/>
              <a:t>b.  </a:t>
            </a:r>
            <a:r>
              <a:rPr lang="en-US" dirty="0" smtClean="0">
                <a:solidFill>
                  <a:srgbClr val="0000FF"/>
                </a:solidFill>
              </a:rPr>
              <a:t>72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45125" y="129540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/>
              <a:t> 	</a:t>
            </a:r>
            <a:r>
              <a:rPr lang="en-US" sz="2800" dirty="0" smtClean="0">
                <a:solidFill>
                  <a:srgbClr val="000099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99"/>
                </a:solidFill>
              </a:rPr>
              <a:t>8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 9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16200000" flipH="1">
            <a:off x="2590801" y="1752600"/>
            <a:ext cx="533399" cy="381001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19400" y="1676400"/>
            <a:ext cx="838200" cy="5334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593896" y="2819566"/>
            <a:ext cx="483658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2371401" y="2810198"/>
            <a:ext cx="444931" cy="613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2628900" y="2628900"/>
            <a:ext cx="533400" cy="457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86200" y="2590800"/>
            <a:ext cx="533400" cy="457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625532" y="1972688"/>
            <a:ext cx="444137" cy="396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981201" y="1752599"/>
            <a:ext cx="533401" cy="457203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3162300" y="2628900"/>
            <a:ext cx="533400" cy="4572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845125" y="2136423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2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   </a:t>
            </a:r>
            <a:r>
              <a:rPr lang="en-US" sz="2800" dirty="0" smtClean="0">
                <a:solidFill>
                  <a:srgbClr val="000099"/>
                </a:solidFill>
              </a:rPr>
              <a:t>  4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3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000099"/>
                </a:solidFill>
              </a:rPr>
              <a:t> 3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45124" y="3000023"/>
            <a:ext cx="39554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2 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 2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2 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</a:t>
            </a:r>
            <a:r>
              <a:rPr lang="en-US" sz="2800" dirty="0" smtClean="0">
                <a:solidFill>
                  <a:srgbClr val="000099"/>
                </a:solidFill>
              </a:rPr>
              <a:t>  3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    </a:t>
            </a:r>
            <a:r>
              <a:rPr lang="en-US" sz="2800" dirty="0" smtClean="0">
                <a:solidFill>
                  <a:srgbClr val="000099"/>
                </a:solidFill>
              </a:rPr>
              <a:t> 3</a:t>
            </a:r>
            <a:endParaRPr lang="en-US" sz="2800" dirty="0" smtClean="0"/>
          </a:p>
        </p:txBody>
      </p:sp>
      <p:sp>
        <p:nvSpPr>
          <p:cNvPr id="34" name="Rectangle 33"/>
          <p:cNvSpPr/>
          <p:nvPr/>
        </p:nvSpPr>
        <p:spPr>
          <a:xfrm>
            <a:off x="845125" y="3584223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76263" algn="l"/>
              </a:tabLst>
            </a:pPr>
            <a:r>
              <a:rPr lang="en-US" sz="2800" dirty="0" smtClean="0">
                <a:solidFill>
                  <a:srgbClr val="000099"/>
                </a:solidFill>
              </a:rPr>
              <a:t>	= </a:t>
            </a:r>
            <a:r>
              <a:rPr lang="en-US" sz="2800" dirty="0" smtClean="0">
                <a:solidFill>
                  <a:srgbClr val="FF0000"/>
                </a:solidFill>
              </a:rPr>
              <a:t>2</a:t>
            </a:r>
            <a:r>
              <a:rPr lang="en-US" sz="2800" baseline="30000" dirty="0" smtClean="0">
                <a:solidFill>
                  <a:srgbClr val="FF0000"/>
                </a:solidFill>
              </a:rPr>
              <a:t>3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 </a:t>
            </a:r>
            <a:r>
              <a:rPr lang="en-US" sz="2800" dirty="0" smtClean="0">
                <a:solidFill>
                  <a:srgbClr val="FF0000"/>
                </a:solidFill>
              </a:rPr>
              <a:t> 3</a:t>
            </a:r>
            <a:r>
              <a:rPr lang="en-US" sz="2800" baseline="30000" dirty="0" smtClean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866364" y="3645415"/>
            <a:ext cx="18791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exponents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66364" y="1371600"/>
            <a:ext cx="4972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9 is a factor because the sum of the digits is 9.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9" grpId="0"/>
      <p:bldP spid="30" grpId="0"/>
      <p:bldP spid="34" grpId="0"/>
      <p:bldP spid="43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582</Words>
  <Application>Microsoft Office PowerPoint</Application>
  <PresentationFormat>On-screen Show (4:3)</PresentationFormat>
  <Paragraphs>147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Courier New</vt:lpstr>
      <vt:lpstr>Arial</vt:lpstr>
      <vt:lpstr>Symbol</vt:lpstr>
      <vt:lpstr>Office Theme</vt:lpstr>
      <vt:lpstr>Section 3.3</vt:lpstr>
      <vt:lpstr>Objectives</vt:lpstr>
      <vt:lpstr>Finding a Prime Factorization</vt:lpstr>
      <vt:lpstr>Finding a Prime Factorization</vt:lpstr>
      <vt:lpstr>Example 1</vt:lpstr>
      <vt:lpstr>Example 1 (cont.) </vt:lpstr>
      <vt:lpstr>Example 1 (cont.) </vt:lpstr>
      <vt:lpstr>Example 2 </vt:lpstr>
      <vt:lpstr>Example 2 (cont.) </vt:lpstr>
      <vt:lpstr>Example 2 (cont.) </vt:lpstr>
      <vt:lpstr>Example 2 (cont.) </vt:lpstr>
      <vt:lpstr>Completion Example 3</vt:lpstr>
      <vt:lpstr>Completion Example 4</vt:lpstr>
      <vt:lpstr>Factors of Composite Numbers</vt:lpstr>
      <vt:lpstr>Example 5</vt:lpstr>
      <vt:lpstr>Example 5 (cont.)</vt:lpstr>
      <vt:lpstr>Completion Example 6</vt:lpstr>
      <vt:lpstr>Completion Example 6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47</cp:revision>
  <dcterms:created xsi:type="dcterms:W3CDTF">2013-04-26T14:43:13Z</dcterms:created>
  <dcterms:modified xsi:type="dcterms:W3CDTF">2017-08-02T15:45:12Z</dcterms:modified>
</cp:coreProperties>
</file>