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58" r:id="rId3"/>
    <p:sldId id="262" r:id="rId4"/>
    <p:sldId id="263" r:id="rId5"/>
    <p:sldId id="288" r:id="rId6"/>
    <p:sldId id="265" r:id="rId7"/>
    <p:sldId id="289" r:id="rId8"/>
    <p:sldId id="290" r:id="rId9"/>
    <p:sldId id="291" r:id="rId10"/>
    <p:sldId id="292" r:id="rId11"/>
    <p:sldId id="293" r:id="rId12"/>
    <p:sldId id="294" r:id="rId13"/>
    <p:sldId id="295" r:id="rId14"/>
    <p:sldId id="296" r:id="rId15"/>
    <p:sldId id="297" r:id="rId16"/>
    <p:sldId id="298" r:id="rId17"/>
    <p:sldId id="299" r:id="rId18"/>
    <p:sldId id="300" r:id="rId19"/>
  </p:sldIdLst>
  <p:sldSz cx="9144000" cy="6858000" type="screen4x3"/>
  <p:notesSz cx="6858000" cy="9144000"/>
  <p:embeddedFontLst>
    <p:embeddedFont>
      <p:font typeface="Calibri" panose="020F0502020204030204" pitchFamily="34"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008080"/>
    <a:srgbClr val="000000"/>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15.wmf"/><Relationship Id="rId5" Type="http://schemas.openxmlformats.org/officeDocument/2006/relationships/image" Target="../media/image31.wmf"/><Relationship Id="rId4"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776536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2132849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4005430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1656495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4</a:t>
            </a:fld>
            <a:endParaRPr lang="en-US" dirty="0"/>
          </a:p>
        </p:txBody>
      </p:sp>
    </p:spTree>
    <p:extLst>
      <p:ext uri="{BB962C8B-B14F-4D97-AF65-F5344CB8AC3E}">
        <p14:creationId xmlns:p14="http://schemas.microsoft.com/office/powerpoint/2010/main" val="3958844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7170926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6" Type="http://schemas.openxmlformats.org/officeDocument/2006/relationships/image" Target="../media/image14.wmf"/><Relationship Id="rId1" Type="http://schemas.openxmlformats.org/officeDocument/2006/relationships/vmlDrawing" Target="../drawings/vmlDrawing2.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oleObject" Target="../embeddings/oleObject13.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 Id="rId14" Type="http://schemas.openxmlformats.org/officeDocument/2006/relationships/image" Target="../media/image13.wmf"/></Relationships>
</file>

<file path=ppt/slides/_rels/slide13.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9.bin"/><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 Id="rId14" Type="http://schemas.openxmlformats.org/officeDocument/2006/relationships/image" Target="../media/image20.wmf"/></Relationships>
</file>

<file path=ppt/slides/_rels/slide14.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5.bin"/><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15.wmf"/><Relationship Id="rId9" Type="http://schemas.openxmlformats.org/officeDocument/2006/relationships/oleObject" Target="../embeddings/oleObject29.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smtClean="0">
                <a:solidFill>
                  <a:srgbClr val="1F497D"/>
                </a:solidFill>
                <a:latin typeface="Arial" charset="0"/>
                <a:cs typeface="Arial" charset="0"/>
              </a:rPr>
              <a:t>Section 3.4</a:t>
            </a:r>
            <a:endParaRPr lang="en-US" b="1" dirty="0" smtClean="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Least Common Multiple (LCM)</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Example 4</a:t>
            </a:r>
            <a:endParaRPr lang="en-US" dirty="0"/>
          </a:p>
        </p:txBody>
      </p:sp>
      <p:sp>
        <p:nvSpPr>
          <p:cNvPr id="3" name="Content Placeholder 2"/>
          <p:cNvSpPr>
            <a:spLocks noGrp="1"/>
          </p:cNvSpPr>
          <p:nvPr>
            <p:ph idx="1"/>
          </p:nvPr>
        </p:nvSpPr>
        <p:spPr/>
        <p:txBody>
          <a:bodyPr/>
          <a:lstStyle/>
          <a:p>
            <a:pPr>
              <a:tabLst>
                <a:tab pos="457200" algn="l"/>
              </a:tabLst>
            </a:pPr>
            <a:r>
              <a:rPr lang="en-US" b="1" dirty="0" smtClean="0"/>
              <a:t>a.	</a:t>
            </a:r>
            <a:r>
              <a:rPr lang="en-US" dirty="0" smtClean="0"/>
              <a:t>Find the LCM for </a:t>
            </a:r>
            <a:r>
              <a:rPr lang="en-US" dirty="0" smtClean="0">
                <a:solidFill>
                  <a:srgbClr val="0000FF"/>
                </a:solidFill>
              </a:rPr>
              <a:t>18</a:t>
            </a:r>
            <a:r>
              <a:rPr lang="en-US" dirty="0" smtClean="0"/>
              <a:t>, </a:t>
            </a:r>
            <a:r>
              <a:rPr lang="en-US" dirty="0" smtClean="0">
                <a:solidFill>
                  <a:srgbClr val="0000FF"/>
                </a:solidFill>
              </a:rPr>
              <a:t>36</a:t>
            </a:r>
            <a:r>
              <a:rPr lang="en-US" dirty="0" smtClean="0"/>
              <a:t>, and </a:t>
            </a:r>
            <a:r>
              <a:rPr lang="en-US" dirty="0" smtClean="0">
                <a:solidFill>
                  <a:srgbClr val="0000FF"/>
                </a:solidFill>
              </a:rPr>
              <a:t>66</a:t>
            </a:r>
            <a:r>
              <a:rPr lang="en-US" dirty="0" smtClean="0"/>
              <a:t>, and</a:t>
            </a:r>
          </a:p>
          <a:p>
            <a:pPr>
              <a:tabLst>
                <a:tab pos="457200" algn="l"/>
              </a:tabLst>
            </a:pPr>
            <a:r>
              <a:rPr lang="en-US" b="1" dirty="0" smtClean="0"/>
              <a:t>b.	</a:t>
            </a:r>
            <a:r>
              <a:rPr lang="en-US" dirty="0" smtClean="0"/>
              <a:t>Tell how many times each number divides into the 	LCM.</a:t>
            </a:r>
          </a:p>
          <a:p>
            <a:pPr>
              <a:tabLst>
                <a:tab pos="457200" algn="l"/>
              </a:tabLst>
            </a:pPr>
            <a:r>
              <a:rPr lang="en-US" b="1" dirty="0" smtClean="0"/>
              <a:t>Solutions</a:t>
            </a:r>
          </a:p>
          <a:p>
            <a:pPr>
              <a:tabLst>
                <a:tab pos="457200" algn="l"/>
              </a:tabLst>
            </a:pPr>
            <a:r>
              <a:rPr lang="en-US" b="1" dirty="0" smtClean="0"/>
              <a:t>a.</a:t>
            </a:r>
            <a:endParaRPr lang="en-US" b="1" dirty="0"/>
          </a:p>
        </p:txBody>
      </p:sp>
      <p:graphicFrame>
        <p:nvGraphicFramePr>
          <p:cNvPr id="4" name="Object 3"/>
          <p:cNvGraphicFramePr>
            <a:graphicFrameLocks noChangeAspect="1"/>
          </p:cNvGraphicFramePr>
          <p:nvPr/>
        </p:nvGraphicFramePr>
        <p:xfrm>
          <a:off x="1054100" y="3352800"/>
          <a:ext cx="5308600" cy="2070100"/>
        </p:xfrm>
        <a:graphic>
          <a:graphicData uri="http://schemas.openxmlformats.org/presentationml/2006/ole">
            <mc:AlternateContent xmlns:mc="http://schemas.openxmlformats.org/markup-compatibility/2006">
              <mc:Choice xmlns:v="urn:schemas-microsoft-com:vml" Requires="v">
                <p:oleObj spid="_x0000_s67598" name="Equation" r:id="rId3" imgW="5308560" imgH="2070000" progId="Equation.DSMT4">
                  <p:embed/>
                </p:oleObj>
              </mc:Choice>
              <mc:Fallback>
                <p:oleObj name="Equation" r:id="rId3" imgW="5308560" imgH="2070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100" y="3352800"/>
                        <a:ext cx="5308600" cy="207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905000" y="3352800"/>
          <a:ext cx="850900" cy="292100"/>
        </p:xfrm>
        <a:graphic>
          <a:graphicData uri="http://schemas.openxmlformats.org/presentationml/2006/ole">
            <mc:AlternateContent xmlns:mc="http://schemas.openxmlformats.org/markup-compatibility/2006">
              <mc:Choice xmlns:v="urn:schemas-microsoft-com:vml" Requires="v">
                <p:oleObj spid="_x0000_s67599" name="Equation" r:id="rId5" imgW="850680" imgH="291960" progId="Equation.DSMT4">
                  <p:embed/>
                </p:oleObj>
              </mc:Choice>
              <mc:Fallback>
                <p:oleObj name="Equation" r:id="rId5" imgW="85068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3352800"/>
                        <a:ext cx="850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7588" name="Object 4"/>
          <p:cNvGraphicFramePr>
            <a:graphicFrameLocks noChangeAspect="1"/>
          </p:cNvGraphicFramePr>
          <p:nvPr/>
        </p:nvGraphicFramePr>
        <p:xfrm>
          <a:off x="1746250" y="3962400"/>
          <a:ext cx="1168400" cy="292100"/>
        </p:xfrm>
        <a:graphic>
          <a:graphicData uri="http://schemas.openxmlformats.org/presentationml/2006/ole">
            <mc:AlternateContent xmlns:mc="http://schemas.openxmlformats.org/markup-compatibility/2006">
              <mc:Choice xmlns:v="urn:schemas-microsoft-com:vml" Requires="v">
                <p:oleObj spid="_x0000_s67600" name="Equation" r:id="rId7" imgW="1168200" imgH="291960" progId="Equation.DSMT4">
                  <p:embed/>
                </p:oleObj>
              </mc:Choice>
              <mc:Fallback>
                <p:oleObj name="Equation" r:id="rId7" imgW="116820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46250" y="3962400"/>
                        <a:ext cx="1168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7589" name="Object 5"/>
          <p:cNvGraphicFramePr>
            <a:graphicFrameLocks noChangeAspect="1"/>
          </p:cNvGraphicFramePr>
          <p:nvPr/>
        </p:nvGraphicFramePr>
        <p:xfrm>
          <a:off x="1898650" y="4495800"/>
          <a:ext cx="1016000" cy="292100"/>
        </p:xfrm>
        <a:graphic>
          <a:graphicData uri="http://schemas.openxmlformats.org/presentationml/2006/ole">
            <mc:AlternateContent xmlns:mc="http://schemas.openxmlformats.org/markup-compatibility/2006">
              <mc:Choice xmlns:v="urn:schemas-microsoft-com:vml" Requires="v">
                <p:oleObj spid="_x0000_s67601" name="Equation" r:id="rId9" imgW="1015920" imgH="291960" progId="Equation.DSMT4">
                  <p:embed/>
                </p:oleObj>
              </mc:Choice>
              <mc:Fallback>
                <p:oleObj name="Equation" r:id="rId9" imgW="101592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8650" y="4495800"/>
                        <a:ext cx="1016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7590" name="Object 6"/>
          <p:cNvGraphicFramePr>
            <a:graphicFrameLocks noChangeAspect="1"/>
          </p:cNvGraphicFramePr>
          <p:nvPr/>
        </p:nvGraphicFramePr>
        <p:xfrm>
          <a:off x="4267200" y="3886200"/>
          <a:ext cx="1663700" cy="292100"/>
        </p:xfrm>
        <a:graphic>
          <a:graphicData uri="http://schemas.openxmlformats.org/presentationml/2006/ole">
            <mc:AlternateContent xmlns:mc="http://schemas.openxmlformats.org/markup-compatibility/2006">
              <mc:Choice xmlns:v="urn:schemas-microsoft-com:vml" Requires="v">
                <p:oleObj spid="_x0000_s67602" name="Equation" r:id="rId11" imgW="1663560" imgH="291960" progId="Equation.DSMT4">
                  <p:embed/>
                </p:oleObj>
              </mc:Choice>
              <mc:Fallback>
                <p:oleObj name="Equation" r:id="rId11" imgW="166356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67200" y="3886200"/>
                        <a:ext cx="1663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7591" name="Object 7"/>
          <p:cNvGraphicFramePr>
            <a:graphicFrameLocks noChangeAspect="1"/>
          </p:cNvGraphicFramePr>
          <p:nvPr>
            <p:extLst>
              <p:ext uri="{D42A27DB-BD31-4B8C-83A1-F6EECF244321}">
                <p14:modId xmlns:p14="http://schemas.microsoft.com/office/powerpoint/2010/main" val="1698159541"/>
              </p:ext>
            </p:extLst>
          </p:nvPr>
        </p:nvGraphicFramePr>
        <p:xfrm>
          <a:off x="4203700" y="4953000"/>
          <a:ext cx="1282700" cy="381000"/>
        </p:xfrm>
        <a:graphic>
          <a:graphicData uri="http://schemas.openxmlformats.org/presentationml/2006/ole">
            <mc:AlternateContent xmlns:mc="http://schemas.openxmlformats.org/markup-compatibility/2006">
              <mc:Choice xmlns:v="urn:schemas-microsoft-com:vml" Requires="v">
                <p:oleObj spid="_x0000_s67603" name="Equation" r:id="rId13" imgW="1282680" imgH="380880" progId="Equation.DSMT4">
                  <p:embed/>
                </p:oleObj>
              </mc:Choice>
              <mc:Fallback>
                <p:oleObj name="Equation" r:id="rId13" imgW="1282680" imgH="3808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03700" y="4953000"/>
                        <a:ext cx="1282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Example 4 (cont.)</a:t>
            </a:r>
            <a:endParaRPr lang="en-US" b="1" dirty="0"/>
          </a:p>
        </p:txBody>
      </p:sp>
      <p:sp>
        <p:nvSpPr>
          <p:cNvPr id="3" name="Content Placeholder 2"/>
          <p:cNvSpPr>
            <a:spLocks noGrp="1"/>
          </p:cNvSpPr>
          <p:nvPr>
            <p:ph idx="1"/>
          </p:nvPr>
        </p:nvSpPr>
        <p:spPr>
          <a:xfrm>
            <a:off x="457200" y="1280160"/>
            <a:ext cx="8229600" cy="4659737"/>
          </a:xfrm>
        </p:spPr>
        <p:txBody>
          <a:bodyPr>
            <a:spAutoFit/>
          </a:bodyPr>
          <a:lstStyle/>
          <a:p>
            <a:pPr>
              <a:tabLst>
                <a:tab pos="457200" algn="l"/>
                <a:tab pos="1149350" algn="l"/>
              </a:tabLst>
            </a:pPr>
            <a:r>
              <a:rPr lang="en-US" b="1" dirty="0" smtClean="0"/>
              <a:t>b.	</a:t>
            </a:r>
            <a:r>
              <a:rPr lang="en-US" dirty="0" smtClean="0">
                <a:solidFill>
                  <a:srgbClr val="0000FF"/>
                </a:solidFill>
              </a:rPr>
              <a:t>396</a:t>
            </a:r>
            <a:r>
              <a:rPr lang="en-US" dirty="0" smtClean="0"/>
              <a:t>	= _____________ </a:t>
            </a:r>
          </a:p>
          <a:p>
            <a:pPr>
              <a:tabLst>
                <a:tab pos="457200" algn="l"/>
                <a:tab pos="1149350" algn="l"/>
              </a:tabLst>
            </a:pPr>
            <a:r>
              <a:rPr lang="en-US" dirty="0" smtClean="0"/>
              <a:t>		= ( 2 ⋅ 3 ⋅ 3 ) ⋅ _______ </a:t>
            </a:r>
          </a:p>
          <a:p>
            <a:pPr>
              <a:tabLst>
                <a:tab pos="457200" algn="l"/>
                <a:tab pos="1149350" algn="l"/>
              </a:tabLst>
            </a:pPr>
            <a:r>
              <a:rPr lang="en-US" dirty="0" smtClean="0"/>
              <a:t>		= 18 ⋅ ___</a:t>
            </a:r>
          </a:p>
          <a:p>
            <a:pPr>
              <a:tabLst>
                <a:tab pos="457200" algn="l"/>
                <a:tab pos="1149350" algn="l"/>
              </a:tabLst>
            </a:pPr>
            <a:r>
              <a:rPr lang="en-US" dirty="0" smtClean="0"/>
              <a:t>	</a:t>
            </a:r>
            <a:r>
              <a:rPr lang="en-US" dirty="0" smtClean="0">
                <a:solidFill>
                  <a:srgbClr val="0000FF"/>
                </a:solidFill>
              </a:rPr>
              <a:t>396</a:t>
            </a:r>
            <a:r>
              <a:rPr lang="en-US" dirty="0" smtClean="0"/>
              <a:t> 	= _____________ </a:t>
            </a:r>
          </a:p>
          <a:p>
            <a:pPr>
              <a:tabLst>
                <a:tab pos="457200" algn="l"/>
                <a:tab pos="1149350" algn="l"/>
              </a:tabLst>
            </a:pPr>
            <a:r>
              <a:rPr lang="en-US" dirty="0" smtClean="0"/>
              <a:t>		= ( 2 ⋅ 2 ⋅ 3 ⋅ 3 ) ⋅ ______  </a:t>
            </a:r>
          </a:p>
          <a:p>
            <a:pPr>
              <a:tabLst>
                <a:tab pos="457200" algn="l"/>
                <a:tab pos="1149350" algn="l"/>
              </a:tabLst>
            </a:pPr>
            <a:r>
              <a:rPr lang="en-US" dirty="0" smtClean="0"/>
              <a:t>		= 36 ⋅  ___</a:t>
            </a:r>
          </a:p>
          <a:p>
            <a:pPr>
              <a:tabLst>
                <a:tab pos="457200" algn="l"/>
                <a:tab pos="1149350" algn="l"/>
              </a:tabLst>
            </a:pPr>
            <a:r>
              <a:rPr lang="en-US" dirty="0" smtClean="0"/>
              <a:t>	</a:t>
            </a:r>
            <a:r>
              <a:rPr lang="en-US" dirty="0" smtClean="0">
                <a:solidFill>
                  <a:srgbClr val="0000FF"/>
                </a:solidFill>
              </a:rPr>
              <a:t>396</a:t>
            </a:r>
            <a:r>
              <a:rPr lang="en-US" dirty="0" smtClean="0"/>
              <a:t>	= _____________ </a:t>
            </a:r>
          </a:p>
          <a:p>
            <a:pPr>
              <a:tabLst>
                <a:tab pos="457200" algn="l"/>
                <a:tab pos="1149350" algn="l"/>
              </a:tabLst>
            </a:pPr>
            <a:r>
              <a:rPr lang="en-US" dirty="0" smtClean="0"/>
              <a:t>		= ( 2 ⋅ 3 ⋅ 11 ) ⋅ _______ </a:t>
            </a:r>
          </a:p>
          <a:p>
            <a:pPr>
              <a:tabLst>
                <a:tab pos="457200" algn="l"/>
                <a:tab pos="1149350" algn="l"/>
              </a:tabLst>
            </a:pPr>
            <a:r>
              <a:rPr lang="en-US" dirty="0" smtClean="0"/>
              <a:t>		= 66 ⋅ ______</a:t>
            </a:r>
            <a:endParaRPr lang="en-US" b="1" dirty="0"/>
          </a:p>
        </p:txBody>
      </p:sp>
      <p:sp>
        <p:nvSpPr>
          <p:cNvPr id="5" name="Rectangle 4"/>
          <p:cNvSpPr/>
          <p:nvPr/>
        </p:nvSpPr>
        <p:spPr>
          <a:xfrm>
            <a:off x="1943100" y="1219200"/>
            <a:ext cx="2339102" cy="523220"/>
          </a:xfrm>
          <a:prstGeom prst="rect">
            <a:avLst/>
          </a:prstGeom>
        </p:spPr>
        <p:txBody>
          <a:bodyPr wrap="none">
            <a:spAutoFit/>
          </a:bodyPr>
          <a:lstStyle/>
          <a:p>
            <a:r>
              <a:rPr lang="en-US" sz="2800" dirty="0" smtClean="0">
                <a:solidFill>
                  <a:srgbClr val="FF0000"/>
                </a:solidFill>
              </a:rPr>
              <a:t>2 ⋅ 2 ⋅ 3 ⋅ 3 ⋅ 11</a:t>
            </a:r>
            <a:endParaRPr lang="en-US" sz="2800" dirty="0">
              <a:solidFill>
                <a:srgbClr val="FF0000"/>
              </a:solidFill>
            </a:endParaRPr>
          </a:p>
        </p:txBody>
      </p:sp>
      <p:sp>
        <p:nvSpPr>
          <p:cNvPr id="6" name="Rectangle 5"/>
          <p:cNvSpPr/>
          <p:nvPr/>
        </p:nvSpPr>
        <p:spPr>
          <a:xfrm>
            <a:off x="3650675" y="1752600"/>
            <a:ext cx="1298753" cy="523220"/>
          </a:xfrm>
          <a:prstGeom prst="rect">
            <a:avLst/>
          </a:prstGeom>
        </p:spPr>
        <p:txBody>
          <a:bodyPr wrap="none">
            <a:spAutoFit/>
          </a:bodyPr>
          <a:lstStyle/>
          <a:p>
            <a:r>
              <a:rPr lang="en-US" sz="2800" dirty="0" smtClean="0">
                <a:solidFill>
                  <a:srgbClr val="FF0000"/>
                </a:solidFill>
              </a:rPr>
              <a:t>( 2 ⋅ 11)</a:t>
            </a:r>
            <a:endParaRPr lang="en-US" sz="2800" dirty="0">
              <a:solidFill>
                <a:srgbClr val="FF0000"/>
              </a:solidFill>
            </a:endParaRPr>
          </a:p>
        </p:txBody>
      </p:sp>
      <p:sp>
        <p:nvSpPr>
          <p:cNvPr id="7" name="Rectangle 6"/>
          <p:cNvSpPr/>
          <p:nvPr/>
        </p:nvSpPr>
        <p:spPr>
          <a:xfrm>
            <a:off x="2590800" y="2298700"/>
            <a:ext cx="550151" cy="523220"/>
          </a:xfrm>
          <a:prstGeom prst="rect">
            <a:avLst/>
          </a:prstGeom>
        </p:spPr>
        <p:txBody>
          <a:bodyPr wrap="none">
            <a:spAutoFit/>
          </a:bodyPr>
          <a:lstStyle/>
          <a:p>
            <a:r>
              <a:rPr lang="en-US" sz="2800" dirty="0" smtClean="0">
                <a:solidFill>
                  <a:srgbClr val="FF0000"/>
                </a:solidFill>
              </a:rPr>
              <a:t>22</a:t>
            </a:r>
            <a:endParaRPr lang="en-US" sz="2800" dirty="0">
              <a:solidFill>
                <a:srgbClr val="FF0000"/>
              </a:solidFill>
            </a:endParaRPr>
          </a:p>
        </p:txBody>
      </p:sp>
      <p:sp>
        <p:nvSpPr>
          <p:cNvPr id="8" name="Rectangle 7"/>
          <p:cNvSpPr/>
          <p:nvPr/>
        </p:nvSpPr>
        <p:spPr>
          <a:xfrm>
            <a:off x="1943100" y="2767235"/>
            <a:ext cx="2339102" cy="523220"/>
          </a:xfrm>
          <a:prstGeom prst="rect">
            <a:avLst/>
          </a:prstGeom>
        </p:spPr>
        <p:txBody>
          <a:bodyPr wrap="none">
            <a:spAutoFit/>
          </a:bodyPr>
          <a:lstStyle/>
          <a:p>
            <a:r>
              <a:rPr lang="en-US" sz="2800" dirty="0" smtClean="0">
                <a:solidFill>
                  <a:srgbClr val="FF0000"/>
                </a:solidFill>
              </a:rPr>
              <a:t>2 ⋅ 2 ⋅ 3 ⋅ 3 ⋅ 11</a:t>
            </a:r>
            <a:endParaRPr lang="en-US" sz="2800" dirty="0">
              <a:solidFill>
                <a:srgbClr val="FF0000"/>
              </a:solidFill>
            </a:endParaRPr>
          </a:p>
        </p:txBody>
      </p:sp>
      <p:sp>
        <p:nvSpPr>
          <p:cNvPr id="9" name="Rectangle 8"/>
          <p:cNvSpPr/>
          <p:nvPr/>
        </p:nvSpPr>
        <p:spPr>
          <a:xfrm>
            <a:off x="1943100" y="4353580"/>
            <a:ext cx="2339102" cy="523220"/>
          </a:xfrm>
          <a:prstGeom prst="rect">
            <a:avLst/>
          </a:prstGeom>
        </p:spPr>
        <p:txBody>
          <a:bodyPr wrap="none">
            <a:spAutoFit/>
          </a:bodyPr>
          <a:lstStyle/>
          <a:p>
            <a:r>
              <a:rPr lang="en-US" sz="2800" dirty="0" smtClean="0">
                <a:solidFill>
                  <a:srgbClr val="FF0000"/>
                </a:solidFill>
              </a:rPr>
              <a:t>2 ⋅ 2 ⋅ 3 ⋅ 3 ⋅ 11</a:t>
            </a:r>
            <a:endParaRPr lang="en-US" sz="2800" dirty="0">
              <a:solidFill>
                <a:srgbClr val="FF0000"/>
              </a:solidFill>
            </a:endParaRPr>
          </a:p>
        </p:txBody>
      </p:sp>
      <p:sp>
        <p:nvSpPr>
          <p:cNvPr id="10" name="Rectangle 9"/>
          <p:cNvSpPr/>
          <p:nvPr/>
        </p:nvSpPr>
        <p:spPr>
          <a:xfrm>
            <a:off x="4155285" y="3282434"/>
            <a:ext cx="934871" cy="523220"/>
          </a:xfrm>
          <a:prstGeom prst="rect">
            <a:avLst/>
          </a:prstGeom>
        </p:spPr>
        <p:txBody>
          <a:bodyPr wrap="none">
            <a:spAutoFit/>
          </a:bodyPr>
          <a:lstStyle/>
          <a:p>
            <a:r>
              <a:rPr lang="en-US" sz="2800" dirty="0" smtClean="0">
                <a:solidFill>
                  <a:srgbClr val="FF0000"/>
                </a:solidFill>
              </a:rPr>
              <a:t>( 11 )</a:t>
            </a:r>
            <a:endParaRPr lang="en-US" sz="2800" dirty="0">
              <a:solidFill>
                <a:srgbClr val="FF0000"/>
              </a:solidFill>
            </a:endParaRPr>
          </a:p>
        </p:txBody>
      </p:sp>
      <p:sp>
        <p:nvSpPr>
          <p:cNvPr id="11" name="Rectangle 10"/>
          <p:cNvSpPr/>
          <p:nvPr/>
        </p:nvSpPr>
        <p:spPr>
          <a:xfrm>
            <a:off x="2590800" y="3820180"/>
            <a:ext cx="550151" cy="523220"/>
          </a:xfrm>
          <a:prstGeom prst="rect">
            <a:avLst/>
          </a:prstGeom>
        </p:spPr>
        <p:txBody>
          <a:bodyPr wrap="none">
            <a:spAutoFit/>
          </a:bodyPr>
          <a:lstStyle/>
          <a:p>
            <a:r>
              <a:rPr lang="en-US" sz="2800" dirty="0" smtClean="0">
                <a:solidFill>
                  <a:srgbClr val="FF0000"/>
                </a:solidFill>
              </a:rPr>
              <a:t>11</a:t>
            </a:r>
            <a:endParaRPr lang="en-US" sz="2800" dirty="0">
              <a:solidFill>
                <a:srgbClr val="FF0000"/>
              </a:solidFill>
            </a:endParaRPr>
          </a:p>
        </p:txBody>
      </p:sp>
      <p:sp>
        <p:nvSpPr>
          <p:cNvPr id="12" name="Rectangle 11"/>
          <p:cNvSpPr/>
          <p:nvPr/>
        </p:nvSpPr>
        <p:spPr>
          <a:xfrm>
            <a:off x="3830775" y="4835235"/>
            <a:ext cx="1197764" cy="523220"/>
          </a:xfrm>
          <a:prstGeom prst="rect">
            <a:avLst/>
          </a:prstGeom>
        </p:spPr>
        <p:txBody>
          <a:bodyPr wrap="none">
            <a:spAutoFit/>
          </a:bodyPr>
          <a:lstStyle/>
          <a:p>
            <a:r>
              <a:rPr lang="en-US" sz="2800" dirty="0" smtClean="0">
                <a:solidFill>
                  <a:srgbClr val="FF0000"/>
                </a:solidFill>
              </a:rPr>
              <a:t>( 2 ⋅ 3 )</a:t>
            </a:r>
            <a:endParaRPr lang="en-US" sz="2800" dirty="0">
              <a:solidFill>
                <a:srgbClr val="FF0000"/>
              </a:solidFill>
            </a:endParaRPr>
          </a:p>
        </p:txBody>
      </p:sp>
      <p:sp>
        <p:nvSpPr>
          <p:cNvPr id="13" name="Rectangle 12"/>
          <p:cNvSpPr/>
          <p:nvPr/>
        </p:nvSpPr>
        <p:spPr>
          <a:xfrm>
            <a:off x="2902530" y="5396345"/>
            <a:ext cx="367408" cy="523220"/>
          </a:xfrm>
          <a:prstGeom prst="rect">
            <a:avLst/>
          </a:prstGeom>
        </p:spPr>
        <p:txBody>
          <a:bodyPr wrap="none">
            <a:spAutoFit/>
          </a:bodyPr>
          <a:lstStyle/>
          <a:p>
            <a:r>
              <a:rPr lang="en-US" sz="2800" dirty="0" smtClean="0">
                <a:solidFill>
                  <a:srgbClr val="FF0000"/>
                </a:solidFill>
              </a:rPr>
              <a:t>6</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a:t>
            </a:r>
            <a:endParaRPr lang="en-US" dirty="0"/>
          </a:p>
        </p:txBody>
      </p:sp>
      <p:sp>
        <p:nvSpPr>
          <p:cNvPr id="3" name="Content Placeholder 2"/>
          <p:cNvSpPr>
            <a:spLocks noGrp="1"/>
          </p:cNvSpPr>
          <p:nvPr>
            <p:ph idx="1"/>
          </p:nvPr>
        </p:nvSpPr>
        <p:spPr/>
        <p:txBody>
          <a:bodyPr/>
          <a:lstStyle/>
          <a:p>
            <a:r>
              <a:rPr lang="en-US" dirty="0" smtClean="0"/>
              <a:t>Find the LCM of the terms </a:t>
            </a:r>
            <a:r>
              <a:rPr lang="en-US" dirty="0" smtClean="0">
                <a:solidFill>
                  <a:srgbClr val="0000FF"/>
                </a:solidFill>
              </a:rPr>
              <a:t>6</a:t>
            </a:r>
            <a:r>
              <a:rPr lang="en-US" i="1" dirty="0" smtClean="0">
                <a:solidFill>
                  <a:srgbClr val="0000FF"/>
                </a:solidFill>
              </a:rPr>
              <a:t>a</a:t>
            </a:r>
            <a:r>
              <a:rPr lang="en-US" dirty="0" smtClean="0"/>
              <a:t>, </a:t>
            </a:r>
            <a:r>
              <a:rPr lang="en-US" i="1" dirty="0" smtClean="0">
                <a:solidFill>
                  <a:srgbClr val="0000FF"/>
                </a:solidFill>
              </a:rPr>
              <a:t>a</a:t>
            </a:r>
            <a:r>
              <a:rPr lang="en-US" baseline="30000" dirty="0" smtClean="0">
                <a:solidFill>
                  <a:srgbClr val="0000FF"/>
                </a:solidFill>
              </a:rPr>
              <a:t>2</a:t>
            </a:r>
            <a:r>
              <a:rPr lang="en-US" i="1" dirty="0" smtClean="0">
                <a:solidFill>
                  <a:srgbClr val="0000FF"/>
                </a:solidFill>
              </a:rPr>
              <a:t>b</a:t>
            </a:r>
            <a:r>
              <a:rPr lang="en-US" dirty="0" smtClean="0"/>
              <a:t>, </a:t>
            </a:r>
            <a:r>
              <a:rPr lang="en-US" dirty="0" smtClean="0">
                <a:solidFill>
                  <a:srgbClr val="0000FF"/>
                </a:solidFill>
              </a:rPr>
              <a:t>4</a:t>
            </a:r>
            <a:r>
              <a:rPr lang="en-US" i="1" dirty="0" smtClean="0">
                <a:solidFill>
                  <a:srgbClr val="0000FF"/>
                </a:solidFill>
              </a:rPr>
              <a:t>a</a:t>
            </a:r>
            <a:r>
              <a:rPr lang="en-US" baseline="30000" dirty="0" smtClean="0">
                <a:solidFill>
                  <a:srgbClr val="0000FF"/>
                </a:solidFill>
              </a:rPr>
              <a:t>2</a:t>
            </a:r>
            <a:r>
              <a:rPr lang="en-US" dirty="0" smtClean="0"/>
              <a:t>, and </a:t>
            </a:r>
            <a:r>
              <a:rPr lang="en-US" dirty="0" smtClean="0">
                <a:solidFill>
                  <a:srgbClr val="0000FF"/>
                </a:solidFill>
              </a:rPr>
              <a:t>18</a:t>
            </a:r>
            <a:r>
              <a:rPr lang="en-US" i="1" dirty="0" smtClean="0">
                <a:solidFill>
                  <a:srgbClr val="0000FF"/>
                </a:solidFill>
              </a:rPr>
              <a:t>b</a:t>
            </a:r>
            <a:r>
              <a:rPr lang="en-US" baseline="30000" dirty="0" smtClean="0">
                <a:solidFill>
                  <a:srgbClr val="0000FF"/>
                </a:solidFill>
              </a:rPr>
              <a:t>3</a:t>
            </a:r>
            <a:r>
              <a:rPr lang="en-US" dirty="0" smtClean="0"/>
              <a:t>.</a:t>
            </a:r>
          </a:p>
          <a:p>
            <a:r>
              <a:rPr lang="en-US" b="1" dirty="0" smtClean="0"/>
              <a:t>Solution</a:t>
            </a:r>
          </a:p>
          <a:p>
            <a:r>
              <a:rPr lang="en-US" dirty="0" smtClean="0"/>
              <a:t>Write each prime factorization in exponential form (including variables) and multiply the largest powers of each prime factor, including variables.</a:t>
            </a:r>
            <a:endParaRPr lang="en-US" dirty="0"/>
          </a:p>
        </p:txBody>
      </p:sp>
      <p:graphicFrame>
        <p:nvGraphicFramePr>
          <p:cNvPr id="4" name="Object 3"/>
          <p:cNvGraphicFramePr>
            <a:graphicFrameLocks noChangeAspect="1"/>
          </p:cNvGraphicFramePr>
          <p:nvPr/>
        </p:nvGraphicFramePr>
        <p:xfrm>
          <a:off x="3200400" y="3797300"/>
          <a:ext cx="381000" cy="2095500"/>
        </p:xfrm>
        <a:graphic>
          <a:graphicData uri="http://schemas.openxmlformats.org/presentationml/2006/ole">
            <mc:AlternateContent xmlns:mc="http://schemas.openxmlformats.org/markup-compatibility/2006">
              <mc:Choice xmlns:v="urn:schemas-microsoft-com:vml" Requires="v">
                <p:oleObj spid="_x0000_s69648" name="Equation" r:id="rId3" imgW="380880" imgH="2095200" progId="Equation.DSMT4">
                  <p:embed/>
                </p:oleObj>
              </mc:Choice>
              <mc:Fallback>
                <p:oleObj name="Equation" r:id="rId3" imgW="380880" imgH="20952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3797300"/>
                        <a:ext cx="381000" cy="209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9635" name="Object 3"/>
          <p:cNvGraphicFramePr>
            <a:graphicFrameLocks noChangeAspect="1"/>
          </p:cNvGraphicFramePr>
          <p:nvPr/>
        </p:nvGraphicFramePr>
        <p:xfrm>
          <a:off x="3657600" y="4606925"/>
          <a:ext cx="2667000" cy="381000"/>
        </p:xfrm>
        <a:graphic>
          <a:graphicData uri="http://schemas.openxmlformats.org/presentationml/2006/ole">
            <mc:AlternateContent xmlns:mc="http://schemas.openxmlformats.org/markup-compatibility/2006">
              <mc:Choice xmlns:v="urn:schemas-microsoft-com:vml" Requires="v">
                <p:oleObj spid="_x0000_s69649" name="Equation" r:id="rId5" imgW="2666880" imgH="380880" progId="Equation.DSMT4">
                  <p:embed/>
                </p:oleObj>
              </mc:Choice>
              <mc:Fallback>
                <p:oleObj name="Equation" r:id="rId5" imgW="266688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4606925"/>
                        <a:ext cx="2667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6" name="Object 4"/>
          <p:cNvGraphicFramePr>
            <a:graphicFrameLocks noChangeAspect="1"/>
          </p:cNvGraphicFramePr>
          <p:nvPr/>
        </p:nvGraphicFramePr>
        <p:xfrm>
          <a:off x="1458190" y="3905825"/>
          <a:ext cx="1562100" cy="292100"/>
        </p:xfrm>
        <a:graphic>
          <a:graphicData uri="http://schemas.openxmlformats.org/presentationml/2006/ole">
            <mc:AlternateContent xmlns:mc="http://schemas.openxmlformats.org/markup-compatibility/2006">
              <mc:Choice xmlns:v="urn:schemas-microsoft-com:vml" Requires="v">
                <p:oleObj spid="_x0000_s69650" name="Equation" r:id="rId7" imgW="1562040" imgH="291960" progId="Equation.DSMT4">
                  <p:embed/>
                </p:oleObj>
              </mc:Choice>
              <mc:Fallback>
                <p:oleObj name="Equation" r:id="rId7" imgW="156204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58190" y="3905825"/>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7" name="Object 5"/>
          <p:cNvGraphicFramePr>
            <a:graphicFrameLocks noChangeAspect="1"/>
          </p:cNvGraphicFramePr>
          <p:nvPr/>
        </p:nvGraphicFramePr>
        <p:xfrm>
          <a:off x="1355435" y="4343400"/>
          <a:ext cx="1498600" cy="381000"/>
        </p:xfrm>
        <a:graphic>
          <a:graphicData uri="http://schemas.openxmlformats.org/presentationml/2006/ole">
            <mc:AlternateContent xmlns:mc="http://schemas.openxmlformats.org/markup-compatibility/2006">
              <mc:Choice xmlns:v="urn:schemas-microsoft-com:vml" Requires="v">
                <p:oleObj spid="_x0000_s69651" name="Equation" r:id="rId9" imgW="1498320" imgH="380880" progId="Equation.DSMT4">
                  <p:embed/>
                </p:oleObj>
              </mc:Choice>
              <mc:Fallback>
                <p:oleObj name="Equation" r:id="rId9" imgW="149832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55435" y="4343400"/>
                        <a:ext cx="1498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8" name="Object 6"/>
          <p:cNvGraphicFramePr>
            <a:graphicFrameLocks noChangeAspect="1"/>
          </p:cNvGraphicFramePr>
          <p:nvPr/>
        </p:nvGraphicFramePr>
        <p:xfrm>
          <a:off x="1318490" y="4876800"/>
          <a:ext cx="1625600" cy="381000"/>
        </p:xfrm>
        <a:graphic>
          <a:graphicData uri="http://schemas.openxmlformats.org/presentationml/2006/ole">
            <mc:AlternateContent xmlns:mc="http://schemas.openxmlformats.org/markup-compatibility/2006">
              <mc:Choice xmlns:v="urn:schemas-microsoft-com:vml" Requires="v">
                <p:oleObj spid="_x0000_s69652" name="Equation" r:id="rId11" imgW="1625400" imgH="380880" progId="Equation.DSMT4">
                  <p:embed/>
                </p:oleObj>
              </mc:Choice>
              <mc:Fallback>
                <p:oleObj name="Equation" r:id="rId11" imgW="162540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18490" y="4876800"/>
                        <a:ext cx="162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39" name="Object 7"/>
          <p:cNvGraphicFramePr>
            <a:graphicFrameLocks noChangeAspect="1"/>
          </p:cNvGraphicFramePr>
          <p:nvPr/>
        </p:nvGraphicFramePr>
        <p:xfrm>
          <a:off x="1143000" y="5410200"/>
          <a:ext cx="2108200" cy="381000"/>
        </p:xfrm>
        <a:graphic>
          <a:graphicData uri="http://schemas.openxmlformats.org/presentationml/2006/ole">
            <mc:AlternateContent xmlns:mc="http://schemas.openxmlformats.org/markup-compatibility/2006">
              <mc:Choice xmlns:v="urn:schemas-microsoft-com:vml" Requires="v">
                <p:oleObj spid="_x0000_s69653" name="Equation" r:id="rId13" imgW="2108160" imgH="380880" progId="Equation.DSMT4">
                  <p:embed/>
                </p:oleObj>
              </mc:Choice>
              <mc:Fallback>
                <p:oleObj name="Equation" r:id="rId13" imgW="2108160" imgH="3808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43000" y="5410200"/>
                        <a:ext cx="210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40" name="Object 8"/>
          <p:cNvGraphicFramePr>
            <a:graphicFrameLocks noChangeAspect="1"/>
          </p:cNvGraphicFramePr>
          <p:nvPr/>
        </p:nvGraphicFramePr>
        <p:xfrm>
          <a:off x="6426200" y="4610100"/>
          <a:ext cx="1244600" cy="381000"/>
        </p:xfrm>
        <a:graphic>
          <a:graphicData uri="http://schemas.openxmlformats.org/presentationml/2006/ole">
            <mc:AlternateContent xmlns:mc="http://schemas.openxmlformats.org/markup-compatibility/2006">
              <mc:Choice xmlns:v="urn:schemas-microsoft-com:vml" Requires="v">
                <p:oleObj spid="_x0000_s69654" name="Equation" r:id="rId15" imgW="1244520" imgH="380880" progId="Equation.DSMT4">
                  <p:embed/>
                </p:oleObj>
              </mc:Choice>
              <mc:Fallback>
                <p:oleObj name="Equation" r:id="rId15" imgW="1244520" imgH="3808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26200" y="4610100"/>
                        <a:ext cx="124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96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96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963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96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96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a:t>
            </a:r>
            <a:endParaRPr lang="en-US" dirty="0"/>
          </a:p>
        </p:txBody>
      </p:sp>
      <p:sp>
        <p:nvSpPr>
          <p:cNvPr id="3" name="Content Placeholder 2"/>
          <p:cNvSpPr>
            <a:spLocks noGrp="1"/>
          </p:cNvSpPr>
          <p:nvPr>
            <p:ph idx="1"/>
          </p:nvPr>
        </p:nvSpPr>
        <p:spPr/>
        <p:txBody>
          <a:bodyPr/>
          <a:lstStyle/>
          <a:p>
            <a:r>
              <a:rPr lang="en-US" dirty="0" smtClean="0"/>
              <a:t>Find the LCM of the terms </a:t>
            </a:r>
            <a:r>
              <a:rPr lang="en-US" dirty="0" smtClean="0">
                <a:solidFill>
                  <a:srgbClr val="0000FF"/>
                </a:solidFill>
              </a:rPr>
              <a:t>16</a:t>
            </a:r>
            <a:r>
              <a:rPr lang="en-US" i="1" dirty="0" smtClean="0">
                <a:solidFill>
                  <a:srgbClr val="0000FF"/>
                </a:solidFill>
              </a:rPr>
              <a:t>x</a:t>
            </a:r>
            <a:r>
              <a:rPr lang="en-US" dirty="0" smtClean="0"/>
              <a:t>, </a:t>
            </a:r>
            <a:r>
              <a:rPr lang="en-US" dirty="0" smtClean="0">
                <a:solidFill>
                  <a:srgbClr val="0000FF"/>
                </a:solidFill>
              </a:rPr>
              <a:t>25</a:t>
            </a:r>
            <a:r>
              <a:rPr lang="en-US" i="1" dirty="0" smtClean="0">
                <a:solidFill>
                  <a:srgbClr val="0000FF"/>
                </a:solidFill>
              </a:rPr>
              <a:t>xy</a:t>
            </a:r>
            <a:r>
              <a:rPr lang="en-US" baseline="30000" dirty="0" smtClean="0">
                <a:solidFill>
                  <a:srgbClr val="0000FF"/>
                </a:solidFill>
              </a:rPr>
              <a:t>3</a:t>
            </a:r>
            <a:r>
              <a:rPr lang="en-US" dirty="0" smtClean="0"/>
              <a:t>, </a:t>
            </a:r>
            <a:r>
              <a:rPr lang="en-US" dirty="0" smtClean="0">
                <a:solidFill>
                  <a:srgbClr val="0000FF"/>
                </a:solidFill>
              </a:rPr>
              <a:t>30</a:t>
            </a:r>
            <a:r>
              <a:rPr lang="en-US" i="1" dirty="0" smtClean="0">
                <a:solidFill>
                  <a:srgbClr val="0000FF"/>
                </a:solidFill>
              </a:rPr>
              <a:t>x</a:t>
            </a:r>
            <a:r>
              <a:rPr lang="en-US" baseline="30000" dirty="0" smtClean="0">
                <a:solidFill>
                  <a:srgbClr val="0000FF"/>
                </a:solidFill>
              </a:rPr>
              <a:t>2</a:t>
            </a:r>
            <a:r>
              <a:rPr lang="en-US" i="1" dirty="0" smtClean="0">
                <a:solidFill>
                  <a:srgbClr val="0000FF"/>
                </a:solidFill>
              </a:rPr>
              <a:t>y</a:t>
            </a:r>
            <a:r>
              <a:rPr lang="en-US" dirty="0" smtClean="0"/>
              <a:t>.</a:t>
            </a:r>
          </a:p>
          <a:p>
            <a:r>
              <a:rPr lang="en-US" b="1" dirty="0" smtClean="0"/>
              <a:t>Solution</a:t>
            </a:r>
          </a:p>
          <a:p>
            <a:r>
              <a:rPr lang="en-US" dirty="0" smtClean="0"/>
              <a:t>Write each prime factorization in exponential form (including variables) and multiply the largest powers of each prime factor, including variables.</a:t>
            </a:r>
            <a:endParaRPr lang="en-US" dirty="0"/>
          </a:p>
        </p:txBody>
      </p:sp>
      <p:graphicFrame>
        <p:nvGraphicFramePr>
          <p:cNvPr id="70658" name="Object 2"/>
          <p:cNvGraphicFramePr>
            <a:graphicFrameLocks noChangeAspect="1"/>
          </p:cNvGraphicFramePr>
          <p:nvPr/>
        </p:nvGraphicFramePr>
        <p:xfrm>
          <a:off x="3429000" y="4000500"/>
          <a:ext cx="381000" cy="1562100"/>
        </p:xfrm>
        <a:graphic>
          <a:graphicData uri="http://schemas.openxmlformats.org/presentationml/2006/ole">
            <mc:AlternateContent xmlns:mc="http://schemas.openxmlformats.org/markup-compatibility/2006">
              <mc:Choice xmlns:v="urn:schemas-microsoft-com:vml" Requires="v">
                <p:oleObj spid="_x0000_s70670" name="Equation" r:id="rId3" imgW="380880" imgH="1562040" progId="Equation.DSMT4">
                  <p:embed/>
                </p:oleObj>
              </mc:Choice>
              <mc:Fallback>
                <p:oleObj name="Equation" r:id="rId3" imgW="380880" imgH="1562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4000500"/>
                        <a:ext cx="3810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0659" name="Object 3"/>
          <p:cNvGraphicFramePr>
            <a:graphicFrameLocks noChangeAspect="1"/>
          </p:cNvGraphicFramePr>
          <p:nvPr/>
        </p:nvGraphicFramePr>
        <p:xfrm>
          <a:off x="3886200" y="4511675"/>
          <a:ext cx="3009900" cy="444500"/>
        </p:xfrm>
        <a:graphic>
          <a:graphicData uri="http://schemas.openxmlformats.org/presentationml/2006/ole">
            <mc:AlternateContent xmlns:mc="http://schemas.openxmlformats.org/markup-compatibility/2006">
              <mc:Choice xmlns:v="urn:schemas-microsoft-com:vml" Requires="v">
                <p:oleObj spid="_x0000_s70671" name="Equation" r:id="rId5" imgW="3009600" imgH="444240" progId="Equation.DSMT4">
                  <p:embed/>
                </p:oleObj>
              </mc:Choice>
              <mc:Fallback>
                <p:oleObj name="Equation" r:id="rId5" imgW="300960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4511675"/>
                        <a:ext cx="300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1025525" y="4038600"/>
          <a:ext cx="1562100" cy="381000"/>
        </p:xfrm>
        <a:graphic>
          <a:graphicData uri="http://schemas.openxmlformats.org/presentationml/2006/ole">
            <mc:AlternateContent xmlns:mc="http://schemas.openxmlformats.org/markup-compatibility/2006">
              <mc:Choice xmlns:v="urn:schemas-microsoft-com:vml" Requires="v">
                <p:oleObj spid="_x0000_s70672" name="Equation" r:id="rId7" imgW="1562040" imgH="380880" progId="Equation.DSMT4">
                  <p:embed/>
                </p:oleObj>
              </mc:Choice>
              <mc:Fallback>
                <p:oleObj name="Equation" r:id="rId7" imgW="156204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25525" y="4038600"/>
                        <a:ext cx="1562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723900" y="4584700"/>
          <a:ext cx="2298700" cy="444500"/>
        </p:xfrm>
        <a:graphic>
          <a:graphicData uri="http://schemas.openxmlformats.org/presentationml/2006/ole">
            <mc:AlternateContent xmlns:mc="http://schemas.openxmlformats.org/markup-compatibility/2006">
              <mc:Choice xmlns:v="urn:schemas-microsoft-com:vml" Requires="v">
                <p:oleObj spid="_x0000_s70673" name="Equation" r:id="rId9" imgW="2298600" imgH="444240" progId="Equation.DSMT4">
                  <p:embed/>
                </p:oleObj>
              </mc:Choice>
              <mc:Fallback>
                <p:oleObj name="Equation" r:id="rId9" imgW="2298600" imgH="444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3900" y="4584700"/>
                        <a:ext cx="229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709613" y="5118100"/>
          <a:ext cx="2844800" cy="444500"/>
        </p:xfrm>
        <a:graphic>
          <a:graphicData uri="http://schemas.openxmlformats.org/presentationml/2006/ole">
            <mc:AlternateContent xmlns:mc="http://schemas.openxmlformats.org/markup-compatibility/2006">
              <mc:Choice xmlns:v="urn:schemas-microsoft-com:vml" Requires="v">
                <p:oleObj spid="_x0000_s70674" name="Equation" r:id="rId11" imgW="2844720" imgH="444240" progId="Equation.DSMT4">
                  <p:embed/>
                </p:oleObj>
              </mc:Choice>
              <mc:Fallback>
                <p:oleObj name="Equation" r:id="rId11" imgW="2844720" imgH="444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9613" y="5118100"/>
                        <a:ext cx="284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6934200" y="4508500"/>
          <a:ext cx="1600200" cy="444500"/>
        </p:xfrm>
        <a:graphic>
          <a:graphicData uri="http://schemas.openxmlformats.org/presentationml/2006/ole">
            <mc:AlternateContent xmlns:mc="http://schemas.openxmlformats.org/markup-compatibility/2006">
              <mc:Choice xmlns:v="urn:schemas-microsoft-com:vml" Requires="v">
                <p:oleObj spid="_x0000_s70675" name="Equation" r:id="rId13" imgW="1600200" imgH="444240" progId="Equation.DSMT4">
                  <p:embed/>
                </p:oleObj>
              </mc:Choice>
              <mc:Fallback>
                <p:oleObj name="Equation" r:id="rId13" imgW="1600200" imgH="4442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34200" y="4508500"/>
                        <a:ext cx="1600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6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065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06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06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682" name="Object 2"/>
          <p:cNvGraphicFramePr>
            <a:graphicFrameLocks noChangeAspect="1"/>
          </p:cNvGraphicFramePr>
          <p:nvPr/>
        </p:nvGraphicFramePr>
        <p:xfrm>
          <a:off x="530352" y="2438400"/>
          <a:ext cx="5092700" cy="2146300"/>
        </p:xfrm>
        <a:graphic>
          <a:graphicData uri="http://schemas.openxmlformats.org/presentationml/2006/ole">
            <mc:AlternateContent xmlns:mc="http://schemas.openxmlformats.org/markup-compatibility/2006">
              <mc:Choice xmlns:v="urn:schemas-microsoft-com:vml" Requires="v">
                <p:oleObj spid="_x0000_s71694" name="Equation" r:id="rId3" imgW="5092560" imgH="2145960" progId="Equation.DSMT4">
                  <p:embed/>
                </p:oleObj>
              </mc:Choice>
              <mc:Fallback>
                <p:oleObj name="Equation" r:id="rId3" imgW="5092560" imgH="2145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438400"/>
                        <a:ext cx="5092700" cy="214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dirty="0" smtClean="0"/>
              <a:t>Completion Example 7</a:t>
            </a:r>
            <a:endParaRPr lang="en-US" dirty="0"/>
          </a:p>
        </p:txBody>
      </p:sp>
      <p:sp>
        <p:nvSpPr>
          <p:cNvPr id="3" name="Content Placeholder 2"/>
          <p:cNvSpPr>
            <a:spLocks noGrp="1"/>
          </p:cNvSpPr>
          <p:nvPr>
            <p:ph idx="1"/>
          </p:nvPr>
        </p:nvSpPr>
        <p:spPr/>
        <p:txBody>
          <a:bodyPr/>
          <a:lstStyle/>
          <a:p>
            <a:r>
              <a:rPr lang="en-US" dirty="0" smtClean="0"/>
              <a:t>Find the LCM of the terms </a:t>
            </a:r>
            <a:r>
              <a:rPr lang="en-US" dirty="0" smtClean="0">
                <a:solidFill>
                  <a:srgbClr val="0000FF"/>
                </a:solidFill>
              </a:rPr>
              <a:t>8</a:t>
            </a:r>
            <a:r>
              <a:rPr lang="en-US" i="1" dirty="0" smtClean="0">
                <a:solidFill>
                  <a:srgbClr val="0000FF"/>
                </a:solidFill>
              </a:rPr>
              <a:t>xy</a:t>
            </a:r>
            <a:r>
              <a:rPr lang="en-US" dirty="0" smtClean="0"/>
              <a:t>, </a:t>
            </a:r>
            <a:r>
              <a:rPr lang="en-US" dirty="0" smtClean="0">
                <a:solidFill>
                  <a:srgbClr val="0000FF"/>
                </a:solidFill>
              </a:rPr>
              <a:t>10</a:t>
            </a:r>
            <a:r>
              <a:rPr lang="en-US" i="1" dirty="0" smtClean="0">
                <a:solidFill>
                  <a:srgbClr val="0000FF"/>
                </a:solidFill>
              </a:rPr>
              <a:t>x</a:t>
            </a:r>
            <a:r>
              <a:rPr lang="en-US" baseline="30000" dirty="0" smtClean="0">
                <a:solidFill>
                  <a:srgbClr val="0000FF"/>
                </a:solidFill>
              </a:rPr>
              <a:t>2</a:t>
            </a:r>
            <a:r>
              <a:rPr lang="en-US" dirty="0" smtClean="0"/>
              <a:t>, and </a:t>
            </a:r>
            <a:r>
              <a:rPr lang="en-US" dirty="0" smtClean="0">
                <a:solidFill>
                  <a:srgbClr val="0000FF"/>
                </a:solidFill>
              </a:rPr>
              <a:t>20</a:t>
            </a:r>
            <a:r>
              <a:rPr lang="en-US" i="1" dirty="0" smtClean="0">
                <a:solidFill>
                  <a:srgbClr val="0000FF"/>
                </a:solidFill>
              </a:rPr>
              <a:t>y</a:t>
            </a:r>
            <a:r>
              <a:rPr lang="en-US" dirty="0" smtClean="0"/>
              <a:t>.</a:t>
            </a:r>
          </a:p>
          <a:p>
            <a:r>
              <a:rPr lang="en-US" b="1" dirty="0" smtClean="0"/>
              <a:t>Solution</a:t>
            </a:r>
            <a:endParaRPr lang="en-US" b="1" dirty="0"/>
          </a:p>
        </p:txBody>
      </p:sp>
      <p:graphicFrame>
        <p:nvGraphicFramePr>
          <p:cNvPr id="71683" name="Object 3"/>
          <p:cNvGraphicFramePr>
            <a:graphicFrameLocks noChangeAspect="1"/>
          </p:cNvGraphicFramePr>
          <p:nvPr/>
        </p:nvGraphicFramePr>
        <p:xfrm>
          <a:off x="1663700" y="2374900"/>
          <a:ext cx="1016000" cy="444500"/>
        </p:xfrm>
        <a:graphic>
          <a:graphicData uri="http://schemas.openxmlformats.org/presentationml/2006/ole">
            <mc:AlternateContent xmlns:mc="http://schemas.openxmlformats.org/markup-compatibility/2006">
              <mc:Choice xmlns:v="urn:schemas-microsoft-com:vml" Requires="v">
                <p:oleObj spid="_x0000_s71695" name="Equation" r:id="rId5" imgW="1015920" imgH="444240" progId="Equation.DSMT4">
                  <p:embed/>
                </p:oleObj>
              </mc:Choice>
              <mc:Fallback>
                <p:oleObj name="Equation" r:id="rId5" imgW="101592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63700" y="2374900"/>
                        <a:ext cx="1016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684" name="Object 4"/>
          <p:cNvGraphicFramePr>
            <a:graphicFrameLocks noChangeAspect="1"/>
          </p:cNvGraphicFramePr>
          <p:nvPr/>
        </p:nvGraphicFramePr>
        <p:xfrm>
          <a:off x="1663700" y="3016250"/>
          <a:ext cx="977900" cy="381000"/>
        </p:xfrm>
        <a:graphic>
          <a:graphicData uri="http://schemas.openxmlformats.org/presentationml/2006/ole">
            <mc:AlternateContent xmlns:mc="http://schemas.openxmlformats.org/markup-compatibility/2006">
              <mc:Choice xmlns:v="urn:schemas-microsoft-com:vml" Requires="v">
                <p:oleObj spid="_x0000_s71696" name="Equation" r:id="rId7" imgW="977760" imgH="380880" progId="Equation.DSMT4">
                  <p:embed/>
                </p:oleObj>
              </mc:Choice>
              <mc:Fallback>
                <p:oleObj name="Equation" r:id="rId7" imgW="97776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63700" y="3016250"/>
                        <a:ext cx="97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685" name="Object 5"/>
          <p:cNvGraphicFramePr>
            <a:graphicFrameLocks noChangeAspect="1"/>
          </p:cNvGraphicFramePr>
          <p:nvPr/>
        </p:nvGraphicFramePr>
        <p:xfrm>
          <a:off x="1663700" y="3517900"/>
          <a:ext cx="1003300" cy="444500"/>
        </p:xfrm>
        <a:graphic>
          <a:graphicData uri="http://schemas.openxmlformats.org/presentationml/2006/ole">
            <mc:AlternateContent xmlns:mc="http://schemas.openxmlformats.org/markup-compatibility/2006">
              <mc:Choice xmlns:v="urn:schemas-microsoft-com:vml" Requires="v">
                <p:oleObj spid="_x0000_s71697" name="Equation" r:id="rId9" imgW="1002960" imgH="444240" progId="Equation.DSMT4">
                  <p:embed/>
                </p:oleObj>
              </mc:Choice>
              <mc:Fallback>
                <p:oleObj name="Equation" r:id="rId9" imgW="1002960" imgH="444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63700" y="3517900"/>
                        <a:ext cx="1003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686" name="Object 6"/>
          <p:cNvGraphicFramePr>
            <a:graphicFrameLocks noChangeAspect="1"/>
          </p:cNvGraphicFramePr>
          <p:nvPr/>
        </p:nvGraphicFramePr>
        <p:xfrm>
          <a:off x="4051300" y="2959100"/>
          <a:ext cx="1485900" cy="444500"/>
        </p:xfrm>
        <a:graphic>
          <a:graphicData uri="http://schemas.openxmlformats.org/presentationml/2006/ole">
            <mc:AlternateContent xmlns:mc="http://schemas.openxmlformats.org/markup-compatibility/2006">
              <mc:Choice xmlns:v="urn:schemas-microsoft-com:vml" Requires="v">
                <p:oleObj spid="_x0000_s71698" name="Equation" r:id="rId11" imgW="1485720" imgH="444240" progId="Equation.DSMT4">
                  <p:embed/>
                </p:oleObj>
              </mc:Choice>
              <mc:Fallback>
                <p:oleObj name="Equation" r:id="rId11" imgW="1485720" imgH="444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51300" y="2959100"/>
                        <a:ext cx="14859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687" name="Object 7"/>
          <p:cNvGraphicFramePr>
            <a:graphicFrameLocks noChangeAspect="1"/>
          </p:cNvGraphicFramePr>
          <p:nvPr/>
        </p:nvGraphicFramePr>
        <p:xfrm>
          <a:off x="4330700" y="4064000"/>
          <a:ext cx="876300" cy="444500"/>
        </p:xfrm>
        <a:graphic>
          <a:graphicData uri="http://schemas.openxmlformats.org/presentationml/2006/ole">
            <mc:AlternateContent xmlns:mc="http://schemas.openxmlformats.org/markup-compatibility/2006">
              <mc:Choice xmlns:v="urn:schemas-microsoft-com:vml" Requires="v">
                <p:oleObj spid="_x0000_s71699" name="Equation" r:id="rId13" imgW="876240" imgH="444240" progId="Equation.DSMT4">
                  <p:embed/>
                </p:oleObj>
              </mc:Choice>
              <mc:Fallback>
                <p:oleObj name="Equation" r:id="rId13" imgW="876240" imgH="4442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30700" y="4064000"/>
                        <a:ext cx="876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6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6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6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a:t>
            </a:r>
            <a:endParaRPr lang="en-US" dirty="0"/>
          </a:p>
        </p:txBody>
      </p:sp>
      <p:sp>
        <p:nvSpPr>
          <p:cNvPr id="3" name="Content Placeholder 2"/>
          <p:cNvSpPr>
            <a:spLocks noGrp="1"/>
          </p:cNvSpPr>
          <p:nvPr>
            <p:ph idx="1"/>
          </p:nvPr>
        </p:nvSpPr>
        <p:spPr>
          <a:xfrm>
            <a:off x="457200" y="1280160"/>
            <a:ext cx="8229600" cy="3625608"/>
          </a:xfrm>
        </p:spPr>
        <p:txBody>
          <a:bodyPr>
            <a:spAutoFit/>
          </a:bodyPr>
          <a:lstStyle/>
          <a:p>
            <a:r>
              <a:rPr lang="en-US" dirty="0" smtClean="0"/>
              <a:t>Suppose three weather satellites − A, B, and C − are orbiting the earth at different times. Satellite A takes </a:t>
            </a:r>
            <a:r>
              <a:rPr lang="en-US" dirty="0" smtClean="0">
                <a:solidFill>
                  <a:srgbClr val="0000FF"/>
                </a:solidFill>
              </a:rPr>
              <a:t>24 hours</a:t>
            </a:r>
            <a:r>
              <a:rPr lang="en-US" dirty="0" smtClean="0"/>
              <a:t>, B takes </a:t>
            </a:r>
            <a:r>
              <a:rPr lang="en-US" dirty="0" smtClean="0">
                <a:solidFill>
                  <a:srgbClr val="0000FF"/>
                </a:solidFill>
              </a:rPr>
              <a:t>18 hours</a:t>
            </a:r>
            <a:r>
              <a:rPr lang="en-US" dirty="0" smtClean="0"/>
              <a:t>, and C takes </a:t>
            </a:r>
            <a:r>
              <a:rPr lang="en-US" dirty="0" smtClean="0">
                <a:solidFill>
                  <a:srgbClr val="0000FF"/>
                </a:solidFill>
              </a:rPr>
              <a:t>12 hours</a:t>
            </a:r>
            <a:r>
              <a:rPr lang="en-US" dirty="0" smtClean="0"/>
              <a:t>. If they are directly above each other now, as shown in part (a) of the figure, in how many hours will they again be directly above each other in the position shown in part (a) ? How many orbits will each satellite have made in that time?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(cont.)</a:t>
            </a:r>
            <a:endParaRPr lang="en-US" dirty="0"/>
          </a:p>
        </p:txBody>
      </p:sp>
      <p:sp>
        <p:nvSpPr>
          <p:cNvPr id="3" name="Content Placeholder 2"/>
          <p:cNvSpPr>
            <a:spLocks noGrp="1"/>
          </p:cNvSpPr>
          <p:nvPr>
            <p:ph idx="1"/>
          </p:nvPr>
        </p:nvSpPr>
        <p:spPr/>
        <p:txBody>
          <a:bodyPr/>
          <a:lstStyle/>
          <a:p>
            <a:endParaRPr lang="en-US"/>
          </a:p>
        </p:txBody>
      </p:sp>
      <p:pic>
        <p:nvPicPr>
          <p:cNvPr id="72706" name="Picture 2"/>
          <p:cNvPicPr>
            <a:picLocks noChangeAspect="1" noChangeArrowheads="1"/>
          </p:cNvPicPr>
          <p:nvPr/>
        </p:nvPicPr>
        <p:blipFill>
          <a:blip r:embed="rId2"/>
          <a:srcRect/>
          <a:stretch>
            <a:fillRect/>
          </a:stretch>
        </p:blipFill>
        <p:spPr bwMode="auto">
          <a:xfrm>
            <a:off x="833438" y="1781175"/>
            <a:ext cx="7477125" cy="3295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(cont.)</a:t>
            </a:r>
            <a:endParaRPr lang="en-US" dirty="0"/>
          </a:p>
        </p:txBody>
      </p:sp>
      <p:sp>
        <p:nvSpPr>
          <p:cNvPr id="3" name="Content Placeholder 2"/>
          <p:cNvSpPr>
            <a:spLocks noGrp="1"/>
          </p:cNvSpPr>
          <p:nvPr>
            <p:ph idx="1"/>
          </p:nvPr>
        </p:nvSpPr>
        <p:spPr/>
        <p:txBody>
          <a:bodyPr>
            <a:normAutofit/>
          </a:bodyPr>
          <a:lstStyle/>
          <a:p>
            <a:r>
              <a:rPr lang="en-US" b="1" dirty="0" smtClean="0"/>
              <a:t>Solution</a:t>
            </a:r>
          </a:p>
          <a:p>
            <a:r>
              <a:rPr lang="en-US" dirty="0" smtClean="0"/>
              <a:t>Study the </a:t>
            </a:r>
            <a:r>
              <a:rPr lang="en-US" smtClean="0"/>
              <a:t>diagrams shown. </a:t>
            </a:r>
            <a:r>
              <a:rPr lang="en-US" dirty="0" smtClean="0"/>
              <a:t>When the three satellites are again in the position shown, each will have made some number of complete orbits. Since A takes </a:t>
            </a:r>
            <a:r>
              <a:rPr lang="en-US" dirty="0" smtClean="0">
                <a:solidFill>
                  <a:srgbClr val="0000FF"/>
                </a:solidFill>
              </a:rPr>
              <a:t>24 hours </a:t>
            </a:r>
            <a:r>
              <a:rPr lang="en-US" dirty="0" smtClean="0"/>
              <a:t>to make one complete orbit, the solution must be a multiple of </a:t>
            </a:r>
            <a:r>
              <a:rPr lang="en-US" dirty="0" smtClean="0">
                <a:solidFill>
                  <a:srgbClr val="000099"/>
                </a:solidFill>
              </a:rPr>
              <a:t>24</a:t>
            </a:r>
            <a:r>
              <a:rPr lang="en-US" dirty="0" smtClean="0"/>
              <a:t>. Similarly, the solution must be a multiple of </a:t>
            </a:r>
            <a:r>
              <a:rPr lang="en-US" dirty="0" smtClean="0">
                <a:solidFill>
                  <a:srgbClr val="000099"/>
                </a:solidFill>
              </a:rPr>
              <a:t>18</a:t>
            </a:r>
            <a:r>
              <a:rPr lang="en-US" dirty="0" smtClean="0"/>
              <a:t> and a multiple of</a:t>
            </a:r>
            <a:r>
              <a:rPr lang="en-US" dirty="0" smtClean="0">
                <a:solidFill>
                  <a:srgbClr val="000099"/>
                </a:solidFill>
              </a:rPr>
              <a:t> 12 </a:t>
            </a:r>
            <a:r>
              <a:rPr lang="en-US" dirty="0" smtClean="0"/>
              <a:t>to allow for complete orbits of satellites B and C.</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(cont.)</a:t>
            </a:r>
            <a:endParaRPr lang="en-US" dirty="0"/>
          </a:p>
        </p:txBody>
      </p:sp>
      <p:sp>
        <p:nvSpPr>
          <p:cNvPr id="3" name="Content Placeholder 2"/>
          <p:cNvSpPr>
            <a:spLocks noGrp="1"/>
          </p:cNvSpPr>
          <p:nvPr>
            <p:ph idx="1"/>
          </p:nvPr>
        </p:nvSpPr>
        <p:spPr>
          <a:xfrm>
            <a:off x="457200" y="1280160"/>
            <a:ext cx="8321040" cy="4789003"/>
          </a:xfrm>
        </p:spPr>
        <p:txBody>
          <a:bodyPr>
            <a:spAutoFit/>
          </a:bodyPr>
          <a:lstStyle/>
          <a:p>
            <a:pPr>
              <a:tabLst>
                <a:tab pos="1549400" algn="l"/>
              </a:tabLst>
            </a:pPr>
            <a:r>
              <a:rPr lang="en-US" dirty="0" smtClean="0"/>
              <a:t>The solution is the LCM of </a:t>
            </a:r>
            <a:r>
              <a:rPr lang="en-US" dirty="0" smtClean="0">
                <a:solidFill>
                  <a:srgbClr val="0000FF"/>
                </a:solidFill>
              </a:rPr>
              <a:t>24</a:t>
            </a:r>
            <a:r>
              <a:rPr lang="en-US" dirty="0" smtClean="0"/>
              <a:t>, </a:t>
            </a:r>
            <a:r>
              <a:rPr lang="en-US" dirty="0" smtClean="0">
                <a:solidFill>
                  <a:srgbClr val="0000FF"/>
                </a:solidFill>
              </a:rPr>
              <a:t>18</a:t>
            </a:r>
            <a:r>
              <a:rPr lang="en-US" dirty="0" smtClean="0"/>
              <a:t>, and </a:t>
            </a:r>
            <a:r>
              <a:rPr lang="en-US" dirty="0" smtClean="0">
                <a:solidFill>
                  <a:srgbClr val="0000FF"/>
                </a:solidFill>
              </a:rPr>
              <a:t>12</a:t>
            </a:r>
            <a:r>
              <a:rPr lang="en-US" dirty="0" smtClean="0"/>
              <a:t>.</a:t>
            </a:r>
          </a:p>
          <a:p>
            <a:pPr>
              <a:lnSpc>
                <a:spcPct val="150000"/>
              </a:lnSpc>
              <a:tabLst>
                <a:tab pos="1549400" algn="l"/>
              </a:tabLst>
            </a:pPr>
            <a:endParaRPr lang="en-US" b="1" dirty="0" smtClean="0"/>
          </a:p>
          <a:p>
            <a:pPr>
              <a:tabLst>
                <a:tab pos="1549400" algn="l"/>
              </a:tabLst>
            </a:pPr>
            <a:endParaRPr lang="en-US" b="1" dirty="0" smtClean="0"/>
          </a:p>
          <a:p>
            <a:pPr>
              <a:tabLst>
                <a:tab pos="1549400" algn="l"/>
              </a:tabLst>
            </a:pPr>
            <a:endParaRPr lang="en-US" b="1" dirty="0" smtClean="0"/>
          </a:p>
          <a:p>
            <a:pPr>
              <a:tabLst>
                <a:tab pos="1549400" algn="l"/>
              </a:tabLst>
            </a:pPr>
            <a:r>
              <a:rPr lang="en-US" dirty="0" smtClean="0"/>
              <a:t>Thus, the satellites will align again at the position shown in </a:t>
            </a:r>
            <a:r>
              <a:rPr lang="en-US" dirty="0" smtClean="0">
                <a:solidFill>
                  <a:srgbClr val="000099"/>
                </a:solidFill>
              </a:rPr>
              <a:t>72 hours </a:t>
            </a:r>
            <a:r>
              <a:rPr lang="en-US" dirty="0" smtClean="0"/>
              <a:t>(or 3 days). </a:t>
            </a:r>
          </a:p>
          <a:p>
            <a:pPr>
              <a:tabLst>
                <a:tab pos="1549400" algn="l"/>
              </a:tabLst>
            </a:pPr>
            <a:r>
              <a:rPr lang="en-US" dirty="0" smtClean="0"/>
              <a:t>Note that:	Satellite A will have made </a:t>
            </a:r>
            <a:r>
              <a:rPr lang="en-US" dirty="0" smtClean="0">
                <a:solidFill>
                  <a:srgbClr val="FF0000"/>
                </a:solidFill>
              </a:rPr>
              <a:t>3 orbits</a:t>
            </a:r>
            <a:r>
              <a:rPr lang="en-US" dirty="0" smtClean="0"/>
              <a:t>: </a:t>
            </a:r>
            <a:r>
              <a:rPr lang="en-US" dirty="0" smtClean="0">
                <a:solidFill>
                  <a:srgbClr val="0000FF"/>
                </a:solidFill>
              </a:rPr>
              <a:t>24</a:t>
            </a:r>
            <a:r>
              <a:rPr lang="en-US" dirty="0" smtClean="0">
                <a:solidFill>
                  <a:srgbClr val="000099"/>
                </a:solidFill>
              </a:rPr>
              <a:t> ⋅ </a:t>
            </a:r>
            <a:r>
              <a:rPr lang="en-US" dirty="0" smtClean="0">
                <a:solidFill>
                  <a:srgbClr val="FF0000"/>
                </a:solidFill>
              </a:rPr>
              <a:t>3</a:t>
            </a:r>
            <a:r>
              <a:rPr lang="en-US" b="1" dirty="0" smtClean="0">
                <a:solidFill>
                  <a:srgbClr val="000099"/>
                </a:solidFill>
              </a:rPr>
              <a:t> </a:t>
            </a:r>
            <a:r>
              <a:rPr lang="en-US" dirty="0" smtClean="0">
                <a:solidFill>
                  <a:srgbClr val="000099"/>
                </a:solidFill>
              </a:rPr>
              <a:t>= 72</a:t>
            </a:r>
          </a:p>
          <a:p>
            <a:pPr>
              <a:tabLst>
                <a:tab pos="1549400" algn="l"/>
              </a:tabLst>
            </a:pPr>
            <a:r>
              <a:rPr lang="en-US" dirty="0" smtClean="0"/>
              <a:t>Satellite B will have made </a:t>
            </a:r>
            <a:r>
              <a:rPr lang="en-US" dirty="0" smtClean="0">
                <a:solidFill>
                  <a:srgbClr val="FF0000"/>
                </a:solidFill>
              </a:rPr>
              <a:t>4 orbits</a:t>
            </a:r>
            <a:r>
              <a:rPr lang="en-US" dirty="0" smtClean="0"/>
              <a:t>: </a:t>
            </a:r>
            <a:r>
              <a:rPr lang="en-US" dirty="0" smtClean="0">
                <a:solidFill>
                  <a:srgbClr val="0000FF"/>
                </a:solidFill>
              </a:rPr>
              <a:t>18</a:t>
            </a:r>
            <a:r>
              <a:rPr lang="en-US" dirty="0" smtClean="0">
                <a:solidFill>
                  <a:srgbClr val="000099"/>
                </a:solidFill>
              </a:rPr>
              <a:t> ⋅ </a:t>
            </a:r>
            <a:r>
              <a:rPr lang="en-US" dirty="0" smtClean="0">
                <a:solidFill>
                  <a:srgbClr val="FF0000"/>
                </a:solidFill>
              </a:rPr>
              <a:t>4</a:t>
            </a:r>
            <a:r>
              <a:rPr lang="en-US" b="1" dirty="0" smtClean="0">
                <a:solidFill>
                  <a:srgbClr val="000099"/>
                </a:solidFill>
              </a:rPr>
              <a:t> </a:t>
            </a:r>
            <a:r>
              <a:rPr lang="en-US" dirty="0" smtClean="0">
                <a:solidFill>
                  <a:srgbClr val="000099"/>
                </a:solidFill>
              </a:rPr>
              <a:t>= 72</a:t>
            </a:r>
          </a:p>
          <a:p>
            <a:pPr>
              <a:tabLst>
                <a:tab pos="1549400" algn="l"/>
              </a:tabLst>
            </a:pPr>
            <a:r>
              <a:rPr lang="en-US" dirty="0" smtClean="0"/>
              <a:t>Satellite C will have made </a:t>
            </a:r>
            <a:r>
              <a:rPr lang="en-US" dirty="0" smtClean="0">
                <a:solidFill>
                  <a:srgbClr val="FF0000"/>
                </a:solidFill>
              </a:rPr>
              <a:t>6 orbits</a:t>
            </a:r>
            <a:r>
              <a:rPr lang="en-US" dirty="0" smtClean="0"/>
              <a:t>: </a:t>
            </a:r>
            <a:r>
              <a:rPr lang="en-US" dirty="0" smtClean="0">
                <a:solidFill>
                  <a:srgbClr val="0000FF"/>
                </a:solidFill>
              </a:rPr>
              <a:t>12</a:t>
            </a:r>
            <a:r>
              <a:rPr lang="en-US" dirty="0" smtClean="0">
                <a:solidFill>
                  <a:srgbClr val="000099"/>
                </a:solidFill>
              </a:rPr>
              <a:t> ⋅ </a:t>
            </a:r>
            <a:r>
              <a:rPr lang="en-US" dirty="0" smtClean="0">
                <a:solidFill>
                  <a:srgbClr val="FF0000"/>
                </a:solidFill>
              </a:rPr>
              <a:t>6</a:t>
            </a:r>
            <a:r>
              <a:rPr lang="en-US" b="1" dirty="0" smtClean="0">
                <a:solidFill>
                  <a:srgbClr val="000099"/>
                </a:solidFill>
              </a:rPr>
              <a:t> </a:t>
            </a:r>
            <a:r>
              <a:rPr lang="en-US" dirty="0" smtClean="0">
                <a:solidFill>
                  <a:srgbClr val="000099"/>
                </a:solidFill>
              </a:rPr>
              <a:t>= 72</a:t>
            </a:r>
            <a:r>
              <a:rPr lang="en-US" dirty="0" smtClean="0"/>
              <a:t>.</a:t>
            </a:r>
            <a:endParaRPr lang="en-US" dirty="0"/>
          </a:p>
        </p:txBody>
      </p:sp>
      <p:graphicFrame>
        <p:nvGraphicFramePr>
          <p:cNvPr id="73730" name="Object 2"/>
          <p:cNvGraphicFramePr>
            <a:graphicFrameLocks noChangeAspect="1"/>
          </p:cNvGraphicFramePr>
          <p:nvPr/>
        </p:nvGraphicFramePr>
        <p:xfrm>
          <a:off x="2819400" y="1981200"/>
          <a:ext cx="381000" cy="1562100"/>
        </p:xfrm>
        <a:graphic>
          <a:graphicData uri="http://schemas.openxmlformats.org/presentationml/2006/ole">
            <mc:AlternateContent xmlns:mc="http://schemas.openxmlformats.org/markup-compatibility/2006">
              <mc:Choice xmlns:v="urn:schemas-microsoft-com:vml" Requires="v">
                <p:oleObj spid="_x0000_s73740" name="Equation" r:id="rId3" imgW="380880" imgH="1562040" progId="Equation.DSMT4">
                  <p:embed/>
                </p:oleObj>
              </mc:Choice>
              <mc:Fallback>
                <p:oleObj name="Equation" r:id="rId3" imgW="380880" imgH="1562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1981200"/>
                        <a:ext cx="3810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3731" name="Object 3"/>
          <p:cNvGraphicFramePr>
            <a:graphicFrameLocks noChangeAspect="1"/>
          </p:cNvGraphicFramePr>
          <p:nvPr/>
        </p:nvGraphicFramePr>
        <p:xfrm>
          <a:off x="3365500" y="2524125"/>
          <a:ext cx="2425700" cy="381000"/>
        </p:xfrm>
        <a:graphic>
          <a:graphicData uri="http://schemas.openxmlformats.org/presentationml/2006/ole">
            <mc:AlternateContent xmlns:mc="http://schemas.openxmlformats.org/markup-compatibility/2006">
              <mc:Choice xmlns:v="urn:schemas-microsoft-com:vml" Requires="v">
                <p:oleObj spid="_x0000_s73741" name="Equation" r:id="rId5" imgW="2425680" imgH="380880" progId="Equation.DSMT4">
                  <p:embed/>
                </p:oleObj>
              </mc:Choice>
              <mc:Fallback>
                <p:oleObj name="Equation" r:id="rId5" imgW="242568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65500" y="2524125"/>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2" name="Object 4"/>
          <p:cNvGraphicFramePr>
            <a:graphicFrameLocks noChangeAspect="1"/>
          </p:cNvGraphicFramePr>
          <p:nvPr/>
        </p:nvGraphicFramePr>
        <p:xfrm>
          <a:off x="1439863" y="2038350"/>
          <a:ext cx="1346200" cy="381000"/>
        </p:xfrm>
        <a:graphic>
          <a:graphicData uri="http://schemas.openxmlformats.org/presentationml/2006/ole">
            <mc:AlternateContent xmlns:mc="http://schemas.openxmlformats.org/markup-compatibility/2006">
              <mc:Choice xmlns:v="urn:schemas-microsoft-com:vml" Requires="v">
                <p:oleObj spid="_x0000_s73742" name="Equation" r:id="rId7" imgW="1346040" imgH="380880" progId="Equation.DSMT4">
                  <p:embed/>
                </p:oleObj>
              </mc:Choice>
              <mc:Fallback>
                <p:oleObj name="Equation" r:id="rId7" imgW="134604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39863" y="2038350"/>
                        <a:ext cx="1346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3" name="Object 5"/>
          <p:cNvGraphicFramePr>
            <a:graphicFrameLocks noChangeAspect="1"/>
          </p:cNvGraphicFramePr>
          <p:nvPr/>
        </p:nvGraphicFramePr>
        <p:xfrm>
          <a:off x="1450975" y="2520950"/>
          <a:ext cx="1308100" cy="381000"/>
        </p:xfrm>
        <a:graphic>
          <a:graphicData uri="http://schemas.openxmlformats.org/presentationml/2006/ole">
            <mc:AlternateContent xmlns:mc="http://schemas.openxmlformats.org/markup-compatibility/2006">
              <mc:Choice xmlns:v="urn:schemas-microsoft-com:vml" Requires="v">
                <p:oleObj spid="_x0000_s73743" name="Equation" r:id="rId9" imgW="1307880" imgH="380880" progId="Equation.DSMT4">
                  <p:embed/>
                </p:oleObj>
              </mc:Choice>
              <mc:Fallback>
                <p:oleObj name="Equation" r:id="rId9" imgW="130788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50975" y="2520950"/>
                        <a:ext cx="1308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4" name="Object 6"/>
          <p:cNvGraphicFramePr>
            <a:graphicFrameLocks noChangeAspect="1"/>
          </p:cNvGraphicFramePr>
          <p:nvPr/>
        </p:nvGraphicFramePr>
        <p:xfrm>
          <a:off x="1465263" y="3054350"/>
          <a:ext cx="1333500" cy="381000"/>
        </p:xfrm>
        <a:graphic>
          <a:graphicData uri="http://schemas.openxmlformats.org/presentationml/2006/ole">
            <mc:AlternateContent xmlns:mc="http://schemas.openxmlformats.org/markup-compatibility/2006">
              <mc:Choice xmlns:v="urn:schemas-microsoft-com:vml" Requires="v">
                <p:oleObj spid="_x0000_s73744" name="Equation" r:id="rId11" imgW="1333440" imgH="380880" progId="Equation.DSMT4">
                  <p:embed/>
                </p:oleObj>
              </mc:Choice>
              <mc:Fallback>
                <p:oleObj name="Equation" r:id="rId11" imgW="133344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65263" y="3054350"/>
                        <a:ext cx="1333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7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7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73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37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373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Understand the meaning of the term </a:t>
            </a:r>
            <a:r>
              <a:rPr lang="en-US" b="1" i="0" dirty="0" smtClean="0">
                <a:solidFill>
                  <a:schemeClr val="tx1"/>
                </a:solidFill>
              </a:rPr>
              <a:t>least common multiple</a:t>
            </a:r>
            <a:r>
              <a:rPr lang="en-US" i="0" dirty="0" smtClean="0">
                <a:solidFill>
                  <a:schemeClr val="tx1"/>
                </a:solidFill>
              </a:rPr>
              <a:t>. </a:t>
            </a:r>
          </a:p>
          <a:p>
            <a:pPr marL="457200" indent="-457200" eaLnBrk="1" hangingPunct="1">
              <a:buFont typeface="Courier New" pitchFamily="49" charset="0"/>
              <a:buChar char="o"/>
            </a:pPr>
            <a:r>
              <a:rPr lang="en-US" i="0" dirty="0" smtClean="0">
                <a:solidFill>
                  <a:schemeClr val="tx1"/>
                </a:solidFill>
              </a:rPr>
              <a:t>Be able to use prime factorizations to find the </a:t>
            </a:r>
            <a:r>
              <a:rPr lang="en-US" b="1" i="0" dirty="0" smtClean="0">
                <a:solidFill>
                  <a:schemeClr val="tx1"/>
                </a:solidFill>
              </a:rPr>
              <a:t>least common multiple</a:t>
            </a:r>
            <a:r>
              <a:rPr lang="en-US" i="0" dirty="0" smtClean="0">
                <a:solidFill>
                  <a:schemeClr val="tx1"/>
                </a:solidFill>
              </a:rPr>
              <a:t> of a set of numbers and a set of algebraic terms. </a:t>
            </a:r>
          </a:p>
          <a:p>
            <a:pPr marL="457200" indent="-457200" eaLnBrk="1" hangingPunct="1">
              <a:buFont typeface="Courier New" pitchFamily="49" charset="0"/>
              <a:buChar char="o"/>
            </a:pPr>
            <a:r>
              <a:rPr lang="en-US" i="0" dirty="0" smtClean="0">
                <a:solidFill>
                  <a:schemeClr val="tx1"/>
                </a:solidFill>
              </a:rPr>
              <a:t>Recognize the application of the LCM concept in a word problem. </a:t>
            </a: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Finding the LCM of a Set of Counting (or Natural) Numbers</a:t>
            </a:r>
            <a:endParaRPr lang="en-US" dirty="0"/>
          </a:p>
        </p:txBody>
      </p:sp>
      <p:sp>
        <p:nvSpPr>
          <p:cNvPr id="15362"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marL="342900" lvl="0" indent="-342900" algn="ctr" eaLnBrk="0" fontAlgn="base" hangingPunct="0">
              <a:spcAft>
                <a:spcPct val="0"/>
              </a:spcAft>
              <a:defRPr/>
            </a:pPr>
            <a:r>
              <a:rPr lang="en-US" b="1" dirty="0" smtClean="0">
                <a:solidFill>
                  <a:srgbClr val="000000"/>
                </a:solidFill>
              </a:rPr>
              <a:t>To Find the LCM of a Set of Counting Numbers</a:t>
            </a:r>
          </a:p>
          <a:p>
            <a:pPr marL="398463" lvl="0" indent="-398463" eaLnBrk="0" fontAlgn="base" hangingPunct="0">
              <a:spcAft>
                <a:spcPct val="0"/>
              </a:spcAft>
              <a:defRPr/>
            </a:pPr>
            <a:r>
              <a:rPr lang="en-US" b="1" dirty="0" smtClean="0">
                <a:solidFill>
                  <a:srgbClr val="000000"/>
                </a:solidFill>
              </a:rPr>
              <a:t>1. 	</a:t>
            </a:r>
            <a:r>
              <a:rPr lang="en-US" dirty="0" smtClean="0">
                <a:solidFill>
                  <a:srgbClr val="000000"/>
                </a:solidFill>
              </a:rPr>
              <a:t>Find the prime factorization of each number.</a:t>
            </a:r>
          </a:p>
          <a:p>
            <a:pPr marL="398463" lvl="0" indent="-398463" eaLnBrk="0" fontAlgn="base" hangingPunct="0">
              <a:spcAft>
                <a:spcPct val="0"/>
              </a:spcAft>
              <a:defRPr/>
            </a:pPr>
            <a:r>
              <a:rPr lang="en-US" b="1" dirty="0" smtClean="0">
                <a:solidFill>
                  <a:srgbClr val="000000"/>
                </a:solidFill>
              </a:rPr>
              <a:t>2. 	</a:t>
            </a:r>
            <a:r>
              <a:rPr lang="en-US" dirty="0" smtClean="0">
                <a:solidFill>
                  <a:srgbClr val="000000"/>
                </a:solidFill>
              </a:rPr>
              <a:t>Identify the prime factors that appear in any one of the prime factorizations.</a:t>
            </a:r>
          </a:p>
          <a:p>
            <a:pPr marL="398463" lvl="0" indent="-398463" eaLnBrk="0" fontAlgn="base" hangingPunct="0">
              <a:spcAft>
                <a:spcPct val="0"/>
              </a:spcAft>
              <a:defRPr/>
            </a:pPr>
            <a:r>
              <a:rPr lang="en-US" b="1" dirty="0" smtClean="0">
                <a:solidFill>
                  <a:srgbClr val="000000"/>
                </a:solidFill>
              </a:rPr>
              <a:t>3. 	</a:t>
            </a:r>
            <a:r>
              <a:rPr lang="en-US" dirty="0" smtClean="0">
                <a:solidFill>
                  <a:srgbClr val="000000"/>
                </a:solidFill>
              </a:rPr>
              <a:t>Form the product of these primes using each prime the most number of times it appears in any one of the prime factorizations.</a:t>
            </a:r>
            <a:endParaRPr lang="en-US" sz="3200"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625608"/>
          </a:xfrm>
        </p:spPr>
        <p:txBody>
          <a:bodyPr>
            <a:spAutoFit/>
          </a:bodyPr>
          <a:lstStyle/>
          <a:p>
            <a:pPr>
              <a:tabLst>
                <a:tab pos="457200" algn="l"/>
              </a:tabLst>
            </a:pPr>
            <a:r>
              <a:rPr lang="en-US" dirty="0" smtClean="0"/>
              <a:t>Find the least common multiple (LCM) of </a:t>
            </a:r>
            <a:r>
              <a:rPr lang="en-US" dirty="0" smtClean="0">
                <a:solidFill>
                  <a:srgbClr val="0000FF"/>
                </a:solidFill>
              </a:rPr>
              <a:t>8</a:t>
            </a:r>
            <a:r>
              <a:rPr lang="en-US" dirty="0" smtClean="0"/>
              <a:t>, </a:t>
            </a:r>
            <a:r>
              <a:rPr lang="en-US" dirty="0" smtClean="0">
                <a:solidFill>
                  <a:srgbClr val="0000FF"/>
                </a:solidFill>
              </a:rPr>
              <a:t>10</a:t>
            </a:r>
            <a:r>
              <a:rPr lang="en-US" dirty="0" smtClean="0"/>
              <a:t>, and </a:t>
            </a:r>
            <a:r>
              <a:rPr lang="en-US" dirty="0" smtClean="0">
                <a:solidFill>
                  <a:srgbClr val="0000FF"/>
                </a:solidFill>
              </a:rPr>
              <a:t>30</a:t>
            </a:r>
            <a:r>
              <a:rPr lang="en-US" dirty="0" smtClean="0"/>
              <a:t>.</a:t>
            </a:r>
          </a:p>
          <a:p>
            <a:pPr>
              <a:tabLst>
                <a:tab pos="457200" algn="l"/>
              </a:tabLst>
            </a:pPr>
            <a:r>
              <a:rPr lang="en-US" b="1" dirty="0" smtClean="0"/>
              <a:t>Solution</a:t>
            </a:r>
          </a:p>
          <a:p>
            <a:pPr>
              <a:tabLst>
                <a:tab pos="457200" algn="l"/>
              </a:tabLst>
            </a:pPr>
            <a:r>
              <a:rPr lang="en-US" b="1" dirty="0" smtClean="0"/>
              <a:t>a.	</a:t>
            </a:r>
            <a:r>
              <a:rPr lang="en-US" dirty="0" smtClean="0"/>
              <a:t>Prime factorizations:</a:t>
            </a:r>
          </a:p>
          <a:p>
            <a:pPr>
              <a:tabLst>
                <a:tab pos="457200" algn="l"/>
                <a:tab pos="2286000" algn="r"/>
                <a:tab pos="2397125" algn="l"/>
                <a:tab pos="4114800" algn="l"/>
              </a:tabLst>
            </a:pPr>
            <a:r>
              <a:rPr lang="en-US" dirty="0" smtClean="0"/>
              <a:t>		</a:t>
            </a:r>
            <a:r>
              <a:rPr lang="en-US" dirty="0" smtClean="0">
                <a:solidFill>
                  <a:srgbClr val="0000FF"/>
                </a:solidFill>
              </a:rPr>
              <a:t>8</a:t>
            </a:r>
            <a:r>
              <a:rPr lang="en-US" dirty="0" smtClean="0"/>
              <a:t>	</a:t>
            </a:r>
            <a:r>
              <a:rPr lang="en-US" dirty="0" smtClean="0">
                <a:solidFill>
                  <a:srgbClr val="000099"/>
                </a:solidFill>
              </a:rPr>
              <a:t>= 2 ⋅ 2 ⋅ 2</a:t>
            </a:r>
            <a:r>
              <a:rPr lang="en-US" dirty="0" smtClean="0"/>
              <a:t>	</a:t>
            </a:r>
            <a:r>
              <a:rPr lang="en-US" sz="2000" dirty="0" smtClean="0">
                <a:solidFill>
                  <a:srgbClr val="008080"/>
                </a:solidFill>
              </a:rPr>
              <a:t>three 2’s</a:t>
            </a:r>
          </a:p>
          <a:p>
            <a:pPr>
              <a:tabLst>
                <a:tab pos="457200" algn="l"/>
                <a:tab pos="2286000" algn="r"/>
                <a:tab pos="2397125" algn="l"/>
                <a:tab pos="4114800" algn="l"/>
              </a:tabLst>
            </a:pPr>
            <a:r>
              <a:rPr lang="en-US" dirty="0" smtClean="0"/>
              <a:t>		</a:t>
            </a:r>
            <a:r>
              <a:rPr lang="en-US" dirty="0" smtClean="0">
                <a:solidFill>
                  <a:srgbClr val="0000FF"/>
                </a:solidFill>
              </a:rPr>
              <a:t>10</a:t>
            </a:r>
            <a:r>
              <a:rPr lang="en-US" dirty="0" smtClean="0"/>
              <a:t>	</a:t>
            </a:r>
            <a:r>
              <a:rPr lang="en-US" dirty="0" smtClean="0">
                <a:solidFill>
                  <a:srgbClr val="000099"/>
                </a:solidFill>
              </a:rPr>
              <a:t>= 2 ⋅ 5</a:t>
            </a:r>
            <a:r>
              <a:rPr lang="en-US" dirty="0" smtClean="0"/>
              <a:t>	</a:t>
            </a:r>
            <a:r>
              <a:rPr lang="en-US" sz="2000" dirty="0" smtClean="0">
                <a:solidFill>
                  <a:srgbClr val="008080"/>
                </a:solidFill>
              </a:rPr>
              <a:t>one 2, one 5</a:t>
            </a:r>
          </a:p>
          <a:p>
            <a:pPr>
              <a:tabLst>
                <a:tab pos="457200" algn="l"/>
                <a:tab pos="2286000" algn="r"/>
                <a:tab pos="2397125" algn="l"/>
                <a:tab pos="4114800" algn="l"/>
              </a:tabLst>
            </a:pPr>
            <a:r>
              <a:rPr lang="en-US" dirty="0" smtClean="0"/>
              <a:t>		</a:t>
            </a:r>
            <a:r>
              <a:rPr lang="en-US" dirty="0" smtClean="0">
                <a:solidFill>
                  <a:srgbClr val="0000FF"/>
                </a:solidFill>
              </a:rPr>
              <a:t>30</a:t>
            </a:r>
            <a:r>
              <a:rPr lang="en-US" dirty="0" smtClean="0"/>
              <a:t>	</a:t>
            </a:r>
            <a:r>
              <a:rPr lang="en-US" dirty="0" smtClean="0">
                <a:solidFill>
                  <a:srgbClr val="000099"/>
                </a:solidFill>
              </a:rPr>
              <a:t>= 2 ⋅ 3 ⋅ 5</a:t>
            </a:r>
            <a:r>
              <a:rPr lang="en-US" dirty="0" smtClean="0"/>
              <a:t>	</a:t>
            </a:r>
            <a:r>
              <a:rPr lang="en-US" sz="2000" dirty="0" smtClean="0">
                <a:solidFill>
                  <a:srgbClr val="008080"/>
                </a:solidFill>
              </a:rPr>
              <a:t>one 2, one 3, one 5</a:t>
            </a:r>
          </a:p>
          <a:p>
            <a:pPr>
              <a:tabLst>
                <a:tab pos="457200" algn="l"/>
              </a:tabLst>
            </a:pPr>
            <a:r>
              <a:rPr lang="en-US" b="1" dirty="0" smtClean="0"/>
              <a:t>b.	</a:t>
            </a:r>
            <a:r>
              <a:rPr lang="en-US" dirty="0" smtClean="0"/>
              <a:t>Prime factors that are present are </a:t>
            </a:r>
            <a:r>
              <a:rPr lang="en-US" dirty="0" smtClean="0">
                <a:solidFill>
                  <a:srgbClr val="000099"/>
                </a:solidFill>
              </a:rPr>
              <a:t>2</a:t>
            </a:r>
            <a:r>
              <a:rPr lang="en-US" dirty="0" smtClean="0"/>
              <a:t>, </a:t>
            </a:r>
            <a:r>
              <a:rPr lang="en-US" dirty="0" smtClean="0">
                <a:solidFill>
                  <a:srgbClr val="000099"/>
                </a:solidFill>
              </a:rPr>
              <a:t>3</a:t>
            </a:r>
            <a:r>
              <a:rPr lang="en-US" dirty="0" smtClean="0"/>
              <a:t>, and </a:t>
            </a:r>
            <a:r>
              <a:rPr lang="en-US" dirty="0" smtClean="0">
                <a:solidFill>
                  <a:srgbClr val="000099"/>
                </a:solidFill>
              </a:rPr>
              <a:t>5</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(cont.)</a:t>
            </a:r>
            <a:endParaRPr lang="en-US" dirty="0"/>
          </a:p>
        </p:txBody>
      </p:sp>
      <p:sp>
        <p:nvSpPr>
          <p:cNvPr id="3" name="Content Placeholder 2"/>
          <p:cNvSpPr>
            <a:spLocks noGrp="1"/>
          </p:cNvSpPr>
          <p:nvPr>
            <p:ph idx="1"/>
          </p:nvPr>
        </p:nvSpPr>
        <p:spPr>
          <a:xfrm>
            <a:off x="457200" y="1280160"/>
            <a:ext cx="8229600" cy="4487382"/>
          </a:xfrm>
        </p:spPr>
        <p:txBody>
          <a:bodyPr>
            <a:spAutoFit/>
          </a:bodyPr>
          <a:lstStyle/>
          <a:p>
            <a:pPr>
              <a:tabLst>
                <a:tab pos="457200" algn="l"/>
                <a:tab pos="2286000" algn="l"/>
              </a:tabLst>
            </a:pPr>
            <a:r>
              <a:rPr lang="en-US" b="1" dirty="0" smtClean="0"/>
              <a:t>c.	</a:t>
            </a:r>
            <a:r>
              <a:rPr lang="en-US" dirty="0" smtClean="0"/>
              <a:t>The most of each prime factor in any one 	factorization:</a:t>
            </a:r>
          </a:p>
          <a:p>
            <a:pPr>
              <a:tabLst>
                <a:tab pos="457200" algn="l"/>
                <a:tab pos="2286000" algn="l"/>
              </a:tabLst>
            </a:pPr>
            <a:r>
              <a:rPr lang="en-US" dirty="0" smtClean="0"/>
              <a:t>	</a:t>
            </a:r>
            <a:r>
              <a:rPr lang="en-US" dirty="0" smtClean="0">
                <a:solidFill>
                  <a:srgbClr val="000099"/>
                </a:solidFill>
              </a:rPr>
              <a:t>Three 2’s</a:t>
            </a:r>
            <a:r>
              <a:rPr lang="en-US" dirty="0" smtClean="0"/>
              <a:t>	(in 8)</a:t>
            </a:r>
          </a:p>
          <a:p>
            <a:pPr>
              <a:tabLst>
                <a:tab pos="457200" algn="l"/>
                <a:tab pos="2286000" algn="l"/>
              </a:tabLst>
            </a:pPr>
            <a:r>
              <a:rPr lang="en-US" dirty="0" smtClean="0"/>
              <a:t>	</a:t>
            </a:r>
            <a:r>
              <a:rPr lang="en-US" dirty="0" smtClean="0">
                <a:solidFill>
                  <a:srgbClr val="000099"/>
                </a:solidFill>
              </a:rPr>
              <a:t>One 3</a:t>
            </a:r>
            <a:r>
              <a:rPr lang="en-US" dirty="0" smtClean="0"/>
              <a:t>	(in 30)</a:t>
            </a:r>
          </a:p>
          <a:p>
            <a:pPr>
              <a:tabLst>
                <a:tab pos="457200" algn="l"/>
                <a:tab pos="2286000" algn="l"/>
              </a:tabLst>
            </a:pPr>
            <a:r>
              <a:rPr lang="en-US" dirty="0" smtClean="0"/>
              <a:t>	</a:t>
            </a:r>
            <a:r>
              <a:rPr lang="en-US" dirty="0" smtClean="0">
                <a:solidFill>
                  <a:srgbClr val="000099"/>
                </a:solidFill>
              </a:rPr>
              <a:t>One 5</a:t>
            </a:r>
            <a:r>
              <a:rPr lang="en-US" dirty="0" smtClean="0"/>
              <a:t>	(in 10 and in 30)</a:t>
            </a:r>
          </a:p>
          <a:p>
            <a:pPr>
              <a:tabLst>
                <a:tab pos="457200" algn="l"/>
                <a:tab pos="1260475" algn="l"/>
              </a:tabLst>
            </a:pPr>
            <a:r>
              <a:rPr lang="en-US" dirty="0" smtClean="0"/>
              <a:t>	LCM	</a:t>
            </a:r>
            <a:r>
              <a:rPr lang="en-US" dirty="0" smtClean="0">
                <a:solidFill>
                  <a:srgbClr val="000099"/>
                </a:solidFill>
              </a:rPr>
              <a:t>= 2 ⋅ 2 ⋅ 2 ⋅ 3 ⋅ 5 = 2</a:t>
            </a:r>
            <a:r>
              <a:rPr lang="en-US" baseline="30000" dirty="0" smtClean="0">
                <a:solidFill>
                  <a:srgbClr val="000099"/>
                </a:solidFill>
              </a:rPr>
              <a:t>3</a:t>
            </a:r>
            <a:r>
              <a:rPr lang="en-US" dirty="0" smtClean="0">
                <a:solidFill>
                  <a:srgbClr val="000099"/>
                </a:solidFill>
              </a:rPr>
              <a:t> ⋅ 3 ⋅ 5</a:t>
            </a:r>
          </a:p>
          <a:p>
            <a:pPr>
              <a:tabLst>
                <a:tab pos="457200" algn="l"/>
                <a:tab pos="1260475" algn="l"/>
                <a:tab pos="3548063" algn="l"/>
              </a:tabLst>
            </a:pPr>
            <a:r>
              <a:rPr lang="en-US" dirty="0" smtClean="0">
                <a:solidFill>
                  <a:srgbClr val="000099"/>
                </a:solidFill>
              </a:rPr>
              <a:t>			= </a:t>
            </a:r>
            <a:r>
              <a:rPr lang="en-US" dirty="0" smtClean="0">
                <a:solidFill>
                  <a:srgbClr val="FF0000"/>
                </a:solidFill>
              </a:rPr>
              <a:t>120</a:t>
            </a:r>
          </a:p>
          <a:p>
            <a:pPr>
              <a:tabLst>
                <a:tab pos="457200" algn="l"/>
                <a:tab pos="2286000" algn="l"/>
              </a:tabLst>
            </a:pPr>
            <a:r>
              <a:rPr lang="en-US" dirty="0" smtClean="0">
                <a:solidFill>
                  <a:srgbClr val="FF0000"/>
                </a:solidFill>
              </a:rPr>
              <a:t>120</a:t>
            </a:r>
            <a:r>
              <a:rPr lang="en-US" dirty="0" smtClean="0"/>
              <a:t> is the LCM and therefore, the smallest number divisible by </a:t>
            </a:r>
            <a:r>
              <a:rPr lang="en-US" dirty="0" smtClean="0">
                <a:solidFill>
                  <a:srgbClr val="0000FF"/>
                </a:solidFill>
              </a:rPr>
              <a:t>8</a:t>
            </a:r>
            <a:r>
              <a:rPr lang="en-US" dirty="0" smtClean="0"/>
              <a:t>, </a:t>
            </a:r>
            <a:r>
              <a:rPr lang="en-US" dirty="0" smtClean="0">
                <a:solidFill>
                  <a:srgbClr val="0000FF"/>
                </a:solidFill>
              </a:rPr>
              <a:t>10</a:t>
            </a:r>
            <a:r>
              <a:rPr lang="en-US" dirty="0" smtClean="0"/>
              <a:t>, and </a:t>
            </a:r>
            <a:r>
              <a:rPr lang="en-US" dirty="0" smtClean="0">
                <a:solidFill>
                  <a:srgbClr val="0000FF"/>
                </a:solidFill>
              </a:rPr>
              <a:t>30</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21" name="Content Placeholder 20"/>
          <p:cNvSpPr>
            <a:spLocks noGrp="1"/>
          </p:cNvSpPr>
          <p:nvPr>
            <p:ph idx="1"/>
          </p:nvPr>
        </p:nvSpPr>
        <p:spPr/>
        <p:txBody>
          <a:bodyPr/>
          <a:lstStyle/>
          <a:p>
            <a:pPr>
              <a:tabLst>
                <a:tab pos="457200" algn="l"/>
                <a:tab pos="1828800" algn="r"/>
                <a:tab pos="1939925" algn="l"/>
                <a:tab pos="3657600" algn="l"/>
              </a:tabLst>
            </a:pPr>
            <a:r>
              <a:rPr lang="en-US" dirty="0" smtClean="0"/>
              <a:t>Find the LCM of </a:t>
            </a:r>
            <a:r>
              <a:rPr lang="en-US" dirty="0" smtClean="0">
                <a:solidFill>
                  <a:srgbClr val="0000FF"/>
                </a:solidFill>
              </a:rPr>
              <a:t>27</a:t>
            </a:r>
            <a:r>
              <a:rPr lang="en-US" dirty="0" smtClean="0"/>
              <a:t>, </a:t>
            </a:r>
            <a:r>
              <a:rPr lang="en-US" dirty="0" smtClean="0">
                <a:solidFill>
                  <a:srgbClr val="0000FF"/>
                </a:solidFill>
              </a:rPr>
              <a:t>30</a:t>
            </a:r>
            <a:r>
              <a:rPr lang="en-US" dirty="0" smtClean="0"/>
              <a:t>, </a:t>
            </a:r>
            <a:r>
              <a:rPr lang="en-US" dirty="0" smtClean="0">
                <a:solidFill>
                  <a:srgbClr val="0000FF"/>
                </a:solidFill>
              </a:rPr>
              <a:t>35</a:t>
            </a:r>
            <a:r>
              <a:rPr lang="en-US" dirty="0" smtClean="0"/>
              <a:t>, and </a:t>
            </a:r>
            <a:r>
              <a:rPr lang="en-US" dirty="0" smtClean="0">
                <a:solidFill>
                  <a:srgbClr val="0000FF"/>
                </a:solidFill>
              </a:rPr>
              <a:t>42</a:t>
            </a:r>
            <a:r>
              <a:rPr lang="en-US" dirty="0" smtClean="0"/>
              <a:t>.</a:t>
            </a:r>
          </a:p>
          <a:p>
            <a:pPr>
              <a:tabLst>
                <a:tab pos="457200" algn="l"/>
                <a:tab pos="1828800" algn="r"/>
                <a:tab pos="1939925" algn="l"/>
                <a:tab pos="3657600" algn="l"/>
              </a:tabLst>
            </a:pPr>
            <a:r>
              <a:rPr lang="en-US" b="1" dirty="0" smtClean="0"/>
              <a:t>Solution</a:t>
            </a:r>
          </a:p>
          <a:p>
            <a:pPr>
              <a:tabLst>
                <a:tab pos="457200" algn="l"/>
                <a:tab pos="1828800" algn="r"/>
                <a:tab pos="1939925" algn="l"/>
                <a:tab pos="3657600" algn="l"/>
              </a:tabLst>
            </a:pPr>
            <a:r>
              <a:rPr lang="en-US" b="1" dirty="0" smtClean="0"/>
              <a:t>a.	</a:t>
            </a:r>
            <a:r>
              <a:rPr lang="en-US" dirty="0" smtClean="0"/>
              <a:t>Prime factorizations:</a:t>
            </a:r>
          </a:p>
          <a:p>
            <a:pPr>
              <a:tabLst>
                <a:tab pos="457200" algn="l"/>
                <a:tab pos="1828800" algn="r"/>
                <a:tab pos="1939925" algn="l"/>
                <a:tab pos="3657600" algn="l"/>
              </a:tabLst>
            </a:pPr>
            <a:r>
              <a:rPr lang="en-US" dirty="0" smtClean="0"/>
              <a:t>		</a:t>
            </a:r>
            <a:r>
              <a:rPr lang="en-US" dirty="0" smtClean="0">
                <a:solidFill>
                  <a:srgbClr val="0000FF"/>
                </a:solidFill>
              </a:rPr>
              <a:t>27</a:t>
            </a:r>
            <a:r>
              <a:rPr lang="en-US" dirty="0" smtClean="0"/>
              <a:t>	</a:t>
            </a:r>
            <a:r>
              <a:rPr lang="en-US" dirty="0" smtClean="0">
                <a:solidFill>
                  <a:srgbClr val="000099"/>
                </a:solidFill>
              </a:rPr>
              <a:t>= 3 ⋅ 3 ⋅ 3</a:t>
            </a:r>
            <a:r>
              <a:rPr lang="en-US" dirty="0" smtClean="0"/>
              <a:t>	</a:t>
            </a:r>
            <a:r>
              <a:rPr lang="en-US" sz="2000" dirty="0" smtClean="0">
                <a:solidFill>
                  <a:srgbClr val="008080"/>
                </a:solidFill>
              </a:rPr>
              <a:t>three 3’s</a:t>
            </a:r>
          </a:p>
          <a:p>
            <a:pPr>
              <a:tabLst>
                <a:tab pos="457200" algn="l"/>
                <a:tab pos="1828800" algn="r"/>
                <a:tab pos="1939925" algn="l"/>
                <a:tab pos="3657600" algn="l"/>
              </a:tabLst>
            </a:pPr>
            <a:r>
              <a:rPr lang="en-US" dirty="0" smtClean="0"/>
              <a:t>		</a:t>
            </a:r>
            <a:r>
              <a:rPr lang="en-US" dirty="0" smtClean="0">
                <a:solidFill>
                  <a:srgbClr val="0000FF"/>
                </a:solidFill>
              </a:rPr>
              <a:t>30	</a:t>
            </a:r>
            <a:r>
              <a:rPr lang="en-US" dirty="0" smtClean="0">
                <a:solidFill>
                  <a:srgbClr val="000099"/>
                </a:solidFill>
              </a:rPr>
              <a:t>= 2 ⋅ 3 ⋅ 5</a:t>
            </a:r>
            <a:r>
              <a:rPr lang="en-US" dirty="0" smtClean="0"/>
              <a:t>	</a:t>
            </a:r>
            <a:r>
              <a:rPr lang="en-US" sz="2000" dirty="0" smtClean="0">
                <a:solidFill>
                  <a:srgbClr val="008080"/>
                </a:solidFill>
              </a:rPr>
              <a:t>one 2, one 3, one 5</a:t>
            </a:r>
          </a:p>
          <a:p>
            <a:pPr>
              <a:tabLst>
                <a:tab pos="457200" algn="l"/>
                <a:tab pos="1828800" algn="r"/>
                <a:tab pos="1939925" algn="l"/>
                <a:tab pos="3657600" algn="l"/>
              </a:tabLst>
            </a:pPr>
            <a:r>
              <a:rPr lang="en-US" dirty="0" smtClean="0"/>
              <a:t>		</a:t>
            </a:r>
            <a:r>
              <a:rPr lang="en-US" dirty="0" smtClean="0">
                <a:solidFill>
                  <a:srgbClr val="0000FF"/>
                </a:solidFill>
              </a:rPr>
              <a:t>35</a:t>
            </a:r>
            <a:r>
              <a:rPr lang="en-US" dirty="0" smtClean="0"/>
              <a:t>	</a:t>
            </a:r>
            <a:r>
              <a:rPr lang="en-US" dirty="0" smtClean="0">
                <a:solidFill>
                  <a:srgbClr val="000099"/>
                </a:solidFill>
              </a:rPr>
              <a:t>= 5 ⋅ 7</a:t>
            </a:r>
            <a:r>
              <a:rPr lang="en-US" dirty="0" smtClean="0"/>
              <a:t>	</a:t>
            </a:r>
            <a:r>
              <a:rPr lang="en-US" sz="2000" dirty="0" smtClean="0">
                <a:solidFill>
                  <a:srgbClr val="008080"/>
                </a:solidFill>
              </a:rPr>
              <a:t>one 5, one 7</a:t>
            </a:r>
          </a:p>
          <a:p>
            <a:pPr>
              <a:tabLst>
                <a:tab pos="457200" algn="l"/>
                <a:tab pos="1828800" algn="r"/>
                <a:tab pos="1939925" algn="l"/>
                <a:tab pos="3657600" algn="l"/>
              </a:tabLst>
            </a:pPr>
            <a:r>
              <a:rPr lang="en-US" dirty="0" smtClean="0"/>
              <a:t>		</a:t>
            </a:r>
            <a:r>
              <a:rPr lang="en-US" dirty="0" smtClean="0">
                <a:solidFill>
                  <a:srgbClr val="0000FF"/>
                </a:solidFill>
              </a:rPr>
              <a:t>42</a:t>
            </a:r>
            <a:r>
              <a:rPr lang="en-US" dirty="0" smtClean="0"/>
              <a:t>	</a:t>
            </a:r>
            <a:r>
              <a:rPr lang="en-US" dirty="0" smtClean="0">
                <a:solidFill>
                  <a:srgbClr val="000099"/>
                </a:solidFill>
              </a:rPr>
              <a:t>= 2 ⋅ 3 ⋅ 7 </a:t>
            </a:r>
            <a:r>
              <a:rPr lang="en-US" dirty="0" smtClean="0"/>
              <a:t>	</a:t>
            </a:r>
            <a:r>
              <a:rPr lang="en-US" sz="2000" dirty="0" smtClean="0">
                <a:solidFill>
                  <a:srgbClr val="008080"/>
                </a:solidFill>
              </a:rPr>
              <a:t>one 2, one 3, one 7</a:t>
            </a:r>
          </a:p>
          <a:p>
            <a:pPr>
              <a:tabLst>
                <a:tab pos="457200" algn="l"/>
                <a:tab pos="1828800" algn="r"/>
                <a:tab pos="1939925" algn="l"/>
                <a:tab pos="3657600" algn="l"/>
              </a:tabLst>
            </a:pPr>
            <a:r>
              <a:rPr lang="en-US" b="1" dirty="0" smtClean="0"/>
              <a:t>b.	</a:t>
            </a:r>
            <a:r>
              <a:rPr lang="en-US" dirty="0" smtClean="0"/>
              <a:t>Prime factors present are </a:t>
            </a:r>
            <a:r>
              <a:rPr lang="en-US" dirty="0" smtClean="0">
                <a:solidFill>
                  <a:srgbClr val="000099"/>
                </a:solidFill>
              </a:rPr>
              <a:t>2</a:t>
            </a:r>
            <a:r>
              <a:rPr lang="en-US" dirty="0" smtClean="0"/>
              <a:t>, </a:t>
            </a:r>
            <a:r>
              <a:rPr lang="en-US" dirty="0" smtClean="0">
                <a:solidFill>
                  <a:srgbClr val="000099"/>
                </a:solidFill>
              </a:rPr>
              <a:t>3</a:t>
            </a:r>
            <a:r>
              <a:rPr lang="en-US" dirty="0" smtClean="0"/>
              <a:t>, </a:t>
            </a:r>
            <a:r>
              <a:rPr lang="en-US" dirty="0" smtClean="0">
                <a:solidFill>
                  <a:srgbClr val="000099"/>
                </a:solidFill>
              </a:rPr>
              <a:t>5</a:t>
            </a:r>
            <a:r>
              <a:rPr lang="en-US" dirty="0" smtClean="0"/>
              <a:t>, and </a:t>
            </a:r>
            <a:r>
              <a:rPr lang="en-US" dirty="0" smtClean="0">
                <a:solidFill>
                  <a:srgbClr val="000099"/>
                </a:solidFill>
              </a:rPr>
              <a:t>7</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(cont.)</a:t>
            </a:r>
            <a:endParaRPr lang="en-US" dirty="0"/>
          </a:p>
        </p:txBody>
      </p:sp>
      <p:sp>
        <p:nvSpPr>
          <p:cNvPr id="3" name="Content Placeholder 2"/>
          <p:cNvSpPr>
            <a:spLocks noGrp="1"/>
          </p:cNvSpPr>
          <p:nvPr>
            <p:ph idx="1"/>
          </p:nvPr>
        </p:nvSpPr>
        <p:spPr>
          <a:xfrm>
            <a:off x="457200" y="1280160"/>
            <a:ext cx="8229600" cy="4671022"/>
          </a:xfrm>
        </p:spPr>
        <p:txBody>
          <a:bodyPr>
            <a:spAutoFit/>
          </a:bodyPr>
          <a:lstStyle/>
          <a:p>
            <a:pPr>
              <a:lnSpc>
                <a:spcPts val="3100"/>
              </a:lnSpc>
              <a:tabLst>
                <a:tab pos="457200" algn="l"/>
                <a:tab pos="2743200" algn="l"/>
                <a:tab pos="4003675" algn="l"/>
              </a:tabLst>
            </a:pPr>
            <a:r>
              <a:rPr lang="en-US" b="1" dirty="0" smtClean="0"/>
              <a:t>c.	</a:t>
            </a:r>
            <a:r>
              <a:rPr lang="en-US" dirty="0" smtClean="0"/>
              <a:t>The most of each prime factor in any one 	factorization:</a:t>
            </a:r>
          </a:p>
          <a:p>
            <a:pPr>
              <a:lnSpc>
                <a:spcPts val="3100"/>
              </a:lnSpc>
              <a:tabLst>
                <a:tab pos="457200" algn="l"/>
                <a:tab pos="2743200" algn="l"/>
                <a:tab pos="4003675" algn="l"/>
              </a:tabLst>
            </a:pPr>
            <a:r>
              <a:rPr lang="en-US" dirty="0" smtClean="0"/>
              <a:t>	</a:t>
            </a:r>
            <a:r>
              <a:rPr lang="en-US" dirty="0" smtClean="0">
                <a:solidFill>
                  <a:srgbClr val="000099"/>
                </a:solidFill>
              </a:rPr>
              <a:t>One 2</a:t>
            </a:r>
            <a:r>
              <a:rPr lang="en-US" dirty="0" smtClean="0"/>
              <a:t>	(in 30 and in 42)</a:t>
            </a:r>
          </a:p>
          <a:p>
            <a:pPr>
              <a:lnSpc>
                <a:spcPts val="3100"/>
              </a:lnSpc>
              <a:tabLst>
                <a:tab pos="457200" algn="l"/>
                <a:tab pos="2743200" algn="l"/>
                <a:tab pos="4003675" algn="l"/>
              </a:tabLst>
            </a:pPr>
            <a:r>
              <a:rPr lang="en-US" dirty="0" smtClean="0"/>
              <a:t>	</a:t>
            </a:r>
            <a:r>
              <a:rPr lang="en-US" dirty="0" smtClean="0">
                <a:solidFill>
                  <a:srgbClr val="000099"/>
                </a:solidFill>
              </a:rPr>
              <a:t>Three 3’s</a:t>
            </a:r>
            <a:r>
              <a:rPr lang="en-US" dirty="0" smtClean="0"/>
              <a:t>	(in 27)</a:t>
            </a:r>
          </a:p>
          <a:p>
            <a:pPr>
              <a:lnSpc>
                <a:spcPts val="3100"/>
              </a:lnSpc>
              <a:tabLst>
                <a:tab pos="457200" algn="l"/>
                <a:tab pos="2743200" algn="l"/>
                <a:tab pos="4003675" algn="l"/>
              </a:tabLst>
            </a:pPr>
            <a:r>
              <a:rPr lang="en-US" dirty="0" smtClean="0"/>
              <a:t>	</a:t>
            </a:r>
            <a:r>
              <a:rPr lang="en-US" dirty="0" smtClean="0">
                <a:solidFill>
                  <a:srgbClr val="000099"/>
                </a:solidFill>
              </a:rPr>
              <a:t>One 5</a:t>
            </a:r>
            <a:r>
              <a:rPr lang="en-US" dirty="0" smtClean="0"/>
              <a:t>	(in 30 and in 35)</a:t>
            </a:r>
          </a:p>
          <a:p>
            <a:pPr>
              <a:lnSpc>
                <a:spcPts val="3100"/>
              </a:lnSpc>
              <a:tabLst>
                <a:tab pos="457200" algn="l"/>
                <a:tab pos="2743200" algn="l"/>
                <a:tab pos="4003675" algn="l"/>
              </a:tabLst>
            </a:pPr>
            <a:r>
              <a:rPr lang="en-US" dirty="0" smtClean="0">
                <a:solidFill>
                  <a:srgbClr val="000099"/>
                </a:solidFill>
              </a:rPr>
              <a:t>	One 7</a:t>
            </a:r>
            <a:r>
              <a:rPr lang="en-US" dirty="0" smtClean="0"/>
              <a:t>	(in 35 and in 42)</a:t>
            </a:r>
          </a:p>
          <a:p>
            <a:pPr>
              <a:lnSpc>
                <a:spcPts val="3100"/>
              </a:lnSpc>
              <a:tabLst>
                <a:tab pos="457200" algn="l"/>
                <a:tab pos="1206500" algn="l"/>
                <a:tab pos="2743200" algn="l"/>
                <a:tab pos="3892550" algn="l"/>
              </a:tabLst>
            </a:pPr>
            <a:r>
              <a:rPr lang="en-US" dirty="0" smtClean="0"/>
              <a:t>	LCM	</a:t>
            </a:r>
            <a:r>
              <a:rPr lang="en-US" dirty="0" smtClean="0">
                <a:solidFill>
                  <a:srgbClr val="000099"/>
                </a:solidFill>
              </a:rPr>
              <a:t>= 2 ⋅ 3 ⋅ 3 ⋅ 3 ⋅ 5 ⋅ 7 = 2 ⋅ 3</a:t>
            </a:r>
            <a:r>
              <a:rPr lang="en-US" baseline="30000" dirty="0" smtClean="0">
                <a:solidFill>
                  <a:srgbClr val="000099"/>
                </a:solidFill>
              </a:rPr>
              <a:t>3</a:t>
            </a:r>
            <a:r>
              <a:rPr lang="en-US" dirty="0" smtClean="0">
                <a:solidFill>
                  <a:srgbClr val="000099"/>
                </a:solidFill>
              </a:rPr>
              <a:t> ⋅ 5 ⋅ 7</a:t>
            </a:r>
          </a:p>
          <a:p>
            <a:pPr>
              <a:lnSpc>
                <a:spcPts val="3100"/>
              </a:lnSpc>
              <a:tabLst>
                <a:tab pos="457200" algn="l"/>
                <a:tab pos="1206500" algn="l"/>
                <a:tab pos="2743200" algn="l"/>
                <a:tab pos="3944938" algn="l"/>
              </a:tabLst>
            </a:pPr>
            <a:r>
              <a:rPr lang="en-US" dirty="0" smtClean="0">
                <a:solidFill>
                  <a:srgbClr val="000099"/>
                </a:solidFill>
              </a:rPr>
              <a:t>				= </a:t>
            </a:r>
            <a:r>
              <a:rPr lang="en-US" dirty="0" smtClean="0">
                <a:solidFill>
                  <a:srgbClr val="FF0000"/>
                </a:solidFill>
              </a:rPr>
              <a:t>1890</a:t>
            </a:r>
          </a:p>
          <a:p>
            <a:pPr>
              <a:lnSpc>
                <a:spcPts val="3100"/>
              </a:lnSpc>
              <a:tabLst>
                <a:tab pos="457200" algn="l"/>
                <a:tab pos="2743200" algn="l"/>
                <a:tab pos="4003675" algn="l"/>
              </a:tabLst>
            </a:pPr>
            <a:r>
              <a:rPr lang="en-US" dirty="0" smtClean="0">
                <a:solidFill>
                  <a:srgbClr val="FF0000"/>
                </a:solidFill>
              </a:rPr>
              <a:t>1890</a:t>
            </a:r>
            <a:r>
              <a:rPr lang="en-US" dirty="0" smtClean="0"/>
              <a:t> is the smallest number divisible by all four of the numbers </a:t>
            </a:r>
            <a:r>
              <a:rPr lang="en-US" dirty="0" smtClean="0">
                <a:solidFill>
                  <a:srgbClr val="0000FF"/>
                </a:solidFill>
              </a:rPr>
              <a:t>27</a:t>
            </a:r>
            <a:r>
              <a:rPr lang="en-US" dirty="0" smtClean="0"/>
              <a:t>, </a:t>
            </a:r>
            <a:r>
              <a:rPr lang="en-US" dirty="0" smtClean="0">
                <a:solidFill>
                  <a:srgbClr val="0000FF"/>
                </a:solidFill>
              </a:rPr>
              <a:t>30</a:t>
            </a:r>
            <a:r>
              <a:rPr lang="en-US" dirty="0" smtClean="0"/>
              <a:t>, </a:t>
            </a:r>
            <a:r>
              <a:rPr lang="en-US" dirty="0" smtClean="0">
                <a:solidFill>
                  <a:srgbClr val="0000FF"/>
                </a:solidFill>
              </a:rPr>
              <a:t>35</a:t>
            </a:r>
            <a:r>
              <a:rPr lang="en-US" dirty="0" smtClean="0"/>
              <a:t>, and </a:t>
            </a:r>
            <a:r>
              <a:rPr lang="en-US" dirty="0" smtClean="0">
                <a:solidFill>
                  <a:srgbClr val="0000FF"/>
                </a:solidFill>
              </a:rPr>
              <a:t>42</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Example 3</a:t>
            </a:r>
            <a:endParaRPr lang="en-US" dirty="0"/>
          </a:p>
        </p:txBody>
      </p:sp>
      <p:sp>
        <p:nvSpPr>
          <p:cNvPr id="3" name="Content Placeholder 2"/>
          <p:cNvSpPr>
            <a:spLocks noGrp="1"/>
          </p:cNvSpPr>
          <p:nvPr>
            <p:ph idx="1"/>
          </p:nvPr>
        </p:nvSpPr>
        <p:spPr/>
        <p:txBody>
          <a:bodyPr/>
          <a:lstStyle/>
          <a:p>
            <a:pPr>
              <a:tabLst>
                <a:tab pos="457200" algn="l"/>
              </a:tabLst>
            </a:pPr>
            <a:r>
              <a:rPr lang="en-US" dirty="0" smtClean="0"/>
              <a:t>Find the LCM for </a:t>
            </a:r>
            <a:r>
              <a:rPr lang="en-US" dirty="0" smtClean="0">
                <a:solidFill>
                  <a:srgbClr val="0000FF"/>
                </a:solidFill>
              </a:rPr>
              <a:t>15</a:t>
            </a:r>
            <a:r>
              <a:rPr lang="en-US" dirty="0" smtClean="0"/>
              <a:t>, </a:t>
            </a:r>
            <a:r>
              <a:rPr lang="en-US" dirty="0" smtClean="0">
                <a:solidFill>
                  <a:srgbClr val="0000FF"/>
                </a:solidFill>
              </a:rPr>
              <a:t>24</a:t>
            </a:r>
            <a:r>
              <a:rPr lang="en-US" dirty="0" smtClean="0"/>
              <a:t>, and </a:t>
            </a:r>
            <a:r>
              <a:rPr lang="en-US" dirty="0" smtClean="0">
                <a:solidFill>
                  <a:srgbClr val="0000FF"/>
                </a:solidFill>
              </a:rPr>
              <a:t>36</a:t>
            </a:r>
            <a:r>
              <a:rPr lang="en-US" dirty="0" smtClean="0"/>
              <a:t>.</a:t>
            </a:r>
          </a:p>
          <a:p>
            <a:pPr>
              <a:tabLst>
                <a:tab pos="457200" algn="l"/>
              </a:tabLst>
            </a:pPr>
            <a:r>
              <a:rPr lang="en-US" b="1" dirty="0" smtClean="0"/>
              <a:t>Solution</a:t>
            </a:r>
          </a:p>
          <a:p>
            <a:pPr>
              <a:tabLst>
                <a:tab pos="457200" algn="l"/>
              </a:tabLst>
            </a:pPr>
            <a:r>
              <a:rPr lang="en-US" b="1" dirty="0" smtClean="0"/>
              <a:t>a.	</a:t>
            </a:r>
            <a:r>
              <a:rPr lang="en-US" dirty="0" smtClean="0"/>
              <a:t>Prime factorizations:</a:t>
            </a:r>
          </a:p>
          <a:p>
            <a:pPr>
              <a:tabLst>
                <a:tab pos="457200" algn="l"/>
              </a:tabLst>
            </a:pPr>
            <a:r>
              <a:rPr lang="en-US" dirty="0" smtClean="0"/>
              <a:t>	</a:t>
            </a:r>
            <a:r>
              <a:rPr lang="en-US" dirty="0" smtClean="0">
                <a:solidFill>
                  <a:srgbClr val="0000FF"/>
                </a:solidFill>
              </a:rPr>
              <a:t>15</a:t>
            </a:r>
            <a:r>
              <a:rPr lang="en-US" dirty="0" smtClean="0"/>
              <a:t> = _____________	</a:t>
            </a:r>
          </a:p>
          <a:p>
            <a:pPr>
              <a:tabLst>
                <a:tab pos="457200" algn="l"/>
              </a:tabLst>
            </a:pPr>
            <a:r>
              <a:rPr lang="en-US" dirty="0" smtClean="0"/>
              <a:t>	</a:t>
            </a:r>
            <a:r>
              <a:rPr lang="en-US" dirty="0" smtClean="0">
                <a:solidFill>
                  <a:srgbClr val="0000FF"/>
                </a:solidFill>
              </a:rPr>
              <a:t>24</a:t>
            </a:r>
            <a:r>
              <a:rPr lang="en-US" dirty="0" smtClean="0"/>
              <a:t> = _____________</a:t>
            </a:r>
          </a:p>
          <a:p>
            <a:pPr>
              <a:tabLst>
                <a:tab pos="457200" algn="l"/>
              </a:tabLst>
            </a:pPr>
            <a:r>
              <a:rPr lang="en-US" dirty="0" smtClean="0"/>
              <a:t>	</a:t>
            </a:r>
            <a:r>
              <a:rPr lang="en-US" dirty="0" smtClean="0">
                <a:solidFill>
                  <a:srgbClr val="0000FF"/>
                </a:solidFill>
              </a:rPr>
              <a:t>36</a:t>
            </a:r>
            <a:r>
              <a:rPr lang="en-US" dirty="0" smtClean="0"/>
              <a:t> = _____________</a:t>
            </a:r>
          </a:p>
          <a:p>
            <a:pPr>
              <a:tabLst>
                <a:tab pos="457200" algn="l"/>
              </a:tabLst>
            </a:pPr>
            <a:r>
              <a:rPr lang="en-US" b="1" dirty="0" smtClean="0"/>
              <a:t>b.	</a:t>
            </a:r>
            <a:r>
              <a:rPr lang="en-US" dirty="0" smtClean="0"/>
              <a:t>The only prime factors are ________, _________, 	and ________.</a:t>
            </a:r>
            <a:endParaRPr lang="en-US" dirty="0"/>
          </a:p>
        </p:txBody>
      </p:sp>
      <p:sp>
        <p:nvSpPr>
          <p:cNvPr id="4" name="Rectangle 3"/>
          <p:cNvSpPr/>
          <p:nvPr/>
        </p:nvSpPr>
        <p:spPr>
          <a:xfrm>
            <a:off x="2514600" y="2819400"/>
            <a:ext cx="814647" cy="523220"/>
          </a:xfrm>
          <a:prstGeom prst="rect">
            <a:avLst/>
          </a:prstGeom>
        </p:spPr>
        <p:txBody>
          <a:bodyPr wrap="none">
            <a:spAutoFit/>
          </a:bodyPr>
          <a:lstStyle/>
          <a:p>
            <a:r>
              <a:rPr lang="en-US" sz="2800" dirty="0" smtClean="0">
                <a:solidFill>
                  <a:srgbClr val="FF0000"/>
                </a:solidFill>
              </a:rPr>
              <a:t>3 ⋅ 5</a:t>
            </a:r>
            <a:endParaRPr lang="en-US" sz="2800" dirty="0">
              <a:solidFill>
                <a:srgbClr val="FF0000"/>
              </a:solidFill>
            </a:endParaRPr>
          </a:p>
        </p:txBody>
      </p:sp>
      <p:sp>
        <p:nvSpPr>
          <p:cNvPr id="5" name="Rectangle 4"/>
          <p:cNvSpPr/>
          <p:nvPr/>
        </p:nvSpPr>
        <p:spPr>
          <a:xfrm>
            <a:off x="2057400" y="3286780"/>
            <a:ext cx="1709122" cy="523220"/>
          </a:xfrm>
          <a:prstGeom prst="rect">
            <a:avLst/>
          </a:prstGeom>
        </p:spPr>
        <p:txBody>
          <a:bodyPr wrap="none">
            <a:spAutoFit/>
          </a:bodyPr>
          <a:lstStyle/>
          <a:p>
            <a:r>
              <a:rPr lang="en-US" sz="2800" dirty="0" smtClean="0">
                <a:solidFill>
                  <a:srgbClr val="FF0000"/>
                </a:solidFill>
              </a:rPr>
              <a:t>2 ⋅ 2 ⋅ 2 ⋅ 3</a:t>
            </a:r>
            <a:endParaRPr lang="en-US" sz="2800" dirty="0">
              <a:solidFill>
                <a:srgbClr val="FF0000"/>
              </a:solidFill>
            </a:endParaRPr>
          </a:p>
        </p:txBody>
      </p:sp>
      <p:sp>
        <p:nvSpPr>
          <p:cNvPr id="6" name="Rectangle 5"/>
          <p:cNvSpPr/>
          <p:nvPr/>
        </p:nvSpPr>
        <p:spPr>
          <a:xfrm>
            <a:off x="2024678" y="3810000"/>
            <a:ext cx="1709122" cy="523220"/>
          </a:xfrm>
          <a:prstGeom prst="rect">
            <a:avLst/>
          </a:prstGeom>
        </p:spPr>
        <p:txBody>
          <a:bodyPr wrap="none">
            <a:spAutoFit/>
          </a:bodyPr>
          <a:lstStyle/>
          <a:p>
            <a:r>
              <a:rPr lang="en-US" sz="2800" dirty="0" smtClean="0">
                <a:solidFill>
                  <a:srgbClr val="FF0000"/>
                </a:solidFill>
              </a:rPr>
              <a:t>2 ⋅ 2 ⋅ 3 ⋅ 3</a:t>
            </a:r>
            <a:endParaRPr lang="en-US" sz="2800" dirty="0">
              <a:solidFill>
                <a:srgbClr val="FF0000"/>
              </a:solidFill>
            </a:endParaRPr>
          </a:p>
        </p:txBody>
      </p:sp>
      <p:sp>
        <p:nvSpPr>
          <p:cNvPr id="7" name="Rectangle 6"/>
          <p:cNvSpPr/>
          <p:nvPr/>
        </p:nvSpPr>
        <p:spPr>
          <a:xfrm>
            <a:off x="5334000" y="4343400"/>
            <a:ext cx="367408" cy="523220"/>
          </a:xfrm>
          <a:prstGeom prst="rect">
            <a:avLst/>
          </a:prstGeom>
        </p:spPr>
        <p:txBody>
          <a:bodyPr wrap="none">
            <a:spAutoFit/>
          </a:bodyPr>
          <a:lstStyle/>
          <a:p>
            <a:r>
              <a:rPr lang="en-US" sz="2800" dirty="0" smtClean="0">
                <a:solidFill>
                  <a:srgbClr val="FF0000"/>
                </a:solidFill>
              </a:rPr>
              <a:t>2</a:t>
            </a:r>
            <a:endParaRPr lang="en-US" sz="2800" dirty="0">
              <a:solidFill>
                <a:srgbClr val="FF0000"/>
              </a:solidFill>
            </a:endParaRPr>
          </a:p>
        </p:txBody>
      </p:sp>
      <p:sp>
        <p:nvSpPr>
          <p:cNvPr id="8" name="Rectangle 7"/>
          <p:cNvSpPr/>
          <p:nvPr/>
        </p:nvSpPr>
        <p:spPr>
          <a:xfrm>
            <a:off x="7086600" y="4343400"/>
            <a:ext cx="367408" cy="523220"/>
          </a:xfrm>
          <a:prstGeom prst="rect">
            <a:avLst/>
          </a:prstGeom>
        </p:spPr>
        <p:txBody>
          <a:bodyPr wrap="none">
            <a:spAutoFit/>
          </a:bodyPr>
          <a:lstStyle/>
          <a:p>
            <a:r>
              <a:rPr lang="en-US" sz="2800" dirty="0" smtClean="0">
                <a:solidFill>
                  <a:srgbClr val="FF0000"/>
                </a:solidFill>
              </a:rPr>
              <a:t>3</a:t>
            </a:r>
            <a:endParaRPr lang="en-US" sz="2800" dirty="0">
              <a:solidFill>
                <a:srgbClr val="FF0000"/>
              </a:solidFill>
            </a:endParaRPr>
          </a:p>
        </p:txBody>
      </p:sp>
      <p:sp>
        <p:nvSpPr>
          <p:cNvPr id="9" name="Rectangle 8"/>
          <p:cNvSpPr/>
          <p:nvPr/>
        </p:nvSpPr>
        <p:spPr>
          <a:xfrm>
            <a:off x="2133600" y="4775200"/>
            <a:ext cx="367408" cy="523220"/>
          </a:xfrm>
          <a:prstGeom prst="rect">
            <a:avLst/>
          </a:prstGeom>
        </p:spPr>
        <p:txBody>
          <a:bodyPr wrap="none">
            <a:spAutoFit/>
          </a:bodyPr>
          <a:lstStyle/>
          <a:p>
            <a:r>
              <a:rPr lang="en-US" sz="2800" dirty="0" smtClean="0">
                <a:solidFill>
                  <a:srgbClr val="FF0000"/>
                </a:solidFill>
              </a:rPr>
              <a:t>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Example 3 (cont.)</a:t>
            </a:r>
            <a:endParaRPr lang="en-US" dirty="0"/>
          </a:p>
        </p:txBody>
      </p:sp>
      <p:sp>
        <p:nvSpPr>
          <p:cNvPr id="3" name="Content Placeholder 2"/>
          <p:cNvSpPr>
            <a:spLocks noGrp="1"/>
          </p:cNvSpPr>
          <p:nvPr>
            <p:ph idx="1"/>
          </p:nvPr>
        </p:nvSpPr>
        <p:spPr/>
        <p:txBody>
          <a:bodyPr/>
          <a:lstStyle/>
          <a:p>
            <a:pPr>
              <a:tabLst>
                <a:tab pos="457200" algn="l"/>
                <a:tab pos="3200400" algn="l"/>
                <a:tab pos="4003675" algn="l"/>
              </a:tabLst>
            </a:pPr>
            <a:r>
              <a:rPr lang="en-US" b="1" dirty="0" smtClean="0"/>
              <a:t>c.	</a:t>
            </a:r>
            <a:r>
              <a:rPr lang="en-US" dirty="0" smtClean="0"/>
              <a:t>The most of each prime factor in any one 	factorization:</a:t>
            </a:r>
          </a:p>
          <a:p>
            <a:pPr>
              <a:tabLst>
                <a:tab pos="457200" algn="l"/>
                <a:tab pos="3200400" algn="l"/>
                <a:tab pos="4003675" algn="l"/>
              </a:tabLst>
            </a:pPr>
            <a:r>
              <a:rPr lang="en-US" dirty="0" smtClean="0"/>
              <a:t>	___________	(in 24)</a:t>
            </a:r>
          </a:p>
          <a:p>
            <a:pPr>
              <a:tabLst>
                <a:tab pos="457200" algn="l"/>
                <a:tab pos="3200400" algn="l"/>
                <a:tab pos="4003675" algn="l"/>
              </a:tabLst>
            </a:pPr>
            <a:r>
              <a:rPr lang="en-US" dirty="0" smtClean="0"/>
              <a:t>	___________	(in 36)</a:t>
            </a:r>
          </a:p>
          <a:p>
            <a:pPr>
              <a:tabLst>
                <a:tab pos="457200" algn="l"/>
                <a:tab pos="3200400" algn="l"/>
                <a:tab pos="4003675" algn="l"/>
              </a:tabLst>
            </a:pPr>
            <a:r>
              <a:rPr lang="en-US" dirty="0" smtClean="0"/>
              <a:t>	___________	(in 15)</a:t>
            </a:r>
          </a:p>
          <a:p>
            <a:pPr>
              <a:tabLst>
                <a:tab pos="457200" algn="l"/>
                <a:tab pos="3200400" algn="l"/>
                <a:tab pos="4003675" algn="l"/>
              </a:tabLst>
            </a:pPr>
            <a:r>
              <a:rPr lang="en-US" dirty="0" smtClean="0"/>
              <a:t>	LCM = ______________	= __________ </a:t>
            </a:r>
            <a:r>
              <a:rPr lang="en-US" sz="2000" dirty="0" smtClean="0">
                <a:solidFill>
                  <a:srgbClr val="008080"/>
                </a:solidFill>
              </a:rPr>
              <a:t>(using exponents)</a:t>
            </a:r>
          </a:p>
          <a:p>
            <a:pPr>
              <a:tabLst>
                <a:tab pos="457200" algn="l"/>
                <a:tab pos="3200400" algn="l"/>
                <a:tab pos="4003675" algn="l"/>
              </a:tabLst>
            </a:pPr>
            <a:r>
              <a:rPr lang="en-US" dirty="0" smtClean="0"/>
              <a:t>			= __________</a:t>
            </a:r>
            <a:endParaRPr lang="en-US" dirty="0"/>
          </a:p>
        </p:txBody>
      </p:sp>
      <p:sp>
        <p:nvSpPr>
          <p:cNvPr id="4" name="Rectangle 3"/>
          <p:cNvSpPr/>
          <p:nvPr/>
        </p:nvSpPr>
        <p:spPr>
          <a:xfrm>
            <a:off x="1295400" y="2219980"/>
            <a:ext cx="1498102" cy="523220"/>
          </a:xfrm>
          <a:prstGeom prst="rect">
            <a:avLst/>
          </a:prstGeom>
        </p:spPr>
        <p:txBody>
          <a:bodyPr wrap="none">
            <a:spAutoFit/>
          </a:bodyPr>
          <a:lstStyle/>
          <a:p>
            <a:r>
              <a:rPr lang="en-US" sz="2800" dirty="0" smtClean="0">
                <a:solidFill>
                  <a:srgbClr val="FF0000"/>
                </a:solidFill>
              </a:rPr>
              <a:t>Three 2’s</a:t>
            </a:r>
            <a:endParaRPr lang="en-US" sz="2800" dirty="0">
              <a:solidFill>
                <a:srgbClr val="FF0000"/>
              </a:solidFill>
            </a:endParaRPr>
          </a:p>
        </p:txBody>
      </p:sp>
      <p:sp>
        <p:nvSpPr>
          <p:cNvPr id="5" name="Rectangle 4"/>
          <p:cNvSpPr/>
          <p:nvPr/>
        </p:nvSpPr>
        <p:spPr>
          <a:xfrm>
            <a:off x="1371600" y="2743200"/>
            <a:ext cx="1260025" cy="523220"/>
          </a:xfrm>
          <a:prstGeom prst="rect">
            <a:avLst/>
          </a:prstGeom>
        </p:spPr>
        <p:txBody>
          <a:bodyPr wrap="none">
            <a:spAutoFit/>
          </a:bodyPr>
          <a:lstStyle/>
          <a:p>
            <a:r>
              <a:rPr lang="en-US" sz="2800" dirty="0" smtClean="0">
                <a:solidFill>
                  <a:srgbClr val="FF0000"/>
                </a:solidFill>
              </a:rPr>
              <a:t>Two 3’s</a:t>
            </a:r>
            <a:endParaRPr lang="en-US" sz="2800" dirty="0">
              <a:solidFill>
                <a:srgbClr val="FF0000"/>
              </a:solidFill>
            </a:endParaRPr>
          </a:p>
        </p:txBody>
      </p:sp>
      <p:sp>
        <p:nvSpPr>
          <p:cNvPr id="6" name="Rectangle 5"/>
          <p:cNvSpPr/>
          <p:nvPr/>
        </p:nvSpPr>
        <p:spPr>
          <a:xfrm>
            <a:off x="1371600" y="3200400"/>
            <a:ext cx="1053494" cy="523220"/>
          </a:xfrm>
          <a:prstGeom prst="rect">
            <a:avLst/>
          </a:prstGeom>
        </p:spPr>
        <p:txBody>
          <a:bodyPr wrap="none">
            <a:spAutoFit/>
          </a:bodyPr>
          <a:lstStyle/>
          <a:p>
            <a:r>
              <a:rPr lang="en-US" sz="2800" dirty="0" smtClean="0">
                <a:solidFill>
                  <a:srgbClr val="FF0000"/>
                </a:solidFill>
              </a:rPr>
              <a:t>One 5</a:t>
            </a:r>
            <a:endParaRPr lang="en-US" sz="2800" dirty="0">
              <a:solidFill>
                <a:srgbClr val="FF0000"/>
              </a:solidFill>
            </a:endParaRPr>
          </a:p>
        </p:txBody>
      </p:sp>
      <p:sp>
        <p:nvSpPr>
          <p:cNvPr id="7" name="Rectangle 6"/>
          <p:cNvSpPr/>
          <p:nvPr/>
        </p:nvSpPr>
        <p:spPr>
          <a:xfrm>
            <a:off x="1905000" y="3733800"/>
            <a:ext cx="2603598" cy="523220"/>
          </a:xfrm>
          <a:prstGeom prst="rect">
            <a:avLst/>
          </a:prstGeom>
        </p:spPr>
        <p:txBody>
          <a:bodyPr wrap="none">
            <a:spAutoFit/>
          </a:bodyPr>
          <a:lstStyle/>
          <a:p>
            <a:r>
              <a:rPr lang="en-US" sz="2800" dirty="0" smtClean="0">
                <a:solidFill>
                  <a:srgbClr val="FF0000"/>
                </a:solidFill>
              </a:rPr>
              <a:t>2 ⋅ 2 ⋅ 2 ⋅ 3 ⋅ 3 ⋅ 5</a:t>
            </a:r>
            <a:endParaRPr lang="en-US" sz="2800" dirty="0">
              <a:solidFill>
                <a:srgbClr val="FF0000"/>
              </a:solidFill>
            </a:endParaRPr>
          </a:p>
        </p:txBody>
      </p:sp>
      <p:sp>
        <p:nvSpPr>
          <p:cNvPr id="8" name="Rectangle 7"/>
          <p:cNvSpPr/>
          <p:nvPr/>
        </p:nvSpPr>
        <p:spPr>
          <a:xfrm>
            <a:off x="4953000" y="3733800"/>
            <a:ext cx="1505540" cy="523220"/>
          </a:xfrm>
          <a:prstGeom prst="rect">
            <a:avLst/>
          </a:prstGeom>
        </p:spPr>
        <p:txBody>
          <a:bodyPr wrap="none">
            <a:spAutoFit/>
          </a:bodyPr>
          <a:lstStyle/>
          <a:p>
            <a:r>
              <a:rPr lang="en-US" sz="2800" dirty="0" smtClean="0">
                <a:solidFill>
                  <a:srgbClr val="FF0000"/>
                </a:solidFill>
              </a:rPr>
              <a:t>2</a:t>
            </a:r>
            <a:r>
              <a:rPr lang="en-US" sz="2800" baseline="30000" dirty="0" smtClean="0">
                <a:solidFill>
                  <a:srgbClr val="FF0000"/>
                </a:solidFill>
              </a:rPr>
              <a:t>3</a:t>
            </a:r>
            <a:r>
              <a:rPr lang="en-US" sz="2800" dirty="0" smtClean="0">
                <a:solidFill>
                  <a:srgbClr val="FF0000"/>
                </a:solidFill>
              </a:rPr>
              <a:t> ⋅ 3</a:t>
            </a:r>
            <a:r>
              <a:rPr lang="en-US" sz="2800" baseline="30000" dirty="0" smtClean="0">
                <a:solidFill>
                  <a:srgbClr val="FF0000"/>
                </a:solidFill>
              </a:rPr>
              <a:t>2</a:t>
            </a:r>
            <a:r>
              <a:rPr lang="en-US" sz="2800" dirty="0" smtClean="0">
                <a:solidFill>
                  <a:srgbClr val="FF0000"/>
                </a:solidFill>
              </a:rPr>
              <a:t> ⋅ 5</a:t>
            </a:r>
            <a:endParaRPr lang="en-US" sz="2800" dirty="0">
              <a:solidFill>
                <a:srgbClr val="FF0000"/>
              </a:solidFill>
            </a:endParaRPr>
          </a:p>
        </p:txBody>
      </p:sp>
      <p:sp>
        <p:nvSpPr>
          <p:cNvPr id="9" name="Rectangle 8"/>
          <p:cNvSpPr/>
          <p:nvPr/>
        </p:nvSpPr>
        <p:spPr>
          <a:xfrm>
            <a:off x="5257800" y="4267200"/>
            <a:ext cx="732893" cy="523220"/>
          </a:xfrm>
          <a:prstGeom prst="rect">
            <a:avLst/>
          </a:prstGeom>
        </p:spPr>
        <p:txBody>
          <a:bodyPr wrap="none">
            <a:spAutoFit/>
          </a:bodyPr>
          <a:lstStyle/>
          <a:p>
            <a:r>
              <a:rPr lang="en-US" sz="2800" dirty="0" smtClean="0">
                <a:solidFill>
                  <a:srgbClr val="FF0000"/>
                </a:solidFill>
              </a:rPr>
              <a:t>360</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508</Words>
  <Application>Microsoft Office PowerPoint</Application>
  <PresentationFormat>On-screen Show (4:3)</PresentationFormat>
  <Paragraphs>126</Paragraphs>
  <Slides>18</Slides>
  <Notes>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Calibri</vt:lpstr>
      <vt:lpstr>Courier New</vt:lpstr>
      <vt:lpstr>Arial</vt:lpstr>
      <vt:lpstr>Office Theme</vt:lpstr>
      <vt:lpstr>Equation</vt:lpstr>
      <vt:lpstr>Section 3.4</vt:lpstr>
      <vt:lpstr>Objectives</vt:lpstr>
      <vt:lpstr>Finding the LCM of a Set of Counting (or Natural) Numbers</vt:lpstr>
      <vt:lpstr>Example 1</vt:lpstr>
      <vt:lpstr>Example 1 (cont.)</vt:lpstr>
      <vt:lpstr>Example 2</vt:lpstr>
      <vt:lpstr>Example 2 (cont.)</vt:lpstr>
      <vt:lpstr>Completion Example 3</vt:lpstr>
      <vt:lpstr>Completion Example 3 (cont.)</vt:lpstr>
      <vt:lpstr>Completion Example 4</vt:lpstr>
      <vt:lpstr>Completion Example 4 (cont.)</vt:lpstr>
      <vt:lpstr>Example 5</vt:lpstr>
      <vt:lpstr>Example 6</vt:lpstr>
      <vt:lpstr>Completion Example 7</vt:lpstr>
      <vt:lpstr>Example 8</vt:lpstr>
      <vt:lpstr>Example 8 (cont.)</vt:lpstr>
      <vt:lpstr>Example 8 (cont.)</vt:lpstr>
      <vt:lpstr>Example 8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44</cp:revision>
  <dcterms:created xsi:type="dcterms:W3CDTF">2013-04-26T14:43:13Z</dcterms:created>
  <dcterms:modified xsi:type="dcterms:W3CDTF">2017-08-02T15:46:28Z</dcterms:modified>
</cp:coreProperties>
</file>