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0" r:id="rId4"/>
    <p:sldId id="261" r:id="rId5"/>
    <p:sldId id="262" r:id="rId6"/>
    <p:sldId id="264" r:id="rId7"/>
    <p:sldId id="266" r:id="rId8"/>
    <p:sldId id="267" r:id="rId9"/>
    <p:sldId id="269" r:id="rId10"/>
    <p:sldId id="271" r:id="rId11"/>
    <p:sldId id="273" r:id="rId12"/>
    <p:sldId id="275" r:id="rId13"/>
    <p:sldId id="277" r:id="rId14"/>
    <p:sldId id="279" r:id="rId15"/>
    <p:sldId id="282" r:id="rId16"/>
    <p:sldId id="281" r:id="rId17"/>
    <p:sldId id="28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70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0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493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291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40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432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01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39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93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89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65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97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5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3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smtClean="0">
                <a:solidFill>
                  <a:srgbClr val="1F497D"/>
                </a:solidFill>
              </a:rPr>
              <a:t>Division with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622960" y="3435925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4" imgW="1193760" imgH="838080" progId="Equation.DSMT4">
                  <p:embed/>
                </p:oleObj>
              </mc:Choice>
              <mc:Fallback>
                <p:oleObj name="Equation" r:id="rId4" imgW="1193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960" y="3435925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486890" y="343592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890" y="3435925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 and reduce to lowest terms:</a:t>
            </a:r>
          </a:p>
          <a:p>
            <a:pPr marL="45720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457200" indent="-457200"/>
            <a:r>
              <a:rPr lang="en-US" i="0" dirty="0" smtClean="0">
                <a:solidFill>
                  <a:schemeClr val="tx1"/>
                </a:solidFill>
              </a:rPr>
              <a:t>The reciprocal of                 </a:t>
            </a:r>
            <a:r>
              <a:rPr lang="en-US" dirty="0" smtClean="0"/>
              <a:t>Reduce by factoring.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912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8" imgW="977760" imgH="838080" progId="Equation.DSMT4">
                  <p:embed/>
                </p:oleObj>
              </mc:Choice>
              <mc:Fallback>
                <p:oleObj name="Equation" r:id="rId8" imgW="9777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96490" y="2147455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0" imgW="1054080" imgH="838080" progId="Equation.DSMT4">
                  <p:embed/>
                </p:oleObj>
              </mc:Choice>
              <mc:Fallback>
                <p:oleObj name="Equation" r:id="rId10" imgW="10540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490" y="2147455"/>
                        <a:ext cx="105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 flipH="1" flipV="1">
            <a:off x="3886200" y="34012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197925" y="39346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544285" y="34428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530430" y="39346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468580" y="3429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2" imgW="977760" imgH="838080" progId="Equation.DSMT4">
                  <p:embed/>
                </p:oleObj>
              </mc:Choice>
              <mc:Fallback>
                <p:oleObj name="Equation" r:id="rId12" imgW="977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580" y="3429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849090" y="3435925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14" imgW="520560" imgH="838080" progId="Equation.DSMT4">
                  <p:embed/>
                </p:oleObj>
              </mc:Choice>
              <mc:Fallback>
                <p:oleObj name="Equation" r:id="rId14" imgW="5205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090" y="3435925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 and reduce to lowest terms:</a:t>
            </a:r>
          </a:p>
          <a:p>
            <a:pPr marL="45720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We expect the result to be 1 because we are dividing the number by itself.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28275" y="1143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4" imgW="1180800" imgH="838080" progId="Equation.DSMT4">
                  <p:embed/>
                </p:oleObj>
              </mc:Choice>
              <mc:Fallback>
                <p:oleObj name="Equation" r:id="rId4" imgW="1180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275" y="11430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524000" y="35052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6" imgW="1180800" imgH="838080" progId="Equation.DSMT4">
                  <p:embed/>
                </p:oleObj>
              </mc:Choice>
              <mc:Fallback>
                <p:oleObj name="Equation" r:id="rId6" imgW="1180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052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819400" y="3505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8" imgW="1295280" imgH="838080" progId="Equation.DSMT4">
                  <p:embed/>
                </p:oleObj>
              </mc:Choice>
              <mc:Fallback>
                <p:oleObj name="Equation" r:id="rId8" imgW="1295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05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191000" y="35052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10" imgW="1218960" imgH="838080" progId="Equation.DSMT4">
                  <p:embed/>
                </p:oleObj>
              </mc:Choice>
              <mc:Fallback>
                <p:oleObj name="Equation" r:id="rId10" imgW="1218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5052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562600" y="3505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12" imgW="901440" imgH="838080" progId="Equation.DSMT4">
                  <p:embed/>
                </p:oleObj>
              </mc:Choice>
              <mc:Fallback>
                <p:oleObj name="Equation" r:id="rId12" imgW="901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05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6553200" y="3810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14" imgW="457200" imgH="279360" progId="Equation.DSMT4">
                  <p:embed/>
                </p:oleObj>
              </mc:Choice>
              <mc:Fallback>
                <p:oleObj name="Equation" r:id="rId14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810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52450" y="2444750"/>
          <a:ext cx="772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4" imgW="7721280" imgH="901440" progId="Equation.DSMT4">
                  <p:embed/>
                </p:oleObj>
              </mc:Choice>
              <mc:Fallback>
                <p:oleObj name="Equation" r:id="rId4" imgW="7721280" imgH="901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2444750"/>
                        <a:ext cx="7721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010674" y="2415112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6" imgW="1726920" imgH="838080" progId="Equation.DSMT4">
                  <p:embed/>
                </p:oleObj>
              </mc:Choice>
              <mc:Fallback>
                <p:oleObj name="Equation" r:id="rId6" imgW="17269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674" y="2415112"/>
                        <a:ext cx="172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Completion 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 and reduce to lowest terms:</a:t>
            </a: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5000" y="11430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8" imgW="1587240" imgH="838080" progId="Equation.DSMT4">
                  <p:embed/>
                </p:oleObj>
              </mc:Choice>
              <mc:Fallback>
                <p:oleObj name="Equation" r:id="rId8" imgW="158724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1430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7524750" y="2438400"/>
          <a:ext cx="82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10" imgW="825480" imgH="876240" progId="Equation.DSMT4">
                  <p:embed/>
                </p:oleObj>
              </mc:Choice>
              <mc:Fallback>
                <p:oleObj name="Equation" r:id="rId10" imgW="825480" imgH="876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2438400"/>
                        <a:ext cx="825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 flipH="1" flipV="1">
            <a:off x="5029200" y="2438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5824368" y="292787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5443368" y="293863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6096000" y="2438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276600" y="2438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12" imgW="634680" imgH="838080" progId="Equation.DSMT4">
                  <p:embed/>
                </p:oleObj>
              </mc:Choice>
              <mc:Fallback>
                <p:oleObj name="Equation" r:id="rId12" imgW="63468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38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The result of multiplying two numbers is         If one of the numbers is      what is the other number?  </a:t>
            </a:r>
          </a:p>
          <a:p>
            <a:pPr marL="457200" indent="-457200" eaLnBrk="1" hangingPunct="1">
              <a:buNone/>
            </a:pPr>
            <a:r>
              <a:rPr lang="en-US" b="1" dirty="0" smtClean="0"/>
              <a:t>Solution</a:t>
            </a:r>
          </a:p>
          <a:p>
            <a:pPr marL="0" indent="0" eaLnBrk="1" hangingPunct="1">
              <a:buNone/>
            </a:pPr>
            <a:r>
              <a:rPr lang="en-US" dirty="0" smtClean="0"/>
              <a:t>Divide the product (which is       ) by the number  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r>
              <a:rPr lang="en-US" dirty="0" smtClean="0"/>
              <a:t>The other number is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97780" y="1302325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4" imgW="533160" imgH="838080" progId="Equation.DSMT4">
                  <p:embed/>
                </p:oleObj>
              </mc:Choice>
              <mc:Fallback>
                <p:oleObj name="Equation" r:id="rId4" imgW="53316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780" y="1302325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495800" y="4032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6" imgW="533160" imgH="838080" progId="Equation.DSMT4">
                  <p:embed/>
                </p:oleObj>
              </mc:Choice>
              <mc:Fallback>
                <p:oleObj name="Equation" r:id="rId6" imgW="53316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32250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772060" y="1905000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8" imgW="380880" imgH="838080" progId="Equation.DSMT4">
                  <p:embed/>
                </p:oleObj>
              </mc:Choice>
              <mc:Fallback>
                <p:oleObj name="Equation" r:id="rId8" imgW="38088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060" y="1905000"/>
                        <a:ext cx="38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693225" y="2997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10" imgW="431640" imgH="838080" progId="Equation.DSMT4">
                  <p:embed/>
                </p:oleObj>
              </mc:Choice>
              <mc:Fallback>
                <p:oleObj name="Equation" r:id="rId10" imgW="43164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3225" y="29972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7613650" y="2997200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12" imgW="355320" imgH="838080" progId="Equation.DSMT4">
                  <p:embed/>
                </p:oleObj>
              </mc:Choice>
              <mc:Fallback>
                <p:oleObj name="Equation" r:id="rId12" imgW="35532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3650" y="2997200"/>
                        <a:ext cx="35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200400" y="40322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14" imgW="1180800" imgH="838080" progId="Equation.DSMT4">
                  <p:embed/>
                </p:oleObj>
              </mc:Choice>
              <mc:Fallback>
                <p:oleObj name="Equation" r:id="rId14" imgW="11808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0322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1924050" y="403225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16" imgW="1091880" imgH="838080" progId="Equation.DSMT4">
                  <p:embed/>
                </p:oleObj>
              </mc:Choice>
              <mc:Fallback>
                <p:oleObj name="Equation" r:id="rId16" imgW="109188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403225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869950" y="403225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18" imgW="977760" imgH="838080" progId="Equation.DSMT4">
                  <p:embed/>
                </p:oleObj>
              </mc:Choice>
              <mc:Fallback>
                <p:oleObj name="Equation" r:id="rId18" imgW="977760" imgH="838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403225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 flipH="1" flipV="1">
            <a:off x="38100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4114800" y="4572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3733800" y="4572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1148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62600" y="4227493"/>
            <a:ext cx="3291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Check by multiplying.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516370" y="48006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20" imgW="1384200" imgH="838080" progId="Equation.DSMT4">
                  <p:embed/>
                </p:oleObj>
              </mc:Choice>
              <mc:Fallback>
                <p:oleObj name="Equation" r:id="rId20" imgW="138420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370" y="480060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3619500" y="5029200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22" imgW="355320" imgH="838080" progId="Equation.DSMT4">
                  <p:embed/>
                </p:oleObj>
              </mc:Choice>
              <mc:Fallback>
                <p:oleObj name="Equation" r:id="rId22" imgW="35532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029200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If the product of      with another number is           what is the other number?  </a:t>
            </a:r>
          </a:p>
          <a:p>
            <a:pPr marL="457200" indent="-457200" eaLnBrk="1" hangingPunct="1"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pPr marL="457200" indent="-457200" eaLnBrk="1" hangingPunct="1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Divide the product by the given number.</a:t>
            </a:r>
          </a:p>
          <a:p>
            <a:pPr marL="457200" indent="-457200" eaLnBrk="1" hangingPunct="1">
              <a:lnSpc>
                <a:spcPct val="150000"/>
              </a:lnSpc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lnSpc>
                <a:spcPct val="150000"/>
              </a:lnSpc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The other number is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20290" y="1233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290" y="1233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295900" y="380365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803650"/>
                        <a:ext cx="95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875315" y="12192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8" imgW="799920" imgH="838080" progId="Equation.DSMT4">
                  <p:embed/>
                </p:oleObj>
              </mc:Choice>
              <mc:Fallback>
                <p:oleObj name="Equation" r:id="rId8" imgW="7999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315" y="1219200"/>
                        <a:ext cx="800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657600" y="380365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10" imgW="1562040" imgH="838080" progId="Equation.DSMT4">
                  <p:embed/>
                </p:oleObj>
              </mc:Choice>
              <mc:Fallback>
                <p:oleObj name="Equation" r:id="rId10" imgW="156204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03650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235200" y="380365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803650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933450" y="380365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14" imgW="1231560" imgH="838080" progId="Equation.DSMT4">
                  <p:embed/>
                </p:oleObj>
              </mc:Choice>
              <mc:Fallback>
                <p:oleObj name="Equation" r:id="rId14" imgW="123156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803650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 flipH="1" flipV="1">
            <a:off x="4572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41148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581400" y="48768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16" imgW="774360" imgH="838080" progId="Equation.DSMT4">
                  <p:embed/>
                </p:oleObj>
              </mc:Choice>
              <mc:Fallback>
                <p:oleObj name="Equation" r:id="rId16" imgW="77436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7680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9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Note that we could have anticipated that this number 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tx1"/>
                </a:solidFill>
              </a:rPr>
              <a:t>would be negative because the product                 is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tx1"/>
                </a:solidFill>
              </a:rPr>
              <a:t>negative and the given number          is positive.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26200" y="1793300"/>
          <a:ext cx="1041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6" name="Equation" r:id="rId3" imgW="1041120" imgH="927000" progId="Equation.DSMT4">
                  <p:embed/>
                </p:oleObj>
              </mc:Choice>
              <mc:Fallback>
                <p:oleObj name="Equation" r:id="rId3" imgW="10411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1793300"/>
                        <a:ext cx="1041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5105400" y="2479965"/>
          <a:ext cx="63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7" name="Equation" r:id="rId5" imgW="634680" imgH="927000" progId="Equation.DSMT4">
                  <p:embed/>
                </p:oleObj>
              </mc:Choice>
              <mc:Fallback>
                <p:oleObj name="Equation" r:id="rId5" imgW="6346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79965"/>
                        <a:ext cx="63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31928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A box contains </a:t>
            </a:r>
            <a:r>
              <a:rPr lang="en-US" dirty="0" smtClean="0">
                <a:solidFill>
                  <a:srgbClr val="0000FF"/>
                </a:solidFill>
              </a:rPr>
              <a:t>30 pieces </a:t>
            </a:r>
            <a:r>
              <a:rPr lang="en-US" dirty="0" smtClean="0">
                <a:solidFill>
                  <a:schemeClr val="tx1"/>
                </a:solidFill>
              </a:rPr>
              <a:t>of candy. This is     of the </a:t>
            </a:r>
          </a:p>
          <a:p>
            <a:pPr marL="0" indent="0" eaLnBrk="1" hangingPunct="1">
              <a:spcBef>
                <a:spcPts val="12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maximum amount of this candy the box can hold.</a:t>
            </a:r>
          </a:p>
          <a:p>
            <a:pPr marL="457200" indent="-45720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1"/>
                </a:solidFill>
              </a:rPr>
              <a:t>a. </a:t>
            </a:r>
            <a:r>
              <a:rPr lang="en-US" dirty="0" smtClean="0">
                <a:solidFill>
                  <a:schemeClr val="tx1"/>
                </a:solidFill>
              </a:rPr>
              <a:t>	Is the maximum amount of candy the box can hold more or less than </a:t>
            </a:r>
            <a:r>
              <a:rPr lang="en-US" dirty="0" smtClean="0">
                <a:solidFill>
                  <a:srgbClr val="0000FF"/>
                </a:solidFill>
              </a:rPr>
              <a:t>30 pieces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eaLnBrk="1" hangingPunct="1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1"/>
                </a:solidFill>
              </a:rPr>
              <a:t>b.</a:t>
            </a:r>
            <a:r>
              <a:rPr lang="en-US" dirty="0" smtClean="0">
                <a:solidFill>
                  <a:schemeClr val="tx1"/>
                </a:solidFill>
              </a:rPr>
              <a:t>	If you want to multiply      times </a:t>
            </a:r>
            <a:r>
              <a:rPr lang="en-US" dirty="0" smtClean="0">
                <a:solidFill>
                  <a:srgbClr val="0000FF"/>
                </a:solidFill>
              </a:rPr>
              <a:t>30</a:t>
            </a:r>
            <a:r>
              <a:rPr lang="en-US" dirty="0" smtClean="0">
                <a:solidFill>
                  <a:schemeClr val="tx1"/>
                </a:solidFill>
              </a:rPr>
              <a:t>, would the </a:t>
            </a:r>
          </a:p>
          <a:p>
            <a:pPr marL="457200" indent="-457200" eaLnBrk="1" hangingPunct="1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</a:rPr>
              <a:t>	product be more or less than </a:t>
            </a:r>
            <a:r>
              <a:rPr lang="en-US" dirty="0" smtClean="0">
                <a:solidFill>
                  <a:srgbClr val="0000FF"/>
                </a:solidFill>
              </a:rPr>
              <a:t>30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1"/>
                </a:solidFill>
              </a:rPr>
              <a:t>c.</a:t>
            </a:r>
            <a:r>
              <a:rPr lang="en-US" dirty="0" smtClean="0">
                <a:solidFill>
                  <a:schemeClr val="tx1"/>
                </a:solidFill>
              </a:rPr>
              <a:t>	What is the maximum number of pieces of the candy the box can hold?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93165" y="112914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3165" y="1129145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4380345" y="322811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6" imgW="253800" imgH="838080" progId="Equation.DSMT4">
                  <p:embed/>
                </p:oleObj>
              </mc:Choice>
              <mc:Fallback>
                <p:oleObj name="Equation" r:id="rId6" imgW="2538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345" y="3228115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The maximum number of pieces of candy is </a:t>
            </a:r>
            <a:r>
              <a:rPr lang="en-US" dirty="0" smtClean="0">
                <a:solidFill>
                  <a:srgbClr val="FF0000"/>
                </a:solidFill>
              </a:rPr>
              <a:t>more 	than </a:t>
            </a:r>
            <a:r>
              <a:rPr lang="en-US" dirty="0" smtClean="0">
                <a:solidFill>
                  <a:srgbClr val="0000FF"/>
                </a:solidFill>
              </a:rPr>
              <a:t>30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0000FF"/>
                </a:solidFill>
              </a:rPr>
              <a:t>30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To find the maximum number of pieces, divide: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dirty="0" smtClean="0"/>
              <a:t>The maximum number of pieces the box will hold is </a:t>
            </a:r>
            <a:r>
              <a:rPr lang="en-US" dirty="0" smtClean="0">
                <a:solidFill>
                  <a:srgbClr val="FF0000"/>
                </a:solidFill>
              </a:rPr>
              <a:t>50</a:t>
            </a:r>
            <a:r>
              <a:rPr lang="en-US" dirty="0" smtClean="0"/>
              <a:t>.</a:t>
            </a:r>
          </a:p>
        </p:txBody>
      </p:sp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962400" y="4114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Equation" r:id="rId4" imgW="1104840" imgH="838080" progId="Equation.DSMT4">
                  <p:embed/>
                </p:oleObj>
              </mc:Choice>
              <mc:Fallback>
                <p:oleObj name="Equation" r:id="rId4" imgW="1104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148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2999505" y="4114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Equation" r:id="rId6" imgW="927000" imgH="838080" progId="Equation.DSMT4">
                  <p:embed/>
                </p:oleObj>
              </mc:Choice>
              <mc:Fallback>
                <p:oleObj name="Equation" r:id="rId6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505" y="41148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4800600" y="4724400"/>
            <a:ext cx="224638" cy="22463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2672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267200" y="3810000"/>
            <a:ext cx="3930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8080"/>
                </a:solidFill>
                <a:latin typeface="+mj-lt"/>
              </a:rPr>
              <a:t>10</a:t>
            </a:r>
            <a:endParaRPr lang="en-US" sz="1600" dirty="0">
              <a:solidFill>
                <a:srgbClr val="00808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16254" y="4919246"/>
            <a:ext cx="2888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8080"/>
                </a:solidFill>
                <a:latin typeface="+mj-lt"/>
              </a:rPr>
              <a:t>1</a:t>
            </a:r>
            <a:endParaRPr lang="en-US" sz="1600" dirty="0">
              <a:solidFill>
                <a:srgbClr val="008080"/>
              </a:solidFill>
              <a:latin typeface="+mj-lt"/>
            </a:endParaRP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5098475" y="439882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5" name="Equation" r:id="rId8" imgW="660240" imgH="291960" progId="Equation.DSMT4">
                  <p:embed/>
                </p:oleObj>
              </mc:Choice>
              <mc:Fallback>
                <p:oleObj name="Equation" r:id="rId8" imgW="6602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8475" y="439882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recognize and find the </a:t>
            </a:r>
            <a:r>
              <a:rPr lang="en-US" b="1" i="0" dirty="0" smtClean="0">
                <a:solidFill>
                  <a:schemeClr val="tx1"/>
                </a:solidFill>
              </a:rPr>
              <a:t>reciprocal</a:t>
            </a:r>
            <a:r>
              <a:rPr lang="en-US" i="0" dirty="0" smtClean="0">
                <a:solidFill>
                  <a:schemeClr val="tx1"/>
                </a:solidFill>
              </a:rPr>
              <a:t> of a number or algebraic expression.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that to divide you must multiply by the reciprocal of the divisor.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Reciprocals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71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Reciprocal of an Algebraic Expression</a:t>
            </a:r>
          </a:p>
          <a:p>
            <a:pPr>
              <a:lnSpc>
                <a:spcPct val="150000"/>
              </a:lnSpc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reciprocal</a:t>
            </a:r>
            <a:r>
              <a:rPr lang="en-US" i="0" dirty="0" smtClean="0">
                <a:solidFill>
                  <a:srgbClr val="000000"/>
                </a:solidFill>
              </a:rPr>
              <a:t> of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product of a nonzero number and its reciprocal is always 1.</a:t>
            </a:r>
          </a:p>
          <a:p>
            <a:pPr marL="0" indent="0">
              <a:spcBef>
                <a:spcPts val="1800"/>
              </a:spcBef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4200" y="1794165"/>
          <a:ext cx="361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3619440" imgH="838080" progId="Equation.DSMT4">
                  <p:embed/>
                </p:oleObj>
              </mc:Choice>
              <mc:Fallback>
                <p:oleObj name="Equation" r:id="rId3" imgW="36194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794165"/>
                        <a:ext cx="361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937000" y="35814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155600" imgH="838080" progId="Equation.DSMT4">
                  <p:embed/>
                </p:oleObj>
              </mc:Choice>
              <mc:Fallback>
                <p:oleObj name="Equation" r:id="rId5" imgW="11556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3581400"/>
                        <a:ext cx="1155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Reciprocals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lvl="0" algn="ctr" eaLnBrk="0" fontAlgn="base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</a:t>
            </a:r>
          </a:p>
          <a:p>
            <a:pPr lvl="0" eaLnBrk="0" fontAlgn="base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C00000"/>
                </a:solidFill>
              </a:rPr>
              <a:t>The number 0 has no reciprocal. </a:t>
            </a:r>
            <a:r>
              <a:rPr lang="en-US" dirty="0" smtClean="0">
                <a:solidFill>
                  <a:srgbClr val="000000"/>
                </a:solidFill>
              </a:rPr>
              <a:t>That is      </a:t>
            </a:r>
            <a:r>
              <a:rPr lang="en-US" dirty="0" smtClean="0">
                <a:solidFill>
                  <a:srgbClr val="10253F"/>
                </a:solidFill>
              </a:rPr>
              <a:t>has no </a:t>
            </a:r>
          </a:p>
          <a:p>
            <a:pPr lvl="0" eaLnBrk="0" fontAlgn="base" hangingPunct="0">
              <a:spcAft>
                <a:spcPts val="600"/>
              </a:spcAft>
              <a:defRPr/>
            </a:pPr>
            <a:r>
              <a:rPr lang="en-US" dirty="0" smtClean="0">
                <a:solidFill>
                  <a:srgbClr val="10253F"/>
                </a:solidFill>
              </a:rPr>
              <a:t>reciprocal because      is undefined.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32020" y="2306785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020" y="2306785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428510" y="1690255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510" y="1690255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reciprocal of</a:t>
            </a: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054350" y="111601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419040" imgH="838080" progId="Equation.DSMT4">
                  <p:embed/>
                </p:oleObj>
              </mc:Choice>
              <mc:Fallback>
                <p:oleObj name="Equation" r:id="rId4" imgW="4190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111601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2098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6" imgW="965160" imgH="838080" progId="Equation.DSMT4">
                  <p:embed/>
                </p:oleObj>
              </mc:Choice>
              <mc:Fallback>
                <p:oleObj name="Equation" r:id="rId6" imgW="9651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600200" y="22098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8" imgW="1028520" imgH="838080" progId="Equation.DSMT4">
                  <p:embed/>
                </p:oleObj>
              </mc:Choice>
              <mc:Fallback>
                <p:oleObj name="Equation" r:id="rId8" imgW="1028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098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43200" y="248689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0" imgW="457200" imgH="279360" progId="Equation.DSMT4">
                  <p:embed/>
                </p:oleObj>
              </mc:Choice>
              <mc:Fallback>
                <p:oleObj name="Equation" r:id="rId10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8689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550920" y="111252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2" imgW="850680" imgH="838080" progId="Equation.DSMT4">
                  <p:embed/>
                </p:oleObj>
              </mc:Choice>
              <mc:Fallback>
                <p:oleObj name="Equation" r:id="rId12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920" y="111252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reciprocal of </a:t>
            </a:r>
            <a:r>
              <a:rPr lang="en-US" i="0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2098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977760" imgH="838080" progId="Equation.DSMT4">
                  <p:embed/>
                </p:oleObj>
              </mc:Choice>
              <mc:Fallback>
                <p:oleObj name="Equation" r:id="rId4" imgW="9777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676400" y="2209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1307880" imgH="838080" progId="Equation.DSMT4">
                  <p:embed/>
                </p:oleObj>
              </mc:Choice>
              <mc:Fallback>
                <p:oleObj name="Equation" r:id="rId6" imgW="1307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09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24200" y="2507456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07456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459480" y="112776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0" imgW="888840" imgH="838080" progId="Equation.DSMT4">
                  <p:embed/>
                </p:oleObj>
              </mc:Choice>
              <mc:Fallback>
                <p:oleObj name="Equation" r:id="rId10" imgW="88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480" y="112776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Division With Fractions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Division</a:t>
            </a:r>
            <a:endParaRPr lang="en-US" b="1" i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divide by any nonzero number, multiply by its reciprocal. </a:t>
            </a:r>
            <a:r>
              <a:rPr lang="en-US" i="0" dirty="0" smtClean="0">
                <a:solidFill>
                  <a:srgbClr val="000000"/>
                </a:solidFill>
              </a:rPr>
              <a:t>In general,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where  </a:t>
            </a:r>
          </a:p>
          <a:p>
            <a:pPr>
              <a:lnSpc>
                <a:spcPct val="150000"/>
              </a:lnSpc>
              <a:buNone/>
            </a:pPr>
            <a:r>
              <a:rPr lang="en-US" i="0" dirty="0" smtClean="0">
                <a:solidFill>
                  <a:srgbClr val="000000"/>
                </a:solidFill>
              </a:rPr>
              <a:t>Note: </a:t>
            </a:r>
          </a:p>
          <a:p>
            <a:pPr>
              <a:lnSpc>
                <a:spcPct val="150000"/>
              </a:lnSpc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reciprocal is always the divisor.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38550" y="2819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1866600" imgH="838080" progId="Equation.DSMT4">
                  <p:embed/>
                </p:oleObj>
              </mc:Choice>
              <mc:Fallback>
                <p:oleObj name="Equation" r:id="rId3" imgW="18666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8194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3782300"/>
          <a:ext cx="140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1409400" imgH="393480" progId="Equation.DSMT4">
                  <p:embed/>
                </p:oleObj>
              </mc:Choice>
              <mc:Fallback>
                <p:oleObj name="Equation" r:id="rId5" imgW="140940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82300"/>
                        <a:ext cx="1409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470025" y="4188349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7" imgW="1866600" imgH="838080" progId="Equation.DSMT4">
                  <p:embed/>
                </p:oleObj>
              </mc:Choice>
              <mc:Fallback>
                <p:oleObj name="Equation" r:id="rId7" imgW="18666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025" y="4188349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Divide:</a:t>
            </a:r>
          </a:p>
          <a:p>
            <a:pPr marL="457200" indent="-457200" eaLnBrk="1" hangingPunct="1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reciprocal of                so we multiply by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76400" y="11430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4" imgW="812520" imgH="838080" progId="Equation.DSMT4">
                  <p:embed/>
                </p:oleObj>
              </mc:Choice>
              <mc:Fallback>
                <p:oleObj name="Equation" r:id="rId4" imgW="8125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81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93600" y="2362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6" imgW="1054080" imgH="838080" progId="Equation.DSMT4">
                  <p:embed/>
                </p:oleObj>
              </mc:Choice>
              <mc:Fallback>
                <p:oleObj name="Equation" r:id="rId6" imgW="10540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600" y="2362200"/>
                        <a:ext cx="105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352800" y="3505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8" imgW="812520" imgH="838080" progId="Equation.DSMT4">
                  <p:embed/>
                </p:oleObj>
              </mc:Choice>
              <mc:Fallback>
                <p:oleObj name="Equation" r:id="rId8" imgW="81252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81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96100" y="2389905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10" imgW="342720" imgH="838080" progId="Equation.DSMT4">
                  <p:embed/>
                </p:oleObj>
              </mc:Choice>
              <mc:Fallback>
                <p:oleObj name="Equation" r:id="rId10" imgW="3427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2389905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267200" y="349885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12" imgW="927000" imgH="838080" progId="Equation.DSMT4">
                  <p:embed/>
                </p:oleObj>
              </mc:Choice>
              <mc:Fallback>
                <p:oleObj name="Equation" r:id="rId12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9885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257800" y="35052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4" imgW="533160" imgH="838080" progId="Equation.DSMT4">
                  <p:embed/>
                </p:oleObj>
              </mc:Choice>
              <mc:Fallback>
                <p:oleObj name="Equation" r:id="rId14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052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Divide:</a:t>
            </a:r>
          </a:p>
          <a:p>
            <a:pPr marL="457200" indent="-457200"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reciprocal of               so we multiply by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76400" y="1143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94180" y="2362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180" y="2362200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48000" y="35814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8" imgW="774360" imgH="838080" progId="Equation.DSMT4">
                  <p:embed/>
                </p:oleObj>
              </mc:Choice>
              <mc:Fallback>
                <p:oleObj name="Equation" r:id="rId8" imgW="7743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8140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32600" y="2396835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10" imgW="368280" imgH="838080" progId="Equation.DSMT4">
                  <p:embed/>
                </p:oleObj>
              </mc:Choice>
              <mc:Fallback>
                <p:oleObj name="Equation" r:id="rId10" imgW="3682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2396835"/>
                        <a:ext cx="36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886200" y="3581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12" imgW="952200" imgH="838080" progId="Equation.DSMT4">
                  <p:embed/>
                </p:oleObj>
              </mc:Choice>
              <mc:Fallback>
                <p:oleObj name="Equation" r:id="rId12" imgW="952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81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953000" y="3581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4" imgW="698400" imgH="838080" progId="Equation.DSMT4">
                  <p:embed/>
                </p:oleObj>
              </mc:Choice>
              <mc:Fallback>
                <p:oleObj name="Equation" r:id="rId14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81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335</Words>
  <Application>Microsoft Office PowerPoint</Application>
  <PresentationFormat>On-screen Show (4:3)</PresentationFormat>
  <Paragraphs>92</Paragraphs>
  <Slides>17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Courier New</vt:lpstr>
      <vt:lpstr>Arial</vt:lpstr>
      <vt:lpstr>Office Theme</vt:lpstr>
      <vt:lpstr>Equation</vt:lpstr>
      <vt:lpstr>Section 3.6</vt:lpstr>
      <vt:lpstr>Objectives</vt:lpstr>
      <vt:lpstr>Reciprocals</vt:lpstr>
      <vt:lpstr>Reciprocals</vt:lpstr>
      <vt:lpstr>Example 1</vt:lpstr>
      <vt:lpstr>Example 2</vt:lpstr>
      <vt:lpstr>Division With Fractions</vt:lpstr>
      <vt:lpstr>Example 3</vt:lpstr>
      <vt:lpstr>Example 4</vt:lpstr>
      <vt:lpstr>Example 5</vt:lpstr>
      <vt:lpstr>Example 6</vt:lpstr>
      <vt:lpstr>Completion Example 7</vt:lpstr>
      <vt:lpstr>Example 8</vt:lpstr>
      <vt:lpstr>Example 9</vt:lpstr>
      <vt:lpstr>Example 9 (cont.)</vt:lpstr>
      <vt:lpstr>Example 10</vt:lpstr>
      <vt:lpstr>Example 10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45</cp:revision>
  <dcterms:created xsi:type="dcterms:W3CDTF">2013-04-26T14:43:13Z</dcterms:created>
  <dcterms:modified xsi:type="dcterms:W3CDTF">2017-08-02T15:48:55Z</dcterms:modified>
</cp:coreProperties>
</file>