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8" r:id="rId3"/>
    <p:sldId id="260" r:id="rId4"/>
    <p:sldId id="261" r:id="rId5"/>
    <p:sldId id="263" r:id="rId6"/>
    <p:sldId id="269" r:id="rId7"/>
    <p:sldId id="270" r:id="rId8"/>
    <p:sldId id="318" r:id="rId9"/>
    <p:sldId id="271" r:id="rId10"/>
    <p:sldId id="307" r:id="rId11"/>
    <p:sldId id="274" r:id="rId12"/>
    <p:sldId id="308" r:id="rId13"/>
    <p:sldId id="275" r:id="rId14"/>
    <p:sldId id="277" r:id="rId15"/>
    <p:sldId id="309" r:id="rId16"/>
    <p:sldId id="310" r:id="rId17"/>
    <p:sldId id="311" r:id="rId18"/>
    <p:sldId id="279" r:id="rId19"/>
    <p:sldId id="280" r:id="rId20"/>
    <p:sldId id="282" r:id="rId21"/>
    <p:sldId id="283" r:id="rId22"/>
    <p:sldId id="285" r:id="rId23"/>
    <p:sldId id="287" r:id="rId24"/>
    <p:sldId id="288" r:id="rId25"/>
    <p:sldId id="312" r:id="rId26"/>
    <p:sldId id="290" r:id="rId27"/>
    <p:sldId id="293" r:id="rId28"/>
    <p:sldId id="313" r:id="rId29"/>
    <p:sldId id="296" r:id="rId30"/>
    <p:sldId id="298" r:id="rId31"/>
    <p:sldId id="314" r:id="rId32"/>
    <p:sldId id="315" r:id="rId33"/>
    <p:sldId id="300" r:id="rId34"/>
    <p:sldId id="302" r:id="rId35"/>
    <p:sldId id="319" r:id="rId36"/>
    <p:sldId id="304" r:id="rId37"/>
    <p:sldId id="306" r:id="rId38"/>
    <p:sldId id="316" r:id="rId39"/>
    <p:sldId id="317"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99"/>
    <a:srgbClr val="0000FF"/>
    <a:srgbClr val="CCFFCC"/>
    <a:srgbClr val="FF00FF"/>
    <a:srgbClr val="008080"/>
    <a:srgbClr val="000000"/>
    <a:srgbClr val="FFFFCC"/>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0" d="100"/>
          <a:sy n="100" d="100"/>
        </p:scale>
        <p:origin x="1176"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17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 Id="rId9"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189322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973CF-09D7-4052-A646-9CEA07203C14}" type="datetimeFigureOut">
              <a:rPr lang="en-US" smtClean="0"/>
              <a:pPr/>
              <a:t>10/28/2019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0B726-89BE-47BA-84FE-5B5C1DBE184A}" type="slidenum">
              <a:rPr lang="en-US" smtClean="0"/>
              <a:pPr/>
              <a:t>‹#›</a:t>
            </a:fld>
            <a:endParaRPr lang="en-US"/>
          </a:p>
        </p:txBody>
      </p:sp>
    </p:spTree>
    <p:extLst>
      <p:ext uri="{BB962C8B-B14F-4D97-AF65-F5344CB8AC3E}">
        <p14:creationId xmlns:p14="http://schemas.microsoft.com/office/powerpoint/2010/main" val="316974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70B726-89BE-47BA-84FE-5B5C1DBE184A}" type="slidenum">
              <a:rPr lang="en-US" smtClean="0"/>
              <a:pPr/>
              <a:t>1</a:t>
            </a:fld>
            <a:endParaRPr lang="en-US"/>
          </a:p>
        </p:txBody>
      </p:sp>
    </p:spTree>
    <p:extLst>
      <p:ext uri="{BB962C8B-B14F-4D97-AF65-F5344CB8AC3E}">
        <p14:creationId xmlns:p14="http://schemas.microsoft.com/office/powerpoint/2010/main" val="368866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96417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154359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373324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146531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398343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613247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76868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67707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327221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242742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3934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133395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326123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218475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634034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33</a:t>
            </a:fld>
            <a:endParaRPr lang="en-US" dirty="0"/>
          </a:p>
        </p:txBody>
      </p:sp>
    </p:spTree>
    <p:extLst>
      <p:ext uri="{BB962C8B-B14F-4D97-AF65-F5344CB8AC3E}">
        <p14:creationId xmlns:p14="http://schemas.microsoft.com/office/powerpoint/2010/main" val="189762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34</a:t>
            </a:fld>
            <a:endParaRPr lang="en-US" dirty="0"/>
          </a:p>
        </p:txBody>
      </p:sp>
    </p:spTree>
    <p:extLst>
      <p:ext uri="{BB962C8B-B14F-4D97-AF65-F5344CB8AC3E}">
        <p14:creationId xmlns:p14="http://schemas.microsoft.com/office/powerpoint/2010/main" val="88323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3953825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37</a:t>
            </a:fld>
            <a:endParaRPr lang="en-US" dirty="0"/>
          </a:p>
        </p:txBody>
      </p:sp>
    </p:spTree>
    <p:extLst>
      <p:ext uri="{BB962C8B-B14F-4D97-AF65-F5344CB8AC3E}">
        <p14:creationId xmlns:p14="http://schemas.microsoft.com/office/powerpoint/2010/main" val="962296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38</a:t>
            </a:fld>
            <a:endParaRPr lang="en-US" dirty="0"/>
          </a:p>
        </p:txBody>
      </p:sp>
    </p:spTree>
    <p:extLst>
      <p:ext uri="{BB962C8B-B14F-4D97-AF65-F5344CB8AC3E}">
        <p14:creationId xmlns:p14="http://schemas.microsoft.com/office/powerpoint/2010/main" val="2497194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39</a:t>
            </a:fld>
            <a:endParaRPr lang="en-US" dirty="0"/>
          </a:p>
        </p:txBody>
      </p:sp>
    </p:spTree>
    <p:extLst>
      <p:ext uri="{BB962C8B-B14F-4D97-AF65-F5344CB8AC3E}">
        <p14:creationId xmlns:p14="http://schemas.microsoft.com/office/powerpoint/2010/main" val="320456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18468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250610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313621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17815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85927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403018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3023846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image" Target="../media/image22.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0.wmf"/><Relationship Id="rId3" Type="http://schemas.openxmlformats.org/officeDocument/2006/relationships/notesSlide" Target="../notesSlides/notesSlide8.xml"/><Relationship Id="rId7" Type="http://schemas.openxmlformats.org/officeDocument/2006/relationships/image" Target="../media/image27.wmf"/><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5.wmf"/><Relationship Id="rId3" Type="http://schemas.openxmlformats.org/officeDocument/2006/relationships/notesSlide" Target="../notesSlides/notesSlide9.xml"/><Relationship Id="rId7" Type="http://schemas.openxmlformats.org/officeDocument/2006/relationships/image" Target="../media/image32.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1.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3.wmf"/><Relationship Id="rId1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3" Type="http://schemas.openxmlformats.org/officeDocument/2006/relationships/notesSlide" Target="../notesSlides/notesSlide10.xml"/><Relationship Id="rId7" Type="http://schemas.openxmlformats.org/officeDocument/2006/relationships/image" Target="../media/image38.w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9.wmf"/><Relationship Id="rId14"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image" Target="../media/image43.wmf"/><Relationship Id="rId4"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2.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wmf"/><Relationship Id="rId5" Type="http://schemas.openxmlformats.org/officeDocument/2006/relationships/oleObject" Target="../embeddings/oleObject49.bin"/><Relationship Id="rId4" Type="http://schemas.openxmlformats.org/officeDocument/2006/relationships/image" Target="../media/image4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3.wmf"/><Relationship Id="rId4" Type="http://schemas.openxmlformats.org/officeDocument/2006/relationships/oleObject" Target="../embeddings/oleObject5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4.wmf"/><Relationship Id="rId4" Type="http://schemas.openxmlformats.org/officeDocument/2006/relationships/oleObject" Target="../embeddings/oleObject5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0.wmf"/><Relationship Id="rId3" Type="http://schemas.openxmlformats.org/officeDocument/2006/relationships/notesSlide" Target="../notesSlides/notesSlide15.xml"/><Relationship Id="rId7" Type="http://schemas.openxmlformats.org/officeDocument/2006/relationships/image" Target="../media/image57.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6.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8.wmf"/><Relationship Id="rId1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6.wmf"/><Relationship Id="rId3" Type="http://schemas.openxmlformats.org/officeDocument/2006/relationships/notesSlide" Target="../notesSlides/notesSlide16.xml"/><Relationship Id="rId7" Type="http://schemas.openxmlformats.org/officeDocument/2006/relationships/image" Target="../media/image63.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2.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17.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7.bin"/><Relationship Id="rId5" Type="http://schemas.openxmlformats.org/officeDocument/2006/relationships/image" Target="../media/image67.wmf"/><Relationship Id="rId4" Type="http://schemas.openxmlformats.org/officeDocument/2006/relationships/oleObject" Target="../embeddings/oleObject66.bin"/><Relationship Id="rId9" Type="http://schemas.openxmlformats.org/officeDocument/2006/relationships/image" Target="../media/image69.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4.wmf"/><Relationship Id="rId3" Type="http://schemas.openxmlformats.org/officeDocument/2006/relationships/notesSlide" Target="../notesSlides/notesSlide18.xml"/><Relationship Id="rId7" Type="http://schemas.openxmlformats.org/officeDocument/2006/relationships/image" Target="../media/image71.wmf"/><Relationship Id="rId12"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20.vml"/><Relationship Id="rId6" Type="http://schemas.openxmlformats.org/officeDocument/2006/relationships/oleObject" Target="../embeddings/oleObject70.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2.wmf"/><Relationship Id="rId14" Type="http://schemas.openxmlformats.org/officeDocument/2006/relationships/oleObject" Target="../embeddings/oleObject7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80.wmf"/><Relationship Id="rId3" Type="http://schemas.openxmlformats.org/officeDocument/2006/relationships/notesSlide" Target="../notesSlides/notesSlide19.xml"/><Relationship Id="rId7" Type="http://schemas.openxmlformats.org/officeDocument/2006/relationships/image" Target="../media/image77.wmf"/><Relationship Id="rId12"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7.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8.wmf"/><Relationship Id="rId14" Type="http://schemas.openxmlformats.org/officeDocument/2006/relationships/oleObject" Target="../embeddings/oleObject8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6.wmf"/><Relationship Id="rId3" Type="http://schemas.openxmlformats.org/officeDocument/2006/relationships/notesSlide" Target="../notesSlides/notesSlide20.xml"/><Relationship Id="rId7" Type="http://schemas.openxmlformats.org/officeDocument/2006/relationships/image" Target="../media/image83.wmf"/><Relationship Id="rId12" Type="http://schemas.openxmlformats.org/officeDocument/2006/relationships/oleObject" Target="../embeddings/oleObject86.bin"/><Relationship Id="rId17"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oleObject" Target="../embeddings/oleObject88.bin"/><Relationship Id="rId1" Type="http://schemas.openxmlformats.org/officeDocument/2006/relationships/vmlDrawing" Target="../drawings/vmlDrawing22.vml"/><Relationship Id="rId6" Type="http://schemas.openxmlformats.org/officeDocument/2006/relationships/oleObject" Target="../embeddings/oleObject83.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84.wmf"/><Relationship Id="rId14" Type="http://schemas.openxmlformats.org/officeDocument/2006/relationships/oleObject" Target="../embeddings/oleObject8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3.wmf"/><Relationship Id="rId18" Type="http://schemas.openxmlformats.org/officeDocument/2006/relationships/oleObject" Target="../embeddings/oleObject96.bin"/><Relationship Id="rId3" Type="http://schemas.openxmlformats.org/officeDocument/2006/relationships/notesSlide" Target="../notesSlides/notesSlide21.xml"/><Relationship Id="rId21" Type="http://schemas.openxmlformats.org/officeDocument/2006/relationships/image" Target="../media/image97.wmf"/><Relationship Id="rId7" Type="http://schemas.openxmlformats.org/officeDocument/2006/relationships/image" Target="../media/image90.wmf"/><Relationship Id="rId12" Type="http://schemas.openxmlformats.org/officeDocument/2006/relationships/oleObject" Target="../embeddings/oleObject93.bin"/><Relationship Id="rId17" Type="http://schemas.openxmlformats.org/officeDocument/2006/relationships/image" Target="../media/image95.wmf"/><Relationship Id="rId2" Type="http://schemas.openxmlformats.org/officeDocument/2006/relationships/slideLayout" Target="../slideLayouts/slideLayout2.xml"/><Relationship Id="rId16" Type="http://schemas.openxmlformats.org/officeDocument/2006/relationships/oleObject" Target="../embeddings/oleObject95.bin"/><Relationship Id="rId20" Type="http://schemas.openxmlformats.org/officeDocument/2006/relationships/oleObject" Target="../embeddings/oleObject97.bin"/><Relationship Id="rId1" Type="http://schemas.openxmlformats.org/officeDocument/2006/relationships/vmlDrawing" Target="../drawings/vmlDrawing23.vml"/><Relationship Id="rId6" Type="http://schemas.openxmlformats.org/officeDocument/2006/relationships/oleObject" Target="../embeddings/oleObject90.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94.wmf"/><Relationship Id="rId10" Type="http://schemas.openxmlformats.org/officeDocument/2006/relationships/oleObject" Target="../embeddings/oleObject92.bin"/><Relationship Id="rId19" Type="http://schemas.openxmlformats.org/officeDocument/2006/relationships/image" Target="../media/image96.wmf"/><Relationship Id="rId4" Type="http://schemas.openxmlformats.org/officeDocument/2006/relationships/oleObject" Target="../embeddings/oleObject89.bin"/><Relationship Id="rId9" Type="http://schemas.openxmlformats.org/officeDocument/2006/relationships/image" Target="../media/image91.wmf"/><Relationship Id="rId14" Type="http://schemas.openxmlformats.org/officeDocument/2006/relationships/oleObject" Target="../embeddings/oleObject9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22.xml"/><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9.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0.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06.wmf"/><Relationship Id="rId3" Type="http://schemas.openxmlformats.org/officeDocument/2006/relationships/notesSlide" Target="../notesSlides/notesSlide23.xml"/><Relationship Id="rId7" Type="http://schemas.openxmlformats.org/officeDocument/2006/relationships/image" Target="../media/image103.wmf"/><Relationship Id="rId12"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03.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0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0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9.wmf"/><Relationship Id="rId5" Type="http://schemas.openxmlformats.org/officeDocument/2006/relationships/oleObject" Target="../embeddings/oleObject109.bin"/><Relationship Id="rId4" Type="http://schemas.openxmlformats.org/officeDocument/2006/relationships/image" Target="../media/image10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notesSlide" Target="../notesSlides/notesSlide24.xml"/><Relationship Id="rId7"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11.bin"/><Relationship Id="rId11" Type="http://schemas.openxmlformats.org/officeDocument/2006/relationships/image" Target="../media/image113.wmf"/><Relationship Id="rId5" Type="http://schemas.openxmlformats.org/officeDocument/2006/relationships/image" Target="../media/image110.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12.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18.wmf"/><Relationship Id="rId3" Type="http://schemas.openxmlformats.org/officeDocument/2006/relationships/notesSlide" Target="../notesSlides/notesSlide25.xml"/><Relationship Id="rId7" Type="http://schemas.openxmlformats.org/officeDocument/2006/relationships/image" Target="../media/image115.wmf"/><Relationship Id="rId12"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15.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16.wmf"/><Relationship Id="rId14" Type="http://schemas.openxmlformats.org/officeDocument/2006/relationships/oleObject" Target="../embeddings/oleObject119.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24.wmf"/><Relationship Id="rId3" Type="http://schemas.openxmlformats.org/officeDocument/2006/relationships/notesSlide" Target="../notesSlides/notesSlide26.xml"/><Relationship Id="rId7" Type="http://schemas.openxmlformats.org/officeDocument/2006/relationships/image" Target="../media/image121.wmf"/><Relationship Id="rId12"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21.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22.wmf"/></Relationships>
</file>

<file path=ppt/slides/_rels/slide37.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notesSlide" Target="../notesSlides/notesSlide27.xml"/><Relationship Id="rId7" Type="http://schemas.openxmlformats.org/officeDocument/2006/relationships/oleObject" Target="../embeddings/oleObject126.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25.wmf"/><Relationship Id="rId5" Type="http://schemas.openxmlformats.org/officeDocument/2006/relationships/oleObject" Target="../embeddings/oleObject125.bin"/><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9.bin"/><Relationship Id="rId13" Type="http://schemas.openxmlformats.org/officeDocument/2006/relationships/image" Target="../media/image132.wmf"/><Relationship Id="rId3" Type="http://schemas.openxmlformats.org/officeDocument/2006/relationships/notesSlide" Target="../notesSlides/notesSlide28.xml"/><Relationship Id="rId7" Type="http://schemas.openxmlformats.org/officeDocument/2006/relationships/image" Target="../media/image129.wmf"/><Relationship Id="rId12"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28.bin"/><Relationship Id="rId11" Type="http://schemas.openxmlformats.org/officeDocument/2006/relationships/image" Target="../media/image131.wmf"/><Relationship Id="rId5" Type="http://schemas.openxmlformats.org/officeDocument/2006/relationships/image" Target="../media/image128.wmf"/><Relationship Id="rId15" Type="http://schemas.openxmlformats.org/officeDocument/2006/relationships/image" Target="../media/image133.wmf"/><Relationship Id="rId10" Type="http://schemas.openxmlformats.org/officeDocument/2006/relationships/oleObject" Target="../embeddings/oleObject130.bin"/><Relationship Id="rId4" Type="http://schemas.openxmlformats.org/officeDocument/2006/relationships/oleObject" Target="../embeddings/oleObject127.bin"/><Relationship Id="rId9" Type="http://schemas.openxmlformats.org/officeDocument/2006/relationships/image" Target="../media/image130.wmf"/><Relationship Id="rId14" Type="http://schemas.openxmlformats.org/officeDocument/2006/relationships/oleObject" Target="../embeddings/oleObject13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notesSlide" Target="../notesSlides/notesSlide29.xml"/><Relationship Id="rId7"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34.bin"/><Relationship Id="rId5" Type="http://schemas.openxmlformats.org/officeDocument/2006/relationships/image" Target="../media/image134.wmf"/><Relationship Id="rId4" Type="http://schemas.openxmlformats.org/officeDocument/2006/relationships/oleObject" Target="../embeddings/oleObject133.bin"/><Relationship Id="rId9" Type="http://schemas.openxmlformats.org/officeDocument/2006/relationships/image" Target="../media/image13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18" Type="http://schemas.openxmlformats.org/officeDocument/2006/relationships/oleObject" Target="../embeddings/oleObject18.bin"/><Relationship Id="rId3" Type="http://schemas.openxmlformats.org/officeDocument/2006/relationships/notesSlide" Target="../notesSlides/notesSlide6.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15.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4.bin"/><Relationship Id="rId19" Type="http://schemas.openxmlformats.org/officeDocument/2006/relationships/image" Target="../media/image19.wmf"/><Relationship Id="rId4" Type="http://schemas.openxmlformats.org/officeDocument/2006/relationships/oleObject" Target="../embeddings/oleObject11.bin"/><Relationship Id="rId9" Type="http://schemas.openxmlformats.org/officeDocument/2006/relationships/image" Target="../media/image14.wmf"/><Relationship Id="rId1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Addition and Subtraction with 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3 (cont.)</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eaLnBrk="1" hangingPunct="1">
              <a:buNone/>
              <a:tabLst>
                <a:tab pos="457200" algn="l"/>
              </a:tabLst>
            </a:pPr>
            <a:r>
              <a:rPr lang="en-US" b="1" dirty="0"/>
              <a:t>c. </a:t>
            </a:r>
            <a:r>
              <a:rPr lang="en-US" dirty="0"/>
              <a:t>	Add</a:t>
            </a:r>
          </a:p>
          <a:p>
            <a:pPr eaLnBrk="1" hangingPunct="1">
              <a:buNone/>
              <a:tabLst>
                <a:tab pos="457200" algn="l"/>
              </a:tabLst>
            </a:pPr>
            <a:endParaRPr lang="en-US" dirty="0"/>
          </a:p>
          <a:p>
            <a:pPr eaLnBrk="1" hangingPunct="1">
              <a:buNone/>
              <a:tabLst>
                <a:tab pos="457200" algn="l"/>
              </a:tabLst>
            </a:pPr>
            <a:endParaRPr lang="en-US" dirty="0"/>
          </a:p>
          <a:p>
            <a:pPr eaLnBrk="1" hangingPunct="1">
              <a:buNone/>
              <a:tabLst>
                <a:tab pos="457200" algn="l"/>
              </a:tabLst>
            </a:pPr>
            <a:endParaRPr lang="en-US" dirty="0"/>
          </a:p>
          <a:p>
            <a:pPr eaLnBrk="1" hangingPunct="1">
              <a:buNone/>
              <a:tabLst>
                <a:tab pos="457200" algn="l"/>
              </a:tabLst>
            </a:pPr>
            <a:r>
              <a:rPr lang="en-US" b="1" dirty="0"/>
              <a:t>d. </a:t>
            </a:r>
            <a:r>
              <a:rPr lang="en-US" dirty="0"/>
              <a:t>	The fraction       is in lowest terms because 35 and </a:t>
            </a:r>
          </a:p>
          <a:p>
            <a:pPr eaLnBrk="1" hangingPunct="1">
              <a:lnSpc>
                <a:spcPct val="150000"/>
              </a:lnSpc>
              <a:buNone/>
              <a:tabLst>
                <a:tab pos="457200" algn="l"/>
              </a:tabLst>
            </a:pPr>
            <a:r>
              <a:rPr lang="en-US" dirty="0"/>
              <a:t>	24 have only +1 and –1 as common factors.</a:t>
            </a:r>
          </a:p>
        </p:txBody>
      </p:sp>
      <p:graphicFrame>
        <p:nvGraphicFramePr>
          <p:cNvPr id="160776" name="Object 8"/>
          <p:cNvGraphicFramePr>
            <a:graphicFrameLocks noChangeAspect="1"/>
          </p:cNvGraphicFramePr>
          <p:nvPr/>
        </p:nvGraphicFramePr>
        <p:xfrm>
          <a:off x="990600" y="1981200"/>
          <a:ext cx="977900" cy="838200"/>
        </p:xfrm>
        <a:graphic>
          <a:graphicData uri="http://schemas.openxmlformats.org/presentationml/2006/ole">
            <mc:AlternateContent xmlns:mc="http://schemas.openxmlformats.org/markup-compatibility/2006">
              <mc:Choice xmlns:v="urn:schemas-microsoft-com:vml" Requires="v">
                <p:oleObj spid="_x0000_s53274" name="Equation" r:id="rId4" imgW="977760" imgH="838080" progId="Equation.DSMT4">
                  <p:embed/>
                </p:oleObj>
              </mc:Choice>
              <mc:Fallback>
                <p:oleObj name="Equation" r:id="rId4" imgW="977760" imgH="83808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7" name="Object 9"/>
          <p:cNvGraphicFramePr>
            <a:graphicFrameLocks noChangeAspect="1"/>
          </p:cNvGraphicFramePr>
          <p:nvPr/>
        </p:nvGraphicFramePr>
        <p:xfrm>
          <a:off x="2804395" y="3214250"/>
          <a:ext cx="444500" cy="838200"/>
        </p:xfrm>
        <a:graphic>
          <a:graphicData uri="http://schemas.openxmlformats.org/presentationml/2006/ole">
            <mc:AlternateContent xmlns:mc="http://schemas.openxmlformats.org/markup-compatibility/2006">
              <mc:Choice xmlns:v="urn:schemas-microsoft-com:vml" Requires="v">
                <p:oleObj spid="_x0000_s53275" name="Equation" r:id="rId6" imgW="444240" imgH="838080" progId="Equation.DSMT4">
                  <p:embed/>
                </p:oleObj>
              </mc:Choice>
              <mc:Fallback>
                <p:oleObj name="Equation" r:id="rId6" imgW="444240" imgH="83808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4395" y="321425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6" name="Object 8"/>
          <p:cNvGraphicFramePr>
            <a:graphicFrameLocks noChangeAspect="1"/>
          </p:cNvGraphicFramePr>
          <p:nvPr/>
        </p:nvGraphicFramePr>
        <p:xfrm>
          <a:off x="2057400" y="1981200"/>
          <a:ext cx="1435100" cy="838200"/>
        </p:xfrm>
        <a:graphic>
          <a:graphicData uri="http://schemas.openxmlformats.org/presentationml/2006/ole">
            <mc:AlternateContent xmlns:mc="http://schemas.openxmlformats.org/markup-compatibility/2006">
              <mc:Choice xmlns:v="urn:schemas-microsoft-com:vml" Requires="v">
                <p:oleObj spid="_x0000_s53276" name="Equation" r:id="rId8" imgW="1434960" imgH="838080" progId="Equation.DSMT4">
                  <p:embed/>
                </p:oleObj>
              </mc:Choice>
              <mc:Fallback>
                <p:oleObj name="Equation" r:id="rId8" imgW="1434960" imgH="8380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981200"/>
                        <a:ext cx="143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581400" y="1981200"/>
          <a:ext cx="1206500" cy="838200"/>
        </p:xfrm>
        <a:graphic>
          <a:graphicData uri="http://schemas.openxmlformats.org/presentationml/2006/ole">
            <mc:AlternateContent xmlns:mc="http://schemas.openxmlformats.org/markup-compatibility/2006">
              <mc:Choice xmlns:v="urn:schemas-microsoft-com:vml" Requires="v">
                <p:oleObj spid="_x0000_s53277" name="Equation" r:id="rId10" imgW="1206360" imgH="838080" progId="Equation.DSMT4">
                  <p:embed/>
                </p:oleObj>
              </mc:Choice>
              <mc:Fallback>
                <p:oleObj name="Equation" r:id="rId10" imgW="120636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1981200"/>
                        <a:ext cx="120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4897120" y="1996440"/>
          <a:ext cx="711200" cy="838200"/>
        </p:xfrm>
        <a:graphic>
          <a:graphicData uri="http://schemas.openxmlformats.org/presentationml/2006/ole">
            <mc:AlternateContent xmlns:mc="http://schemas.openxmlformats.org/markup-compatibility/2006">
              <mc:Choice xmlns:v="urn:schemas-microsoft-com:vml" Requires="v">
                <p:oleObj spid="_x0000_s53278" name="Equation" r:id="rId12" imgW="711000" imgH="838080" progId="Equation.DSMT4">
                  <p:embed/>
                </p:oleObj>
              </mc:Choice>
              <mc:Fallback>
                <p:oleObj name="Equation" r:id="rId12" imgW="711000" imgH="838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7120" y="199644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4</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tabLst>
                <a:tab pos="457200" algn="l"/>
              </a:tabLst>
            </a:pPr>
            <a:r>
              <a:rPr lang="en-US" dirty="0"/>
              <a:t>Find the sum:</a:t>
            </a:r>
          </a:p>
          <a:p>
            <a:pPr eaLnBrk="1" hangingPunct="1">
              <a:buNone/>
              <a:tabLst>
                <a:tab pos="457200" algn="l"/>
              </a:tabLst>
            </a:pPr>
            <a:r>
              <a:rPr lang="en-US" b="1" dirty="0"/>
              <a:t>Solution</a:t>
            </a:r>
          </a:p>
          <a:p>
            <a:pPr eaLnBrk="1" hangingPunct="1">
              <a:buNone/>
              <a:tabLst>
                <a:tab pos="457200" algn="l"/>
              </a:tabLst>
            </a:pPr>
            <a:r>
              <a:rPr lang="en-US" b="1" dirty="0"/>
              <a:t>a.	</a:t>
            </a:r>
            <a:r>
              <a:rPr lang="en-US" dirty="0"/>
              <a:t>Find the LCD. </a:t>
            </a:r>
          </a:p>
        </p:txBody>
      </p:sp>
      <p:graphicFrame>
        <p:nvGraphicFramePr>
          <p:cNvPr id="6149" name="Object 5"/>
          <p:cNvGraphicFramePr>
            <a:graphicFrameLocks noChangeAspect="1"/>
          </p:cNvGraphicFramePr>
          <p:nvPr/>
        </p:nvGraphicFramePr>
        <p:xfrm>
          <a:off x="2654300" y="1122220"/>
          <a:ext cx="1155700" cy="838200"/>
        </p:xfrm>
        <a:graphic>
          <a:graphicData uri="http://schemas.openxmlformats.org/presentationml/2006/ole">
            <mc:AlternateContent xmlns:mc="http://schemas.openxmlformats.org/markup-compatibility/2006">
              <mc:Choice xmlns:v="urn:schemas-microsoft-com:vml" Requires="v">
                <p:oleObj spid="_x0000_s13335" name="Equation" r:id="rId4" imgW="1155600" imgH="838080" progId="Equation.DSMT4">
                  <p:embed/>
                </p:oleObj>
              </mc:Choice>
              <mc:Fallback>
                <p:oleObj name="Equation" r:id="rId4" imgW="1155600" imgH="83808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1122220"/>
                        <a:ext cx="115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371600" y="3086100"/>
          <a:ext cx="2044700" cy="1028700"/>
        </p:xfrm>
        <a:graphic>
          <a:graphicData uri="http://schemas.openxmlformats.org/presentationml/2006/ole">
            <mc:AlternateContent xmlns:mc="http://schemas.openxmlformats.org/markup-compatibility/2006">
              <mc:Choice xmlns:v="urn:schemas-microsoft-com:vml" Requires="v">
                <p:oleObj spid="_x0000_s13336" name="Equation" r:id="rId6" imgW="2044440" imgH="1028520" progId="Equation.DSMT4">
                  <p:embed/>
                </p:oleObj>
              </mc:Choice>
              <mc:Fallback>
                <p:oleObj name="Equation" r:id="rId6" imgW="2044440" imgH="102852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086100"/>
                        <a:ext cx="20447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3505200" y="3435350"/>
          <a:ext cx="3225800" cy="292100"/>
        </p:xfrm>
        <a:graphic>
          <a:graphicData uri="http://schemas.openxmlformats.org/presentationml/2006/ole">
            <mc:AlternateContent xmlns:mc="http://schemas.openxmlformats.org/markup-compatibility/2006">
              <mc:Choice xmlns:v="urn:schemas-microsoft-com:vml" Requires="v">
                <p:oleObj spid="_x0000_s13337" name="Equation" r:id="rId8" imgW="3225600" imgH="291960" progId="Equation.DSMT4">
                  <p:embed/>
                </p:oleObj>
              </mc:Choice>
              <mc:Fallback>
                <p:oleObj name="Equation" r:id="rId8" imgW="3225600" imgH="29196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435350"/>
                        <a:ext cx="3225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8" name="Object 8"/>
          <p:cNvGraphicFramePr>
            <a:graphicFrameLocks noChangeAspect="1"/>
          </p:cNvGraphicFramePr>
          <p:nvPr/>
        </p:nvGraphicFramePr>
        <p:xfrm>
          <a:off x="4125913" y="4038600"/>
          <a:ext cx="3149600" cy="469900"/>
        </p:xfrm>
        <a:graphic>
          <a:graphicData uri="http://schemas.openxmlformats.org/presentationml/2006/ole">
            <mc:AlternateContent xmlns:mc="http://schemas.openxmlformats.org/markup-compatibility/2006">
              <mc:Choice xmlns:v="urn:schemas-microsoft-com:vml" Requires="v">
                <p:oleObj spid="_x0000_s13338" name="Equation" r:id="rId10" imgW="3149280" imgH="469800" progId="Equation.DSMT4">
                  <p:embed/>
                </p:oleObj>
              </mc:Choice>
              <mc:Fallback>
                <p:oleObj name="Equation" r:id="rId10" imgW="3149280" imgH="46980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5913" y="4038600"/>
                        <a:ext cx="3149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nvGraphicFramePr>
        <p:xfrm>
          <a:off x="4125913" y="4711700"/>
          <a:ext cx="3136900" cy="469900"/>
        </p:xfrm>
        <a:graphic>
          <a:graphicData uri="http://schemas.openxmlformats.org/presentationml/2006/ole">
            <mc:AlternateContent xmlns:mc="http://schemas.openxmlformats.org/markup-compatibility/2006">
              <mc:Choice xmlns:v="urn:schemas-microsoft-com:vml" Requires="v">
                <p:oleObj spid="_x0000_s13339" name="Equation" r:id="rId12" imgW="3136680" imgH="469800" progId="Equation.DSMT4">
                  <p:embed/>
                </p:oleObj>
              </mc:Choice>
              <mc:Fallback>
                <p:oleObj name="Equation" r:id="rId12" imgW="313668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5913" y="4711700"/>
                        <a:ext cx="313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191000" y="2286000"/>
            <a:ext cx="228600" cy="76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2286000"/>
            <a:ext cx="228600" cy="76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970" name="Object 10"/>
          <p:cNvGraphicFramePr>
            <a:graphicFrameLocks noChangeAspect="1"/>
          </p:cNvGraphicFramePr>
          <p:nvPr/>
        </p:nvGraphicFramePr>
        <p:xfrm>
          <a:off x="2209800" y="2223655"/>
          <a:ext cx="2222500" cy="838200"/>
        </p:xfrm>
        <a:graphic>
          <a:graphicData uri="http://schemas.openxmlformats.org/presentationml/2006/ole">
            <mc:AlternateContent xmlns:mc="http://schemas.openxmlformats.org/markup-compatibility/2006">
              <mc:Choice xmlns:v="urn:schemas-microsoft-com:vml" Requires="v">
                <p:oleObj spid="_x0000_s54302" name="Equation" r:id="rId4" imgW="2222280" imgH="838080" progId="Equation.DSMT4">
                  <p:embed/>
                </p:oleObj>
              </mc:Choice>
              <mc:Fallback>
                <p:oleObj name="Equation" r:id="rId4" imgW="2222280" imgH="83808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23655"/>
                        <a:ext cx="222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4 (cont.)</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a:tabLst>
                <a:tab pos="457200" algn="l"/>
              </a:tabLst>
            </a:pPr>
            <a:r>
              <a:rPr lang="en-US" b="1" dirty="0"/>
              <a:t>b.	</a:t>
            </a:r>
            <a:r>
              <a:rPr lang="en-US" dirty="0"/>
              <a:t>Steps b, c, and d from Example 3 can be written 	together in one step.</a:t>
            </a:r>
          </a:p>
        </p:txBody>
      </p:sp>
      <p:graphicFrame>
        <p:nvGraphicFramePr>
          <p:cNvPr id="6153" name="Object 9"/>
          <p:cNvGraphicFramePr>
            <a:graphicFrameLocks noChangeAspect="1"/>
          </p:cNvGraphicFramePr>
          <p:nvPr/>
        </p:nvGraphicFramePr>
        <p:xfrm>
          <a:off x="971550" y="2209800"/>
          <a:ext cx="1155700" cy="838200"/>
        </p:xfrm>
        <a:graphic>
          <a:graphicData uri="http://schemas.openxmlformats.org/presentationml/2006/ole">
            <mc:AlternateContent xmlns:mc="http://schemas.openxmlformats.org/markup-compatibility/2006">
              <mc:Choice xmlns:v="urn:schemas-microsoft-com:vml" Requires="v">
                <p:oleObj spid="_x0000_s54303" name="Equation" r:id="rId6" imgW="1155600" imgH="838080" progId="Equation.DSMT4">
                  <p:embed/>
                </p:oleObj>
              </mc:Choice>
              <mc:Fallback>
                <p:oleObj name="Equation" r:id="rId6" imgW="1155600" imgH="83808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209800"/>
                        <a:ext cx="115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1" name="Object 11"/>
          <p:cNvGraphicFramePr>
            <a:graphicFrameLocks noChangeAspect="1"/>
          </p:cNvGraphicFramePr>
          <p:nvPr/>
        </p:nvGraphicFramePr>
        <p:xfrm>
          <a:off x="4546600" y="2237943"/>
          <a:ext cx="1778000" cy="838200"/>
        </p:xfrm>
        <a:graphic>
          <a:graphicData uri="http://schemas.openxmlformats.org/presentationml/2006/ole">
            <mc:AlternateContent xmlns:mc="http://schemas.openxmlformats.org/markup-compatibility/2006">
              <mc:Choice xmlns:v="urn:schemas-microsoft-com:vml" Requires="v">
                <p:oleObj spid="_x0000_s54304" name="Equation" r:id="rId8" imgW="1777680" imgH="838080" progId="Equation.DSMT4">
                  <p:embed/>
                </p:oleObj>
              </mc:Choice>
              <mc:Fallback>
                <p:oleObj name="Equation" r:id="rId8" imgW="1777680" imgH="83808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6600" y="2237943"/>
                        <a:ext cx="1778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2" name="Object 12"/>
          <p:cNvGraphicFramePr>
            <a:graphicFrameLocks noChangeAspect="1"/>
          </p:cNvGraphicFramePr>
          <p:nvPr/>
        </p:nvGraphicFramePr>
        <p:xfrm>
          <a:off x="4546600" y="3200400"/>
          <a:ext cx="876300" cy="838200"/>
        </p:xfrm>
        <a:graphic>
          <a:graphicData uri="http://schemas.openxmlformats.org/presentationml/2006/ole">
            <mc:AlternateContent xmlns:mc="http://schemas.openxmlformats.org/markup-compatibility/2006">
              <mc:Choice xmlns:v="urn:schemas-microsoft-com:vml" Requires="v">
                <p:oleObj spid="_x0000_s54305" name="Equation" r:id="rId10" imgW="876240" imgH="838080" progId="Equation.DSMT4">
                  <p:embed/>
                </p:oleObj>
              </mc:Choice>
              <mc:Fallback>
                <p:oleObj name="Equation" r:id="rId10" imgW="876240" imgH="838080" progId="Equation.DSMT4">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6600" y="3200400"/>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3" name="Object 13"/>
          <p:cNvGraphicFramePr>
            <a:graphicFrameLocks noChangeAspect="1"/>
          </p:cNvGraphicFramePr>
          <p:nvPr/>
        </p:nvGraphicFramePr>
        <p:xfrm>
          <a:off x="4546600" y="4114800"/>
          <a:ext cx="1828800" cy="838200"/>
        </p:xfrm>
        <a:graphic>
          <a:graphicData uri="http://schemas.openxmlformats.org/presentationml/2006/ole">
            <mc:AlternateContent xmlns:mc="http://schemas.openxmlformats.org/markup-compatibility/2006">
              <mc:Choice xmlns:v="urn:schemas-microsoft-com:vml" Requires="v">
                <p:oleObj spid="_x0000_s54306" name="Equation" r:id="rId12" imgW="1828800" imgH="838080" progId="Equation.DSMT4">
                  <p:embed/>
                </p:oleObj>
              </mc:Choice>
              <mc:Fallback>
                <p:oleObj name="Equation" r:id="rId12" imgW="1828800" imgH="838080" progId="Equation.DSMT4">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6600" y="4114800"/>
                        <a:ext cx="1828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rot="5400000" flipH="1" flipV="1">
            <a:off x="5134160" y="4176095"/>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820885" y="4715986"/>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480525" y="4728685"/>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512620" y="4176100"/>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4283" name="Object 11"/>
          <p:cNvGraphicFramePr>
            <a:graphicFrameLocks noChangeAspect="1"/>
          </p:cNvGraphicFramePr>
          <p:nvPr/>
        </p:nvGraphicFramePr>
        <p:xfrm>
          <a:off x="4546600" y="5105400"/>
          <a:ext cx="711200" cy="838200"/>
        </p:xfrm>
        <a:graphic>
          <a:graphicData uri="http://schemas.openxmlformats.org/presentationml/2006/ole">
            <mc:AlternateContent xmlns:mc="http://schemas.openxmlformats.org/markup-compatibility/2006">
              <mc:Choice xmlns:v="urn:schemas-microsoft-com:vml" Requires="v">
                <p:oleObj spid="_x0000_s54307" name="Equation" r:id="rId14" imgW="711000" imgH="838080" progId="Equation.DSMT4">
                  <p:embed/>
                </p:oleObj>
              </mc:Choice>
              <mc:Fallback>
                <p:oleObj name="Equation" r:id="rId14" imgW="711000" imgH="83808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6600" y="51054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57600" y="33655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7600" y="24384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974" name="Object 14"/>
          <p:cNvGraphicFramePr>
            <a:graphicFrameLocks noChangeAspect="1"/>
          </p:cNvGraphicFramePr>
          <p:nvPr/>
        </p:nvGraphicFramePr>
        <p:xfrm>
          <a:off x="2819400" y="2419350"/>
          <a:ext cx="1117600" cy="1790700"/>
        </p:xfrm>
        <a:graphic>
          <a:graphicData uri="http://schemas.openxmlformats.org/presentationml/2006/ole">
            <mc:AlternateContent xmlns:mc="http://schemas.openxmlformats.org/markup-compatibility/2006">
              <mc:Choice xmlns:v="urn:schemas-microsoft-com:vml" Requires="v">
                <p:oleObj spid="_x0000_s14364" name="Equation" r:id="rId4" imgW="1117440" imgH="1790640" progId="Equation.DSMT4">
                  <p:embed/>
                </p:oleObj>
              </mc:Choice>
              <mc:Fallback>
                <p:oleObj name="Equation" r:id="rId4" imgW="1117440" imgH="179064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419350"/>
                        <a:ext cx="1117600" cy="179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4907280" y="4419600"/>
          <a:ext cx="1828800" cy="838200"/>
        </p:xfrm>
        <a:graphic>
          <a:graphicData uri="http://schemas.openxmlformats.org/presentationml/2006/ole">
            <mc:AlternateContent xmlns:mc="http://schemas.openxmlformats.org/markup-compatibility/2006">
              <mc:Choice xmlns:v="urn:schemas-microsoft-com:vml" Requires="v">
                <p:oleObj spid="_x0000_s14365" name="Equation" r:id="rId6" imgW="1828800" imgH="838080" progId="Equation.DSMT4">
                  <p:embed/>
                </p:oleObj>
              </mc:Choice>
              <mc:Fallback>
                <p:oleObj name="Equation" r:id="rId6" imgW="1828800" imgH="8380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7280" y="4419600"/>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4 (cont.)</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954107"/>
          </a:xfrm>
        </p:spPr>
        <p:txBody>
          <a:bodyPr>
            <a:spAutoFit/>
          </a:bodyPr>
          <a:lstStyle/>
          <a:p>
            <a:r>
              <a:rPr lang="en-US" dirty="0"/>
              <a:t>Note that, in adding fractions, we also may choose to write them vertically. The process is the same.</a:t>
            </a:r>
          </a:p>
        </p:txBody>
      </p:sp>
      <p:graphicFrame>
        <p:nvGraphicFramePr>
          <p:cNvPr id="40969" name="Object 9"/>
          <p:cNvGraphicFramePr>
            <a:graphicFrameLocks noChangeAspect="1"/>
          </p:cNvGraphicFramePr>
          <p:nvPr/>
        </p:nvGraphicFramePr>
        <p:xfrm>
          <a:off x="2057400" y="2438400"/>
          <a:ext cx="685800" cy="1790700"/>
        </p:xfrm>
        <a:graphic>
          <a:graphicData uri="http://schemas.openxmlformats.org/presentationml/2006/ole">
            <mc:AlternateContent xmlns:mc="http://schemas.openxmlformats.org/markup-compatibility/2006">
              <mc:Choice xmlns:v="urn:schemas-microsoft-com:vml" Requires="v">
                <p:oleObj spid="_x0000_s14366" name="Equation" r:id="rId8" imgW="685800" imgH="1790640" progId="Equation.DSMT4">
                  <p:embed/>
                </p:oleObj>
              </mc:Choice>
              <mc:Fallback>
                <p:oleObj name="Equation" r:id="rId8" imgW="685800" imgH="1790640" progId="Equation.DSMT4">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8400"/>
                        <a:ext cx="685800" cy="179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098960" y="4267200"/>
            <a:ext cx="685800" cy="0"/>
          </a:xfrm>
          <a:prstGeom prst="line">
            <a:avLst/>
          </a:prstGeom>
          <a:ln w="1270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40975" name="Object 15"/>
          <p:cNvGraphicFramePr>
            <a:graphicFrameLocks noChangeAspect="1"/>
          </p:cNvGraphicFramePr>
          <p:nvPr/>
        </p:nvGraphicFramePr>
        <p:xfrm>
          <a:off x="4000500" y="2438400"/>
          <a:ext cx="876300" cy="1790700"/>
        </p:xfrm>
        <a:graphic>
          <a:graphicData uri="http://schemas.openxmlformats.org/presentationml/2006/ole">
            <mc:AlternateContent xmlns:mc="http://schemas.openxmlformats.org/markup-compatibility/2006">
              <mc:Choice xmlns:v="urn:schemas-microsoft-com:vml" Requires="v">
                <p:oleObj spid="_x0000_s14367" name="Equation" r:id="rId10" imgW="876240" imgH="1790640" progId="Equation.DSMT4">
                  <p:embed/>
                </p:oleObj>
              </mc:Choice>
              <mc:Fallback>
                <p:oleObj name="Equation" r:id="rId10" imgW="876240" imgH="179064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0500" y="2438400"/>
                        <a:ext cx="876300" cy="179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6" name="Object 16"/>
          <p:cNvGraphicFramePr>
            <a:graphicFrameLocks noChangeAspect="1"/>
          </p:cNvGraphicFramePr>
          <p:nvPr/>
        </p:nvGraphicFramePr>
        <p:xfrm>
          <a:off x="4267200" y="4419600"/>
          <a:ext cx="609600" cy="838200"/>
        </p:xfrm>
        <a:graphic>
          <a:graphicData uri="http://schemas.openxmlformats.org/presentationml/2006/ole">
            <mc:AlternateContent xmlns:mc="http://schemas.openxmlformats.org/markup-compatibility/2006">
              <mc:Choice xmlns:v="urn:schemas-microsoft-com:vml" Requires="v">
                <p:oleObj spid="_x0000_s14368" name="Equation" r:id="rId12" imgW="609480" imgH="838080" progId="Equation.DSMT4">
                  <p:embed/>
                </p:oleObj>
              </mc:Choice>
              <mc:Fallback>
                <p:oleObj name="Equation" r:id="rId12" imgW="609480" imgH="838080"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4419600"/>
                        <a:ext cx="609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5400000" flipH="1" flipV="1">
            <a:off x="5480525" y="4485001"/>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175330" y="4986151"/>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799180" y="4998850"/>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858985" y="4485006"/>
            <a:ext cx="230190" cy="2184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4267200"/>
            <a:ext cx="685800" cy="0"/>
          </a:xfrm>
          <a:prstGeom prst="line">
            <a:avLst/>
          </a:prstGeom>
          <a:ln w="127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67200" y="4267200"/>
            <a:ext cx="685800" cy="0"/>
          </a:xfrm>
          <a:prstGeom prst="line">
            <a:avLst/>
          </a:prstGeom>
          <a:ln w="12700">
            <a:solidFill>
              <a:srgbClr val="000099"/>
            </a:solidFill>
          </a:ln>
        </p:spPr>
        <p:style>
          <a:lnRef idx="1">
            <a:schemeClr val="accent1"/>
          </a:lnRef>
          <a:fillRef idx="0">
            <a:schemeClr val="accent1"/>
          </a:fillRef>
          <a:effectRef idx="0">
            <a:schemeClr val="accent1"/>
          </a:effectRef>
          <a:fontRef idx="minor">
            <a:schemeClr val="tx1"/>
          </a:fontRef>
        </p:style>
      </p:cxnSp>
      <p:graphicFrame>
        <p:nvGraphicFramePr>
          <p:cNvPr id="14343" name="Object 7"/>
          <p:cNvGraphicFramePr>
            <a:graphicFrameLocks noChangeAspect="1"/>
          </p:cNvGraphicFramePr>
          <p:nvPr/>
        </p:nvGraphicFramePr>
        <p:xfrm>
          <a:off x="6766560" y="4419600"/>
          <a:ext cx="711200" cy="838200"/>
        </p:xfrm>
        <a:graphic>
          <a:graphicData uri="http://schemas.openxmlformats.org/presentationml/2006/ole">
            <mc:AlternateContent xmlns:mc="http://schemas.openxmlformats.org/markup-compatibility/2006">
              <mc:Choice xmlns:v="urn:schemas-microsoft-com:vml" Requires="v">
                <p:oleObj spid="_x0000_s14369" name="Equation" r:id="rId14" imgW="711000" imgH="838080" progId="Equation.DSMT4">
                  <p:embed/>
                </p:oleObj>
              </mc:Choice>
              <mc:Fallback>
                <p:oleObj name="Equation" r:id="rId14" imgW="711000" imgH="8380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66560" y="44196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5</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tabLst>
                <a:tab pos="457200" algn="l"/>
              </a:tabLst>
            </a:pPr>
            <a:r>
              <a:rPr lang="en-US" dirty="0"/>
              <a:t>Find the sum:</a:t>
            </a:r>
          </a:p>
          <a:p>
            <a:pPr eaLnBrk="1" hangingPunct="1">
              <a:buNone/>
              <a:tabLst>
                <a:tab pos="457200" algn="l"/>
              </a:tabLst>
            </a:pPr>
            <a:r>
              <a:rPr lang="en-US" b="1" dirty="0"/>
              <a:t>Solution</a:t>
            </a:r>
          </a:p>
          <a:p>
            <a:pPr eaLnBrk="1" hangingPunct="1">
              <a:buNone/>
              <a:tabLst>
                <a:tab pos="457200" algn="l"/>
              </a:tabLst>
            </a:pPr>
            <a:r>
              <a:rPr lang="en-US" b="1" dirty="0"/>
              <a:t>a.</a:t>
            </a:r>
            <a:r>
              <a:rPr lang="en-US" dirty="0"/>
              <a:t> 	LCD = </a:t>
            </a:r>
            <a:r>
              <a:rPr lang="en-US" dirty="0">
                <a:solidFill>
                  <a:srgbClr val="000099"/>
                </a:solidFill>
              </a:rPr>
              <a:t>1000</a:t>
            </a:r>
            <a:r>
              <a:rPr lang="en-US" dirty="0"/>
              <a:t>.  All the denominators are powers of 10, </a:t>
            </a:r>
          </a:p>
          <a:p>
            <a:pPr eaLnBrk="1" hangingPunct="1">
              <a:lnSpc>
                <a:spcPct val="150000"/>
              </a:lnSpc>
              <a:buNone/>
              <a:tabLst>
                <a:tab pos="457200" algn="l"/>
              </a:tabLst>
            </a:pPr>
            <a:r>
              <a:rPr lang="en-US" dirty="0"/>
              <a:t>	and 1000 is the largest. Write 6 as </a:t>
            </a:r>
          </a:p>
          <a:p>
            <a:pPr eaLnBrk="1" hangingPunct="1">
              <a:buNone/>
              <a:tabLst>
                <a:tab pos="457200" algn="l"/>
              </a:tabLst>
            </a:pPr>
            <a:endParaRPr lang="en-US" dirty="0"/>
          </a:p>
          <a:p>
            <a:pPr eaLnBrk="1" hangingPunct="1">
              <a:buNone/>
              <a:tabLst>
                <a:tab pos="457200" algn="l"/>
              </a:tabLst>
            </a:pPr>
            <a:r>
              <a:rPr lang="en-US" dirty="0"/>
              <a:t>		</a:t>
            </a:r>
          </a:p>
          <a:p>
            <a:pPr eaLnBrk="1" hangingPunct="1">
              <a:buNone/>
              <a:tabLst>
                <a:tab pos="457200" algn="l"/>
              </a:tabLst>
            </a:pPr>
            <a:endParaRPr lang="en-US" dirty="0"/>
          </a:p>
          <a:p>
            <a:pPr eaLnBrk="1" hangingPunct="1">
              <a:buNone/>
              <a:tabLst>
                <a:tab pos="457200" algn="l"/>
              </a:tabLst>
            </a:pPr>
            <a:endParaRPr lang="en-US" dirty="0"/>
          </a:p>
        </p:txBody>
      </p:sp>
      <p:graphicFrame>
        <p:nvGraphicFramePr>
          <p:cNvPr id="6149" name="Object 5"/>
          <p:cNvGraphicFramePr>
            <a:graphicFrameLocks noChangeAspect="1"/>
          </p:cNvGraphicFramePr>
          <p:nvPr/>
        </p:nvGraphicFramePr>
        <p:xfrm>
          <a:off x="2654300" y="1166877"/>
          <a:ext cx="1993900" cy="838200"/>
        </p:xfrm>
        <a:graphic>
          <a:graphicData uri="http://schemas.openxmlformats.org/presentationml/2006/ole">
            <mc:AlternateContent xmlns:mc="http://schemas.openxmlformats.org/markup-compatibility/2006">
              <mc:Choice xmlns:v="urn:schemas-microsoft-com:vml" Requires="v">
                <p:oleObj spid="_x0000_s16398" name="Equation" r:id="rId4" imgW="1993680" imgH="838080" progId="Equation.DSMT4">
                  <p:embed/>
                </p:oleObj>
              </mc:Choice>
              <mc:Fallback>
                <p:oleObj name="Equation" r:id="rId4" imgW="1993680" imgH="83808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1166877"/>
                        <a:ext cx="1993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5975925" y="2833260"/>
          <a:ext cx="355600" cy="838200"/>
        </p:xfrm>
        <a:graphic>
          <a:graphicData uri="http://schemas.openxmlformats.org/presentationml/2006/ole">
            <mc:AlternateContent xmlns:mc="http://schemas.openxmlformats.org/markup-compatibility/2006">
              <mc:Choice xmlns:v="urn:schemas-microsoft-com:vml" Requires="v">
                <p:oleObj spid="_x0000_s16399" name="Equation" r:id="rId6" imgW="355320" imgH="838080" progId="Equation.DSMT4">
                  <p:embed/>
                </p:oleObj>
              </mc:Choice>
              <mc:Fallback>
                <p:oleObj name="Equation" r:id="rId6" imgW="35532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5925" y="2833260"/>
                        <a:ext cx="35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0680" y="1420090"/>
            <a:ext cx="640080" cy="82296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58490" y="1420090"/>
            <a:ext cx="731520" cy="82296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000" name="Object 16"/>
          <p:cNvGraphicFramePr>
            <a:graphicFrameLocks noChangeAspect="1"/>
          </p:cNvGraphicFramePr>
          <p:nvPr/>
        </p:nvGraphicFramePr>
        <p:xfrm>
          <a:off x="3159990" y="1385455"/>
          <a:ext cx="3975100" cy="838200"/>
        </p:xfrm>
        <a:graphic>
          <a:graphicData uri="http://schemas.openxmlformats.org/presentationml/2006/ole">
            <mc:AlternateContent xmlns:mc="http://schemas.openxmlformats.org/markup-compatibility/2006">
              <mc:Choice xmlns:v="urn:schemas-microsoft-com:vml" Requires="v">
                <p:oleObj spid="_x0000_s55315" name="Equation" r:id="rId4" imgW="3974760" imgH="838080" progId="Equation.DSMT4">
                  <p:embed/>
                </p:oleObj>
              </mc:Choice>
              <mc:Fallback>
                <p:oleObj name="Equation" r:id="rId4" imgW="3974760" imgH="83808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990" y="1385455"/>
                        <a:ext cx="3975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5 (cont.)</a:t>
            </a:r>
            <a:endParaRPr lang="en-US" dirty="0">
              <a:solidFill>
                <a:schemeClr val="accent1">
                  <a:lumMod val="50000"/>
                </a:schemeClr>
              </a:solidFill>
            </a:endParaRPr>
          </a:p>
        </p:txBody>
      </p:sp>
      <p:sp>
        <p:nvSpPr>
          <p:cNvPr id="15362" name="Content Placeholder 2"/>
          <p:cNvSpPr>
            <a:spLocks noGrp="1"/>
          </p:cNvSpPr>
          <p:nvPr>
            <p:ph idx="1"/>
          </p:nvPr>
        </p:nvSpPr>
        <p:spPr>
          <a:xfrm>
            <a:off x="457200" y="4330005"/>
            <a:ext cx="8229600" cy="1384995"/>
          </a:xfrm>
        </p:spPr>
        <p:txBody>
          <a:bodyPr>
            <a:spAutoFit/>
          </a:bodyPr>
          <a:lstStyle/>
          <a:p>
            <a:r>
              <a:rPr lang="en-US" b="1" dirty="0"/>
              <a:t>Note: </a:t>
            </a:r>
            <a:r>
              <a:rPr lang="en-US" dirty="0"/>
              <a:t>The only prime factors of 1000 are 2’s and 5’s. And since neither 2 nor 5 is a factor of 6903, the answer will not reduce.</a:t>
            </a:r>
          </a:p>
        </p:txBody>
      </p:sp>
      <p:graphicFrame>
        <p:nvGraphicFramePr>
          <p:cNvPr id="21" name="Object 20"/>
          <p:cNvGraphicFramePr>
            <a:graphicFrameLocks noChangeAspect="1"/>
          </p:cNvGraphicFramePr>
          <p:nvPr/>
        </p:nvGraphicFramePr>
        <p:xfrm>
          <a:off x="530352" y="1371600"/>
          <a:ext cx="2476500" cy="838200"/>
        </p:xfrm>
        <a:graphic>
          <a:graphicData uri="http://schemas.openxmlformats.org/presentationml/2006/ole">
            <mc:AlternateContent xmlns:mc="http://schemas.openxmlformats.org/markup-compatibility/2006">
              <mc:Choice xmlns:v="urn:schemas-microsoft-com:vml" Requires="v">
                <p:oleObj spid="_x0000_s55316" name="Equation" r:id="rId6" imgW="2476440" imgH="838080" progId="Equation.DSMT4">
                  <p:embed/>
                </p:oleObj>
              </mc:Choice>
              <mc:Fallback>
                <p:oleObj name="Equation" r:id="rId6" imgW="2476440" imgH="83808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 y="1371600"/>
                        <a:ext cx="2476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3159990" y="2362200"/>
          <a:ext cx="3213100" cy="838200"/>
        </p:xfrm>
        <a:graphic>
          <a:graphicData uri="http://schemas.openxmlformats.org/presentationml/2006/ole">
            <mc:AlternateContent xmlns:mc="http://schemas.openxmlformats.org/markup-compatibility/2006">
              <mc:Choice xmlns:v="urn:schemas-microsoft-com:vml" Requires="v">
                <p:oleObj spid="_x0000_s55317" name="Equation" r:id="rId8" imgW="3213000" imgH="838080" progId="Equation.DSMT4">
                  <p:embed/>
                </p:oleObj>
              </mc:Choice>
              <mc:Fallback>
                <p:oleObj name="Equation" r:id="rId8" imgW="3213000" imgH="83808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990" y="2362200"/>
                        <a:ext cx="3213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3159990" y="3352800"/>
          <a:ext cx="1054100" cy="838200"/>
        </p:xfrm>
        <a:graphic>
          <a:graphicData uri="http://schemas.openxmlformats.org/presentationml/2006/ole">
            <mc:AlternateContent xmlns:mc="http://schemas.openxmlformats.org/markup-compatibility/2006">
              <mc:Choice xmlns:v="urn:schemas-microsoft-com:vml" Requires="v">
                <p:oleObj spid="_x0000_s55318" name="Equation" r:id="rId10" imgW="1054080" imgH="838080" progId="Equation.DSMT4">
                  <p:embed/>
                </p:oleObj>
              </mc:Choice>
              <mc:Fallback>
                <p:oleObj name="Equation" r:id="rId10" imgW="1054080" imgH="83808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9990" y="3352800"/>
                        <a:ext cx="1054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819400" y="3937948"/>
            <a:ext cx="3810000" cy="1066800"/>
          </a:xfrm>
          <a:prstGeom prst="line">
            <a:avLst/>
          </a:prstGeom>
          <a:ln w="317500">
            <a:solidFill>
              <a:srgbClr val="FFAFA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819400" y="3937948"/>
            <a:ext cx="3810000" cy="1066800"/>
          </a:xfrm>
          <a:prstGeom prst="line">
            <a:avLst/>
          </a:prstGeom>
          <a:ln w="317500">
            <a:solidFill>
              <a:srgbClr val="FFAFAF"/>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457200" y="182880"/>
            <a:ext cx="8229600" cy="914400"/>
          </a:xfrm>
        </p:spPr>
        <p:txBody>
          <a:bodyPr/>
          <a:lstStyle/>
          <a:p>
            <a:r>
              <a:rPr lang="en-US" dirty="0"/>
              <a:t>Addition with Fractions</a:t>
            </a:r>
          </a:p>
        </p:txBody>
      </p:sp>
      <p:sp>
        <p:nvSpPr>
          <p:cNvPr id="8" name="Content Placeholder 2"/>
          <p:cNvSpPr>
            <a:spLocks noGrp="1"/>
          </p:cNvSpPr>
          <p:nvPr>
            <p:ph idx="1"/>
          </p:nvPr>
        </p:nvSpPr>
        <p:spPr>
          <a:xfrm>
            <a:off x="457200" y="1280160"/>
            <a:ext cx="8229600" cy="4572000"/>
          </a:xfrm>
          <a:noFill/>
          <a:ln w="28575">
            <a:solidFill>
              <a:srgbClr val="FF0000"/>
            </a:solidFill>
          </a:ln>
        </p:spPr>
        <p:txBody>
          <a:bodyPr/>
          <a:lstStyle/>
          <a:p>
            <a:pPr algn="ctr"/>
            <a:r>
              <a:rPr lang="en-US" b="1" dirty="0">
                <a:solidFill>
                  <a:srgbClr val="000000"/>
                </a:solidFill>
              </a:rPr>
              <a:t>Common Error </a:t>
            </a:r>
          </a:p>
          <a:p>
            <a:r>
              <a:rPr lang="en-US" dirty="0">
                <a:solidFill>
                  <a:srgbClr val="000000"/>
                </a:solidFill>
              </a:rPr>
              <a:t>The following common error must be avoided: </a:t>
            </a:r>
          </a:p>
          <a:p>
            <a:pPr>
              <a:spcBef>
                <a:spcPts val="1800"/>
              </a:spcBef>
            </a:pPr>
            <a:r>
              <a:rPr lang="en-US" dirty="0">
                <a:solidFill>
                  <a:srgbClr val="000000"/>
                </a:solidFill>
              </a:rPr>
              <a:t>Find the sum</a:t>
            </a:r>
          </a:p>
          <a:p>
            <a:pPr>
              <a:lnSpc>
                <a:spcPct val="150000"/>
              </a:lnSpc>
              <a:spcBef>
                <a:spcPts val="1800"/>
              </a:spcBef>
            </a:pPr>
            <a:r>
              <a:rPr lang="en-US" b="1" dirty="0">
                <a:solidFill>
                  <a:srgbClr val="C00000"/>
                </a:solidFill>
              </a:rPr>
              <a:t>Incorrect Solution</a:t>
            </a:r>
          </a:p>
          <a:p>
            <a:pPr algn="ctr">
              <a:lnSpc>
                <a:spcPct val="150000"/>
              </a:lnSpc>
              <a:spcBef>
                <a:spcPts val="1800"/>
              </a:spcBef>
            </a:pPr>
            <a:endParaRPr lang="en-US" b="1" dirty="0">
              <a:solidFill>
                <a:srgbClr val="C00000"/>
              </a:solidFill>
            </a:endParaRPr>
          </a:p>
          <a:p>
            <a:pPr>
              <a:lnSpc>
                <a:spcPct val="200000"/>
              </a:lnSpc>
              <a:spcBef>
                <a:spcPts val="1800"/>
              </a:spcBef>
            </a:pPr>
            <a:r>
              <a:rPr lang="en-US" dirty="0">
                <a:solidFill>
                  <a:srgbClr val="000000"/>
                </a:solidFill>
              </a:rPr>
              <a:t>You </a:t>
            </a:r>
            <a:r>
              <a:rPr lang="en-US" b="1" dirty="0">
                <a:solidFill>
                  <a:srgbClr val="000000"/>
                </a:solidFill>
              </a:rPr>
              <a:t>cannot </a:t>
            </a:r>
            <a:r>
              <a:rPr lang="en-US" dirty="0">
                <a:solidFill>
                  <a:srgbClr val="000000"/>
                </a:solidFill>
              </a:rPr>
              <a:t>cancel across the + sign.</a:t>
            </a:r>
          </a:p>
        </p:txBody>
      </p:sp>
      <p:graphicFrame>
        <p:nvGraphicFramePr>
          <p:cNvPr id="9" name="Object 2"/>
          <p:cNvGraphicFramePr>
            <a:graphicFrameLocks noChangeAspect="1"/>
          </p:cNvGraphicFramePr>
          <p:nvPr/>
        </p:nvGraphicFramePr>
        <p:xfrm>
          <a:off x="2603500" y="2326944"/>
          <a:ext cx="901700" cy="838200"/>
        </p:xfrm>
        <a:graphic>
          <a:graphicData uri="http://schemas.openxmlformats.org/presentationml/2006/ole">
            <mc:AlternateContent xmlns:mc="http://schemas.openxmlformats.org/markup-compatibility/2006">
              <mc:Choice xmlns:v="urn:schemas-microsoft-com:vml" Requires="v">
                <p:oleObj spid="_x0000_s56330" name="Equation" r:id="rId3" imgW="901309" imgH="837836" progId="Equation.DSMT4">
                  <p:embed/>
                </p:oleObj>
              </mc:Choice>
              <mc:Fallback>
                <p:oleObj name="Equation" r:id="rId3" imgW="901309" imgH="837836"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2326944"/>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3092450" y="3931598"/>
          <a:ext cx="2959100" cy="1092200"/>
        </p:xfrm>
        <a:graphic>
          <a:graphicData uri="http://schemas.openxmlformats.org/presentationml/2006/ole">
            <mc:AlternateContent xmlns:mc="http://schemas.openxmlformats.org/markup-compatibility/2006">
              <mc:Choice xmlns:v="urn:schemas-microsoft-com:vml" Requires="v">
                <p:oleObj spid="_x0000_s56331" name="Equation" r:id="rId5" imgW="2959100" imgH="1092200" progId="Equation.DSMT4">
                  <p:embed/>
                </p:oleObj>
              </mc:Choice>
              <mc:Fallback>
                <p:oleObj name="Equation" r:id="rId5" imgW="2959100" imgH="10922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2450" y="3931598"/>
                        <a:ext cx="29591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2827360"/>
            <a:ext cx="5029200" cy="1143000"/>
          </a:xfrm>
          <a:prstGeom prst="ellipse">
            <a:avLst/>
          </a:prstGeom>
          <a:noFill/>
          <a:ln w="254000">
            <a:solidFill>
              <a:srgbClr val="CEEB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p:cNvSpPr>
            <a:spLocks noGrp="1"/>
          </p:cNvSpPr>
          <p:nvPr>
            <p:ph type="title"/>
          </p:nvPr>
        </p:nvSpPr>
        <p:spPr>
          <a:xfrm>
            <a:off x="457200" y="182880"/>
            <a:ext cx="8229600" cy="914400"/>
          </a:xfrm>
        </p:spPr>
        <p:txBody>
          <a:bodyPr/>
          <a:lstStyle/>
          <a:p>
            <a:r>
              <a:rPr lang="en-US" dirty="0"/>
              <a:t>Addition with Fractions</a:t>
            </a:r>
          </a:p>
        </p:txBody>
      </p:sp>
      <p:sp>
        <p:nvSpPr>
          <p:cNvPr id="6" name="Content Placeholder 2"/>
          <p:cNvSpPr>
            <a:spLocks noGrp="1"/>
          </p:cNvSpPr>
          <p:nvPr>
            <p:ph idx="1"/>
          </p:nvPr>
        </p:nvSpPr>
        <p:spPr>
          <a:xfrm>
            <a:off x="457200" y="1280160"/>
            <a:ext cx="8229600" cy="4572000"/>
          </a:xfrm>
          <a:noFill/>
          <a:ln w="28575">
            <a:solidFill>
              <a:srgbClr val="FF0000"/>
            </a:solidFill>
          </a:ln>
        </p:spPr>
        <p:txBody>
          <a:bodyPr/>
          <a:lstStyle/>
          <a:p>
            <a:pPr algn="ctr"/>
            <a:r>
              <a:rPr lang="en-US" b="1" dirty="0">
                <a:solidFill>
                  <a:srgbClr val="000000"/>
                </a:solidFill>
              </a:rPr>
              <a:t>Common Error (cont.) </a:t>
            </a:r>
          </a:p>
          <a:p>
            <a:r>
              <a:rPr lang="en-US" b="1" dirty="0">
                <a:solidFill>
                  <a:srgbClr val="008080"/>
                </a:solidFill>
              </a:rPr>
              <a:t>Correct Solution</a:t>
            </a:r>
          </a:p>
          <a:p>
            <a:r>
              <a:rPr lang="en-US" dirty="0">
                <a:solidFill>
                  <a:srgbClr val="000000"/>
                </a:solidFill>
              </a:rPr>
              <a:t>Use LCD = 6.</a:t>
            </a:r>
          </a:p>
          <a:p>
            <a:endParaRPr lang="en-US" dirty="0">
              <a:solidFill>
                <a:srgbClr val="000000"/>
              </a:solidFill>
            </a:endParaRPr>
          </a:p>
          <a:p>
            <a:pPr>
              <a:lnSpc>
                <a:spcPct val="150000"/>
              </a:lnSpc>
            </a:pPr>
            <a:endParaRPr lang="en-US" dirty="0">
              <a:solidFill>
                <a:srgbClr val="000000"/>
              </a:solidFill>
            </a:endParaRPr>
          </a:p>
          <a:p>
            <a:pPr>
              <a:lnSpc>
                <a:spcPct val="150000"/>
              </a:lnSpc>
            </a:pPr>
            <a:r>
              <a:rPr lang="en-US" b="1" dirty="0">
                <a:solidFill>
                  <a:srgbClr val="000000"/>
                </a:solidFill>
              </a:rPr>
              <a:t>NOW </a:t>
            </a:r>
            <a:r>
              <a:rPr lang="en-US" dirty="0">
                <a:solidFill>
                  <a:srgbClr val="000000"/>
                </a:solidFill>
              </a:rPr>
              <a:t>reduce.</a:t>
            </a:r>
          </a:p>
          <a:p>
            <a:endParaRPr lang="en-US" dirty="0"/>
          </a:p>
          <a:p>
            <a:endParaRPr lang="en-US" b="1" dirty="0">
              <a:solidFill>
                <a:srgbClr val="000000"/>
              </a:solidFill>
            </a:endParaRPr>
          </a:p>
        </p:txBody>
      </p:sp>
      <p:graphicFrame>
        <p:nvGraphicFramePr>
          <p:cNvPr id="7" name="Object 4"/>
          <p:cNvGraphicFramePr>
            <a:graphicFrameLocks noChangeAspect="1"/>
          </p:cNvGraphicFramePr>
          <p:nvPr/>
        </p:nvGraphicFramePr>
        <p:xfrm>
          <a:off x="2520950" y="2979738"/>
          <a:ext cx="4102100" cy="838200"/>
        </p:xfrm>
        <a:graphic>
          <a:graphicData uri="http://schemas.openxmlformats.org/presentationml/2006/ole">
            <mc:AlternateContent xmlns:mc="http://schemas.openxmlformats.org/markup-compatibility/2006">
              <mc:Choice xmlns:v="urn:schemas-microsoft-com:vml" Requires="v">
                <p:oleObj spid="_x0000_s57354" name="Equation" r:id="rId3" imgW="4101840" imgH="838080" progId="Equation.DSMT4">
                  <p:embed/>
                </p:oleObj>
              </mc:Choice>
              <mc:Fallback>
                <p:oleObj name="Equation" r:id="rId3" imgW="4101840" imgH="83808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2979738"/>
                        <a:ext cx="410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1905000" y="4757760"/>
          <a:ext cx="1993900" cy="965200"/>
        </p:xfrm>
        <a:graphic>
          <a:graphicData uri="http://schemas.openxmlformats.org/presentationml/2006/ole">
            <mc:AlternateContent xmlns:mc="http://schemas.openxmlformats.org/markup-compatibility/2006">
              <mc:Choice xmlns:v="urn:schemas-microsoft-com:vml" Requires="v">
                <p:oleObj spid="_x0000_s57355" name="Equation" r:id="rId5" imgW="1993900" imgH="965200" progId="Equation.DSMT4">
                  <p:embed/>
                </p:oleObj>
              </mc:Choice>
              <mc:Fallback>
                <p:oleObj name="Equation" r:id="rId5" imgW="1993900" imgH="9652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757760"/>
                        <a:ext cx="19939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038600" y="4884760"/>
            <a:ext cx="4572000" cy="707886"/>
          </a:xfrm>
          <a:prstGeom prst="rect">
            <a:avLst/>
          </a:prstGeom>
        </p:spPr>
        <p:txBody>
          <a:bodyPr>
            <a:spAutoFit/>
          </a:bodyPr>
          <a:lstStyle/>
          <a:p>
            <a:r>
              <a:rPr lang="en-US" sz="2000" dirty="0">
                <a:solidFill>
                  <a:srgbClr val="008080"/>
                </a:solidFill>
              </a:rPr>
              <a:t>2 is a factor in both the numerator and the denominator.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Addition with Fractions</a:t>
            </a:r>
          </a:p>
        </p:txBody>
      </p:sp>
      <p:sp>
        <p:nvSpPr>
          <p:cNvPr id="15362" name="Content Placeholder 2"/>
          <p:cNvSpPr>
            <a:spLocks noGrp="1"/>
          </p:cNvSpPr>
          <p:nvPr>
            <p:ph idx="1"/>
          </p:nvPr>
        </p:nvSpPr>
        <p:spPr>
          <a:xfrm>
            <a:off x="457200" y="1280160"/>
            <a:ext cx="8229600" cy="1772793"/>
          </a:xfrm>
          <a:solidFill>
            <a:srgbClr val="FFFFCC"/>
          </a:solidFill>
          <a:ln w="28575">
            <a:solidFill>
              <a:srgbClr val="000000"/>
            </a:solidFill>
          </a:ln>
        </p:spPr>
        <p:txBody>
          <a:bodyPr>
            <a:spAutoFit/>
          </a:bodyPr>
          <a:lstStyle/>
          <a:p>
            <a:pPr marL="342900" lvl="0" indent="-342900" algn="ctr" eaLnBrk="0" fontAlgn="base" hangingPunct="0">
              <a:spcAft>
                <a:spcPct val="0"/>
              </a:spcAft>
              <a:defRPr/>
            </a:pPr>
            <a:r>
              <a:rPr lang="en-US" b="1" dirty="0">
                <a:solidFill>
                  <a:srgbClr val="000000"/>
                </a:solidFill>
              </a:rPr>
              <a:t>Commutative Property of Addition</a:t>
            </a:r>
          </a:p>
          <a:p>
            <a:pPr marL="342900" lvl="0" indent="-342900" algn="ctr" eaLnBrk="0" fontAlgn="base" hangingPunct="0">
              <a:spcAft>
                <a:spcPct val="0"/>
              </a:spcAft>
              <a:defRPr/>
            </a:pPr>
            <a:endParaRPr lang="en-US" b="1" dirty="0">
              <a:solidFill>
                <a:srgbClr val="000000"/>
              </a:solidFill>
            </a:endParaRPr>
          </a:p>
          <a:p>
            <a:pPr marL="342900" lvl="0" indent="-342900" algn="ctr" eaLnBrk="0" fontAlgn="base" hangingPunct="0">
              <a:lnSpc>
                <a:spcPct val="150000"/>
              </a:lnSpc>
              <a:spcAft>
                <a:spcPct val="0"/>
              </a:spcAft>
              <a:defRPr/>
            </a:pPr>
            <a:endParaRPr lang="en-US" dirty="0">
              <a:solidFill>
                <a:srgbClr val="000000"/>
              </a:solidFill>
            </a:endParaRPr>
          </a:p>
        </p:txBody>
      </p:sp>
      <p:graphicFrame>
        <p:nvGraphicFramePr>
          <p:cNvPr id="18435" name="Object 3"/>
          <p:cNvGraphicFramePr>
            <a:graphicFrameLocks noChangeAspect="1"/>
          </p:cNvGraphicFramePr>
          <p:nvPr/>
        </p:nvGraphicFramePr>
        <p:xfrm>
          <a:off x="530352" y="1981200"/>
          <a:ext cx="6578600" cy="838200"/>
        </p:xfrm>
        <a:graphic>
          <a:graphicData uri="http://schemas.openxmlformats.org/presentationml/2006/ole">
            <mc:AlternateContent xmlns:mc="http://schemas.openxmlformats.org/markup-compatibility/2006">
              <mc:Choice xmlns:v="urn:schemas-microsoft-com:vml" Requires="v">
                <p:oleObj spid="_x0000_s18439" name="Equation" r:id="rId4" imgW="6578280" imgH="838080" progId="Equation.DSMT4">
                  <p:embed/>
                </p:oleObj>
              </mc:Choice>
              <mc:Fallback>
                <p:oleObj name="Equation" r:id="rId4" imgW="6578280" imgH="8380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52" y="1981200"/>
                        <a:ext cx="6578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Addition with Fractions</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2834640"/>
          </a:xfrm>
          <a:solidFill>
            <a:srgbClr val="FFFFCC"/>
          </a:solidFill>
          <a:ln w="28575">
            <a:solidFill>
              <a:srgbClr val="000000"/>
            </a:solidFill>
          </a:ln>
        </p:spPr>
        <p:txBody>
          <a:bodyPr/>
          <a:lstStyle/>
          <a:p>
            <a:pPr marL="342900" lvl="0" indent="-342900" algn="ctr" eaLnBrk="0" fontAlgn="base" hangingPunct="0">
              <a:spcAft>
                <a:spcPct val="0"/>
              </a:spcAft>
              <a:defRPr/>
            </a:pPr>
            <a:r>
              <a:rPr lang="en-US" b="1" dirty="0">
                <a:solidFill>
                  <a:srgbClr val="000000"/>
                </a:solidFill>
              </a:rPr>
              <a:t>Associative Property of Addition</a:t>
            </a:r>
          </a:p>
          <a:p>
            <a:pPr marL="342900" lvl="0" indent="-342900" eaLnBrk="0" fontAlgn="base" hangingPunct="0">
              <a:spcAft>
                <a:spcPct val="0"/>
              </a:spcAft>
              <a:defRPr/>
            </a:pPr>
            <a:endParaRPr lang="en-US" b="1" dirty="0">
              <a:solidFill>
                <a:srgbClr val="000000"/>
              </a:solidFill>
            </a:endParaRPr>
          </a:p>
          <a:p>
            <a:pPr marL="342900" lvl="0" indent="-342900" eaLnBrk="0" fontAlgn="base" hangingPunct="0">
              <a:spcAft>
                <a:spcPct val="0"/>
              </a:spcAft>
              <a:defRPr/>
            </a:pPr>
            <a:endParaRPr lang="en-US" b="1" dirty="0">
              <a:solidFill>
                <a:srgbClr val="000000"/>
              </a:solidFill>
            </a:endParaRPr>
          </a:p>
          <a:p>
            <a:pPr marL="342900" lvl="0" indent="-342900" eaLnBrk="0" fontAlgn="base" hangingPunct="0">
              <a:spcAft>
                <a:spcPct val="0"/>
              </a:spcAft>
              <a:defRPr/>
            </a:pPr>
            <a:endParaRPr lang="en-US" dirty="0">
              <a:solidFill>
                <a:srgbClr val="000000"/>
              </a:solidFill>
            </a:endParaRPr>
          </a:p>
          <a:p>
            <a:pPr marL="342900" lvl="0" indent="-342900" eaLnBrk="0" fontAlgn="base" hangingPunct="0">
              <a:spcAft>
                <a:spcPct val="0"/>
              </a:spcAft>
              <a:defRPr/>
            </a:pPr>
            <a:endParaRPr lang="en-US" dirty="0">
              <a:solidFill>
                <a:srgbClr val="000000"/>
              </a:solidFill>
            </a:endParaRPr>
          </a:p>
          <a:p>
            <a:pPr marL="342900" lvl="0" indent="-342900" eaLnBrk="0" fontAlgn="base" hangingPunct="0">
              <a:spcAft>
                <a:spcPct val="0"/>
              </a:spcAft>
              <a:defRPr/>
            </a:pPr>
            <a:endParaRPr lang="en-US" dirty="0">
              <a:solidFill>
                <a:srgbClr val="000000"/>
              </a:solidFill>
            </a:endParaRPr>
          </a:p>
          <a:p>
            <a:pPr eaLnBrk="1" hangingPunct="1">
              <a:buNone/>
            </a:pPr>
            <a:endParaRPr lang="en-US" i="0" dirty="0">
              <a:solidFill>
                <a:schemeClr val="tx1"/>
              </a:solidFill>
            </a:endParaRPr>
          </a:p>
          <a:p>
            <a:pPr eaLnBrk="1" hangingPunct="1">
              <a:buNone/>
            </a:pPr>
            <a:endParaRPr lang="en-US" i="0" dirty="0">
              <a:solidFill>
                <a:schemeClr val="tx1"/>
              </a:solidFill>
            </a:endParaRPr>
          </a:p>
        </p:txBody>
      </p:sp>
      <p:graphicFrame>
        <p:nvGraphicFramePr>
          <p:cNvPr id="5" name="Object 4"/>
          <p:cNvGraphicFramePr>
            <a:graphicFrameLocks noChangeAspect="1"/>
          </p:cNvGraphicFramePr>
          <p:nvPr/>
        </p:nvGraphicFramePr>
        <p:xfrm>
          <a:off x="530352" y="1905000"/>
          <a:ext cx="6591300" cy="1993900"/>
        </p:xfrm>
        <a:graphic>
          <a:graphicData uri="http://schemas.openxmlformats.org/presentationml/2006/ole">
            <mc:AlternateContent xmlns:mc="http://schemas.openxmlformats.org/markup-compatibility/2006">
              <mc:Choice xmlns:v="urn:schemas-microsoft-com:vml" Requires="v">
                <p:oleObj spid="_x0000_s19462" name="Equation" r:id="rId4" imgW="6591240" imgH="1993680" progId="Equation.DSMT4">
                  <p:embed/>
                </p:oleObj>
              </mc:Choice>
              <mc:Fallback>
                <p:oleObj name="Equation" r:id="rId4" imgW="6591240" imgH="19936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52" y="1905000"/>
                        <a:ext cx="6591300"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Objectives</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marL="457200" indent="-457200" eaLnBrk="1" hangingPunct="1">
              <a:buFont typeface="Courier New" pitchFamily="49" charset="0"/>
              <a:buChar char="o"/>
            </a:pPr>
            <a:r>
              <a:rPr lang="en-US" i="0" dirty="0">
                <a:solidFill>
                  <a:schemeClr val="tx1"/>
                </a:solidFill>
              </a:rPr>
              <a:t>Be able to add fractions with the same denominator. </a:t>
            </a:r>
          </a:p>
          <a:p>
            <a:pPr marL="457200" indent="-457200" eaLnBrk="1" hangingPunct="1">
              <a:buFont typeface="Courier New" pitchFamily="49" charset="0"/>
              <a:buChar char="o"/>
            </a:pPr>
            <a:r>
              <a:rPr lang="en-US" i="0" dirty="0">
                <a:solidFill>
                  <a:schemeClr val="tx1"/>
                </a:solidFill>
              </a:rPr>
              <a:t>Be able to add fractions with different denominators.</a:t>
            </a:r>
          </a:p>
          <a:p>
            <a:pPr marL="457200" indent="-457200" eaLnBrk="1" hangingPunct="1">
              <a:buFont typeface="Courier New" pitchFamily="49" charset="0"/>
              <a:buChar char="o"/>
            </a:pPr>
            <a:r>
              <a:rPr lang="en-US" i="0" dirty="0">
                <a:solidFill>
                  <a:schemeClr val="tx1"/>
                </a:solidFill>
              </a:rPr>
              <a:t>Be able to subtract fractions with the same denominator.</a:t>
            </a:r>
          </a:p>
          <a:p>
            <a:pPr marL="457200" indent="-457200" eaLnBrk="1" hangingPunct="1">
              <a:buFont typeface="Courier New" pitchFamily="49" charset="0"/>
              <a:buChar char="o"/>
            </a:pPr>
            <a:r>
              <a:rPr lang="en-US" i="0" dirty="0">
                <a:solidFill>
                  <a:schemeClr val="tx1"/>
                </a:solidFill>
              </a:rPr>
              <a:t>Be able to subtract fractions with different denominators.</a:t>
            </a:r>
          </a:p>
          <a:p>
            <a:pPr marL="457200" indent="-457200" eaLnBrk="1" hangingPunct="1">
              <a:buFont typeface="Courier New" pitchFamily="49" charset="0"/>
              <a:buChar char="o"/>
            </a:pPr>
            <a:r>
              <a:rPr lang="en-US" i="0" dirty="0">
                <a:solidFill>
                  <a:schemeClr val="tx1"/>
                </a:solidFill>
              </a:rPr>
              <a:t>Learn how to add and subtract fractions with variables in the numerators or denominators.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Subtraction with Fractions</a:t>
            </a:r>
          </a:p>
        </p:txBody>
      </p:sp>
      <p:sp>
        <p:nvSpPr>
          <p:cNvPr id="4" name="Content Placeholder 2"/>
          <p:cNvSpPr>
            <a:spLocks noGrp="1"/>
          </p:cNvSpPr>
          <p:nvPr>
            <p:ph idx="1"/>
          </p:nvPr>
        </p:nvSpPr>
        <p:spPr>
          <a:xfrm>
            <a:off x="457200" y="1280160"/>
            <a:ext cx="8229600" cy="2148840"/>
          </a:xfrm>
          <a:solidFill>
            <a:srgbClr val="FFFFCC"/>
          </a:solidFill>
          <a:ln w="28575">
            <a:solidFill>
              <a:srgbClr val="000000"/>
            </a:solidFill>
          </a:ln>
        </p:spPr>
        <p:txBody>
          <a:bodyPr/>
          <a:lstStyle/>
          <a:p>
            <a:pPr algn="ctr">
              <a:buNone/>
            </a:pPr>
            <a:r>
              <a:rPr lang="en-US" b="1" i="0" dirty="0">
                <a:solidFill>
                  <a:srgbClr val="000000"/>
                </a:solidFill>
              </a:rPr>
              <a:t>To Subtract Two Fractions with the Same Denominator</a:t>
            </a:r>
          </a:p>
          <a:p>
            <a:pPr>
              <a:buNone/>
            </a:pPr>
            <a:r>
              <a:rPr lang="en-US" b="1" i="0" dirty="0">
                <a:solidFill>
                  <a:srgbClr val="000000"/>
                </a:solidFill>
              </a:rPr>
              <a:t>1.  </a:t>
            </a:r>
            <a:r>
              <a:rPr lang="en-US" i="0" dirty="0">
                <a:solidFill>
                  <a:srgbClr val="000000"/>
                </a:solidFill>
              </a:rPr>
              <a:t>Subtract the numerators.</a:t>
            </a:r>
          </a:p>
          <a:p>
            <a:pPr>
              <a:buNone/>
            </a:pPr>
            <a:r>
              <a:rPr lang="en-US" b="1" i="0" dirty="0">
                <a:solidFill>
                  <a:srgbClr val="000000"/>
                </a:solidFill>
              </a:rPr>
              <a:t>2.  </a:t>
            </a:r>
            <a:r>
              <a:rPr lang="en-US" i="0" dirty="0">
                <a:solidFill>
                  <a:srgbClr val="000000"/>
                </a:solidFill>
              </a:rPr>
              <a:t>Keep the common denominator</a:t>
            </a:r>
          </a:p>
          <a:p>
            <a:pPr>
              <a:buNone/>
            </a:pPr>
            <a:r>
              <a:rPr lang="en-US" b="1" i="0" dirty="0">
                <a:solidFill>
                  <a:srgbClr val="000000"/>
                </a:solidFill>
              </a:rPr>
              <a:t>3. </a:t>
            </a:r>
            <a:r>
              <a:rPr lang="en-US" i="0" dirty="0">
                <a:solidFill>
                  <a:srgbClr val="000000"/>
                </a:solidFill>
              </a:rPr>
              <a:t> Reduce if possible.</a:t>
            </a:r>
            <a:endParaRPr lang="en-US" b="1" i="0" dirty="0">
              <a:solidFill>
                <a:srgbClr val="000000"/>
              </a:solidFill>
            </a:endParaRPr>
          </a:p>
          <a:p>
            <a:pPr>
              <a:buNone/>
            </a:pPr>
            <a:endParaRPr lang="en-US" i="0" dirty="0">
              <a:solidFill>
                <a:srgbClr val="000000"/>
              </a:solidFill>
            </a:endParaRPr>
          </a:p>
        </p:txBody>
      </p:sp>
      <p:graphicFrame>
        <p:nvGraphicFramePr>
          <p:cNvPr id="5" name="Object 4"/>
          <p:cNvGraphicFramePr>
            <a:graphicFrameLocks noChangeAspect="1"/>
          </p:cNvGraphicFramePr>
          <p:nvPr/>
        </p:nvGraphicFramePr>
        <p:xfrm>
          <a:off x="5753100" y="2177526"/>
          <a:ext cx="1866900" cy="838200"/>
        </p:xfrm>
        <a:graphic>
          <a:graphicData uri="http://schemas.openxmlformats.org/presentationml/2006/ole">
            <mc:AlternateContent xmlns:mc="http://schemas.openxmlformats.org/markup-compatibility/2006">
              <mc:Choice xmlns:v="urn:schemas-microsoft-com:vml" Requires="v">
                <p:oleObj spid="_x0000_s21510" name="Equation" r:id="rId3" imgW="1866600" imgH="838080" progId="Equation.DSMT4">
                  <p:embed/>
                </p:oleObj>
              </mc:Choice>
              <mc:Fallback>
                <p:oleObj name="Equation" r:id="rId3" imgW="1866600" imgH="838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177526"/>
                        <a:ext cx="186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6</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i="0" dirty="0">
                <a:solidFill>
                  <a:schemeClr val="tx1"/>
                </a:solidFill>
              </a:rPr>
              <a:t>Find the difference:</a:t>
            </a:r>
          </a:p>
          <a:p>
            <a:pPr eaLnBrk="1" hangingPunct="1">
              <a:buNone/>
            </a:pPr>
            <a:r>
              <a:rPr lang="en-US" b="1" dirty="0">
                <a:solidFill>
                  <a:schemeClr val="tx1"/>
                </a:solidFill>
              </a:rPr>
              <a:t>Solution</a:t>
            </a:r>
          </a:p>
          <a:p>
            <a:pPr eaLnBrk="1" hangingPunct="1">
              <a:buNone/>
            </a:pPr>
            <a:endParaRPr lang="en-US" b="1" i="0" dirty="0">
              <a:solidFill>
                <a:schemeClr val="tx1"/>
              </a:solidFill>
            </a:endParaRPr>
          </a:p>
          <a:p>
            <a:pPr eaLnBrk="1" hangingPunct="1">
              <a:buNone/>
            </a:pPr>
            <a:endParaRPr lang="en-US" b="1" dirty="0">
              <a:solidFill>
                <a:schemeClr val="tx1"/>
              </a:solidFill>
            </a:endParaRPr>
          </a:p>
          <a:p>
            <a:pPr eaLnBrk="1" hangingPunct="1">
              <a:buNone/>
            </a:pPr>
            <a:endParaRPr lang="en-US" b="1" i="0" dirty="0">
              <a:solidFill>
                <a:schemeClr val="tx1"/>
              </a:solidFill>
            </a:endParaRPr>
          </a:p>
          <a:p>
            <a:r>
              <a:rPr lang="en-US" dirty="0"/>
              <a:t>The difference is reduced just as any fraction is reduced.</a:t>
            </a:r>
            <a:endParaRPr lang="en-US" b="1" i="0" dirty="0">
              <a:solidFill>
                <a:schemeClr val="tx1"/>
              </a:solidFill>
            </a:endParaRPr>
          </a:p>
          <a:p>
            <a:pPr eaLnBrk="1" hangingPunct="1">
              <a:buNone/>
            </a:pPr>
            <a:endParaRPr lang="en-US" i="0" dirty="0">
              <a:solidFill>
                <a:schemeClr val="tx1"/>
              </a:solidFill>
            </a:endParaRPr>
          </a:p>
          <a:p>
            <a:pPr eaLnBrk="1" hangingPunct="1">
              <a:buNone/>
            </a:pPr>
            <a:endParaRPr lang="en-US" i="0" dirty="0">
              <a:solidFill>
                <a:schemeClr val="tx1"/>
              </a:solidFill>
            </a:endParaRPr>
          </a:p>
        </p:txBody>
      </p:sp>
      <p:graphicFrame>
        <p:nvGraphicFramePr>
          <p:cNvPr id="5" name="Object 4"/>
          <p:cNvGraphicFramePr>
            <a:graphicFrameLocks noChangeAspect="1"/>
          </p:cNvGraphicFramePr>
          <p:nvPr/>
        </p:nvGraphicFramePr>
        <p:xfrm>
          <a:off x="1250950" y="2654300"/>
          <a:ext cx="1143000" cy="838200"/>
        </p:xfrm>
        <a:graphic>
          <a:graphicData uri="http://schemas.openxmlformats.org/presentationml/2006/ole">
            <mc:AlternateContent xmlns:mc="http://schemas.openxmlformats.org/markup-compatibility/2006">
              <mc:Choice xmlns:v="urn:schemas-microsoft-com:vml" Requires="v">
                <p:oleObj spid="_x0000_s22554" name="Equation" r:id="rId4" imgW="1143000" imgH="838080" progId="Equation.DSMT4">
                  <p:embed/>
                </p:oleObj>
              </mc:Choice>
              <mc:Fallback>
                <p:oleObj name="Equation" r:id="rId4" imgW="1143000" imgH="8380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2654300"/>
                        <a:ext cx="1143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514600" y="2654300"/>
          <a:ext cx="1028700" cy="838200"/>
        </p:xfrm>
        <a:graphic>
          <a:graphicData uri="http://schemas.openxmlformats.org/presentationml/2006/ole">
            <mc:AlternateContent xmlns:mc="http://schemas.openxmlformats.org/markup-compatibility/2006">
              <mc:Choice xmlns:v="urn:schemas-microsoft-com:vml" Requires="v">
                <p:oleObj spid="_x0000_s22555" name="Equation" r:id="rId6" imgW="1028520" imgH="838080" progId="Equation.DSMT4">
                  <p:embed/>
                </p:oleObj>
              </mc:Choice>
              <mc:Fallback>
                <p:oleObj name="Equation" r:id="rId6" imgW="102852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654300"/>
                        <a:ext cx="1028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419600" y="2667000"/>
          <a:ext cx="850900" cy="838200"/>
        </p:xfrm>
        <a:graphic>
          <a:graphicData uri="http://schemas.openxmlformats.org/presentationml/2006/ole">
            <mc:AlternateContent xmlns:mc="http://schemas.openxmlformats.org/markup-compatibility/2006">
              <mc:Choice xmlns:v="urn:schemas-microsoft-com:vml" Requires="v">
                <p:oleObj spid="_x0000_s22556" name="Equation" r:id="rId8" imgW="850680" imgH="838080" progId="Equation.DSMT4">
                  <p:embed/>
                </p:oleObj>
              </mc:Choice>
              <mc:Fallback>
                <p:oleObj name="Equation" r:id="rId8" imgW="850680" imgH="8380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667000"/>
                        <a:ext cx="850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rot="5400000" flipH="1" flipV="1">
            <a:off x="4660900" y="319405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4648200" y="273685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9157" name="Object 5"/>
          <p:cNvGraphicFramePr>
            <a:graphicFrameLocks noChangeAspect="1"/>
          </p:cNvGraphicFramePr>
          <p:nvPr/>
        </p:nvGraphicFramePr>
        <p:xfrm>
          <a:off x="5410200" y="2654300"/>
          <a:ext cx="533400" cy="838200"/>
        </p:xfrm>
        <a:graphic>
          <a:graphicData uri="http://schemas.openxmlformats.org/presentationml/2006/ole">
            <mc:AlternateContent xmlns:mc="http://schemas.openxmlformats.org/markup-compatibility/2006">
              <mc:Choice xmlns:v="urn:schemas-microsoft-com:vml" Requires="v">
                <p:oleObj spid="_x0000_s22557" name="Equation" r:id="rId10" imgW="533160" imgH="838080" progId="Equation.DSMT4">
                  <p:embed/>
                </p:oleObj>
              </mc:Choice>
              <mc:Fallback>
                <p:oleObj name="Equation" r:id="rId10" imgW="53316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654300"/>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3638550" y="2654300"/>
          <a:ext cx="698500" cy="838200"/>
        </p:xfrm>
        <a:graphic>
          <a:graphicData uri="http://schemas.openxmlformats.org/presentationml/2006/ole">
            <mc:AlternateContent xmlns:mc="http://schemas.openxmlformats.org/markup-compatibility/2006">
              <mc:Choice xmlns:v="urn:schemas-microsoft-com:vml" Requires="v">
                <p:oleObj spid="_x0000_s22558" name="Equation" r:id="rId12" imgW="698400" imgH="838080" progId="Equation.DSMT4">
                  <p:embed/>
                </p:oleObj>
              </mc:Choice>
              <mc:Fallback>
                <p:oleObj name="Equation" r:id="rId12" imgW="698400" imgH="83808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8550" y="2654300"/>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5" name="Object 7"/>
          <p:cNvGraphicFramePr>
            <a:graphicFrameLocks noChangeAspect="1"/>
          </p:cNvGraphicFramePr>
          <p:nvPr/>
        </p:nvGraphicFramePr>
        <p:xfrm>
          <a:off x="3523670" y="1143000"/>
          <a:ext cx="1143000" cy="838200"/>
        </p:xfrm>
        <a:graphic>
          <a:graphicData uri="http://schemas.openxmlformats.org/presentationml/2006/ole">
            <mc:AlternateContent xmlns:mc="http://schemas.openxmlformats.org/markup-compatibility/2006">
              <mc:Choice xmlns:v="urn:schemas-microsoft-com:vml" Requires="v">
                <p:oleObj spid="_x0000_s22559" name="Equation" r:id="rId14" imgW="1143000" imgH="838080" progId="Equation.DSMT4">
                  <p:embed/>
                </p:oleObj>
              </mc:Choice>
              <mc:Fallback>
                <p:oleObj name="Equation" r:id="rId14" imgW="1143000" imgH="8380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3670" y="1143000"/>
                        <a:ext cx="1143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1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7</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i="0" dirty="0">
                <a:solidFill>
                  <a:schemeClr val="tx1"/>
                </a:solidFill>
              </a:rPr>
              <a:t>Find the difference:</a:t>
            </a:r>
          </a:p>
          <a:p>
            <a:pPr eaLnBrk="1" hangingPunct="1">
              <a:buNone/>
            </a:pPr>
            <a:r>
              <a:rPr lang="en-US" b="1" dirty="0">
                <a:solidFill>
                  <a:schemeClr val="tx1"/>
                </a:solidFill>
              </a:rPr>
              <a:t>Solution</a:t>
            </a:r>
          </a:p>
          <a:p>
            <a:pPr eaLnBrk="1" hangingPunct="1">
              <a:buNone/>
            </a:pPr>
            <a:endParaRPr lang="en-US" b="1" i="0" dirty="0">
              <a:solidFill>
                <a:schemeClr val="tx1"/>
              </a:solidFill>
            </a:endParaRPr>
          </a:p>
          <a:p>
            <a:pPr eaLnBrk="1" hangingPunct="1">
              <a:buNone/>
            </a:pPr>
            <a:endParaRPr lang="en-US" b="1" dirty="0">
              <a:solidFill>
                <a:schemeClr val="tx1"/>
              </a:solidFill>
            </a:endParaRPr>
          </a:p>
          <a:p>
            <a:pPr eaLnBrk="1" hangingPunct="1">
              <a:buNone/>
            </a:pPr>
            <a:endParaRPr lang="en-US" b="1" i="0" dirty="0">
              <a:solidFill>
                <a:schemeClr val="tx1"/>
              </a:solidFill>
            </a:endParaRPr>
          </a:p>
          <a:p>
            <a:r>
              <a:rPr lang="en-US" dirty="0"/>
              <a:t>The difference is negative because a larger number is subtracted from a smaller number.</a:t>
            </a:r>
            <a:endParaRPr lang="en-US" b="1" i="0" dirty="0">
              <a:solidFill>
                <a:schemeClr val="tx1"/>
              </a:solidFill>
            </a:endParaRPr>
          </a:p>
          <a:p>
            <a:pPr eaLnBrk="1" hangingPunct="1">
              <a:buNone/>
            </a:pPr>
            <a:endParaRPr lang="en-US" i="0" dirty="0">
              <a:solidFill>
                <a:schemeClr val="tx1"/>
              </a:solidFill>
            </a:endParaRPr>
          </a:p>
          <a:p>
            <a:pPr eaLnBrk="1" hangingPunct="1">
              <a:buNone/>
            </a:pPr>
            <a:endParaRPr lang="en-US" i="0" dirty="0">
              <a:solidFill>
                <a:schemeClr val="tx1"/>
              </a:solidFill>
            </a:endParaRPr>
          </a:p>
        </p:txBody>
      </p:sp>
      <p:graphicFrame>
        <p:nvGraphicFramePr>
          <p:cNvPr id="5" name="Object 4"/>
          <p:cNvGraphicFramePr>
            <a:graphicFrameLocks noChangeAspect="1"/>
          </p:cNvGraphicFramePr>
          <p:nvPr/>
        </p:nvGraphicFramePr>
        <p:xfrm>
          <a:off x="1257300" y="2660650"/>
          <a:ext cx="1130300" cy="838200"/>
        </p:xfrm>
        <a:graphic>
          <a:graphicData uri="http://schemas.openxmlformats.org/presentationml/2006/ole">
            <mc:AlternateContent xmlns:mc="http://schemas.openxmlformats.org/markup-compatibility/2006">
              <mc:Choice xmlns:v="urn:schemas-microsoft-com:vml" Requires="v">
                <p:oleObj spid="_x0000_s24598" name="Equation" r:id="rId4" imgW="1130040" imgH="838080" progId="Equation.DSMT4">
                  <p:embed/>
                </p:oleObj>
              </mc:Choice>
              <mc:Fallback>
                <p:oleObj name="Equation" r:id="rId4" imgW="1130040" imgH="8380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2660650"/>
                        <a:ext cx="1130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2432050" y="2660650"/>
          <a:ext cx="1193800" cy="838200"/>
        </p:xfrm>
        <a:graphic>
          <a:graphicData uri="http://schemas.openxmlformats.org/presentationml/2006/ole">
            <mc:AlternateContent xmlns:mc="http://schemas.openxmlformats.org/markup-compatibility/2006">
              <mc:Choice xmlns:v="urn:schemas-microsoft-com:vml" Requires="v">
                <p:oleObj spid="_x0000_s24599" name="Equation" r:id="rId6" imgW="1193760" imgH="838080" progId="Equation.DSMT4">
                  <p:embed/>
                </p:oleObj>
              </mc:Choice>
              <mc:Fallback>
                <p:oleObj name="Equation" r:id="rId6" imgW="119376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050" y="2660650"/>
                        <a:ext cx="1193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4654550" y="2660650"/>
          <a:ext cx="939800" cy="838200"/>
        </p:xfrm>
        <a:graphic>
          <a:graphicData uri="http://schemas.openxmlformats.org/presentationml/2006/ole">
            <mc:AlternateContent xmlns:mc="http://schemas.openxmlformats.org/markup-compatibility/2006">
              <mc:Choice xmlns:v="urn:schemas-microsoft-com:vml" Requires="v">
                <p:oleObj spid="_x0000_s24600" name="Equation" r:id="rId8" imgW="939600" imgH="838080" progId="Equation.DSMT4">
                  <p:embed/>
                </p:oleObj>
              </mc:Choice>
              <mc:Fallback>
                <p:oleObj name="Equation" r:id="rId8" imgW="939600" imgH="8380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4550" y="2660650"/>
                        <a:ext cx="93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3676650" y="2660650"/>
          <a:ext cx="914400" cy="838200"/>
        </p:xfrm>
        <a:graphic>
          <a:graphicData uri="http://schemas.openxmlformats.org/presentationml/2006/ole">
            <mc:AlternateContent xmlns:mc="http://schemas.openxmlformats.org/markup-compatibility/2006">
              <mc:Choice xmlns:v="urn:schemas-microsoft-com:vml" Requires="v">
                <p:oleObj spid="_x0000_s24601" name="Equation" r:id="rId10" imgW="914400" imgH="838080" progId="Equation.DSMT4">
                  <p:embed/>
                </p:oleObj>
              </mc:Choice>
              <mc:Fallback>
                <p:oleObj name="Equation" r:id="rId10" imgW="91440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6650" y="2660650"/>
                        <a:ext cx="914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7"/>
          <p:cNvGraphicFramePr>
            <a:graphicFrameLocks noChangeAspect="1"/>
          </p:cNvGraphicFramePr>
          <p:nvPr/>
        </p:nvGraphicFramePr>
        <p:xfrm>
          <a:off x="3441700" y="1130300"/>
          <a:ext cx="1130300" cy="838200"/>
        </p:xfrm>
        <a:graphic>
          <a:graphicData uri="http://schemas.openxmlformats.org/presentationml/2006/ole">
            <mc:AlternateContent xmlns:mc="http://schemas.openxmlformats.org/markup-compatibility/2006">
              <mc:Choice xmlns:v="urn:schemas-microsoft-com:vml" Requires="v">
                <p:oleObj spid="_x0000_s24602" name="Equation" r:id="rId12" imgW="1130040" imgH="838080" progId="Equation.DSMT4">
                  <p:embed/>
                </p:oleObj>
              </mc:Choice>
              <mc:Fallback>
                <p:oleObj name="Equation" r:id="rId12" imgW="1130040" imgH="8380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1700" y="1130300"/>
                        <a:ext cx="1130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Subtraction with Fractions</a:t>
            </a:r>
          </a:p>
        </p:txBody>
      </p:sp>
      <p:sp>
        <p:nvSpPr>
          <p:cNvPr id="4"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buNone/>
            </a:pPr>
            <a:r>
              <a:rPr lang="en-US" b="1" i="0" dirty="0">
                <a:solidFill>
                  <a:srgbClr val="000000"/>
                </a:solidFill>
              </a:rPr>
              <a:t>To Subtract Two Fractions with Different Denominators</a:t>
            </a:r>
          </a:p>
          <a:p>
            <a:pPr>
              <a:buNone/>
            </a:pPr>
            <a:r>
              <a:rPr lang="en-US" b="1" i="0" dirty="0">
                <a:solidFill>
                  <a:srgbClr val="000000"/>
                </a:solidFill>
              </a:rPr>
              <a:t>1.  </a:t>
            </a:r>
            <a:r>
              <a:rPr lang="en-US" i="0" dirty="0">
                <a:solidFill>
                  <a:srgbClr val="000000"/>
                </a:solidFill>
              </a:rPr>
              <a:t>Find the least common denominator (LCD).</a:t>
            </a:r>
          </a:p>
          <a:p>
            <a:pPr marL="403225" indent="-403225">
              <a:buNone/>
            </a:pPr>
            <a:r>
              <a:rPr lang="en-US" b="1" i="0" dirty="0">
                <a:solidFill>
                  <a:srgbClr val="000000"/>
                </a:solidFill>
              </a:rPr>
              <a:t>2.  </a:t>
            </a:r>
            <a:r>
              <a:rPr lang="en-US" i="0" dirty="0">
                <a:solidFill>
                  <a:srgbClr val="000000"/>
                </a:solidFill>
              </a:rPr>
              <a:t>Change each fraction to an equal fraction with that denominator.</a:t>
            </a:r>
          </a:p>
          <a:p>
            <a:pPr>
              <a:buNone/>
            </a:pPr>
            <a:r>
              <a:rPr lang="en-US" b="1" i="0" dirty="0">
                <a:solidFill>
                  <a:srgbClr val="000000"/>
                </a:solidFill>
              </a:rPr>
              <a:t>3. </a:t>
            </a:r>
            <a:r>
              <a:rPr lang="en-US" i="0" dirty="0">
                <a:solidFill>
                  <a:srgbClr val="000000"/>
                </a:solidFill>
              </a:rPr>
              <a:t> Subtract the new fractions.</a:t>
            </a:r>
          </a:p>
          <a:p>
            <a:pPr>
              <a:buNone/>
            </a:pPr>
            <a:r>
              <a:rPr lang="en-US" b="1" i="0" dirty="0">
                <a:solidFill>
                  <a:srgbClr val="000000"/>
                </a:solidFill>
              </a:rPr>
              <a:t>4</a:t>
            </a:r>
            <a:r>
              <a:rPr lang="en-US" i="0" dirty="0">
                <a:solidFill>
                  <a:srgbClr val="000000"/>
                </a:solidFill>
              </a:rPr>
              <a:t>.  Reduce, if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8</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tabLst>
                <a:tab pos="457200" algn="l"/>
              </a:tabLst>
            </a:pPr>
            <a:r>
              <a:rPr lang="en-US" dirty="0"/>
              <a:t>Find the difference:</a:t>
            </a:r>
          </a:p>
          <a:p>
            <a:pPr eaLnBrk="1" hangingPunct="1">
              <a:buNone/>
              <a:tabLst>
                <a:tab pos="457200" algn="l"/>
              </a:tabLst>
            </a:pPr>
            <a:r>
              <a:rPr lang="en-US" b="1" dirty="0"/>
              <a:t>Solution</a:t>
            </a:r>
          </a:p>
          <a:p>
            <a:pPr eaLnBrk="1" hangingPunct="1">
              <a:buNone/>
              <a:tabLst>
                <a:tab pos="457200" algn="l"/>
              </a:tabLst>
            </a:pPr>
            <a:r>
              <a:rPr lang="en-US" b="1" dirty="0"/>
              <a:t>a.	</a:t>
            </a:r>
            <a:r>
              <a:rPr lang="en-US" dirty="0"/>
              <a:t>Find the LCD. </a:t>
            </a:r>
          </a:p>
        </p:txBody>
      </p:sp>
      <p:graphicFrame>
        <p:nvGraphicFramePr>
          <p:cNvPr id="6149" name="Object 5"/>
          <p:cNvGraphicFramePr>
            <a:graphicFrameLocks noChangeAspect="1"/>
          </p:cNvGraphicFramePr>
          <p:nvPr/>
        </p:nvGraphicFramePr>
        <p:xfrm>
          <a:off x="3492500" y="1129145"/>
          <a:ext cx="1155700" cy="838200"/>
        </p:xfrm>
        <a:graphic>
          <a:graphicData uri="http://schemas.openxmlformats.org/presentationml/2006/ole">
            <mc:AlternateContent xmlns:mc="http://schemas.openxmlformats.org/markup-compatibility/2006">
              <mc:Choice xmlns:v="urn:schemas-microsoft-com:vml" Requires="v">
                <p:oleObj spid="_x0000_s26638" name="Equation" r:id="rId4" imgW="1155600" imgH="838080" progId="Equation.DSMT4">
                  <p:embed/>
                </p:oleObj>
              </mc:Choice>
              <mc:Fallback>
                <p:oleObj name="Equation" r:id="rId4" imgW="1155600" imgH="83808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129145"/>
                        <a:ext cx="115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308100" y="3022600"/>
          <a:ext cx="1562100" cy="1028700"/>
        </p:xfrm>
        <a:graphic>
          <a:graphicData uri="http://schemas.openxmlformats.org/presentationml/2006/ole">
            <mc:AlternateContent xmlns:mc="http://schemas.openxmlformats.org/markup-compatibility/2006">
              <mc:Choice xmlns:v="urn:schemas-microsoft-com:vml" Requires="v">
                <p:oleObj spid="_x0000_s26639" name="Equation" r:id="rId6" imgW="1562040" imgH="1028520" progId="Equation.DSMT4">
                  <p:embed/>
                </p:oleObj>
              </mc:Choice>
              <mc:Fallback>
                <p:oleObj name="Equation" r:id="rId6" imgW="1562040" imgH="102852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022600"/>
                        <a:ext cx="15621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2984500" y="3352800"/>
          <a:ext cx="2730500" cy="292100"/>
        </p:xfrm>
        <a:graphic>
          <a:graphicData uri="http://schemas.openxmlformats.org/presentationml/2006/ole">
            <mc:AlternateContent xmlns:mc="http://schemas.openxmlformats.org/markup-compatibility/2006">
              <mc:Choice xmlns:v="urn:schemas-microsoft-com:vml" Requires="v">
                <p:oleObj spid="_x0000_s26640" name="Equation" r:id="rId8" imgW="2730240" imgH="291960" progId="Equation.DSMT4">
                  <p:embed/>
                </p:oleObj>
              </mc:Choice>
              <mc:Fallback>
                <p:oleObj name="Equation" r:id="rId8" imgW="2730240" imgH="29196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4500" y="3352800"/>
                        <a:ext cx="273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43400" y="2349500"/>
            <a:ext cx="228600" cy="76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8500" y="2362200"/>
            <a:ext cx="228600" cy="76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Content Placeholder 2"/>
          <p:cNvSpPr>
            <a:spLocks noGrp="1"/>
          </p:cNvSpPr>
          <p:nvPr>
            <p:ph idx="1"/>
          </p:nvPr>
        </p:nvSpPr>
        <p:spPr>
          <a:xfrm>
            <a:off x="457200" y="1280160"/>
            <a:ext cx="8229600" cy="4918269"/>
          </a:xfrm>
        </p:spPr>
        <p:txBody>
          <a:bodyPr>
            <a:spAutoFit/>
          </a:bodyPr>
          <a:lstStyle/>
          <a:p>
            <a:pPr eaLnBrk="1" hangingPunct="1">
              <a:buNone/>
              <a:tabLst>
                <a:tab pos="457200" algn="l"/>
              </a:tabLst>
            </a:pPr>
            <a:r>
              <a:rPr lang="en-US" b="1" dirty="0"/>
              <a:t>b.	</a:t>
            </a:r>
            <a:r>
              <a:rPr lang="en-US" dirty="0"/>
              <a:t>Find equivalent fractions with denominator </a:t>
            </a:r>
            <a:r>
              <a:rPr lang="en-US" dirty="0">
                <a:solidFill>
                  <a:srgbClr val="FF00FF"/>
                </a:solidFill>
              </a:rPr>
              <a:t>165</a:t>
            </a:r>
            <a:r>
              <a:rPr lang="en-US" dirty="0"/>
              <a:t>, 	subtract, and reduce.</a:t>
            </a:r>
          </a:p>
          <a:p>
            <a:pPr eaLnBrk="1" hangingPunct="1">
              <a:buNone/>
              <a:tabLst>
                <a:tab pos="457200" algn="l"/>
              </a:tabLst>
            </a:pPr>
            <a:endParaRPr lang="en-US" dirty="0"/>
          </a:p>
          <a:p>
            <a:pPr eaLnBrk="1" hangingPunct="1">
              <a:buNone/>
              <a:tabLst>
                <a:tab pos="457200" algn="l"/>
              </a:tabLst>
            </a:pPr>
            <a:endParaRPr lang="en-US" dirty="0"/>
          </a:p>
          <a:p>
            <a:pPr eaLnBrk="1" hangingPunct="1">
              <a:buNone/>
              <a:tabLst>
                <a:tab pos="457200" algn="l"/>
              </a:tabLst>
            </a:pPr>
            <a:endParaRPr lang="en-US" dirty="0"/>
          </a:p>
          <a:p>
            <a:pPr eaLnBrk="1" hangingPunct="1">
              <a:lnSpc>
                <a:spcPts val="2200"/>
              </a:lnSpc>
              <a:buNone/>
              <a:tabLst>
                <a:tab pos="457200" algn="l"/>
              </a:tabLst>
            </a:pPr>
            <a:endParaRPr lang="en-US" dirty="0"/>
          </a:p>
          <a:p>
            <a:pPr>
              <a:lnSpc>
                <a:spcPct val="200000"/>
              </a:lnSpc>
            </a:pPr>
            <a:r>
              <a:rPr lang="en-US" dirty="0"/>
              <a:t>The answer          does not reduce because there are no </a:t>
            </a:r>
          </a:p>
          <a:p>
            <a:r>
              <a:rPr lang="en-US" dirty="0"/>
              <a:t>common prime factors in the numerator and denominator.</a:t>
            </a:r>
          </a:p>
        </p:txBody>
      </p:sp>
      <p:graphicFrame>
        <p:nvGraphicFramePr>
          <p:cNvPr id="42000" name="Object 16"/>
          <p:cNvGraphicFramePr>
            <a:graphicFrameLocks noChangeAspect="1"/>
          </p:cNvGraphicFramePr>
          <p:nvPr/>
        </p:nvGraphicFramePr>
        <p:xfrm>
          <a:off x="2387600" y="2305050"/>
          <a:ext cx="2197100" cy="838200"/>
        </p:xfrm>
        <a:graphic>
          <a:graphicData uri="http://schemas.openxmlformats.org/presentationml/2006/ole">
            <mc:AlternateContent xmlns:mc="http://schemas.openxmlformats.org/markup-compatibility/2006">
              <mc:Choice xmlns:v="urn:schemas-microsoft-com:vml" Requires="v">
                <p:oleObj spid="_x0000_s58401" name="Equation" r:id="rId4" imgW="2197080" imgH="838080" progId="Equation.DSMT4">
                  <p:embed/>
                </p:oleObj>
              </mc:Choice>
              <mc:Fallback>
                <p:oleObj name="Equation" r:id="rId4" imgW="2197080" imgH="838080"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600" y="2305050"/>
                        <a:ext cx="2197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8 (cont.)</a:t>
            </a:r>
            <a:endParaRPr lang="en-US" dirty="0">
              <a:solidFill>
                <a:schemeClr val="accent1">
                  <a:lumMod val="50000"/>
                </a:schemeClr>
              </a:solidFill>
            </a:endParaRPr>
          </a:p>
        </p:txBody>
      </p:sp>
      <p:graphicFrame>
        <p:nvGraphicFramePr>
          <p:cNvPr id="21" name="Object 20"/>
          <p:cNvGraphicFramePr>
            <a:graphicFrameLocks noChangeAspect="1"/>
          </p:cNvGraphicFramePr>
          <p:nvPr/>
        </p:nvGraphicFramePr>
        <p:xfrm>
          <a:off x="1143000" y="2305050"/>
          <a:ext cx="1155700" cy="838200"/>
        </p:xfrm>
        <a:graphic>
          <a:graphicData uri="http://schemas.openxmlformats.org/presentationml/2006/ole">
            <mc:AlternateContent xmlns:mc="http://schemas.openxmlformats.org/markup-compatibility/2006">
              <mc:Choice xmlns:v="urn:schemas-microsoft-com:vml" Requires="v">
                <p:oleObj spid="_x0000_s58402" name="Equation" r:id="rId6" imgW="1155600" imgH="838080" progId="Equation.DSMT4">
                  <p:embed/>
                </p:oleObj>
              </mc:Choice>
              <mc:Fallback>
                <p:oleObj name="Equation" r:id="rId6" imgW="1155600" imgH="83808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305050"/>
                        <a:ext cx="115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4724400" y="2299855"/>
          <a:ext cx="1371600" cy="838200"/>
        </p:xfrm>
        <a:graphic>
          <a:graphicData uri="http://schemas.openxmlformats.org/presentationml/2006/ole">
            <mc:AlternateContent xmlns:mc="http://schemas.openxmlformats.org/markup-compatibility/2006">
              <mc:Choice xmlns:v="urn:schemas-microsoft-com:vml" Requires="v">
                <p:oleObj spid="_x0000_s58403" name="Equation" r:id="rId8" imgW="1371600" imgH="838080" progId="Equation.DSMT4">
                  <p:embed/>
                </p:oleObj>
              </mc:Choice>
              <mc:Fallback>
                <p:oleObj name="Equation" r:id="rId8" imgW="1371600" imgH="83808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299855"/>
                        <a:ext cx="1371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4763862" y="3371850"/>
          <a:ext cx="876300" cy="838200"/>
        </p:xfrm>
        <a:graphic>
          <a:graphicData uri="http://schemas.openxmlformats.org/presentationml/2006/ole">
            <mc:AlternateContent xmlns:mc="http://schemas.openxmlformats.org/markup-compatibility/2006">
              <mc:Choice xmlns:v="urn:schemas-microsoft-com:vml" Requires="v">
                <p:oleObj spid="_x0000_s58404" name="Equation" r:id="rId10" imgW="876240" imgH="838080" progId="Equation.DSMT4">
                  <p:embed/>
                </p:oleObj>
              </mc:Choice>
              <mc:Fallback>
                <p:oleObj name="Equation" r:id="rId10" imgW="876240" imgH="838080" progId="Equation.DSMT4">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3862" y="3371850"/>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7" name="Object 16"/>
          <p:cNvGraphicFramePr>
            <a:graphicFrameLocks noChangeAspect="1"/>
          </p:cNvGraphicFramePr>
          <p:nvPr/>
        </p:nvGraphicFramePr>
        <p:xfrm>
          <a:off x="2286000" y="4294905"/>
          <a:ext cx="596900" cy="838200"/>
        </p:xfrm>
        <a:graphic>
          <a:graphicData uri="http://schemas.openxmlformats.org/presentationml/2006/ole">
            <mc:AlternateContent xmlns:mc="http://schemas.openxmlformats.org/markup-compatibility/2006">
              <mc:Choice xmlns:v="urn:schemas-microsoft-com:vml" Requires="v">
                <p:oleObj spid="_x0000_s58405" name="Equation" r:id="rId12" imgW="596880" imgH="838080" progId="Equation.DSMT4">
                  <p:embed/>
                </p:oleObj>
              </mc:Choice>
              <mc:Fallback>
                <p:oleObj name="Equation" r:id="rId12" imgW="59688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4294905"/>
                        <a:ext cx="59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8" name="Object 16"/>
          <p:cNvGraphicFramePr>
            <a:graphicFrameLocks noChangeAspect="1"/>
          </p:cNvGraphicFramePr>
          <p:nvPr/>
        </p:nvGraphicFramePr>
        <p:xfrm>
          <a:off x="5746525" y="3352800"/>
          <a:ext cx="1320800" cy="838200"/>
        </p:xfrm>
        <a:graphic>
          <a:graphicData uri="http://schemas.openxmlformats.org/presentationml/2006/ole">
            <mc:AlternateContent xmlns:mc="http://schemas.openxmlformats.org/markup-compatibility/2006">
              <mc:Choice xmlns:v="urn:schemas-microsoft-com:vml" Requires="v">
                <p:oleObj spid="_x0000_s58406" name="Equation" r:id="rId14" imgW="1320480" imgH="838080" progId="Equation.DSMT4">
                  <p:embed/>
                </p:oleObj>
              </mc:Choice>
              <mc:Fallback>
                <p:oleObj name="Equation" r:id="rId14" imgW="1320480" imgH="8380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6525" y="3352800"/>
                        <a:ext cx="1320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9" name="Object 16"/>
          <p:cNvGraphicFramePr>
            <a:graphicFrameLocks noChangeAspect="1"/>
          </p:cNvGraphicFramePr>
          <p:nvPr/>
        </p:nvGraphicFramePr>
        <p:xfrm>
          <a:off x="7187252" y="3352800"/>
          <a:ext cx="876300" cy="838200"/>
        </p:xfrm>
        <a:graphic>
          <a:graphicData uri="http://schemas.openxmlformats.org/presentationml/2006/ole">
            <mc:AlternateContent xmlns:mc="http://schemas.openxmlformats.org/markup-compatibility/2006">
              <mc:Choice xmlns:v="urn:schemas-microsoft-com:vml" Requires="v">
                <p:oleObj spid="_x0000_s58407" name="Equation" r:id="rId16" imgW="876240" imgH="838080" progId="Equation.DSMT4">
                  <p:embed/>
                </p:oleObj>
              </mc:Choice>
              <mc:Fallback>
                <p:oleObj name="Equation" r:id="rId16" imgW="876240" imgH="83808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7252" y="3352800"/>
                        <a:ext cx="876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9</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a:tabLst>
                <a:tab pos="457200" algn="l"/>
              </a:tabLst>
            </a:pPr>
            <a:r>
              <a:rPr lang="en-US" dirty="0"/>
              <a:t>Subtract:</a:t>
            </a:r>
          </a:p>
          <a:p>
            <a:pPr>
              <a:tabLst>
                <a:tab pos="457200" algn="l"/>
              </a:tabLst>
            </a:pPr>
            <a:r>
              <a:rPr lang="en-US" b="1" dirty="0"/>
              <a:t>Solution</a:t>
            </a:r>
          </a:p>
          <a:p>
            <a:pPr eaLnBrk="1" hangingPunct="1">
              <a:buNone/>
              <a:tabLst>
                <a:tab pos="457200" algn="l"/>
              </a:tabLst>
            </a:pPr>
            <a:r>
              <a:rPr lang="en-US" b="1" dirty="0"/>
              <a:t>a.	</a:t>
            </a:r>
            <a:r>
              <a:rPr lang="en-US" dirty="0"/>
              <a:t>Since 1 can be written        the LCD is 15.</a:t>
            </a:r>
          </a:p>
          <a:p>
            <a:pPr eaLnBrk="1" hangingPunct="1">
              <a:buNone/>
              <a:tabLst>
                <a:tab pos="457200" algn="l"/>
              </a:tabLst>
            </a:pPr>
            <a:endParaRPr lang="en-US" dirty="0"/>
          </a:p>
          <a:p>
            <a:pPr eaLnBrk="1" hangingPunct="1">
              <a:buNone/>
              <a:tabLst>
                <a:tab pos="457200" algn="l"/>
              </a:tabLst>
            </a:pPr>
            <a:r>
              <a:rPr lang="en-US" dirty="0"/>
              <a:t>		</a:t>
            </a:r>
          </a:p>
          <a:p>
            <a:pPr eaLnBrk="1" hangingPunct="1">
              <a:buNone/>
              <a:tabLst>
                <a:tab pos="457200" algn="l"/>
              </a:tabLst>
            </a:pPr>
            <a:endParaRPr lang="en-US" dirty="0"/>
          </a:p>
          <a:p>
            <a:pPr eaLnBrk="1" hangingPunct="1">
              <a:buNone/>
              <a:tabLst>
                <a:tab pos="457200" algn="l"/>
              </a:tabLst>
            </a:pPr>
            <a:endParaRPr lang="en-US" dirty="0"/>
          </a:p>
        </p:txBody>
      </p:sp>
      <p:graphicFrame>
        <p:nvGraphicFramePr>
          <p:cNvPr id="6149" name="Object 5"/>
          <p:cNvGraphicFramePr>
            <a:graphicFrameLocks noChangeAspect="1"/>
          </p:cNvGraphicFramePr>
          <p:nvPr/>
        </p:nvGraphicFramePr>
        <p:xfrm>
          <a:off x="2036620" y="1143000"/>
          <a:ext cx="889000" cy="838200"/>
        </p:xfrm>
        <a:graphic>
          <a:graphicData uri="http://schemas.openxmlformats.org/presentationml/2006/ole">
            <mc:AlternateContent xmlns:mc="http://schemas.openxmlformats.org/markup-compatibility/2006">
              <mc:Choice xmlns:v="urn:schemas-microsoft-com:vml" Requires="v">
                <p:oleObj spid="_x0000_s28698" name="Equation" r:id="rId4" imgW="888840" imgH="838080" progId="Equation.DSMT4">
                  <p:embed/>
                </p:oleObj>
              </mc:Choice>
              <mc:Fallback>
                <p:oleObj name="Equation" r:id="rId4" imgW="888840" imgH="83808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20" y="1143000"/>
                        <a:ext cx="889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530352" y="3352800"/>
          <a:ext cx="1371600" cy="838200"/>
        </p:xfrm>
        <a:graphic>
          <a:graphicData uri="http://schemas.openxmlformats.org/presentationml/2006/ole">
            <mc:AlternateContent xmlns:mc="http://schemas.openxmlformats.org/markup-compatibility/2006">
              <mc:Choice xmlns:v="urn:schemas-microsoft-com:vml" Requires="v">
                <p:oleObj spid="_x0000_s28699" name="Equation" r:id="rId6" imgW="1371600" imgH="838080" progId="Equation.DSMT4">
                  <p:embed/>
                </p:oleObj>
              </mc:Choice>
              <mc:Fallback>
                <p:oleObj name="Equation" r:id="rId6" imgW="1371600" imgH="83808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 y="3352800"/>
                        <a:ext cx="1371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0" name="Object 16"/>
          <p:cNvGraphicFramePr>
            <a:graphicFrameLocks noChangeAspect="1"/>
          </p:cNvGraphicFramePr>
          <p:nvPr/>
        </p:nvGraphicFramePr>
        <p:xfrm>
          <a:off x="2029690" y="3359150"/>
          <a:ext cx="1397000" cy="838200"/>
        </p:xfrm>
        <a:graphic>
          <a:graphicData uri="http://schemas.openxmlformats.org/presentationml/2006/ole">
            <mc:AlternateContent xmlns:mc="http://schemas.openxmlformats.org/markup-compatibility/2006">
              <mc:Choice xmlns:v="urn:schemas-microsoft-com:vml" Requires="v">
                <p:oleObj spid="_x0000_s28700" name="Equation" r:id="rId8" imgW="1396800" imgH="838080" progId="Equation.DSMT4">
                  <p:embed/>
                </p:oleObj>
              </mc:Choice>
              <mc:Fallback>
                <p:oleObj name="Equation" r:id="rId8" imgW="1396800" imgH="83808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690" y="335915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3486150" y="3359150"/>
          <a:ext cx="1346200" cy="838200"/>
        </p:xfrm>
        <a:graphic>
          <a:graphicData uri="http://schemas.openxmlformats.org/presentationml/2006/ole">
            <mc:AlternateContent xmlns:mc="http://schemas.openxmlformats.org/markup-compatibility/2006">
              <mc:Choice xmlns:v="urn:schemas-microsoft-com:vml" Requires="v">
                <p:oleObj spid="_x0000_s28701" name="Equation" r:id="rId10" imgW="1346040" imgH="838080" progId="Equation.DSMT4">
                  <p:embed/>
                </p:oleObj>
              </mc:Choice>
              <mc:Fallback>
                <p:oleObj name="Equation" r:id="rId10" imgW="1346040" imgH="83808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6150" y="3359150"/>
                        <a:ext cx="1346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4940300" y="3359150"/>
          <a:ext cx="698500" cy="838200"/>
        </p:xfrm>
        <a:graphic>
          <a:graphicData uri="http://schemas.openxmlformats.org/presentationml/2006/ole">
            <mc:AlternateContent xmlns:mc="http://schemas.openxmlformats.org/markup-compatibility/2006">
              <mc:Choice xmlns:v="urn:schemas-microsoft-com:vml" Requires="v">
                <p:oleObj spid="_x0000_s28702" name="Equation" r:id="rId12" imgW="698400" imgH="838080" progId="Equation.DSMT4">
                  <p:embed/>
                </p:oleObj>
              </mc:Choice>
              <mc:Fallback>
                <p:oleObj name="Equation" r:id="rId12" imgW="698400" imgH="838080"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0300" y="3359150"/>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4315690" y="2147455"/>
          <a:ext cx="419100" cy="838200"/>
        </p:xfrm>
        <a:graphic>
          <a:graphicData uri="http://schemas.openxmlformats.org/presentationml/2006/ole">
            <mc:AlternateContent xmlns:mc="http://schemas.openxmlformats.org/markup-compatibility/2006">
              <mc:Choice xmlns:v="urn:schemas-microsoft-com:vml" Requires="v">
                <p:oleObj spid="_x0000_s28703" name="Equation" r:id="rId14" imgW="419040" imgH="838080" progId="Equation.DSMT4">
                  <p:embed/>
                </p:oleObj>
              </mc:Choice>
              <mc:Fallback>
                <p:oleObj name="Equation" r:id="rId14" imgW="419040" imgH="838080"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5690" y="2147455"/>
                        <a:ext cx="419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0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Completion Example 10</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dirty="0"/>
              <a:t>Find the algebraic difference as indicated:</a:t>
            </a:r>
          </a:p>
          <a:p>
            <a:pPr eaLnBrk="1" hangingPunct="1">
              <a:buNone/>
            </a:pPr>
            <a:r>
              <a:rPr lang="en-US" b="1" dirty="0"/>
              <a:t>Solution</a:t>
            </a:r>
          </a:p>
          <a:p>
            <a:pPr eaLnBrk="1" hangingPunct="1">
              <a:buNone/>
              <a:tabLst>
                <a:tab pos="457200" algn="l"/>
              </a:tabLst>
            </a:pPr>
            <a:r>
              <a:rPr lang="en-US" b="1" dirty="0"/>
              <a:t>a.	</a:t>
            </a:r>
            <a:r>
              <a:rPr lang="en-US" dirty="0"/>
              <a:t>Find the LCD.</a:t>
            </a:r>
          </a:p>
          <a:p>
            <a:pPr eaLnBrk="1" hangingPunct="1">
              <a:buNone/>
            </a:pPr>
            <a:endParaRPr lang="en-US" dirty="0"/>
          </a:p>
          <a:p>
            <a:pPr eaLnBrk="1" hangingPunct="1">
              <a:buNone/>
            </a:pPr>
            <a:endParaRPr lang="en-US" dirty="0"/>
          </a:p>
          <a:p>
            <a:pPr eaLnBrk="1" hangingPunct="1">
              <a:buNone/>
            </a:pPr>
            <a:r>
              <a:rPr lang="en-US" dirty="0"/>
              <a:t>		</a:t>
            </a:r>
          </a:p>
          <a:p>
            <a:pPr eaLnBrk="1" hangingPunct="1">
              <a:buNone/>
            </a:pPr>
            <a:endParaRPr lang="en-US" dirty="0"/>
          </a:p>
          <a:p>
            <a:pPr eaLnBrk="1" hangingPunct="1">
              <a:buNone/>
            </a:pPr>
            <a:endParaRPr lang="en-US" dirty="0"/>
          </a:p>
        </p:txBody>
      </p:sp>
      <p:graphicFrame>
        <p:nvGraphicFramePr>
          <p:cNvPr id="6149" name="Object 5"/>
          <p:cNvGraphicFramePr>
            <a:graphicFrameLocks noChangeAspect="1"/>
          </p:cNvGraphicFramePr>
          <p:nvPr/>
        </p:nvGraphicFramePr>
        <p:xfrm>
          <a:off x="6692900" y="1129145"/>
          <a:ext cx="1384300" cy="838200"/>
        </p:xfrm>
        <a:graphic>
          <a:graphicData uri="http://schemas.openxmlformats.org/presentationml/2006/ole">
            <mc:AlternateContent xmlns:mc="http://schemas.openxmlformats.org/markup-compatibility/2006">
              <mc:Choice xmlns:v="urn:schemas-microsoft-com:vml" Requires="v">
                <p:oleObj spid="_x0000_s30753" name="Equation" r:id="rId4" imgW="1384200" imgH="838080" progId="Equation.DSMT4">
                  <p:embed/>
                </p:oleObj>
              </mc:Choice>
              <mc:Fallback>
                <p:oleObj name="Equation" r:id="rId4" imgW="1384200" imgH="83808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1129145"/>
                        <a:ext cx="1384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1301750" y="3098800"/>
          <a:ext cx="2349500" cy="1028700"/>
        </p:xfrm>
        <a:graphic>
          <a:graphicData uri="http://schemas.openxmlformats.org/presentationml/2006/ole">
            <mc:AlternateContent xmlns:mc="http://schemas.openxmlformats.org/markup-compatibility/2006">
              <mc:Choice xmlns:v="urn:schemas-microsoft-com:vml" Requires="v">
                <p:oleObj spid="_x0000_s30754" name="Equation" r:id="rId6" imgW="2349360" imgH="1028520" progId="Equation.DSMT4">
                  <p:embed/>
                </p:oleObj>
              </mc:Choice>
              <mc:Fallback>
                <p:oleObj name="Equation" r:id="rId6" imgW="2349360" imgH="1028520"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1750" y="3098800"/>
                        <a:ext cx="23495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3" name="Object 9"/>
          <p:cNvGraphicFramePr>
            <a:graphicFrameLocks noChangeAspect="1"/>
          </p:cNvGraphicFramePr>
          <p:nvPr/>
        </p:nvGraphicFramePr>
        <p:xfrm>
          <a:off x="3723410" y="3486150"/>
          <a:ext cx="3771900" cy="355600"/>
        </p:xfrm>
        <a:graphic>
          <a:graphicData uri="http://schemas.openxmlformats.org/presentationml/2006/ole">
            <mc:AlternateContent xmlns:mc="http://schemas.openxmlformats.org/markup-compatibility/2006">
              <mc:Choice xmlns:v="urn:schemas-microsoft-com:vml" Requires="v">
                <p:oleObj spid="_x0000_s30755" name="Equation" r:id="rId8" imgW="3771720" imgH="355320" progId="Equation.DSMT4">
                  <p:embed/>
                </p:oleObj>
              </mc:Choice>
              <mc:Fallback>
                <p:oleObj name="Equation" r:id="rId8" imgW="3771720" imgH="35532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3410" y="3486150"/>
                        <a:ext cx="37719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4" name="Object 10"/>
          <p:cNvGraphicFramePr>
            <a:graphicFrameLocks noChangeAspect="1"/>
          </p:cNvGraphicFramePr>
          <p:nvPr/>
        </p:nvGraphicFramePr>
        <p:xfrm>
          <a:off x="2349500" y="3124200"/>
          <a:ext cx="850900" cy="292100"/>
        </p:xfrm>
        <a:graphic>
          <a:graphicData uri="http://schemas.openxmlformats.org/presentationml/2006/ole">
            <mc:AlternateContent xmlns:mc="http://schemas.openxmlformats.org/markup-compatibility/2006">
              <mc:Choice xmlns:v="urn:schemas-microsoft-com:vml" Requires="v">
                <p:oleObj spid="_x0000_s30756" name="Equation" r:id="rId10" imgW="850680" imgH="291960" progId="Equation.DSMT4">
                  <p:embed/>
                </p:oleObj>
              </mc:Choice>
              <mc:Fallback>
                <p:oleObj name="Equation" r:id="rId10" imgW="850680" imgH="291960"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500" y="3124200"/>
                        <a:ext cx="850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5" name="Object 11"/>
          <p:cNvGraphicFramePr>
            <a:graphicFrameLocks noChangeAspect="1"/>
          </p:cNvGraphicFramePr>
          <p:nvPr/>
        </p:nvGraphicFramePr>
        <p:xfrm>
          <a:off x="2349500" y="3676650"/>
          <a:ext cx="850900" cy="292100"/>
        </p:xfrm>
        <a:graphic>
          <a:graphicData uri="http://schemas.openxmlformats.org/presentationml/2006/ole">
            <mc:AlternateContent xmlns:mc="http://schemas.openxmlformats.org/markup-compatibility/2006">
              <mc:Choice xmlns:v="urn:schemas-microsoft-com:vml" Requires="v">
                <p:oleObj spid="_x0000_s30757" name="Equation" r:id="rId12" imgW="850680" imgH="291960" progId="Equation.DSMT4">
                  <p:embed/>
                </p:oleObj>
              </mc:Choice>
              <mc:Fallback>
                <p:oleObj name="Equation" r:id="rId12" imgW="850680" imgH="29196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9500" y="3676650"/>
                        <a:ext cx="850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6" name="Object 12"/>
          <p:cNvGraphicFramePr>
            <a:graphicFrameLocks noChangeAspect="1"/>
          </p:cNvGraphicFramePr>
          <p:nvPr/>
        </p:nvGraphicFramePr>
        <p:xfrm>
          <a:off x="4838700" y="3473450"/>
          <a:ext cx="1181100" cy="292100"/>
        </p:xfrm>
        <a:graphic>
          <a:graphicData uri="http://schemas.openxmlformats.org/presentationml/2006/ole">
            <mc:AlternateContent xmlns:mc="http://schemas.openxmlformats.org/markup-compatibility/2006">
              <mc:Choice xmlns:v="urn:schemas-microsoft-com:vml" Requires="v">
                <p:oleObj spid="_x0000_s30758" name="Equation" r:id="rId14" imgW="1180800" imgH="291960" progId="Equation.DSMT4">
                  <p:embed/>
                </p:oleObj>
              </mc:Choice>
              <mc:Fallback>
                <p:oleObj name="Equation" r:id="rId14" imgW="1180800" imgH="291960" progId="Equation.DSMT4">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38700" y="3473450"/>
                        <a:ext cx="1181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7" name="Object 13"/>
          <p:cNvGraphicFramePr>
            <a:graphicFrameLocks noChangeAspect="1"/>
          </p:cNvGraphicFramePr>
          <p:nvPr/>
        </p:nvGraphicFramePr>
        <p:xfrm>
          <a:off x="6781800" y="3473450"/>
          <a:ext cx="381000" cy="292100"/>
        </p:xfrm>
        <a:graphic>
          <a:graphicData uri="http://schemas.openxmlformats.org/presentationml/2006/ole">
            <mc:AlternateContent xmlns:mc="http://schemas.openxmlformats.org/markup-compatibility/2006">
              <mc:Choice xmlns:v="urn:schemas-microsoft-com:vml" Requires="v">
                <p:oleObj spid="_x0000_s30759" name="Equation" r:id="rId16" imgW="380880" imgH="291960" progId="Equation.DSMT4">
                  <p:embed/>
                </p:oleObj>
              </mc:Choice>
              <mc:Fallback>
                <p:oleObj name="Equation" r:id="rId16" imgW="380880" imgH="291960" progId="Equation.DSMT4">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3473450"/>
                        <a:ext cx="381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p:cNvGraphicFramePr>
            <a:graphicFrameLocks noChangeAspect="1"/>
          </p:cNvGraphicFramePr>
          <p:nvPr/>
        </p:nvGraphicFramePr>
        <p:xfrm>
          <a:off x="530225" y="1280160"/>
          <a:ext cx="4914900" cy="4102100"/>
        </p:xfrm>
        <a:graphic>
          <a:graphicData uri="http://schemas.openxmlformats.org/presentationml/2006/ole">
            <mc:AlternateContent xmlns:mc="http://schemas.openxmlformats.org/markup-compatibility/2006">
              <mc:Choice xmlns:v="urn:schemas-microsoft-com:vml" Requires="v">
                <p:oleObj spid="_x0000_s59437" name="Equation" r:id="rId4" imgW="4914720" imgH="4101840" progId="Equation.DSMT4">
                  <p:embed/>
                </p:oleObj>
              </mc:Choice>
              <mc:Fallback>
                <p:oleObj name="Equation" r:id="rId4" imgW="4914720" imgH="410184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1280160"/>
                        <a:ext cx="4914900" cy="410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Completion Example 10 (cont.)</a:t>
            </a:r>
            <a:endParaRPr lang="en-US" dirty="0">
              <a:solidFill>
                <a:schemeClr val="accent1">
                  <a:lumMod val="50000"/>
                </a:schemeClr>
              </a:solidFill>
            </a:endParaRPr>
          </a:p>
        </p:txBody>
      </p:sp>
      <p:graphicFrame>
        <p:nvGraphicFramePr>
          <p:cNvPr id="42001" name="Object 17"/>
          <p:cNvGraphicFramePr>
            <a:graphicFrameLocks noChangeAspect="1"/>
          </p:cNvGraphicFramePr>
          <p:nvPr/>
        </p:nvGraphicFramePr>
        <p:xfrm>
          <a:off x="2667000" y="3429000"/>
          <a:ext cx="1295400" cy="838200"/>
        </p:xfrm>
        <a:graphic>
          <a:graphicData uri="http://schemas.openxmlformats.org/presentationml/2006/ole">
            <mc:AlternateContent xmlns:mc="http://schemas.openxmlformats.org/markup-compatibility/2006">
              <mc:Choice xmlns:v="urn:schemas-microsoft-com:vml" Requires="v">
                <p:oleObj spid="_x0000_s59438" name="Equation" r:id="rId6" imgW="1295280" imgH="838080" progId="Equation.DSMT4">
                  <p:embed/>
                </p:oleObj>
              </mc:Choice>
              <mc:Fallback>
                <p:oleObj name="Equation" r:id="rId6" imgW="1295280" imgH="838080"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429000"/>
                        <a:ext cx="1295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4419600" y="4495800"/>
          <a:ext cx="685800" cy="838200"/>
        </p:xfrm>
        <a:graphic>
          <a:graphicData uri="http://schemas.openxmlformats.org/presentationml/2006/ole">
            <mc:AlternateContent xmlns:mc="http://schemas.openxmlformats.org/markup-compatibility/2006">
              <mc:Choice xmlns:v="urn:schemas-microsoft-com:vml" Requires="v">
                <p:oleObj spid="_x0000_s59439" name="Equation" r:id="rId8" imgW="685800" imgH="838080" progId="Equation.DSMT4">
                  <p:embed/>
                </p:oleObj>
              </mc:Choice>
              <mc:Fallback>
                <p:oleObj name="Equation" r:id="rId8" imgW="685800" imgH="838080" progId="Equation.DSMT4">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495800"/>
                        <a:ext cx="685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8" name="Object 14"/>
          <p:cNvGraphicFramePr>
            <a:graphicFrameLocks noChangeAspect="1"/>
          </p:cNvGraphicFramePr>
          <p:nvPr/>
        </p:nvGraphicFramePr>
        <p:xfrm>
          <a:off x="3562925" y="1219200"/>
          <a:ext cx="254000" cy="838200"/>
        </p:xfrm>
        <a:graphic>
          <a:graphicData uri="http://schemas.openxmlformats.org/presentationml/2006/ole">
            <mc:AlternateContent xmlns:mc="http://schemas.openxmlformats.org/markup-compatibility/2006">
              <mc:Choice xmlns:v="urn:schemas-microsoft-com:vml" Requires="v">
                <p:oleObj spid="_x0000_s59440" name="Equation" r:id="rId10" imgW="253800" imgH="838080" progId="Equation.DSMT4">
                  <p:embed/>
                </p:oleObj>
              </mc:Choice>
              <mc:Fallback>
                <p:oleObj name="Equation" r:id="rId10" imgW="253800" imgH="838080" progId="Equation.DSMT4">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2925" y="12192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59" name="Object 15"/>
          <p:cNvGraphicFramePr>
            <a:graphicFrameLocks noChangeAspect="1"/>
          </p:cNvGraphicFramePr>
          <p:nvPr/>
        </p:nvGraphicFramePr>
        <p:xfrm>
          <a:off x="4851400" y="1267690"/>
          <a:ext cx="254000" cy="838200"/>
        </p:xfrm>
        <a:graphic>
          <a:graphicData uri="http://schemas.openxmlformats.org/presentationml/2006/ole">
            <mc:AlternateContent xmlns:mc="http://schemas.openxmlformats.org/markup-compatibility/2006">
              <mc:Choice xmlns:v="urn:schemas-microsoft-com:vml" Requires="v">
                <p:oleObj spid="_x0000_s59441" name="Equation" r:id="rId12" imgW="253800" imgH="838080" progId="Equation.DSMT4">
                  <p:embed/>
                </p:oleObj>
              </mc:Choice>
              <mc:Fallback>
                <p:oleObj name="Equation" r:id="rId12" imgW="253800" imgH="838080" progId="Equation.DSMT4">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1400" y="126769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0" name="Object 16"/>
          <p:cNvGraphicFramePr>
            <a:graphicFrameLocks noChangeAspect="1"/>
          </p:cNvGraphicFramePr>
          <p:nvPr/>
        </p:nvGraphicFramePr>
        <p:xfrm>
          <a:off x="2647950" y="2286000"/>
          <a:ext cx="685800" cy="838200"/>
        </p:xfrm>
        <a:graphic>
          <a:graphicData uri="http://schemas.openxmlformats.org/presentationml/2006/ole">
            <mc:AlternateContent xmlns:mc="http://schemas.openxmlformats.org/markup-compatibility/2006">
              <mc:Choice xmlns:v="urn:schemas-microsoft-com:vml" Requires="v">
                <p:oleObj spid="_x0000_s59442" name="Equation" r:id="rId14" imgW="685800" imgH="838080" progId="Equation.DSMT4">
                  <p:embed/>
                </p:oleObj>
              </mc:Choice>
              <mc:Fallback>
                <p:oleObj name="Equation" r:id="rId14" imgW="685800" imgH="838080"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7950" y="2286000"/>
                        <a:ext cx="685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1" name="Object 17"/>
          <p:cNvGraphicFramePr>
            <a:graphicFrameLocks noChangeAspect="1"/>
          </p:cNvGraphicFramePr>
          <p:nvPr/>
        </p:nvGraphicFramePr>
        <p:xfrm>
          <a:off x="3898900" y="2273300"/>
          <a:ext cx="444500" cy="838200"/>
        </p:xfrm>
        <a:graphic>
          <a:graphicData uri="http://schemas.openxmlformats.org/presentationml/2006/ole">
            <mc:AlternateContent xmlns:mc="http://schemas.openxmlformats.org/markup-compatibility/2006">
              <mc:Choice xmlns:v="urn:schemas-microsoft-com:vml" Requires="v">
                <p:oleObj spid="_x0000_s59443" name="Equation" r:id="rId16" imgW="444240" imgH="838080" progId="Equation.DSMT4">
                  <p:embed/>
                </p:oleObj>
              </mc:Choice>
              <mc:Fallback>
                <p:oleObj name="Equation" r:id="rId16" imgW="444240" imgH="838080" progId="Equation.DSMT4">
                  <p:embed/>
                  <p:pic>
                    <p:nvPicPr>
                      <p:cNvPr id="0"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8900" y="227330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2" name="Object 18"/>
          <p:cNvGraphicFramePr>
            <a:graphicFrameLocks noChangeAspect="1"/>
          </p:cNvGraphicFramePr>
          <p:nvPr/>
        </p:nvGraphicFramePr>
        <p:xfrm>
          <a:off x="4457700" y="3352800"/>
          <a:ext cx="647700" cy="838200"/>
        </p:xfrm>
        <a:graphic>
          <a:graphicData uri="http://schemas.openxmlformats.org/presentationml/2006/ole">
            <mc:AlternateContent xmlns:mc="http://schemas.openxmlformats.org/markup-compatibility/2006">
              <mc:Choice xmlns:v="urn:schemas-microsoft-com:vml" Requires="v">
                <p:oleObj spid="_x0000_s59444" name="Equation" r:id="rId18" imgW="647640" imgH="838080" progId="Equation.DSMT4">
                  <p:embed/>
                </p:oleObj>
              </mc:Choice>
              <mc:Fallback>
                <p:oleObj name="Equation" r:id="rId18" imgW="647640" imgH="838080" progId="Equation.DSMT4">
                  <p:embed/>
                  <p:pic>
                    <p:nvPicPr>
                      <p:cNvPr id="0" name="Object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7700" y="3352800"/>
                        <a:ext cx="647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63" name="Object 19"/>
          <p:cNvGraphicFramePr>
            <a:graphicFrameLocks noChangeAspect="1"/>
          </p:cNvGraphicFramePr>
          <p:nvPr/>
        </p:nvGraphicFramePr>
        <p:xfrm>
          <a:off x="2673350" y="4476750"/>
          <a:ext cx="1016000" cy="838200"/>
        </p:xfrm>
        <a:graphic>
          <a:graphicData uri="http://schemas.openxmlformats.org/presentationml/2006/ole">
            <mc:AlternateContent xmlns:mc="http://schemas.openxmlformats.org/markup-compatibility/2006">
              <mc:Choice xmlns:v="urn:schemas-microsoft-com:vml" Requires="v">
                <p:oleObj spid="_x0000_s59445" name="Equation" r:id="rId20" imgW="1015920" imgH="838080" progId="Equation.DSMT4">
                  <p:embed/>
                </p:oleObj>
              </mc:Choice>
              <mc:Fallback>
                <p:oleObj name="Equation" r:id="rId20" imgW="1015920" imgH="838080" progId="Equation.DSMT4">
                  <p:embed/>
                  <p:pic>
                    <p:nvPicPr>
                      <p:cNvPr id="0" name="Object 3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3350" y="4476750"/>
                        <a:ext cx="1016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0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3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3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11</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dirty="0"/>
              <a:t>Find the sum:</a:t>
            </a:r>
          </a:p>
          <a:p>
            <a:pPr eaLnBrk="1" hangingPunct="1">
              <a:buNone/>
            </a:pPr>
            <a:r>
              <a:rPr lang="en-US" b="1" dirty="0"/>
              <a:t>Solution</a:t>
            </a:r>
          </a:p>
          <a:p>
            <a:pPr marL="0" indent="0" eaLnBrk="1" hangingPunct="1">
              <a:buNone/>
            </a:pPr>
            <a:r>
              <a:rPr lang="en-US" dirty="0"/>
              <a:t>The fractions all have the same denominator, so we simply add the numerators and keep the common denominator.</a:t>
            </a:r>
          </a:p>
          <a:p>
            <a:pPr eaLnBrk="1" hangingPunct="1">
              <a:buNone/>
            </a:pPr>
            <a:r>
              <a:rPr lang="en-US" dirty="0"/>
              <a:t>		</a:t>
            </a:r>
          </a:p>
          <a:p>
            <a:pPr eaLnBrk="1" hangingPunct="1">
              <a:buNone/>
            </a:pPr>
            <a:endParaRPr lang="en-US" dirty="0"/>
          </a:p>
          <a:p>
            <a:pPr eaLnBrk="1" hangingPunct="1">
              <a:buNone/>
            </a:pPr>
            <a:endParaRPr lang="en-US" dirty="0"/>
          </a:p>
        </p:txBody>
      </p:sp>
      <p:graphicFrame>
        <p:nvGraphicFramePr>
          <p:cNvPr id="6149" name="Object 5"/>
          <p:cNvGraphicFramePr>
            <a:graphicFrameLocks noChangeAspect="1"/>
          </p:cNvGraphicFramePr>
          <p:nvPr/>
        </p:nvGraphicFramePr>
        <p:xfrm>
          <a:off x="2666425" y="1143000"/>
          <a:ext cx="1371600" cy="838200"/>
        </p:xfrm>
        <a:graphic>
          <a:graphicData uri="http://schemas.openxmlformats.org/presentationml/2006/ole">
            <mc:AlternateContent xmlns:mc="http://schemas.openxmlformats.org/markup-compatibility/2006">
              <mc:Choice xmlns:v="urn:schemas-microsoft-com:vml" Requires="v">
                <p:oleObj spid="_x0000_s32786" name="Equation" r:id="rId4" imgW="1371600" imgH="838080" progId="Equation.DSMT4">
                  <p:embed/>
                </p:oleObj>
              </mc:Choice>
              <mc:Fallback>
                <p:oleObj name="Equation" r:id="rId4" imgW="1371600" imgH="8380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425" y="1143000"/>
                        <a:ext cx="1371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1765300" y="3765550"/>
          <a:ext cx="1371600" cy="838200"/>
        </p:xfrm>
        <a:graphic>
          <a:graphicData uri="http://schemas.openxmlformats.org/presentationml/2006/ole">
            <mc:AlternateContent xmlns:mc="http://schemas.openxmlformats.org/markup-compatibility/2006">
              <mc:Choice xmlns:v="urn:schemas-microsoft-com:vml" Requires="v">
                <p:oleObj spid="_x0000_s32787" name="Equation" r:id="rId6" imgW="1371600" imgH="838080" progId="Equation.DSMT4">
                  <p:embed/>
                </p:oleObj>
              </mc:Choice>
              <mc:Fallback>
                <p:oleObj name="Equation" r:id="rId6" imgW="137160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300" y="3765550"/>
                        <a:ext cx="1371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3327400" y="3765550"/>
          <a:ext cx="1473200" cy="838200"/>
        </p:xfrm>
        <a:graphic>
          <a:graphicData uri="http://schemas.openxmlformats.org/presentationml/2006/ole">
            <mc:AlternateContent xmlns:mc="http://schemas.openxmlformats.org/markup-compatibility/2006">
              <mc:Choice xmlns:v="urn:schemas-microsoft-com:vml" Requires="v">
                <p:oleObj spid="_x0000_s32788" name="Equation" r:id="rId8" imgW="1473120" imgH="838080" progId="Equation.DSMT4">
                  <p:embed/>
                </p:oleObj>
              </mc:Choice>
              <mc:Fallback>
                <p:oleObj name="Equation" r:id="rId8" imgW="1473120" imgH="8380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7400" y="3765550"/>
                        <a:ext cx="1473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3327400" y="4705350"/>
          <a:ext cx="546100" cy="838200"/>
        </p:xfrm>
        <a:graphic>
          <a:graphicData uri="http://schemas.openxmlformats.org/presentationml/2006/ole">
            <mc:AlternateContent xmlns:mc="http://schemas.openxmlformats.org/markup-compatibility/2006">
              <mc:Choice xmlns:v="urn:schemas-microsoft-com:vml" Requires="v">
                <p:oleObj spid="_x0000_s32789" name="Equation" r:id="rId10" imgW="545760" imgH="838080" progId="Equation.DSMT4">
                  <p:embed/>
                </p:oleObj>
              </mc:Choice>
              <mc:Fallback>
                <p:oleObj name="Equation" r:id="rId10" imgW="54576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7400" y="4705350"/>
                        <a:ext cx="546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Addition with Fractions</a:t>
            </a:r>
          </a:p>
        </p:txBody>
      </p:sp>
      <p:sp>
        <p:nvSpPr>
          <p:cNvPr id="4" name="Content Placeholder 2"/>
          <p:cNvSpPr>
            <a:spLocks noGrp="1"/>
          </p:cNvSpPr>
          <p:nvPr>
            <p:ph idx="1"/>
          </p:nvPr>
        </p:nvSpPr>
        <p:spPr>
          <a:xfrm>
            <a:off x="457200" y="1280160"/>
            <a:ext cx="8229600" cy="2505301"/>
          </a:xfrm>
          <a:solidFill>
            <a:srgbClr val="FFFFCC"/>
          </a:solidFill>
          <a:ln w="28575">
            <a:solidFill>
              <a:srgbClr val="000000"/>
            </a:solidFill>
          </a:ln>
        </p:spPr>
        <p:txBody>
          <a:bodyPr wrap="square">
            <a:spAutoFit/>
          </a:bodyPr>
          <a:lstStyle/>
          <a:p>
            <a:pPr marL="0" indent="0" algn="ctr">
              <a:buNone/>
            </a:pPr>
            <a:r>
              <a:rPr lang="en-US" b="1" i="0" dirty="0">
                <a:solidFill>
                  <a:srgbClr val="000000"/>
                </a:solidFill>
              </a:rPr>
              <a:t>To Add Two (or More) Fractions with the Same Denominator</a:t>
            </a:r>
          </a:p>
          <a:p>
            <a:pPr>
              <a:buNone/>
            </a:pPr>
            <a:r>
              <a:rPr lang="en-US" b="1" i="0" dirty="0">
                <a:solidFill>
                  <a:srgbClr val="000000"/>
                </a:solidFill>
              </a:rPr>
              <a:t>1.  </a:t>
            </a:r>
            <a:r>
              <a:rPr lang="en-US" i="0" dirty="0">
                <a:solidFill>
                  <a:srgbClr val="000000"/>
                </a:solidFill>
              </a:rPr>
              <a:t>Add the numerators.</a:t>
            </a:r>
          </a:p>
          <a:p>
            <a:pPr>
              <a:buNone/>
            </a:pPr>
            <a:r>
              <a:rPr lang="en-US" b="1" i="0" dirty="0">
                <a:solidFill>
                  <a:srgbClr val="000000"/>
                </a:solidFill>
              </a:rPr>
              <a:t>2.  </a:t>
            </a:r>
            <a:r>
              <a:rPr lang="en-US" i="0" dirty="0">
                <a:solidFill>
                  <a:srgbClr val="000000"/>
                </a:solidFill>
              </a:rPr>
              <a:t>Keep the common denominator.</a:t>
            </a:r>
          </a:p>
          <a:p>
            <a:pPr>
              <a:buNone/>
            </a:pPr>
            <a:r>
              <a:rPr lang="en-US" b="1" i="0" dirty="0">
                <a:solidFill>
                  <a:srgbClr val="000000"/>
                </a:solidFill>
              </a:rPr>
              <a:t>3. </a:t>
            </a:r>
            <a:r>
              <a:rPr lang="en-US" i="0" dirty="0">
                <a:solidFill>
                  <a:srgbClr val="000000"/>
                </a:solidFill>
              </a:rPr>
              <a:t> Reduce, if possible.</a:t>
            </a:r>
          </a:p>
        </p:txBody>
      </p:sp>
      <p:graphicFrame>
        <p:nvGraphicFramePr>
          <p:cNvPr id="5" name="Object 4"/>
          <p:cNvGraphicFramePr>
            <a:graphicFrameLocks noChangeAspect="1"/>
          </p:cNvGraphicFramePr>
          <p:nvPr/>
        </p:nvGraphicFramePr>
        <p:xfrm>
          <a:off x="5905500" y="2590800"/>
          <a:ext cx="1866900" cy="838200"/>
        </p:xfrm>
        <a:graphic>
          <a:graphicData uri="http://schemas.openxmlformats.org/presentationml/2006/ole">
            <mc:AlternateContent xmlns:mc="http://schemas.openxmlformats.org/markup-compatibility/2006">
              <mc:Choice xmlns:v="urn:schemas-microsoft-com:vml" Requires="v">
                <p:oleObj spid="_x0000_s2054" name="Equation" r:id="rId3" imgW="1866600" imgH="838080" progId="Equation.DSMT4">
                  <p:embed/>
                </p:oleObj>
              </mc:Choice>
              <mc:Fallback>
                <p:oleObj name="Equation" r:id="rId3" imgW="1866600" imgH="838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2590800"/>
                        <a:ext cx="186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63290" y="35814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14255" y="35814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001" name="Object 17"/>
          <p:cNvGraphicFramePr>
            <a:graphicFrameLocks noChangeAspect="1"/>
          </p:cNvGraphicFramePr>
          <p:nvPr/>
        </p:nvGraphicFramePr>
        <p:xfrm>
          <a:off x="2533650" y="3556000"/>
          <a:ext cx="1892300" cy="838200"/>
        </p:xfrm>
        <a:graphic>
          <a:graphicData uri="http://schemas.openxmlformats.org/presentationml/2006/ole">
            <mc:AlternateContent xmlns:mc="http://schemas.openxmlformats.org/markup-compatibility/2006">
              <mc:Choice xmlns:v="urn:schemas-microsoft-com:vml" Requires="v">
                <p:oleObj spid="_x0000_s34838" name="Equation" r:id="rId4" imgW="1892160" imgH="838080" progId="Equation.DSMT4">
                  <p:embed/>
                </p:oleObj>
              </mc:Choice>
              <mc:Fallback>
                <p:oleObj name="Equation" r:id="rId4" imgW="1892160" imgH="83808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3556000"/>
                        <a:ext cx="1892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12</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dirty="0"/>
              <a:t>Find the sum:</a:t>
            </a:r>
          </a:p>
          <a:p>
            <a:pPr eaLnBrk="1" hangingPunct="1">
              <a:buNone/>
            </a:pPr>
            <a:r>
              <a:rPr lang="en-US" b="1" dirty="0"/>
              <a:t>Solution</a:t>
            </a:r>
          </a:p>
          <a:p>
            <a:pPr marL="0" indent="0" eaLnBrk="1" hangingPunct="1">
              <a:buNone/>
            </a:pPr>
            <a:r>
              <a:rPr lang="en-US" dirty="0"/>
              <a:t>The two fractions have different denominators. The LCD is the product of the two denominators: 8</a:t>
            </a:r>
            <a:r>
              <a:rPr lang="en-US" i="1" dirty="0"/>
              <a:t>x.</a:t>
            </a:r>
          </a:p>
          <a:p>
            <a:pPr eaLnBrk="1" hangingPunct="1">
              <a:buNone/>
            </a:pPr>
            <a:r>
              <a:rPr lang="en-US" dirty="0"/>
              <a:t>		</a:t>
            </a:r>
          </a:p>
          <a:p>
            <a:pPr eaLnBrk="1" hangingPunct="1">
              <a:buNone/>
            </a:pPr>
            <a:endParaRPr lang="en-US" dirty="0"/>
          </a:p>
          <a:p>
            <a:pPr eaLnBrk="1" hangingPunct="1">
              <a:buNone/>
            </a:pPr>
            <a:endParaRPr lang="en-US" dirty="0"/>
          </a:p>
        </p:txBody>
      </p:sp>
      <p:graphicFrame>
        <p:nvGraphicFramePr>
          <p:cNvPr id="6149" name="Object 5"/>
          <p:cNvGraphicFramePr>
            <a:graphicFrameLocks noChangeAspect="1"/>
          </p:cNvGraphicFramePr>
          <p:nvPr/>
        </p:nvGraphicFramePr>
        <p:xfrm>
          <a:off x="2672775" y="1143000"/>
          <a:ext cx="825500" cy="838200"/>
        </p:xfrm>
        <a:graphic>
          <a:graphicData uri="http://schemas.openxmlformats.org/presentationml/2006/ole">
            <mc:AlternateContent xmlns:mc="http://schemas.openxmlformats.org/markup-compatibility/2006">
              <mc:Choice xmlns:v="urn:schemas-microsoft-com:vml" Requires="v">
                <p:oleObj spid="_x0000_s34839" name="Equation" r:id="rId6" imgW="825480" imgH="838080" progId="Equation.DSMT4">
                  <p:embed/>
                </p:oleObj>
              </mc:Choice>
              <mc:Fallback>
                <p:oleObj name="Equation" r:id="rId6" imgW="825480" imgH="8380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775" y="1143000"/>
                        <a:ext cx="825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1600200" y="3549650"/>
          <a:ext cx="825500" cy="838200"/>
        </p:xfrm>
        <a:graphic>
          <a:graphicData uri="http://schemas.openxmlformats.org/presentationml/2006/ole">
            <mc:AlternateContent xmlns:mc="http://schemas.openxmlformats.org/markup-compatibility/2006">
              <mc:Choice xmlns:v="urn:schemas-microsoft-com:vml" Requires="v">
                <p:oleObj spid="_x0000_s34840" name="Equation" r:id="rId8" imgW="825480" imgH="838080" progId="Equation.DSMT4">
                  <p:embed/>
                </p:oleObj>
              </mc:Choice>
              <mc:Fallback>
                <p:oleObj name="Equation" r:id="rId8" imgW="825480" imgH="8380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549650"/>
                        <a:ext cx="825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18"/>
          <p:cNvGraphicFramePr>
            <a:graphicFrameLocks noChangeAspect="1"/>
          </p:cNvGraphicFramePr>
          <p:nvPr/>
        </p:nvGraphicFramePr>
        <p:xfrm>
          <a:off x="6000750" y="3581400"/>
          <a:ext cx="1397000" cy="838200"/>
        </p:xfrm>
        <a:graphic>
          <a:graphicData uri="http://schemas.openxmlformats.org/presentationml/2006/ole">
            <mc:AlternateContent xmlns:mc="http://schemas.openxmlformats.org/markup-compatibility/2006">
              <mc:Choice xmlns:v="urn:schemas-microsoft-com:vml" Requires="v">
                <p:oleObj spid="_x0000_s34841" name="Equation" r:id="rId10" imgW="1396800" imgH="838080" progId="Equation.DSMT4">
                  <p:embed/>
                </p:oleObj>
              </mc:Choice>
              <mc:Fallback>
                <p:oleObj name="Equation" r:id="rId10" imgW="139680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0" y="358140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6" name="Object 6"/>
          <p:cNvGraphicFramePr>
            <a:graphicFrameLocks noChangeAspect="1"/>
          </p:cNvGraphicFramePr>
          <p:nvPr/>
        </p:nvGraphicFramePr>
        <p:xfrm>
          <a:off x="4476750" y="3581400"/>
          <a:ext cx="1460500" cy="838200"/>
        </p:xfrm>
        <a:graphic>
          <a:graphicData uri="http://schemas.openxmlformats.org/presentationml/2006/ole">
            <mc:AlternateContent xmlns:mc="http://schemas.openxmlformats.org/markup-compatibility/2006">
              <mc:Choice xmlns:v="urn:schemas-microsoft-com:vml" Requires="v">
                <p:oleObj spid="_x0000_s34842" name="Equation" r:id="rId12" imgW="1460160" imgH="838080" progId="Equation.DSMT4">
                  <p:embed/>
                </p:oleObj>
              </mc:Choice>
              <mc:Fallback>
                <p:oleObj name="Equation" r:id="rId12" imgW="1460160" imgH="83808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6750" y="3581400"/>
                        <a:ext cx="1460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with Fractions</a:t>
            </a:r>
          </a:p>
        </p:txBody>
      </p:sp>
      <p:sp>
        <p:nvSpPr>
          <p:cNvPr id="3" name="Content Placeholder 2"/>
          <p:cNvSpPr>
            <a:spLocks noGrp="1"/>
          </p:cNvSpPr>
          <p:nvPr>
            <p:ph idx="1"/>
          </p:nvPr>
        </p:nvSpPr>
        <p:spPr>
          <a:xfrm>
            <a:off x="457200" y="1280160"/>
            <a:ext cx="8229600" cy="4459682"/>
          </a:xfrm>
          <a:ln w="28575">
            <a:solidFill>
              <a:srgbClr val="FF0000"/>
            </a:solidFill>
          </a:ln>
        </p:spPr>
        <p:txBody>
          <a:bodyPr>
            <a:spAutoFit/>
          </a:bodyPr>
          <a:lstStyle/>
          <a:p>
            <a:pPr algn="ctr">
              <a:lnSpc>
                <a:spcPts val="3000"/>
              </a:lnSpc>
            </a:pPr>
            <a:r>
              <a:rPr lang="en-US" b="1" dirty="0">
                <a:solidFill>
                  <a:srgbClr val="000000"/>
                </a:solidFill>
              </a:rPr>
              <a:t>Caution</a:t>
            </a:r>
          </a:p>
          <a:p>
            <a:pPr>
              <a:lnSpc>
                <a:spcPts val="3000"/>
              </a:lnSpc>
            </a:pPr>
            <a:r>
              <a:rPr lang="en-US" dirty="0">
                <a:solidFill>
                  <a:srgbClr val="000000"/>
                </a:solidFill>
              </a:rPr>
              <a:t>Do not try to reduce the answer in Example 12.</a:t>
            </a:r>
          </a:p>
          <a:p>
            <a:pPr>
              <a:lnSpc>
                <a:spcPct val="150000"/>
              </a:lnSpc>
            </a:pPr>
            <a:r>
              <a:rPr lang="en-US" dirty="0">
                <a:solidFill>
                  <a:srgbClr val="000000"/>
                </a:solidFill>
              </a:rPr>
              <a:t>In the fraction                  neither 8 nor </a:t>
            </a:r>
            <a:r>
              <a:rPr lang="en-US" i="1" dirty="0">
                <a:solidFill>
                  <a:srgbClr val="000000"/>
                </a:solidFill>
              </a:rPr>
              <a:t>x</a:t>
            </a:r>
            <a:r>
              <a:rPr lang="en-US" dirty="0">
                <a:solidFill>
                  <a:srgbClr val="000000"/>
                </a:solidFill>
              </a:rPr>
              <a:t> is a </a:t>
            </a:r>
            <a:r>
              <a:rPr lang="en-US" b="1" dirty="0">
                <a:solidFill>
                  <a:srgbClr val="C00000"/>
                </a:solidFill>
              </a:rPr>
              <a:t>factor</a:t>
            </a:r>
            <a:r>
              <a:rPr lang="en-US" dirty="0">
                <a:solidFill>
                  <a:srgbClr val="000000"/>
                </a:solidFill>
              </a:rPr>
              <a:t> of </a:t>
            </a:r>
          </a:p>
          <a:p>
            <a:pPr>
              <a:lnSpc>
                <a:spcPts val="3000"/>
              </a:lnSpc>
              <a:spcBef>
                <a:spcPts val="0"/>
              </a:spcBef>
            </a:pPr>
            <a:r>
              <a:rPr lang="en-US" dirty="0">
                <a:solidFill>
                  <a:srgbClr val="000000"/>
                </a:solidFill>
              </a:rPr>
              <a:t>the numerator.</a:t>
            </a:r>
          </a:p>
          <a:p>
            <a:pPr>
              <a:lnSpc>
                <a:spcPts val="3000"/>
              </a:lnSpc>
            </a:pPr>
            <a:r>
              <a:rPr lang="en-US" dirty="0">
                <a:solidFill>
                  <a:srgbClr val="000000"/>
                </a:solidFill>
              </a:rPr>
              <a:t>We will see in Chapter 8, and in later courses in mathematics, how to factor and reduce algebraic fractions when there is a common factor in the numerator and denominator. For example, by using the distributive property we can find </a:t>
            </a:r>
            <a:r>
              <a:rPr lang="en-US" b="1" dirty="0">
                <a:solidFill>
                  <a:srgbClr val="C00000"/>
                </a:solidFill>
              </a:rPr>
              <a:t>factors</a:t>
            </a:r>
            <a:r>
              <a:rPr lang="en-US" dirty="0">
                <a:solidFill>
                  <a:srgbClr val="000000"/>
                </a:solidFill>
              </a:rPr>
              <a:t> and reduce each of the following fractions:</a:t>
            </a:r>
          </a:p>
        </p:txBody>
      </p:sp>
      <p:graphicFrame>
        <p:nvGraphicFramePr>
          <p:cNvPr id="4" name="Object 3"/>
          <p:cNvGraphicFramePr>
            <a:graphicFrameLocks noChangeAspect="1"/>
          </p:cNvGraphicFramePr>
          <p:nvPr/>
        </p:nvGraphicFramePr>
        <p:xfrm>
          <a:off x="2701635" y="2237505"/>
          <a:ext cx="1231900" cy="838200"/>
        </p:xfrm>
        <a:graphic>
          <a:graphicData uri="http://schemas.openxmlformats.org/presentationml/2006/ole">
            <mc:AlternateContent xmlns:mc="http://schemas.openxmlformats.org/markup-compatibility/2006">
              <mc:Choice xmlns:v="urn:schemas-microsoft-com:vml" Requires="v">
                <p:oleObj spid="_x0000_s86022" name="Equation" r:id="rId3" imgW="1231560" imgH="838080" progId="Equation.DSMT4">
                  <p:embed/>
                </p:oleObj>
              </mc:Choice>
              <mc:Fallback>
                <p:oleObj name="Equation" r:id="rId3" imgW="12315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35" y="2237505"/>
                        <a:ext cx="123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Subtraction with Fractions</a:t>
            </a:r>
          </a:p>
        </p:txBody>
      </p:sp>
      <p:sp>
        <p:nvSpPr>
          <p:cNvPr id="3" name="Content Placeholder 2"/>
          <p:cNvSpPr>
            <a:spLocks noGrp="1"/>
          </p:cNvSpPr>
          <p:nvPr>
            <p:ph idx="1"/>
          </p:nvPr>
        </p:nvSpPr>
        <p:spPr>
          <a:xfrm>
            <a:off x="457200" y="1280160"/>
            <a:ext cx="8229600" cy="4142673"/>
          </a:xfrm>
          <a:ln w="28575">
            <a:solidFill>
              <a:srgbClr val="FF0000"/>
            </a:solidFill>
          </a:ln>
        </p:spPr>
        <p:txBody>
          <a:bodyPr>
            <a:spAutoFit/>
          </a:bodyPr>
          <a:lstStyle/>
          <a:p>
            <a:pPr algn="ctr"/>
            <a:r>
              <a:rPr lang="en-US" b="1" dirty="0">
                <a:solidFill>
                  <a:srgbClr val="000000"/>
                </a:solidFill>
              </a:rPr>
              <a:t>Caution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25245268"/>
              </p:ext>
            </p:extLst>
          </p:nvPr>
        </p:nvGraphicFramePr>
        <p:xfrm>
          <a:off x="441325" y="2133600"/>
          <a:ext cx="5969000" cy="977900"/>
        </p:xfrm>
        <a:graphic>
          <a:graphicData uri="http://schemas.openxmlformats.org/presentationml/2006/ole">
            <mc:AlternateContent xmlns:mc="http://schemas.openxmlformats.org/markup-compatibility/2006">
              <mc:Choice xmlns:v="urn:schemas-microsoft-com:vml" Requires="v">
                <p:oleObj spid="_x0000_s87051" name="Equation" r:id="rId3" imgW="5968800" imgH="977760" progId="Equation.DSMT4">
                  <p:embed/>
                </p:oleObj>
              </mc:Choice>
              <mc:Fallback>
                <p:oleObj name="Equation" r:id="rId3" imgW="5968800" imgH="977760" progId="Equation.DSMT4">
                  <p:embed/>
                  <p:pic>
                    <p:nvPicPr>
                      <p:cNvPr id="0" name="Picture 3"/>
                      <p:cNvPicPr>
                        <a:picLocks noChangeAspect="1" noChangeArrowheads="1"/>
                      </p:cNvPicPr>
                      <p:nvPr/>
                    </p:nvPicPr>
                    <p:blipFill>
                      <a:blip r:embed="rId4"/>
                      <a:srcRect/>
                      <a:stretch>
                        <a:fillRect/>
                      </a:stretch>
                    </p:blipFill>
                    <p:spPr bwMode="auto">
                      <a:xfrm>
                        <a:off x="441325" y="2133600"/>
                        <a:ext cx="59690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44" name="Object 4"/>
          <p:cNvGraphicFramePr>
            <a:graphicFrameLocks noChangeAspect="1"/>
          </p:cNvGraphicFramePr>
          <p:nvPr/>
        </p:nvGraphicFramePr>
        <p:xfrm>
          <a:off x="530352" y="3822700"/>
          <a:ext cx="5727700" cy="977900"/>
        </p:xfrm>
        <a:graphic>
          <a:graphicData uri="http://schemas.openxmlformats.org/presentationml/2006/ole">
            <mc:AlternateContent xmlns:mc="http://schemas.openxmlformats.org/markup-compatibility/2006">
              <mc:Choice xmlns:v="urn:schemas-microsoft-com:vml" Requires="v">
                <p:oleObj spid="_x0000_s87052" name="Equation" r:id="rId5" imgW="5727600" imgH="977760" progId="Equation.DSMT4">
                  <p:embed/>
                </p:oleObj>
              </mc:Choice>
              <mc:Fallback>
                <p:oleObj name="Equation" r:id="rId5" imgW="572760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3822700"/>
                        <a:ext cx="5727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990600" y="3276600"/>
            <a:ext cx="7239000" cy="400110"/>
          </a:xfrm>
          <a:prstGeom prst="rect">
            <a:avLst/>
          </a:prstGeom>
        </p:spPr>
        <p:txBody>
          <a:bodyPr wrap="square">
            <a:spAutoFit/>
          </a:bodyPr>
          <a:lstStyle/>
          <a:p>
            <a:r>
              <a:rPr lang="en-US" sz="2000" dirty="0">
                <a:solidFill>
                  <a:srgbClr val="008080"/>
                </a:solidFill>
              </a:rPr>
              <a:t>Notice that, while 8 is a </a:t>
            </a:r>
            <a:r>
              <a:rPr lang="en-US" sz="2000" b="1" dirty="0">
                <a:solidFill>
                  <a:srgbClr val="008080"/>
                </a:solidFill>
              </a:rPr>
              <a:t>common factor here, </a:t>
            </a:r>
            <a:r>
              <a:rPr lang="en-US" sz="2000" i="1" dirty="0">
                <a:solidFill>
                  <a:srgbClr val="008080"/>
                </a:solidFill>
              </a:rPr>
              <a:t>x </a:t>
            </a:r>
            <a:r>
              <a:rPr lang="en-US" sz="2000" dirty="0">
                <a:solidFill>
                  <a:srgbClr val="008080"/>
                </a:solidFill>
              </a:rPr>
              <a:t>is not.</a:t>
            </a:r>
          </a:p>
        </p:txBody>
      </p:sp>
      <p:sp>
        <p:nvSpPr>
          <p:cNvPr id="8" name="Rectangle 7"/>
          <p:cNvSpPr/>
          <p:nvPr/>
        </p:nvSpPr>
        <p:spPr>
          <a:xfrm>
            <a:off x="990600" y="4876800"/>
            <a:ext cx="5486400" cy="400110"/>
          </a:xfrm>
          <a:prstGeom prst="rect">
            <a:avLst/>
          </a:prstGeom>
        </p:spPr>
        <p:txBody>
          <a:bodyPr wrap="square">
            <a:spAutoFit/>
          </a:bodyPr>
          <a:lstStyle/>
          <a:p>
            <a:r>
              <a:rPr lang="en-US" sz="2000" dirty="0">
                <a:solidFill>
                  <a:srgbClr val="008080"/>
                </a:solidFill>
              </a:rPr>
              <a:t>3 is a </a:t>
            </a:r>
            <a:r>
              <a:rPr lang="en-US" sz="2000" b="1" dirty="0">
                <a:solidFill>
                  <a:srgbClr val="008080"/>
                </a:solidFill>
              </a:rPr>
              <a:t>common factor </a:t>
            </a:r>
            <a:r>
              <a:rPr lang="en-US" sz="2000" dirty="0">
                <a:solidFill>
                  <a:srgbClr val="008080"/>
                </a:solidFill>
              </a:rPr>
              <a:t>and </a:t>
            </a:r>
            <a:r>
              <a:rPr lang="en-US" sz="2000" i="1" dirty="0">
                <a:solidFill>
                  <a:srgbClr val="008080"/>
                </a:solidFill>
              </a:rPr>
              <a:t>y </a:t>
            </a:r>
            <a:r>
              <a:rPr lang="en-US" sz="2000" dirty="0">
                <a:solidFill>
                  <a:srgbClr val="008080"/>
                </a:solidFill>
              </a:rPr>
              <a:t>is not a common factor.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05200" y="3048000"/>
            <a:ext cx="3048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Content Placeholder 2"/>
          <p:cNvSpPr>
            <a:spLocks noGrp="1"/>
          </p:cNvSpPr>
          <p:nvPr>
            <p:ph idx="1"/>
          </p:nvPr>
        </p:nvSpPr>
        <p:spPr/>
        <p:txBody>
          <a:bodyPr/>
          <a:lstStyle/>
          <a:p>
            <a:pPr eaLnBrk="1" hangingPunct="1">
              <a:buNone/>
            </a:pPr>
            <a:r>
              <a:rPr lang="en-US" dirty="0"/>
              <a:t>Find the difference:</a:t>
            </a:r>
          </a:p>
          <a:p>
            <a:pPr eaLnBrk="1" hangingPunct="1">
              <a:buNone/>
            </a:pPr>
            <a:r>
              <a:rPr lang="en-US" b="1" dirty="0"/>
              <a:t>Solution</a:t>
            </a:r>
          </a:p>
          <a:p>
            <a:pPr eaLnBrk="1" hangingPunct="1">
              <a:buNone/>
            </a:pPr>
            <a:r>
              <a:rPr lang="en-US" dirty="0"/>
              <a:t>The LCD is </a:t>
            </a:r>
            <a:r>
              <a:rPr lang="en-US" dirty="0">
                <a:solidFill>
                  <a:srgbClr val="000099"/>
                </a:solidFill>
              </a:rPr>
              <a:t>18</a:t>
            </a:r>
            <a:r>
              <a:rPr lang="en-US" dirty="0"/>
              <a:t>.</a:t>
            </a:r>
          </a:p>
          <a:p>
            <a:pPr eaLnBrk="1" hangingPunct="1">
              <a:buNone/>
            </a:pPr>
            <a:endParaRPr lang="en-US" dirty="0"/>
          </a:p>
          <a:p>
            <a:pPr eaLnBrk="1" hangingPunct="1">
              <a:buNone/>
            </a:pPr>
            <a:endParaRPr lang="en-US" dirty="0"/>
          </a:p>
          <a:p>
            <a:pPr eaLnBrk="1" hangingPunct="1">
              <a:buNone/>
            </a:pPr>
            <a:endParaRPr lang="en-US" dirty="0"/>
          </a:p>
          <a:p>
            <a:r>
              <a:rPr lang="en-US" dirty="0"/>
              <a:t>Notice that this fraction cannot be reduced because there are no common factors in the numerator and denominator.</a:t>
            </a:r>
          </a:p>
        </p:txBody>
      </p:sp>
      <p:graphicFrame>
        <p:nvGraphicFramePr>
          <p:cNvPr id="21" name="Object 20"/>
          <p:cNvGraphicFramePr>
            <a:graphicFrameLocks noChangeAspect="1"/>
          </p:cNvGraphicFramePr>
          <p:nvPr/>
        </p:nvGraphicFramePr>
        <p:xfrm>
          <a:off x="1689100" y="3048000"/>
          <a:ext cx="977900" cy="838200"/>
        </p:xfrm>
        <a:graphic>
          <a:graphicData uri="http://schemas.openxmlformats.org/presentationml/2006/ole">
            <mc:AlternateContent xmlns:mc="http://schemas.openxmlformats.org/markup-compatibility/2006">
              <mc:Choice xmlns:v="urn:schemas-microsoft-com:vml" Requires="v">
                <p:oleObj spid="_x0000_s36882" name="Equation" r:id="rId4" imgW="977760" imgH="838080" progId="Equation.DSMT4">
                  <p:embed/>
                </p:oleObj>
              </mc:Choice>
              <mc:Fallback>
                <p:oleObj name="Equation" r:id="rId4" imgW="977760" imgH="8380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30480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6"/>
          <p:cNvGraphicFramePr>
            <a:graphicFrameLocks noChangeAspect="1"/>
          </p:cNvGraphicFramePr>
          <p:nvPr/>
        </p:nvGraphicFramePr>
        <p:xfrm>
          <a:off x="2857500" y="3048000"/>
          <a:ext cx="1638300" cy="838200"/>
        </p:xfrm>
        <a:graphic>
          <a:graphicData uri="http://schemas.openxmlformats.org/presentationml/2006/ole">
            <mc:AlternateContent xmlns:mc="http://schemas.openxmlformats.org/markup-compatibility/2006">
              <mc:Choice xmlns:v="urn:schemas-microsoft-com:vml" Requires="v">
                <p:oleObj spid="_x0000_s36883" name="Equation" r:id="rId6" imgW="1638000" imgH="838080" progId="Equation.DSMT4">
                  <p:embed/>
                </p:oleObj>
              </mc:Choice>
              <mc:Fallback>
                <p:oleObj name="Equation" r:id="rId6" imgW="1638000" imgH="83808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3048000"/>
                        <a:ext cx="1638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13</a:t>
            </a:r>
            <a:endParaRPr lang="en-US" dirty="0">
              <a:solidFill>
                <a:schemeClr val="accent1">
                  <a:lumMod val="50000"/>
                </a:schemeClr>
              </a:solidFill>
            </a:endParaRPr>
          </a:p>
        </p:txBody>
      </p:sp>
      <p:graphicFrame>
        <p:nvGraphicFramePr>
          <p:cNvPr id="6149" name="Object 5"/>
          <p:cNvGraphicFramePr>
            <a:graphicFrameLocks noChangeAspect="1"/>
          </p:cNvGraphicFramePr>
          <p:nvPr/>
        </p:nvGraphicFramePr>
        <p:xfrm>
          <a:off x="3517900" y="1143000"/>
          <a:ext cx="977900" cy="838200"/>
        </p:xfrm>
        <a:graphic>
          <a:graphicData uri="http://schemas.openxmlformats.org/presentationml/2006/ole">
            <mc:AlternateContent xmlns:mc="http://schemas.openxmlformats.org/markup-compatibility/2006">
              <mc:Choice xmlns:v="urn:schemas-microsoft-com:vml" Requires="v">
                <p:oleObj spid="_x0000_s36884" name="Equation" r:id="rId8" imgW="977760" imgH="838080" progId="Equation.DSMT4">
                  <p:embed/>
                </p:oleObj>
              </mc:Choice>
              <mc:Fallback>
                <p:oleObj name="Equation" r:id="rId8" imgW="977760" imgH="8380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7900" y="11430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4597400" y="3048000"/>
          <a:ext cx="1193800" cy="838200"/>
        </p:xfrm>
        <a:graphic>
          <a:graphicData uri="http://schemas.openxmlformats.org/presentationml/2006/ole">
            <mc:AlternateContent xmlns:mc="http://schemas.openxmlformats.org/markup-compatibility/2006">
              <mc:Choice xmlns:v="urn:schemas-microsoft-com:vml" Requires="v">
                <p:oleObj spid="_x0000_s36885" name="Equation" r:id="rId10" imgW="1193760" imgH="838080" progId="Equation.DSMT4">
                  <p:embed/>
                </p:oleObj>
              </mc:Choice>
              <mc:Fallback>
                <p:oleObj name="Equation" r:id="rId10" imgW="1193760" imgH="8380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7400" y="3048000"/>
                        <a:ext cx="1193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52455" y="30480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4200" y="3048000"/>
            <a:ext cx="2286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Content Placeholder 2"/>
          <p:cNvSpPr>
            <a:spLocks noGrp="1"/>
          </p:cNvSpPr>
          <p:nvPr>
            <p:ph idx="1"/>
          </p:nvPr>
        </p:nvSpPr>
        <p:spPr/>
        <p:txBody>
          <a:bodyPr/>
          <a:lstStyle/>
          <a:p>
            <a:pPr eaLnBrk="1" hangingPunct="1">
              <a:buNone/>
            </a:pPr>
            <a:r>
              <a:rPr lang="en-US" dirty="0"/>
              <a:t>Simplify the following expression:</a:t>
            </a:r>
          </a:p>
          <a:p>
            <a:pPr eaLnBrk="1" hangingPunct="1">
              <a:buNone/>
            </a:pPr>
            <a:r>
              <a:rPr lang="en-US" b="1" dirty="0"/>
              <a:t>Solution</a:t>
            </a:r>
          </a:p>
          <a:p>
            <a:pPr eaLnBrk="1" hangingPunct="1">
              <a:buNone/>
            </a:pPr>
            <a:r>
              <a:rPr lang="en-US" dirty="0"/>
              <a:t>The LCD is </a:t>
            </a:r>
            <a:r>
              <a:rPr lang="en-US" dirty="0">
                <a:solidFill>
                  <a:srgbClr val="000099"/>
                </a:solidFill>
              </a:rPr>
              <a:t>12</a:t>
            </a:r>
            <a:r>
              <a:rPr lang="en-US" dirty="0"/>
              <a:t>.</a:t>
            </a:r>
          </a:p>
          <a:p>
            <a:pPr eaLnBrk="1" hangingPunct="1">
              <a:buNone/>
            </a:pPr>
            <a:endParaRPr lang="en-US" dirty="0"/>
          </a:p>
          <a:p>
            <a:pPr eaLnBrk="1" hangingPunct="1">
              <a:buNone/>
            </a:pPr>
            <a:endParaRPr lang="en-US" dirty="0"/>
          </a:p>
          <a:p>
            <a:pPr eaLnBrk="1" hangingPunct="1">
              <a:buNone/>
            </a:pPr>
            <a:endParaRPr lang="en-US" dirty="0"/>
          </a:p>
        </p:txBody>
      </p:sp>
      <p:graphicFrame>
        <p:nvGraphicFramePr>
          <p:cNvPr id="84998" name="Object 6"/>
          <p:cNvGraphicFramePr>
            <a:graphicFrameLocks noChangeAspect="1"/>
          </p:cNvGraphicFramePr>
          <p:nvPr/>
        </p:nvGraphicFramePr>
        <p:xfrm>
          <a:off x="2438400" y="3067050"/>
          <a:ext cx="2578100" cy="838200"/>
        </p:xfrm>
        <a:graphic>
          <a:graphicData uri="http://schemas.openxmlformats.org/presentationml/2006/ole">
            <mc:AlternateContent xmlns:mc="http://schemas.openxmlformats.org/markup-compatibility/2006">
              <mc:Choice xmlns:v="urn:schemas-microsoft-com:vml" Requires="v">
                <p:oleObj spid="_x0000_s38938" name="Equation" r:id="rId4" imgW="2577960" imgH="838080" progId="Equation.DSMT4">
                  <p:embed/>
                </p:oleObj>
              </mc:Choice>
              <mc:Fallback>
                <p:oleObj name="Equation" r:id="rId4" imgW="2577960" imgH="83808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67050"/>
                        <a:ext cx="257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14</a:t>
            </a:r>
            <a:endParaRPr lang="en-US" dirty="0">
              <a:solidFill>
                <a:schemeClr val="accent1">
                  <a:lumMod val="50000"/>
                </a:schemeClr>
              </a:solidFill>
            </a:endParaRPr>
          </a:p>
        </p:txBody>
      </p:sp>
      <p:graphicFrame>
        <p:nvGraphicFramePr>
          <p:cNvPr id="6149" name="Object 5"/>
          <p:cNvGraphicFramePr>
            <a:graphicFrameLocks noChangeAspect="1"/>
          </p:cNvGraphicFramePr>
          <p:nvPr/>
        </p:nvGraphicFramePr>
        <p:xfrm>
          <a:off x="5575300" y="1143000"/>
          <a:ext cx="1511300" cy="838200"/>
        </p:xfrm>
        <a:graphic>
          <a:graphicData uri="http://schemas.openxmlformats.org/presentationml/2006/ole">
            <mc:AlternateContent xmlns:mc="http://schemas.openxmlformats.org/markup-compatibility/2006">
              <mc:Choice xmlns:v="urn:schemas-microsoft-com:vml" Requires="v">
                <p:oleObj spid="_x0000_s38939" name="Equation" r:id="rId6" imgW="1511280" imgH="838080" progId="Equation.DSMT4">
                  <p:embed/>
                </p:oleObj>
              </mc:Choice>
              <mc:Fallback>
                <p:oleObj name="Equation" r:id="rId6" imgW="1511280" imgH="8380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5300" y="1143000"/>
                        <a:ext cx="1511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5108390" y="3067050"/>
          <a:ext cx="2108200" cy="838200"/>
        </p:xfrm>
        <a:graphic>
          <a:graphicData uri="http://schemas.openxmlformats.org/presentationml/2006/ole">
            <mc:AlternateContent xmlns:mc="http://schemas.openxmlformats.org/markup-compatibility/2006">
              <mc:Choice xmlns:v="urn:schemas-microsoft-com:vml" Requires="v">
                <p:oleObj spid="_x0000_s38940" name="Equation" r:id="rId8" imgW="2108160" imgH="838080" progId="Equation.DSMT4">
                  <p:embed/>
                </p:oleObj>
              </mc:Choice>
              <mc:Fallback>
                <p:oleObj name="Equation" r:id="rId8" imgW="2108160" imgH="8380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8390" y="3067050"/>
                        <a:ext cx="2108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2" name="Object 6"/>
          <p:cNvGraphicFramePr>
            <a:graphicFrameLocks noChangeAspect="1"/>
          </p:cNvGraphicFramePr>
          <p:nvPr/>
        </p:nvGraphicFramePr>
        <p:xfrm>
          <a:off x="838200" y="3067050"/>
          <a:ext cx="1511300" cy="838200"/>
        </p:xfrm>
        <a:graphic>
          <a:graphicData uri="http://schemas.openxmlformats.org/presentationml/2006/ole">
            <mc:AlternateContent xmlns:mc="http://schemas.openxmlformats.org/markup-compatibility/2006">
              <mc:Choice xmlns:v="urn:schemas-microsoft-com:vml" Requires="v">
                <p:oleObj spid="_x0000_s38941" name="Equation" r:id="rId10" imgW="1511280" imgH="838080" progId="Equation.DSMT4">
                  <p:embed/>
                </p:oleObj>
              </mc:Choice>
              <mc:Fallback>
                <p:oleObj name="Equation" r:id="rId10" imgW="1511280" imgH="8380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067050"/>
                        <a:ext cx="1511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3" name="Object 7"/>
          <p:cNvGraphicFramePr>
            <a:graphicFrameLocks noChangeAspect="1"/>
          </p:cNvGraphicFramePr>
          <p:nvPr/>
        </p:nvGraphicFramePr>
        <p:xfrm>
          <a:off x="6897048" y="4191894"/>
          <a:ext cx="1193800" cy="838200"/>
        </p:xfrm>
        <a:graphic>
          <a:graphicData uri="http://schemas.openxmlformats.org/presentationml/2006/ole">
            <mc:AlternateContent xmlns:mc="http://schemas.openxmlformats.org/markup-compatibility/2006">
              <mc:Choice xmlns:v="urn:schemas-microsoft-com:vml" Requires="v">
                <p:oleObj spid="_x0000_s38942" name="Equation" r:id="rId12" imgW="1193760" imgH="838080" progId="Equation.DSMT4">
                  <p:embed/>
                </p:oleObj>
              </mc:Choice>
              <mc:Fallback>
                <p:oleObj name="Equation" r:id="rId12" imgW="1193760" imgH="83808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7048" y="4191894"/>
                        <a:ext cx="1193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8"/>
          <p:cNvGraphicFramePr>
            <a:graphicFrameLocks noChangeAspect="1"/>
          </p:cNvGraphicFramePr>
          <p:nvPr/>
        </p:nvGraphicFramePr>
        <p:xfrm>
          <a:off x="5152216" y="4191000"/>
          <a:ext cx="1676400" cy="838200"/>
        </p:xfrm>
        <a:graphic>
          <a:graphicData uri="http://schemas.openxmlformats.org/presentationml/2006/ole">
            <mc:AlternateContent xmlns:mc="http://schemas.openxmlformats.org/markup-compatibility/2006">
              <mc:Choice xmlns:v="urn:schemas-microsoft-com:vml" Requires="v">
                <p:oleObj spid="_x0000_s38943" name="Equation" r:id="rId14" imgW="1676160" imgH="838080" progId="Equation.DSMT4">
                  <p:embed/>
                </p:oleObj>
              </mc:Choice>
              <mc:Fallback>
                <p:oleObj name="Equation" r:id="rId14" imgW="1676160" imgH="8380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2216" y="419100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0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14 (cont.)</a:t>
            </a:r>
            <a:endParaRPr lang="en-US" dirty="0"/>
          </a:p>
        </p:txBody>
      </p:sp>
      <p:sp>
        <p:nvSpPr>
          <p:cNvPr id="3" name="Content Placeholder 2"/>
          <p:cNvSpPr>
            <a:spLocks noGrp="1"/>
          </p:cNvSpPr>
          <p:nvPr>
            <p:ph idx="1"/>
          </p:nvPr>
        </p:nvSpPr>
        <p:spPr/>
        <p:txBody>
          <a:bodyPr/>
          <a:lstStyle/>
          <a:p>
            <a:r>
              <a:rPr lang="en-US" dirty="0"/>
              <a:t>Notice that this fraction cannot be reduced because there are no common factors in the numerator and denominator.</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22" name="Object 6"/>
          <p:cNvGraphicFramePr>
            <a:graphicFrameLocks noChangeAspect="1"/>
          </p:cNvGraphicFramePr>
          <p:nvPr/>
        </p:nvGraphicFramePr>
        <p:xfrm>
          <a:off x="1587500" y="3422650"/>
          <a:ext cx="3784600" cy="901700"/>
        </p:xfrm>
        <a:graphic>
          <a:graphicData uri="http://schemas.openxmlformats.org/presentationml/2006/ole">
            <mc:AlternateContent xmlns:mc="http://schemas.openxmlformats.org/markup-compatibility/2006">
              <mc:Choice xmlns:v="urn:schemas-microsoft-com:vml" Requires="v">
                <p:oleObj spid="_x0000_s40983" name="Equation" r:id="rId4" imgW="3784320" imgH="901440" progId="Equation.DSMT4">
                  <p:embed/>
                </p:oleObj>
              </mc:Choice>
              <mc:Fallback>
                <p:oleObj name="Equation" r:id="rId4" imgW="3784320" imgH="90144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3422650"/>
                        <a:ext cx="37846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Completion Example 15</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r>
              <a:rPr lang="en-US" dirty="0"/>
              <a:t>Subtract:</a:t>
            </a:r>
          </a:p>
          <a:p>
            <a:pPr eaLnBrk="1" hangingPunct="1">
              <a:buNone/>
            </a:pPr>
            <a:r>
              <a:rPr lang="en-US" b="1" dirty="0"/>
              <a:t>Solution</a:t>
            </a:r>
          </a:p>
          <a:p>
            <a:pPr eaLnBrk="1" hangingPunct="1">
              <a:buNone/>
            </a:pPr>
            <a:r>
              <a:rPr lang="en-US" dirty="0"/>
              <a:t>The LCD is ____.</a:t>
            </a:r>
          </a:p>
          <a:p>
            <a:pPr eaLnBrk="1" hangingPunct="1">
              <a:buNone/>
            </a:pPr>
            <a:r>
              <a:rPr lang="en-US" dirty="0"/>
              <a:t>		</a:t>
            </a:r>
          </a:p>
          <a:p>
            <a:pPr eaLnBrk="1" hangingPunct="1">
              <a:buNone/>
            </a:pPr>
            <a:endParaRPr lang="en-US" dirty="0"/>
          </a:p>
          <a:p>
            <a:pPr eaLnBrk="1" hangingPunct="1">
              <a:buNone/>
            </a:pPr>
            <a:endParaRPr lang="en-US" dirty="0"/>
          </a:p>
        </p:txBody>
      </p:sp>
      <p:graphicFrame>
        <p:nvGraphicFramePr>
          <p:cNvPr id="6149" name="Object 5"/>
          <p:cNvGraphicFramePr>
            <a:graphicFrameLocks noChangeAspect="1"/>
          </p:cNvGraphicFramePr>
          <p:nvPr/>
        </p:nvGraphicFramePr>
        <p:xfrm>
          <a:off x="2038350" y="1136070"/>
          <a:ext cx="749300" cy="838200"/>
        </p:xfrm>
        <a:graphic>
          <a:graphicData uri="http://schemas.openxmlformats.org/presentationml/2006/ole">
            <mc:AlternateContent xmlns:mc="http://schemas.openxmlformats.org/markup-compatibility/2006">
              <mc:Choice xmlns:v="urn:schemas-microsoft-com:vml" Requires="v">
                <p:oleObj spid="_x0000_s40984" name="Equation" r:id="rId6" imgW="749160" imgH="838080" progId="Equation.DSMT4">
                  <p:embed/>
                </p:oleObj>
              </mc:Choice>
              <mc:Fallback>
                <p:oleObj name="Equation" r:id="rId6" imgW="749160" imgH="8380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350" y="1136070"/>
                        <a:ext cx="749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17"/>
          <p:cNvGraphicFramePr>
            <a:graphicFrameLocks noChangeAspect="1"/>
          </p:cNvGraphicFramePr>
          <p:nvPr/>
        </p:nvGraphicFramePr>
        <p:xfrm>
          <a:off x="4438650" y="3352800"/>
          <a:ext cx="927100" cy="838200"/>
        </p:xfrm>
        <a:graphic>
          <a:graphicData uri="http://schemas.openxmlformats.org/presentationml/2006/ole">
            <mc:AlternateContent xmlns:mc="http://schemas.openxmlformats.org/markup-compatibility/2006">
              <mc:Choice xmlns:v="urn:schemas-microsoft-com:vml" Requires="v">
                <p:oleObj spid="_x0000_s40985" name="Equation" r:id="rId8" imgW="927000" imgH="838080" progId="Equation.DSMT4">
                  <p:embed/>
                </p:oleObj>
              </mc:Choice>
              <mc:Fallback>
                <p:oleObj name="Equation" r:id="rId8" imgW="927000" imgH="8380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8650" y="3352800"/>
                        <a:ext cx="927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6"/>
          <p:cNvGraphicFramePr>
            <a:graphicFrameLocks noChangeAspect="1"/>
          </p:cNvGraphicFramePr>
          <p:nvPr/>
        </p:nvGraphicFramePr>
        <p:xfrm>
          <a:off x="3124200" y="3429000"/>
          <a:ext cx="254000" cy="838200"/>
        </p:xfrm>
        <a:graphic>
          <a:graphicData uri="http://schemas.openxmlformats.org/presentationml/2006/ole">
            <mc:AlternateContent xmlns:mc="http://schemas.openxmlformats.org/markup-compatibility/2006">
              <mc:Choice xmlns:v="urn:schemas-microsoft-com:vml" Requires="v">
                <p:oleObj spid="_x0000_s40986" name="Equation" r:id="rId10" imgW="253800" imgH="838080" progId="Equation.DSMT4">
                  <p:embed/>
                </p:oleObj>
              </mc:Choice>
              <mc:Fallback>
                <p:oleObj name="Equation" r:id="rId10" imgW="253800" imgH="8380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34290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7" name="Object 7"/>
          <p:cNvGraphicFramePr>
            <a:graphicFrameLocks noChangeAspect="1"/>
          </p:cNvGraphicFramePr>
          <p:nvPr/>
        </p:nvGraphicFramePr>
        <p:xfrm>
          <a:off x="2286000" y="2362200"/>
          <a:ext cx="203200" cy="279400"/>
        </p:xfrm>
        <a:graphic>
          <a:graphicData uri="http://schemas.openxmlformats.org/presentationml/2006/ole">
            <mc:AlternateContent xmlns:mc="http://schemas.openxmlformats.org/markup-compatibility/2006">
              <mc:Choice xmlns:v="urn:schemas-microsoft-com:vml" Requires="v">
                <p:oleObj spid="_x0000_s40987" name="Equation" r:id="rId12" imgW="203040" imgH="279360" progId="Equation.DSMT4">
                  <p:embed/>
                </p:oleObj>
              </mc:Choice>
              <mc:Fallback>
                <p:oleObj name="Equation" r:id="rId12" imgW="20304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236220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4"/>
          <a:srcRect/>
          <a:stretch>
            <a:fillRect/>
          </a:stretch>
        </p:blipFill>
        <p:spPr bwMode="auto">
          <a:xfrm>
            <a:off x="5867400" y="1371600"/>
            <a:ext cx="2834640" cy="3699804"/>
          </a:xfrm>
          <a:prstGeom prst="rect">
            <a:avLst/>
          </a:prstGeom>
          <a:noFill/>
          <a:ln w="9525">
            <a:noFill/>
            <a:miter lim="800000"/>
            <a:headEnd/>
            <a:tailEnd/>
          </a:ln>
          <a:effec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16</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5105400" cy="4572000"/>
          </a:xfrm>
        </p:spPr>
        <p:txBody>
          <a:bodyPr/>
          <a:lstStyle/>
          <a:p>
            <a:pPr marL="0" indent="0" eaLnBrk="1" hangingPunct="1">
              <a:buNone/>
            </a:pPr>
            <a:r>
              <a:rPr lang="en-US" dirty="0"/>
              <a:t>If Keith’s total income for the year </a:t>
            </a:r>
          </a:p>
          <a:p>
            <a:pPr marL="0" indent="0" eaLnBrk="1" hangingPunct="1">
              <a:buNone/>
            </a:pPr>
            <a:r>
              <a:rPr lang="en-US" dirty="0"/>
              <a:t>was </a:t>
            </a:r>
            <a:r>
              <a:rPr lang="en-US" dirty="0">
                <a:solidFill>
                  <a:srgbClr val="0000FF"/>
                </a:solidFill>
              </a:rPr>
              <a:t>$36,000 </a:t>
            </a:r>
            <a:r>
              <a:rPr lang="en-US" dirty="0"/>
              <a:t>and he spent      of </a:t>
            </a:r>
          </a:p>
          <a:p>
            <a:pPr marL="0" indent="0" eaLnBrk="1" hangingPunct="1">
              <a:lnSpc>
                <a:spcPct val="150000"/>
              </a:lnSpc>
              <a:buNone/>
            </a:pPr>
            <a:r>
              <a:rPr lang="en-US" dirty="0"/>
              <a:t>his income on rent and       of</a:t>
            </a:r>
          </a:p>
          <a:p>
            <a:pPr marL="0" indent="0" eaLnBrk="1" hangingPunct="1">
              <a:spcBef>
                <a:spcPts val="1200"/>
              </a:spcBef>
              <a:buNone/>
            </a:pPr>
            <a:r>
              <a:rPr lang="en-US" dirty="0"/>
              <a:t>his income on his car, what total amount did he spend on these two items?</a:t>
            </a:r>
          </a:p>
        </p:txBody>
      </p:sp>
      <p:graphicFrame>
        <p:nvGraphicFramePr>
          <p:cNvPr id="91144" name="Object 8"/>
          <p:cNvGraphicFramePr>
            <a:graphicFrameLocks noChangeAspect="1"/>
          </p:cNvGraphicFramePr>
          <p:nvPr/>
        </p:nvGraphicFramePr>
        <p:xfrm>
          <a:off x="4419600" y="1648690"/>
          <a:ext cx="279400" cy="838200"/>
        </p:xfrm>
        <a:graphic>
          <a:graphicData uri="http://schemas.openxmlformats.org/presentationml/2006/ole">
            <mc:AlternateContent xmlns:mc="http://schemas.openxmlformats.org/markup-compatibility/2006">
              <mc:Choice xmlns:v="urn:schemas-microsoft-com:vml" Requires="v">
                <p:oleObj spid="_x0000_s43022" name="Equation" r:id="rId5" imgW="279360" imgH="838080" progId="Equation.DSMT4">
                  <p:embed/>
                </p:oleObj>
              </mc:Choice>
              <mc:Fallback>
                <p:oleObj name="Equation" r:id="rId5" imgW="279360" imgH="838080" progId="Equation.DSMT4">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48690"/>
                        <a:ext cx="27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6" name="Object 10"/>
          <p:cNvGraphicFramePr>
            <a:graphicFrameLocks noChangeAspect="1"/>
          </p:cNvGraphicFramePr>
          <p:nvPr/>
        </p:nvGraphicFramePr>
        <p:xfrm>
          <a:off x="3934690" y="2306785"/>
          <a:ext cx="419100" cy="838200"/>
        </p:xfrm>
        <a:graphic>
          <a:graphicData uri="http://schemas.openxmlformats.org/presentationml/2006/ole">
            <mc:AlternateContent xmlns:mc="http://schemas.openxmlformats.org/markup-compatibility/2006">
              <mc:Choice xmlns:v="urn:schemas-microsoft-com:vml" Requires="v">
                <p:oleObj spid="_x0000_s43023" name="Equation" r:id="rId7" imgW="419040" imgH="838080" progId="Equation.DSMT4">
                  <p:embed/>
                </p:oleObj>
              </mc:Choice>
              <mc:Fallback>
                <p:oleObj name="Equation" r:id="rId7" imgW="419040" imgH="83808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4690" y="2306785"/>
                        <a:ext cx="41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8" name="Object 4"/>
          <p:cNvGraphicFramePr>
            <a:graphicFrameLocks noChangeAspect="1"/>
          </p:cNvGraphicFramePr>
          <p:nvPr/>
        </p:nvGraphicFramePr>
        <p:xfrm>
          <a:off x="6134100" y="3886200"/>
          <a:ext cx="876300" cy="838200"/>
        </p:xfrm>
        <a:graphic>
          <a:graphicData uri="http://schemas.openxmlformats.org/presentationml/2006/ole">
            <mc:AlternateContent xmlns:mc="http://schemas.openxmlformats.org/markup-compatibility/2006">
              <mc:Choice xmlns:v="urn:schemas-microsoft-com:vml" Requires="v">
                <p:oleObj spid="_x0000_s88090" name="Equation" r:id="rId4" imgW="876240" imgH="838080" progId="Equation.DSMT4">
                  <p:embed/>
                </p:oleObj>
              </mc:Choice>
              <mc:Fallback>
                <p:oleObj name="Equation" r:id="rId4" imgW="8762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388620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Rectangle 33"/>
          <p:cNvSpPr/>
          <p:nvPr/>
        </p:nvSpPr>
        <p:spPr>
          <a:xfrm>
            <a:off x="2971800" y="3905250"/>
            <a:ext cx="3048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071" name="Object 7"/>
          <p:cNvGraphicFramePr>
            <a:graphicFrameLocks noChangeAspect="1"/>
          </p:cNvGraphicFramePr>
          <p:nvPr/>
        </p:nvGraphicFramePr>
        <p:xfrm>
          <a:off x="2301240" y="3886200"/>
          <a:ext cx="1638300" cy="838200"/>
        </p:xfrm>
        <a:graphic>
          <a:graphicData uri="http://schemas.openxmlformats.org/presentationml/2006/ole">
            <mc:AlternateContent xmlns:mc="http://schemas.openxmlformats.org/markup-compatibility/2006">
              <mc:Choice xmlns:v="urn:schemas-microsoft-com:vml" Requires="v">
                <p:oleObj spid="_x0000_s88091" name="Equation" r:id="rId6" imgW="1638000" imgH="838080" progId="Equation.DSMT4">
                  <p:embed/>
                </p:oleObj>
              </mc:Choice>
              <mc:Fallback>
                <p:oleObj name="Equation" r:id="rId6" imgW="163800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240" y="3886200"/>
                        <a:ext cx="163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16 (cont.)</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r>
              <a:rPr lang="en-US" b="1" dirty="0"/>
              <a:t>Solution</a:t>
            </a:r>
          </a:p>
          <a:p>
            <a:r>
              <a:rPr lang="en-US" dirty="0"/>
              <a:t>We can add the two fractions, and multiply the sum by </a:t>
            </a:r>
            <a:r>
              <a:rPr lang="en-US" dirty="0">
                <a:solidFill>
                  <a:srgbClr val="0000FF"/>
                </a:solidFill>
              </a:rPr>
              <a:t>$36,000</a:t>
            </a:r>
            <a:r>
              <a:rPr lang="en-US" dirty="0"/>
              <a:t>. (Or we can multiply each fraction by </a:t>
            </a:r>
            <a:r>
              <a:rPr lang="en-US" dirty="0">
                <a:solidFill>
                  <a:srgbClr val="0000FF"/>
                </a:solidFill>
              </a:rPr>
              <a:t>$36,000</a:t>
            </a:r>
            <a:r>
              <a:rPr lang="en-US" dirty="0"/>
              <a:t>, and then add the results. We will get the same answer either way.) The LCD is 12.</a:t>
            </a:r>
          </a:p>
          <a:p>
            <a:endParaRPr lang="en-US" dirty="0"/>
          </a:p>
        </p:txBody>
      </p:sp>
      <p:graphicFrame>
        <p:nvGraphicFramePr>
          <p:cNvPr id="8" name="Object 7"/>
          <p:cNvGraphicFramePr>
            <a:graphicFrameLocks noChangeAspect="1"/>
          </p:cNvGraphicFramePr>
          <p:nvPr/>
        </p:nvGraphicFramePr>
        <p:xfrm>
          <a:off x="1219200" y="3886200"/>
          <a:ext cx="977900" cy="838200"/>
        </p:xfrm>
        <a:graphic>
          <a:graphicData uri="http://schemas.openxmlformats.org/presentationml/2006/ole">
            <mc:AlternateContent xmlns:mc="http://schemas.openxmlformats.org/markup-compatibility/2006">
              <mc:Choice xmlns:v="urn:schemas-microsoft-com:vml" Requires="v">
                <p:oleObj spid="_x0000_s88092" name="Equation" r:id="rId8" imgW="977760" imgH="838080" progId="Equation.DSMT4">
                  <p:embed/>
                </p:oleObj>
              </mc:Choice>
              <mc:Fallback>
                <p:oleObj name="Equation" r:id="rId8" imgW="977760" imgH="83808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86200"/>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p:nvCxnSpPr>
        <p:spPr>
          <a:xfrm rot="5400000" flipH="1" flipV="1">
            <a:off x="6368010" y="4492220"/>
            <a:ext cx="365760" cy="203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6374940" y="3972675"/>
            <a:ext cx="365760" cy="203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8067" name="Object 3"/>
          <p:cNvGraphicFramePr>
            <a:graphicFrameLocks noChangeAspect="1"/>
          </p:cNvGraphicFramePr>
          <p:nvPr/>
        </p:nvGraphicFramePr>
        <p:xfrm>
          <a:off x="7053580" y="3886200"/>
          <a:ext cx="520700" cy="838200"/>
        </p:xfrm>
        <a:graphic>
          <a:graphicData uri="http://schemas.openxmlformats.org/presentationml/2006/ole">
            <mc:AlternateContent xmlns:mc="http://schemas.openxmlformats.org/markup-compatibility/2006">
              <mc:Choice xmlns:v="urn:schemas-microsoft-com:vml" Requires="v">
                <p:oleObj spid="_x0000_s88093" name="Equation" r:id="rId10" imgW="520560" imgH="838080" progId="Equation.DSMT4">
                  <p:embed/>
                </p:oleObj>
              </mc:Choice>
              <mc:Fallback>
                <p:oleObj name="Equation" r:id="rId10" imgW="520560" imgH="8380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3580" y="388620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nvGraphicFramePr>
        <p:xfrm>
          <a:off x="5410200" y="3886200"/>
          <a:ext cx="698500" cy="838200"/>
        </p:xfrm>
        <a:graphic>
          <a:graphicData uri="http://schemas.openxmlformats.org/presentationml/2006/ole">
            <mc:AlternateContent xmlns:mc="http://schemas.openxmlformats.org/markup-compatibility/2006">
              <mc:Choice xmlns:v="urn:schemas-microsoft-com:vml" Requires="v">
                <p:oleObj spid="_x0000_s88094" name="Equation" r:id="rId12" imgW="698400" imgH="838080" progId="Equation.DSMT4">
                  <p:embed/>
                </p:oleObj>
              </mc:Choice>
              <mc:Fallback>
                <p:oleObj name="Equation" r:id="rId12" imgW="698400" imgH="83808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388620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nvGraphicFramePr>
        <p:xfrm>
          <a:off x="3970020" y="3886200"/>
          <a:ext cx="1409700" cy="838200"/>
        </p:xfrm>
        <a:graphic>
          <a:graphicData uri="http://schemas.openxmlformats.org/presentationml/2006/ole">
            <mc:AlternateContent xmlns:mc="http://schemas.openxmlformats.org/markup-compatibility/2006">
              <mc:Choice xmlns:v="urn:schemas-microsoft-com:vml" Requires="v">
                <p:oleObj spid="_x0000_s88095" name="Equation" r:id="rId14" imgW="1409400" imgH="838080" progId="Equation.DSMT4">
                  <p:embed/>
                </p:oleObj>
              </mc:Choice>
              <mc:Fallback>
                <p:oleObj name="Equation" r:id="rId14" imgW="1409400" imgH="83808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0020" y="388620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80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0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normAutofit/>
          </a:bodyPr>
          <a:lstStyle/>
          <a:p>
            <a:r>
              <a:rPr lang="en-US" dirty="0"/>
              <a:t>Now multiply      times </a:t>
            </a:r>
            <a:r>
              <a:rPr lang="en-US" dirty="0">
                <a:solidFill>
                  <a:srgbClr val="0000FF"/>
                </a:solidFill>
              </a:rPr>
              <a:t>$36,000</a:t>
            </a:r>
            <a:r>
              <a:rPr lang="en-US" dirty="0"/>
              <a:t>.</a:t>
            </a:r>
          </a:p>
          <a:p>
            <a:endParaRPr lang="en-US" dirty="0"/>
          </a:p>
          <a:p>
            <a:endParaRPr lang="en-US" dirty="0"/>
          </a:p>
          <a:p>
            <a:endParaRPr lang="en-US" dirty="0"/>
          </a:p>
          <a:p>
            <a:endParaRPr lang="en-US" dirty="0"/>
          </a:p>
          <a:p>
            <a:r>
              <a:rPr lang="en-US" dirty="0"/>
              <a:t>Keith spent a total of </a:t>
            </a:r>
            <a:r>
              <a:rPr lang="en-US" dirty="0">
                <a:solidFill>
                  <a:srgbClr val="FF0000"/>
                </a:solidFill>
              </a:rPr>
              <a:t>$12,000 </a:t>
            </a:r>
            <a:r>
              <a:rPr lang="en-US" dirty="0"/>
              <a:t>on rent and his car.</a:t>
            </a: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16 (cont.)</a:t>
            </a:r>
            <a:endParaRPr lang="en-US" dirty="0">
              <a:solidFill>
                <a:schemeClr val="accent1">
                  <a:lumMod val="50000"/>
                </a:schemeClr>
              </a:solidFill>
            </a:endParaRPr>
          </a:p>
        </p:txBody>
      </p:sp>
      <p:graphicFrame>
        <p:nvGraphicFramePr>
          <p:cNvPr id="12" name="Object 11"/>
          <p:cNvGraphicFramePr>
            <a:graphicFrameLocks noChangeAspect="1"/>
          </p:cNvGraphicFramePr>
          <p:nvPr/>
        </p:nvGraphicFramePr>
        <p:xfrm>
          <a:off x="2463800" y="2322513"/>
          <a:ext cx="1422400" cy="838200"/>
        </p:xfrm>
        <a:graphic>
          <a:graphicData uri="http://schemas.openxmlformats.org/presentationml/2006/ole">
            <mc:AlternateContent xmlns:mc="http://schemas.openxmlformats.org/markup-compatibility/2006">
              <mc:Choice xmlns:v="urn:schemas-microsoft-com:vml" Requires="v">
                <p:oleObj spid="_x0000_s89103" name="Equation" r:id="rId4" imgW="1422360" imgH="838080" progId="Equation.DSMT4">
                  <p:embed/>
                </p:oleObj>
              </mc:Choice>
              <mc:Fallback>
                <p:oleObj name="Equation" r:id="rId4" imgW="1422360" imgH="83808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2322513"/>
                        <a:ext cx="1422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flipV="1">
            <a:off x="2819400" y="2590800"/>
            <a:ext cx="9906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389910" y="286789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2604655" y="1143000"/>
          <a:ext cx="254000" cy="838200"/>
        </p:xfrm>
        <a:graphic>
          <a:graphicData uri="http://schemas.openxmlformats.org/presentationml/2006/ole">
            <mc:AlternateContent xmlns:mc="http://schemas.openxmlformats.org/markup-compatibility/2006">
              <mc:Choice xmlns:v="urn:schemas-microsoft-com:vml" Requires="v">
                <p:oleObj spid="_x0000_s89104" name="Equation" r:id="rId6" imgW="253800" imgH="838080" progId="Equation.DSMT4">
                  <p:embed/>
                </p:oleObj>
              </mc:Choice>
              <mc:Fallback>
                <p:oleObj name="Equation" r:id="rId6" imgW="2538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4655" y="11430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2517714" y="3124200"/>
            <a:ext cx="301686" cy="369332"/>
          </a:xfrm>
          <a:prstGeom prst="rect">
            <a:avLst/>
          </a:prstGeom>
        </p:spPr>
        <p:txBody>
          <a:bodyPr wrap="none">
            <a:spAutoFit/>
          </a:bodyPr>
          <a:lstStyle/>
          <a:p>
            <a:r>
              <a:rPr lang="en-US" dirty="0">
                <a:solidFill>
                  <a:srgbClr val="008080"/>
                </a:solidFill>
              </a:rPr>
              <a:t>1</a:t>
            </a:r>
          </a:p>
        </p:txBody>
      </p:sp>
      <p:sp>
        <p:nvSpPr>
          <p:cNvPr id="21" name="Rectangle 20"/>
          <p:cNvSpPr/>
          <p:nvPr/>
        </p:nvSpPr>
        <p:spPr>
          <a:xfrm>
            <a:off x="2895600" y="2145268"/>
            <a:ext cx="827471" cy="369332"/>
          </a:xfrm>
          <a:prstGeom prst="rect">
            <a:avLst/>
          </a:prstGeom>
        </p:spPr>
        <p:txBody>
          <a:bodyPr wrap="none">
            <a:spAutoFit/>
          </a:bodyPr>
          <a:lstStyle/>
          <a:p>
            <a:r>
              <a:rPr lang="en-US" dirty="0">
                <a:solidFill>
                  <a:srgbClr val="008080"/>
                </a:solidFill>
              </a:rPr>
              <a:t>12,000</a:t>
            </a:r>
          </a:p>
        </p:txBody>
      </p:sp>
      <p:graphicFrame>
        <p:nvGraphicFramePr>
          <p:cNvPr id="89093" name="Object 5"/>
          <p:cNvGraphicFramePr>
            <a:graphicFrameLocks noChangeAspect="1"/>
          </p:cNvGraphicFramePr>
          <p:nvPr/>
        </p:nvGraphicFramePr>
        <p:xfrm>
          <a:off x="3970020" y="2590800"/>
          <a:ext cx="1295400" cy="330200"/>
        </p:xfrm>
        <a:graphic>
          <a:graphicData uri="http://schemas.openxmlformats.org/presentationml/2006/ole">
            <mc:AlternateContent xmlns:mc="http://schemas.openxmlformats.org/markup-compatibility/2006">
              <mc:Choice xmlns:v="urn:schemas-microsoft-com:vml" Requires="v">
                <p:oleObj spid="_x0000_s89105" name="Equation" r:id="rId8" imgW="1295280" imgH="330120" progId="Equation.DSMT4">
                  <p:embed/>
                </p:oleObj>
              </mc:Choice>
              <mc:Fallback>
                <p:oleObj name="Equation" r:id="rId8" imgW="1295280" imgH="3301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0020" y="2590800"/>
                        <a:ext cx="1295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90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1</a:t>
            </a:r>
            <a:endParaRPr lang="en-US" dirty="0">
              <a:solidFill>
                <a:schemeClr val="accent1">
                  <a:lumMod val="50000"/>
                </a:schemeClr>
              </a:solidFill>
            </a:endParaRPr>
          </a:p>
        </p:txBody>
      </p:sp>
      <p:graphicFrame>
        <p:nvGraphicFramePr>
          <p:cNvPr id="5" name="Object 4"/>
          <p:cNvGraphicFramePr>
            <a:graphicFrameLocks noChangeAspect="1"/>
          </p:cNvGraphicFramePr>
          <p:nvPr/>
        </p:nvGraphicFramePr>
        <p:xfrm>
          <a:off x="3213100" y="1517650"/>
          <a:ext cx="800100" cy="838200"/>
        </p:xfrm>
        <a:graphic>
          <a:graphicData uri="http://schemas.openxmlformats.org/presentationml/2006/ole">
            <mc:AlternateContent xmlns:mc="http://schemas.openxmlformats.org/markup-compatibility/2006">
              <mc:Choice xmlns:v="urn:schemas-microsoft-com:vml" Requires="v">
                <p:oleObj spid="_x0000_s3086" name="Equation" r:id="rId4" imgW="799920" imgH="838080" progId="Equation.DSMT4">
                  <p:embed/>
                </p:oleObj>
              </mc:Choice>
              <mc:Fallback>
                <p:oleObj name="Equation" r:id="rId4" imgW="799920" imgH="8380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517650"/>
                        <a:ext cx="800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124450" y="1530350"/>
          <a:ext cx="533400" cy="838200"/>
        </p:xfrm>
        <a:graphic>
          <a:graphicData uri="http://schemas.openxmlformats.org/presentationml/2006/ole">
            <mc:AlternateContent xmlns:mc="http://schemas.openxmlformats.org/markup-compatibility/2006">
              <mc:Choice xmlns:v="urn:schemas-microsoft-com:vml" Requires="v">
                <p:oleObj spid="_x0000_s3087" name="Equation" r:id="rId6" imgW="533160" imgH="838080" progId="Equation.DSMT4">
                  <p:embed/>
                </p:oleObj>
              </mc:Choice>
              <mc:Fallback>
                <p:oleObj name="Equation" r:id="rId6" imgW="533160" imgH="83808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4450" y="1530350"/>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4057650" y="1517650"/>
          <a:ext cx="990600" cy="838200"/>
        </p:xfrm>
        <a:graphic>
          <a:graphicData uri="http://schemas.openxmlformats.org/presentationml/2006/ole">
            <mc:AlternateContent xmlns:mc="http://schemas.openxmlformats.org/markup-compatibility/2006">
              <mc:Choice xmlns:v="urn:schemas-microsoft-com:vml" Requires="v">
                <p:oleObj spid="_x0000_s3088" name="Equation" r:id="rId8" imgW="990360" imgH="838080" progId="Equation.DSMT4">
                  <p:embed/>
                </p:oleObj>
              </mc:Choice>
              <mc:Fallback>
                <p:oleObj name="Equation" r:id="rId8" imgW="990360" imgH="8380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7650" y="151765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2</a:t>
            </a:r>
            <a:endParaRPr lang="en-US" dirty="0">
              <a:solidFill>
                <a:schemeClr val="accent1">
                  <a:lumMod val="50000"/>
                </a:schemeClr>
              </a:solidFill>
            </a:endParaRPr>
          </a:p>
        </p:txBody>
      </p:sp>
      <p:graphicFrame>
        <p:nvGraphicFramePr>
          <p:cNvPr id="6" name="Object 5"/>
          <p:cNvGraphicFramePr>
            <a:graphicFrameLocks noChangeAspect="1"/>
          </p:cNvGraphicFramePr>
          <p:nvPr/>
        </p:nvGraphicFramePr>
        <p:xfrm>
          <a:off x="2508250" y="1517650"/>
          <a:ext cx="1828800" cy="838200"/>
        </p:xfrm>
        <a:graphic>
          <a:graphicData uri="http://schemas.openxmlformats.org/presentationml/2006/ole">
            <mc:AlternateContent xmlns:mc="http://schemas.openxmlformats.org/markup-compatibility/2006">
              <mc:Choice xmlns:v="urn:schemas-microsoft-com:vml" Requires="v">
                <p:oleObj spid="_x0000_s5134" name="Equation" r:id="rId3" imgW="1828800" imgH="838080" progId="Equation.DSMT4">
                  <p:embed/>
                </p:oleObj>
              </mc:Choice>
              <mc:Fallback>
                <p:oleObj name="Equation" r:id="rId3" imgW="1828800" imgH="8380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0" y="1517650"/>
                        <a:ext cx="1828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803900" y="1530350"/>
          <a:ext cx="698500" cy="838200"/>
        </p:xfrm>
        <a:graphic>
          <a:graphicData uri="http://schemas.openxmlformats.org/presentationml/2006/ole">
            <mc:AlternateContent xmlns:mc="http://schemas.openxmlformats.org/markup-compatibility/2006">
              <mc:Choice xmlns:v="urn:schemas-microsoft-com:vml" Requires="v">
                <p:oleObj spid="_x0000_s5135" name="Equation" r:id="rId5" imgW="698400" imgH="838080" progId="Equation.DSMT4">
                  <p:embed/>
                </p:oleObj>
              </mc:Choice>
              <mc:Fallback>
                <p:oleObj name="Equation" r:id="rId5" imgW="698400" imgH="8380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900" y="1530350"/>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4318000" y="1517650"/>
          <a:ext cx="1473200" cy="838200"/>
        </p:xfrm>
        <a:graphic>
          <a:graphicData uri="http://schemas.openxmlformats.org/presentationml/2006/ole">
            <mc:AlternateContent xmlns:mc="http://schemas.openxmlformats.org/markup-compatibility/2006">
              <mc:Choice xmlns:v="urn:schemas-microsoft-com:vml" Requires="v">
                <p:oleObj spid="_x0000_s5136" name="Equation" r:id="rId7" imgW="1473120" imgH="838080" progId="Equation.DSMT4">
                  <p:embed/>
                </p:oleObj>
              </mc:Choice>
              <mc:Fallback>
                <p:oleObj name="Equation" r:id="rId7" imgW="1473120" imgH="83808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8000" y="1517650"/>
                        <a:ext cx="1473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Addition with Fractions</a:t>
            </a:r>
          </a:p>
        </p:txBody>
      </p:sp>
      <p:sp>
        <p:nvSpPr>
          <p:cNvPr id="4"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buNone/>
            </a:pPr>
            <a:r>
              <a:rPr lang="en-US" b="1" i="0" dirty="0">
                <a:solidFill>
                  <a:srgbClr val="000000"/>
                </a:solidFill>
              </a:rPr>
              <a:t>To Add Two Fractions with Different Denominators</a:t>
            </a:r>
          </a:p>
          <a:p>
            <a:pPr marL="403225" indent="-403225">
              <a:buNone/>
            </a:pPr>
            <a:r>
              <a:rPr lang="en-US" b="1" i="0" dirty="0">
                <a:solidFill>
                  <a:srgbClr val="000000"/>
                </a:solidFill>
              </a:rPr>
              <a:t>1.  </a:t>
            </a:r>
            <a:r>
              <a:rPr lang="en-US" i="0" dirty="0">
                <a:solidFill>
                  <a:srgbClr val="000000"/>
                </a:solidFill>
              </a:rPr>
              <a:t>Find the least common denominator (LCD).</a:t>
            </a:r>
          </a:p>
          <a:p>
            <a:pPr marL="403225" indent="-403225">
              <a:buNone/>
            </a:pPr>
            <a:r>
              <a:rPr lang="en-US" b="1" i="0" dirty="0">
                <a:solidFill>
                  <a:srgbClr val="000000"/>
                </a:solidFill>
              </a:rPr>
              <a:t>2.  </a:t>
            </a:r>
            <a:r>
              <a:rPr lang="en-US" i="0" dirty="0">
                <a:solidFill>
                  <a:srgbClr val="000000"/>
                </a:solidFill>
              </a:rPr>
              <a:t>Change each fraction into an equivalent fraction with that denominator.</a:t>
            </a:r>
          </a:p>
          <a:p>
            <a:pPr marL="403225" indent="-403225">
              <a:buNone/>
            </a:pPr>
            <a:r>
              <a:rPr lang="en-US" b="1" i="0" dirty="0">
                <a:solidFill>
                  <a:srgbClr val="000000"/>
                </a:solidFill>
              </a:rPr>
              <a:t>3. </a:t>
            </a:r>
            <a:r>
              <a:rPr lang="en-US" i="0" dirty="0">
                <a:solidFill>
                  <a:srgbClr val="000000"/>
                </a:solidFill>
              </a:rPr>
              <a:t> Add the new fractions.</a:t>
            </a:r>
          </a:p>
          <a:p>
            <a:pPr marL="403225" indent="-403225">
              <a:buNone/>
            </a:pPr>
            <a:r>
              <a:rPr lang="en-US" b="1" i="0" dirty="0">
                <a:solidFill>
                  <a:srgbClr val="000000"/>
                </a:solidFill>
              </a:rPr>
              <a:t>4</a:t>
            </a:r>
            <a:r>
              <a:rPr lang="en-US" i="0" dirty="0">
                <a:solidFill>
                  <a:srgbClr val="000000"/>
                </a:solidFill>
              </a:rPr>
              <a:t>.  Reduce, if possible.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3</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3300391"/>
          </a:xfrm>
        </p:spPr>
        <p:txBody>
          <a:bodyPr>
            <a:spAutoFit/>
          </a:bodyPr>
          <a:lstStyle/>
          <a:p>
            <a:pPr eaLnBrk="1" hangingPunct="1">
              <a:lnSpc>
                <a:spcPts val="3100"/>
              </a:lnSpc>
              <a:buNone/>
              <a:tabLst>
                <a:tab pos="457200" algn="l"/>
              </a:tabLst>
            </a:pPr>
            <a:r>
              <a:rPr lang="en-US" dirty="0"/>
              <a:t>Find the sum:</a:t>
            </a:r>
          </a:p>
          <a:p>
            <a:pPr eaLnBrk="1" hangingPunct="1">
              <a:lnSpc>
                <a:spcPts val="3100"/>
              </a:lnSpc>
              <a:buNone/>
              <a:tabLst>
                <a:tab pos="457200" algn="l"/>
              </a:tabLst>
            </a:pPr>
            <a:r>
              <a:rPr lang="en-US" b="1" dirty="0"/>
              <a:t>Solution</a:t>
            </a:r>
          </a:p>
          <a:p>
            <a:pPr>
              <a:tabLst>
                <a:tab pos="457200" algn="l"/>
              </a:tabLst>
            </a:pPr>
            <a:r>
              <a:rPr lang="en-US" b="1" dirty="0"/>
              <a:t>a. </a:t>
            </a:r>
            <a:r>
              <a:rPr lang="en-US" dirty="0"/>
              <a:t>	Find the LCD. Remember that the least common 	denominator (LCD) is the least common multiple 	(LCM) of the denominators.</a:t>
            </a:r>
          </a:p>
          <a:p>
            <a:pPr eaLnBrk="1" hangingPunct="1">
              <a:lnSpc>
                <a:spcPct val="200000"/>
              </a:lnSpc>
              <a:buNone/>
              <a:tabLst>
                <a:tab pos="457200" algn="l"/>
              </a:tabLst>
            </a:pPr>
            <a:r>
              <a:rPr lang="en-US" dirty="0"/>
              <a:t>	</a:t>
            </a:r>
          </a:p>
        </p:txBody>
      </p:sp>
      <p:graphicFrame>
        <p:nvGraphicFramePr>
          <p:cNvPr id="6149" name="Object 5"/>
          <p:cNvGraphicFramePr>
            <a:graphicFrameLocks noChangeAspect="1"/>
          </p:cNvGraphicFramePr>
          <p:nvPr/>
        </p:nvGraphicFramePr>
        <p:xfrm>
          <a:off x="2679700" y="1108365"/>
          <a:ext cx="977900" cy="838200"/>
        </p:xfrm>
        <a:graphic>
          <a:graphicData uri="http://schemas.openxmlformats.org/presentationml/2006/ole">
            <mc:AlternateContent xmlns:mc="http://schemas.openxmlformats.org/markup-compatibility/2006">
              <mc:Choice xmlns:v="urn:schemas-microsoft-com:vml" Requires="v">
                <p:oleObj spid="_x0000_s9230" name="Equation" r:id="rId4" imgW="977760" imgH="838080" progId="Equation.DSMT4">
                  <p:embed/>
                </p:oleObj>
              </mc:Choice>
              <mc:Fallback>
                <p:oleObj name="Equation" r:id="rId4" imgW="977760" imgH="8380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1108365"/>
                        <a:ext cx="97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673350" y="3848100"/>
          <a:ext cx="1701800" cy="1028700"/>
        </p:xfrm>
        <a:graphic>
          <a:graphicData uri="http://schemas.openxmlformats.org/presentationml/2006/ole">
            <mc:AlternateContent xmlns:mc="http://schemas.openxmlformats.org/markup-compatibility/2006">
              <mc:Choice xmlns:v="urn:schemas-microsoft-com:vml" Requires="v">
                <p:oleObj spid="_x0000_s9231" name="Equation" r:id="rId6" imgW="1701720" imgH="1028520" progId="Equation.DSMT4">
                  <p:embed/>
                </p:oleObj>
              </mc:Choice>
              <mc:Fallback>
                <p:oleObj name="Equation" r:id="rId6" imgW="1701720" imgH="102852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350" y="3848100"/>
                        <a:ext cx="17018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4508500" y="4241800"/>
          <a:ext cx="2730500" cy="292100"/>
        </p:xfrm>
        <a:graphic>
          <a:graphicData uri="http://schemas.openxmlformats.org/presentationml/2006/ole">
            <mc:AlternateContent xmlns:mc="http://schemas.openxmlformats.org/markup-compatibility/2006">
              <mc:Choice xmlns:v="urn:schemas-microsoft-com:vml" Requires="v">
                <p:oleObj spid="_x0000_s9232" name="Equation" r:id="rId8" imgW="2730240" imgH="291960" progId="Equation.DSMT4">
                  <p:embed/>
                </p:oleObj>
              </mc:Choice>
              <mc:Fallback>
                <p:oleObj name="Equation" r:id="rId8" imgW="2730240" imgH="29196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8500" y="4241800"/>
                        <a:ext cx="2730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3 (cont.)</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1815882"/>
          </a:xfrm>
        </p:spPr>
        <p:txBody>
          <a:bodyPr>
            <a:spAutoFit/>
          </a:bodyPr>
          <a:lstStyle/>
          <a:p>
            <a:pPr>
              <a:tabLst>
                <a:tab pos="457200" algn="l"/>
              </a:tabLst>
            </a:pPr>
            <a:r>
              <a:rPr lang="en-US" b="1" dirty="0"/>
              <a:t>Note: </a:t>
            </a:r>
            <a:r>
              <a:rPr lang="en-US" dirty="0"/>
              <a:t>You might not need to use prime factorizations to find the LCD. If the denominators are numbers that are familiar to you, then you might be able to find the LCD simply by inspection.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35380" y="4073245"/>
            <a:ext cx="3048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53" name="Object 13"/>
          <p:cNvGraphicFramePr>
            <a:graphicFrameLocks noChangeAspect="1"/>
          </p:cNvGraphicFramePr>
          <p:nvPr/>
        </p:nvGraphicFramePr>
        <p:xfrm>
          <a:off x="1722120" y="4038600"/>
          <a:ext cx="1079500" cy="838200"/>
        </p:xfrm>
        <a:graphic>
          <a:graphicData uri="http://schemas.openxmlformats.org/presentationml/2006/ole">
            <mc:AlternateContent xmlns:mc="http://schemas.openxmlformats.org/markup-compatibility/2006">
              <mc:Choice xmlns:v="urn:schemas-microsoft-com:vml" Requires="v">
                <p:oleObj spid="_x0000_s10282" name="Equation" r:id="rId4" imgW="1079280" imgH="838080" progId="Equation.DSMT4">
                  <p:embed/>
                </p:oleObj>
              </mc:Choice>
              <mc:Fallback>
                <p:oleObj name="Equation" r:id="rId4" imgW="1079280" imgH="838080" progId="Equation.DSMT4">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2120" y="4038600"/>
                        <a:ext cx="107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2209800" y="2590800"/>
            <a:ext cx="304800" cy="838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51" name="Object 11"/>
          <p:cNvGraphicFramePr>
            <a:graphicFrameLocks noChangeAspect="1"/>
          </p:cNvGraphicFramePr>
          <p:nvPr/>
        </p:nvGraphicFramePr>
        <p:xfrm>
          <a:off x="1569720" y="2590800"/>
          <a:ext cx="914400" cy="838200"/>
        </p:xfrm>
        <a:graphic>
          <a:graphicData uri="http://schemas.openxmlformats.org/presentationml/2006/ole">
            <mc:AlternateContent xmlns:mc="http://schemas.openxmlformats.org/markup-compatibility/2006">
              <mc:Choice xmlns:v="urn:schemas-microsoft-com:vml" Requires="v">
                <p:oleObj spid="_x0000_s10283" name="Equation" r:id="rId6" imgW="914400" imgH="838080" progId="Equation.DSMT4">
                  <p:embed/>
                </p:oleObj>
              </mc:Choice>
              <mc:Fallback>
                <p:oleObj name="Equation" r:id="rId6" imgW="914400" imgH="83808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9720" y="25908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accent1"/>
                </a:solidFill>
              </a:rPr>
              <a:t>Example 3 (cont.)</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954107"/>
          </a:xfrm>
        </p:spPr>
        <p:txBody>
          <a:bodyPr>
            <a:spAutoFit/>
          </a:bodyPr>
          <a:lstStyle/>
          <a:p>
            <a:pPr eaLnBrk="1" hangingPunct="1">
              <a:buNone/>
              <a:tabLst>
                <a:tab pos="457200" algn="l"/>
              </a:tabLst>
            </a:pPr>
            <a:r>
              <a:rPr lang="en-US" b="1" dirty="0"/>
              <a:t>b.</a:t>
            </a:r>
            <a:r>
              <a:rPr lang="en-US" dirty="0"/>
              <a:t> 	Find fractions equal to                     with 	denominator </a:t>
            </a:r>
            <a:r>
              <a:rPr lang="en-US" dirty="0">
                <a:solidFill>
                  <a:srgbClr val="0000FF"/>
                </a:solidFill>
              </a:rPr>
              <a:t>24</a:t>
            </a:r>
            <a:r>
              <a:rPr lang="en-US" dirty="0"/>
              <a:t>.</a:t>
            </a:r>
          </a:p>
        </p:txBody>
      </p:sp>
      <p:graphicFrame>
        <p:nvGraphicFramePr>
          <p:cNvPr id="6152" name="Object 8"/>
          <p:cNvGraphicFramePr>
            <a:graphicFrameLocks noChangeAspect="1"/>
          </p:cNvGraphicFramePr>
          <p:nvPr/>
        </p:nvGraphicFramePr>
        <p:xfrm>
          <a:off x="4332642" y="1119123"/>
          <a:ext cx="1447800" cy="838200"/>
        </p:xfrm>
        <a:graphic>
          <a:graphicData uri="http://schemas.openxmlformats.org/presentationml/2006/ole">
            <mc:AlternateContent xmlns:mc="http://schemas.openxmlformats.org/markup-compatibility/2006">
              <mc:Choice xmlns:v="urn:schemas-microsoft-com:vml" Requires="v">
                <p:oleObj spid="_x0000_s10284" name="Equation" r:id="rId8" imgW="1447560" imgH="838080" progId="Equation.DSMT4">
                  <p:embed/>
                </p:oleObj>
              </mc:Choice>
              <mc:Fallback>
                <p:oleObj name="Equation" r:id="rId8" imgW="1447560" imgH="83808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2642" y="1119123"/>
                        <a:ext cx="1447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8" name="Object 8"/>
          <p:cNvGraphicFramePr>
            <a:graphicFrameLocks noChangeAspect="1"/>
          </p:cNvGraphicFramePr>
          <p:nvPr/>
        </p:nvGraphicFramePr>
        <p:xfrm>
          <a:off x="4457700" y="4114800"/>
          <a:ext cx="3505200" cy="609600"/>
        </p:xfrm>
        <a:graphic>
          <a:graphicData uri="http://schemas.openxmlformats.org/presentationml/2006/ole">
            <mc:AlternateContent xmlns:mc="http://schemas.openxmlformats.org/markup-compatibility/2006">
              <mc:Choice xmlns:v="urn:schemas-microsoft-com:vml" Requires="v">
                <p:oleObj spid="_x0000_s10285" name="Equation" r:id="rId10" imgW="3504960" imgH="609480" progId="Equation.DSMT4">
                  <p:embed/>
                </p:oleObj>
              </mc:Choice>
              <mc:Fallback>
                <p:oleObj name="Equation" r:id="rId10" imgW="3504960" imgH="609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7700" y="4114800"/>
                        <a:ext cx="3505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1219200" y="4038600"/>
          <a:ext cx="419100" cy="838200"/>
        </p:xfrm>
        <a:graphic>
          <a:graphicData uri="http://schemas.openxmlformats.org/presentationml/2006/ole">
            <mc:AlternateContent xmlns:mc="http://schemas.openxmlformats.org/markup-compatibility/2006">
              <mc:Choice xmlns:v="urn:schemas-microsoft-com:vml" Requires="v">
                <p:oleObj spid="_x0000_s10286" name="Equation" r:id="rId12" imgW="419040" imgH="838080" progId="Equation.DSMT4">
                  <p:embed/>
                </p:oleObj>
              </mc:Choice>
              <mc:Fallback>
                <p:oleObj name="Equation" r:id="rId12" imgW="41904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4038600"/>
                        <a:ext cx="41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4457700" y="2743200"/>
          <a:ext cx="3454400" cy="622300"/>
        </p:xfrm>
        <a:graphic>
          <a:graphicData uri="http://schemas.openxmlformats.org/presentationml/2006/ole">
            <mc:AlternateContent xmlns:mc="http://schemas.openxmlformats.org/markup-compatibility/2006">
              <mc:Choice xmlns:v="urn:schemas-microsoft-com:vml" Requires="v">
                <p:oleObj spid="_x0000_s10287" name="Equation" r:id="rId14" imgW="3454200" imgH="622080" progId="Equation.DSMT4">
                  <p:embed/>
                </p:oleObj>
              </mc:Choice>
              <mc:Fallback>
                <p:oleObj name="Equation" r:id="rId14" imgW="3454200" imgH="6220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57700" y="2743200"/>
                        <a:ext cx="3454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2514600" y="2590800"/>
          <a:ext cx="711200" cy="838200"/>
        </p:xfrm>
        <a:graphic>
          <a:graphicData uri="http://schemas.openxmlformats.org/presentationml/2006/ole">
            <mc:AlternateContent xmlns:mc="http://schemas.openxmlformats.org/markup-compatibility/2006">
              <mc:Choice xmlns:v="urn:schemas-microsoft-com:vml" Requires="v">
                <p:oleObj spid="_x0000_s10288" name="Equation" r:id="rId16" imgW="711000" imgH="838080" progId="Equation.DSMT4">
                  <p:embed/>
                </p:oleObj>
              </mc:Choice>
              <mc:Fallback>
                <p:oleObj name="Equation" r:id="rId16" imgW="711000" imgH="83808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25908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2834640" y="4038600"/>
          <a:ext cx="711200" cy="838200"/>
        </p:xfrm>
        <a:graphic>
          <a:graphicData uri="http://schemas.openxmlformats.org/presentationml/2006/ole">
            <mc:AlternateContent xmlns:mc="http://schemas.openxmlformats.org/markup-compatibility/2006">
              <mc:Choice xmlns:v="urn:schemas-microsoft-com:vml" Requires="v">
                <p:oleObj spid="_x0000_s10289" name="Equation" r:id="rId18" imgW="711000" imgH="838080" progId="Equation.DSMT4">
                  <p:embed/>
                </p:oleObj>
              </mc:Choice>
              <mc:Fallback>
                <p:oleObj name="Equation" r:id="rId18" imgW="711000" imgH="83808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34640" y="40386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1219200" y="2590800"/>
          <a:ext cx="266700" cy="838200"/>
        </p:xfrm>
        <a:graphic>
          <a:graphicData uri="http://schemas.openxmlformats.org/presentationml/2006/ole">
            <mc:AlternateContent xmlns:mc="http://schemas.openxmlformats.org/markup-compatibility/2006">
              <mc:Choice xmlns:v="urn:schemas-microsoft-com:vml" Requires="v">
                <p:oleObj spid="_x0000_s10290" name="Equation" r:id="rId20" imgW="266400" imgH="838080" progId="Equation.DSMT4">
                  <p:embed/>
                </p:oleObj>
              </mc:Choice>
              <mc:Fallback>
                <p:oleObj name="Equation" r:id="rId20" imgW="266400" imgH="838080" progId="Equation.DSMT4">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9200" y="2590800"/>
                        <a:ext cx="266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924</Words>
  <Application>Microsoft Office PowerPoint</Application>
  <PresentationFormat>On-screen Show (4:3)</PresentationFormat>
  <Paragraphs>220</Paragraphs>
  <Slides>39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5" baseType="lpstr">
      <vt:lpstr>Calibri</vt:lpstr>
      <vt:lpstr>Arial</vt:lpstr>
      <vt:lpstr>Courier New</vt:lpstr>
      <vt:lpstr>Office Theme</vt:lpstr>
      <vt:lpstr>Equation</vt:lpstr>
      <vt:lpstr>MathType 6.0 Equation</vt:lpstr>
      <vt:lpstr>Section 3.7</vt:lpstr>
      <vt:lpstr>Objectives</vt:lpstr>
      <vt:lpstr>Addition with Fractions</vt:lpstr>
      <vt:lpstr>Example 1</vt:lpstr>
      <vt:lpstr>Example 2</vt:lpstr>
      <vt:lpstr>Addition with Fractions</vt:lpstr>
      <vt:lpstr>Example 3</vt:lpstr>
      <vt:lpstr>Example 3 (cont.)</vt:lpstr>
      <vt:lpstr>Example 3 (cont.)</vt:lpstr>
      <vt:lpstr>Example 3 (cont.)</vt:lpstr>
      <vt:lpstr>Example 4</vt:lpstr>
      <vt:lpstr>Example 4 (cont.)</vt:lpstr>
      <vt:lpstr>Example 4 (cont.)</vt:lpstr>
      <vt:lpstr>Example 5</vt:lpstr>
      <vt:lpstr>Example 5 (cont.)</vt:lpstr>
      <vt:lpstr>Addition with Fractions</vt:lpstr>
      <vt:lpstr>Addition with Fractions</vt:lpstr>
      <vt:lpstr>Addition with Fractions</vt:lpstr>
      <vt:lpstr>Addition with Fractions</vt:lpstr>
      <vt:lpstr>Subtraction with Fractions</vt:lpstr>
      <vt:lpstr>Example 6</vt:lpstr>
      <vt:lpstr>Example 7</vt:lpstr>
      <vt:lpstr>Subtraction with Fractions</vt:lpstr>
      <vt:lpstr>Example 8</vt:lpstr>
      <vt:lpstr>Example 8 (cont.)</vt:lpstr>
      <vt:lpstr>Example 9</vt:lpstr>
      <vt:lpstr>Completion Example 10</vt:lpstr>
      <vt:lpstr>Completion Example 10 (cont.)</vt:lpstr>
      <vt:lpstr>Example 11</vt:lpstr>
      <vt:lpstr>Example 12</vt:lpstr>
      <vt:lpstr>Subtraction with Fractions</vt:lpstr>
      <vt:lpstr>Subtraction with Fractions</vt:lpstr>
      <vt:lpstr>Example 13</vt:lpstr>
      <vt:lpstr>Example 14</vt:lpstr>
      <vt:lpstr>Example 14 (cont.)</vt:lpstr>
      <vt:lpstr>Completion Example 15</vt:lpstr>
      <vt:lpstr>Example 16</vt:lpstr>
      <vt:lpstr>Example 16 (cont.)</vt:lpstr>
      <vt:lpstr>Example 16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Prealgebra</dc:title>
  <dc:creator>Hawkes Learning Systems</dc:creator>
  <cp:lastModifiedBy>Kenneth Hanson</cp:lastModifiedBy>
  <cp:revision>65</cp:revision>
  <dcterms:created xsi:type="dcterms:W3CDTF">2013-04-26T14:43:13Z</dcterms:created>
  <dcterms:modified xsi:type="dcterms:W3CDTF">2019-10-28T16:09:53Z</dcterms:modified>
</cp:coreProperties>
</file>