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8" r:id="rId3"/>
    <p:sldId id="262" r:id="rId4"/>
    <p:sldId id="263" r:id="rId5"/>
    <p:sldId id="265" r:id="rId6"/>
    <p:sldId id="267" r:id="rId7"/>
    <p:sldId id="268" r:id="rId8"/>
    <p:sldId id="270" r:id="rId9"/>
    <p:sldId id="272" r:id="rId10"/>
    <p:sldId id="274" r:id="rId11"/>
    <p:sldId id="275" r:id="rId12"/>
    <p:sldId id="277" r:id="rId13"/>
    <p:sldId id="281" r:id="rId14"/>
    <p:sldId id="283" r:id="rId15"/>
    <p:sldId id="282" r:id="rId16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9"/>
      <p:bold r:id="rId20"/>
      <p:italic r:id="rId21"/>
      <p:boldItalic r:id="rId2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CCFFCC"/>
    <a:srgbClr val="CCECFF"/>
    <a:srgbClr val="FF00FF"/>
    <a:srgbClr val="000099"/>
    <a:srgbClr val="000000"/>
    <a:srgbClr val="00808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72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Relationship Id="rId6" Type="http://schemas.openxmlformats.org/officeDocument/2006/relationships/image" Target="../media/image67.wmf"/><Relationship Id="rId5" Type="http://schemas.openxmlformats.org/officeDocument/2006/relationships/image" Target="../media/image66.wmf"/><Relationship Id="rId4" Type="http://schemas.openxmlformats.org/officeDocument/2006/relationships/image" Target="../media/image65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74.wmf"/><Relationship Id="rId3" Type="http://schemas.openxmlformats.org/officeDocument/2006/relationships/image" Target="../media/image69.wmf"/><Relationship Id="rId7" Type="http://schemas.openxmlformats.org/officeDocument/2006/relationships/image" Target="../media/image73.wmf"/><Relationship Id="rId2" Type="http://schemas.openxmlformats.org/officeDocument/2006/relationships/image" Target="../media/image63.wmf"/><Relationship Id="rId1" Type="http://schemas.openxmlformats.org/officeDocument/2006/relationships/image" Target="../media/image68.wmf"/><Relationship Id="rId6" Type="http://schemas.openxmlformats.org/officeDocument/2006/relationships/image" Target="../media/image72.wmf"/><Relationship Id="rId5" Type="http://schemas.openxmlformats.org/officeDocument/2006/relationships/image" Target="../media/image71.wmf"/><Relationship Id="rId10" Type="http://schemas.openxmlformats.org/officeDocument/2006/relationships/image" Target="../media/image76.wmf"/><Relationship Id="rId4" Type="http://schemas.openxmlformats.org/officeDocument/2006/relationships/image" Target="../media/image70.wmf"/><Relationship Id="rId9" Type="http://schemas.openxmlformats.org/officeDocument/2006/relationships/image" Target="../media/image7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4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7" Type="http://schemas.openxmlformats.org/officeDocument/2006/relationships/image" Target="../media/image25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image" Target="../media/image28.wmf"/><Relationship Id="rId7" Type="http://schemas.openxmlformats.org/officeDocument/2006/relationships/image" Target="../media/image32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10" Type="http://schemas.openxmlformats.org/officeDocument/2006/relationships/image" Target="../media/image35.wmf"/><Relationship Id="rId4" Type="http://schemas.openxmlformats.org/officeDocument/2006/relationships/image" Target="../media/image29.wmf"/><Relationship Id="rId9" Type="http://schemas.openxmlformats.org/officeDocument/2006/relationships/image" Target="../media/image34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image" Target="../media/image38.wmf"/><Relationship Id="rId7" Type="http://schemas.openxmlformats.org/officeDocument/2006/relationships/image" Target="../media/image42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11" Type="http://schemas.openxmlformats.org/officeDocument/2006/relationships/image" Target="../media/image46.wmf"/><Relationship Id="rId5" Type="http://schemas.openxmlformats.org/officeDocument/2006/relationships/image" Target="../media/image40.wmf"/><Relationship Id="rId10" Type="http://schemas.openxmlformats.org/officeDocument/2006/relationships/image" Target="../media/image45.wmf"/><Relationship Id="rId4" Type="http://schemas.openxmlformats.org/officeDocument/2006/relationships/image" Target="../media/image39.wmf"/><Relationship Id="rId9" Type="http://schemas.openxmlformats.org/officeDocument/2006/relationships/image" Target="../media/image44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3" Type="http://schemas.openxmlformats.org/officeDocument/2006/relationships/image" Target="../media/image49.wmf"/><Relationship Id="rId7" Type="http://schemas.openxmlformats.org/officeDocument/2006/relationships/image" Target="../media/image53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6" Type="http://schemas.openxmlformats.org/officeDocument/2006/relationships/image" Target="../media/image52.wmf"/><Relationship Id="rId11" Type="http://schemas.openxmlformats.org/officeDocument/2006/relationships/image" Target="../media/image57.wmf"/><Relationship Id="rId5" Type="http://schemas.openxmlformats.org/officeDocument/2006/relationships/image" Target="../media/image51.wmf"/><Relationship Id="rId10" Type="http://schemas.openxmlformats.org/officeDocument/2006/relationships/image" Target="../media/image56.wmf"/><Relationship Id="rId4" Type="http://schemas.openxmlformats.org/officeDocument/2006/relationships/image" Target="../media/image50.wmf"/><Relationship Id="rId9" Type="http://schemas.openxmlformats.org/officeDocument/2006/relationships/image" Target="../media/image5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4" Type="http://schemas.openxmlformats.org/officeDocument/2006/relationships/image" Target="../media/image6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8056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9973CF-09D7-4052-A646-9CEA07203C14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70B726-89BE-47BA-84FE-5B5C1DBE18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993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4615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1648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5199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15734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96336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4609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01918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1942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90994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3050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9567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13" Type="http://schemas.openxmlformats.org/officeDocument/2006/relationships/image" Target="../media/image40.wmf"/><Relationship Id="rId18" Type="http://schemas.openxmlformats.org/officeDocument/2006/relationships/oleObject" Target="../embeddings/oleObject42.bin"/><Relationship Id="rId3" Type="http://schemas.openxmlformats.org/officeDocument/2006/relationships/notesSlide" Target="../notesSlides/notesSlide7.xml"/><Relationship Id="rId21" Type="http://schemas.openxmlformats.org/officeDocument/2006/relationships/image" Target="../media/image44.wmf"/><Relationship Id="rId7" Type="http://schemas.openxmlformats.org/officeDocument/2006/relationships/image" Target="../media/image37.wmf"/><Relationship Id="rId12" Type="http://schemas.openxmlformats.org/officeDocument/2006/relationships/oleObject" Target="../embeddings/oleObject39.bin"/><Relationship Id="rId17" Type="http://schemas.openxmlformats.org/officeDocument/2006/relationships/image" Target="../media/image42.wmf"/><Relationship Id="rId25" Type="http://schemas.openxmlformats.org/officeDocument/2006/relationships/image" Target="../media/image4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1.bin"/><Relationship Id="rId20" Type="http://schemas.openxmlformats.org/officeDocument/2006/relationships/oleObject" Target="../embeddings/oleObject43.bin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6.bin"/><Relationship Id="rId11" Type="http://schemas.openxmlformats.org/officeDocument/2006/relationships/image" Target="../media/image39.wmf"/><Relationship Id="rId24" Type="http://schemas.openxmlformats.org/officeDocument/2006/relationships/oleObject" Target="../embeddings/oleObject45.bin"/><Relationship Id="rId5" Type="http://schemas.openxmlformats.org/officeDocument/2006/relationships/image" Target="../media/image36.wmf"/><Relationship Id="rId15" Type="http://schemas.openxmlformats.org/officeDocument/2006/relationships/image" Target="../media/image41.wmf"/><Relationship Id="rId23" Type="http://schemas.openxmlformats.org/officeDocument/2006/relationships/image" Target="../media/image45.wmf"/><Relationship Id="rId10" Type="http://schemas.openxmlformats.org/officeDocument/2006/relationships/oleObject" Target="../embeddings/oleObject38.bin"/><Relationship Id="rId19" Type="http://schemas.openxmlformats.org/officeDocument/2006/relationships/image" Target="../media/image43.wmf"/><Relationship Id="rId4" Type="http://schemas.openxmlformats.org/officeDocument/2006/relationships/oleObject" Target="../embeddings/oleObject35.bin"/><Relationship Id="rId9" Type="http://schemas.openxmlformats.org/officeDocument/2006/relationships/image" Target="../media/image38.wmf"/><Relationship Id="rId14" Type="http://schemas.openxmlformats.org/officeDocument/2006/relationships/oleObject" Target="../embeddings/oleObject40.bin"/><Relationship Id="rId22" Type="http://schemas.openxmlformats.org/officeDocument/2006/relationships/oleObject" Target="../embeddings/oleObject44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8.bin"/><Relationship Id="rId13" Type="http://schemas.openxmlformats.org/officeDocument/2006/relationships/image" Target="../media/image51.wmf"/><Relationship Id="rId18" Type="http://schemas.openxmlformats.org/officeDocument/2006/relationships/oleObject" Target="../embeddings/oleObject53.bin"/><Relationship Id="rId3" Type="http://schemas.openxmlformats.org/officeDocument/2006/relationships/notesSlide" Target="../notesSlides/notesSlide8.xml"/><Relationship Id="rId21" Type="http://schemas.openxmlformats.org/officeDocument/2006/relationships/image" Target="../media/image55.wmf"/><Relationship Id="rId7" Type="http://schemas.openxmlformats.org/officeDocument/2006/relationships/image" Target="../media/image48.wmf"/><Relationship Id="rId12" Type="http://schemas.openxmlformats.org/officeDocument/2006/relationships/oleObject" Target="../embeddings/oleObject50.bin"/><Relationship Id="rId17" Type="http://schemas.openxmlformats.org/officeDocument/2006/relationships/image" Target="../media/image53.wmf"/><Relationship Id="rId25" Type="http://schemas.openxmlformats.org/officeDocument/2006/relationships/image" Target="../media/image5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2.bin"/><Relationship Id="rId20" Type="http://schemas.openxmlformats.org/officeDocument/2006/relationships/oleObject" Target="../embeddings/oleObject54.bin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47.bin"/><Relationship Id="rId11" Type="http://schemas.openxmlformats.org/officeDocument/2006/relationships/image" Target="../media/image50.wmf"/><Relationship Id="rId24" Type="http://schemas.openxmlformats.org/officeDocument/2006/relationships/oleObject" Target="../embeddings/oleObject56.bin"/><Relationship Id="rId5" Type="http://schemas.openxmlformats.org/officeDocument/2006/relationships/image" Target="../media/image47.wmf"/><Relationship Id="rId15" Type="http://schemas.openxmlformats.org/officeDocument/2006/relationships/image" Target="../media/image52.wmf"/><Relationship Id="rId23" Type="http://schemas.openxmlformats.org/officeDocument/2006/relationships/image" Target="../media/image56.wmf"/><Relationship Id="rId10" Type="http://schemas.openxmlformats.org/officeDocument/2006/relationships/oleObject" Target="../embeddings/oleObject49.bin"/><Relationship Id="rId19" Type="http://schemas.openxmlformats.org/officeDocument/2006/relationships/image" Target="../media/image54.wmf"/><Relationship Id="rId4" Type="http://schemas.openxmlformats.org/officeDocument/2006/relationships/oleObject" Target="../embeddings/oleObject46.bin"/><Relationship Id="rId9" Type="http://schemas.openxmlformats.org/officeDocument/2006/relationships/image" Target="../media/image49.wmf"/><Relationship Id="rId14" Type="http://schemas.openxmlformats.org/officeDocument/2006/relationships/oleObject" Target="../embeddings/oleObject51.bin"/><Relationship Id="rId22" Type="http://schemas.openxmlformats.org/officeDocument/2006/relationships/oleObject" Target="../embeddings/oleObject55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9.bin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5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58.bin"/><Relationship Id="rId11" Type="http://schemas.openxmlformats.org/officeDocument/2006/relationships/image" Target="../media/image61.wmf"/><Relationship Id="rId5" Type="http://schemas.openxmlformats.org/officeDocument/2006/relationships/image" Target="../media/image58.wmf"/><Relationship Id="rId10" Type="http://schemas.openxmlformats.org/officeDocument/2006/relationships/oleObject" Target="../embeddings/oleObject60.bin"/><Relationship Id="rId4" Type="http://schemas.openxmlformats.org/officeDocument/2006/relationships/oleObject" Target="../embeddings/oleObject57.bin"/><Relationship Id="rId9" Type="http://schemas.openxmlformats.org/officeDocument/2006/relationships/image" Target="../media/image60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3.bin"/><Relationship Id="rId13" Type="http://schemas.openxmlformats.org/officeDocument/2006/relationships/image" Target="../media/image66.wmf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63.wmf"/><Relationship Id="rId12" Type="http://schemas.openxmlformats.org/officeDocument/2006/relationships/oleObject" Target="../embeddings/oleObject6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62.bin"/><Relationship Id="rId11" Type="http://schemas.openxmlformats.org/officeDocument/2006/relationships/image" Target="../media/image65.wmf"/><Relationship Id="rId5" Type="http://schemas.openxmlformats.org/officeDocument/2006/relationships/image" Target="../media/image62.wmf"/><Relationship Id="rId15" Type="http://schemas.openxmlformats.org/officeDocument/2006/relationships/image" Target="../media/image67.wmf"/><Relationship Id="rId10" Type="http://schemas.openxmlformats.org/officeDocument/2006/relationships/oleObject" Target="../embeddings/oleObject64.bin"/><Relationship Id="rId4" Type="http://schemas.openxmlformats.org/officeDocument/2006/relationships/oleObject" Target="../embeddings/oleObject61.bin"/><Relationship Id="rId9" Type="http://schemas.openxmlformats.org/officeDocument/2006/relationships/image" Target="../media/image64.wmf"/><Relationship Id="rId14" Type="http://schemas.openxmlformats.org/officeDocument/2006/relationships/oleObject" Target="../embeddings/oleObject66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9.bin"/><Relationship Id="rId13" Type="http://schemas.openxmlformats.org/officeDocument/2006/relationships/image" Target="../media/image71.wmf"/><Relationship Id="rId18" Type="http://schemas.openxmlformats.org/officeDocument/2006/relationships/oleObject" Target="../embeddings/oleObject74.bin"/><Relationship Id="rId3" Type="http://schemas.openxmlformats.org/officeDocument/2006/relationships/notesSlide" Target="../notesSlides/notesSlide11.xml"/><Relationship Id="rId21" Type="http://schemas.openxmlformats.org/officeDocument/2006/relationships/image" Target="../media/image75.wmf"/><Relationship Id="rId7" Type="http://schemas.openxmlformats.org/officeDocument/2006/relationships/image" Target="../media/image63.wmf"/><Relationship Id="rId12" Type="http://schemas.openxmlformats.org/officeDocument/2006/relationships/oleObject" Target="../embeddings/oleObject71.bin"/><Relationship Id="rId17" Type="http://schemas.openxmlformats.org/officeDocument/2006/relationships/image" Target="../media/image7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3.bin"/><Relationship Id="rId20" Type="http://schemas.openxmlformats.org/officeDocument/2006/relationships/oleObject" Target="../embeddings/oleObject75.bin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68.bin"/><Relationship Id="rId11" Type="http://schemas.openxmlformats.org/officeDocument/2006/relationships/image" Target="../media/image70.wmf"/><Relationship Id="rId5" Type="http://schemas.openxmlformats.org/officeDocument/2006/relationships/image" Target="../media/image68.wmf"/><Relationship Id="rId15" Type="http://schemas.openxmlformats.org/officeDocument/2006/relationships/image" Target="../media/image72.wmf"/><Relationship Id="rId23" Type="http://schemas.openxmlformats.org/officeDocument/2006/relationships/image" Target="../media/image76.wmf"/><Relationship Id="rId10" Type="http://schemas.openxmlformats.org/officeDocument/2006/relationships/oleObject" Target="../embeddings/oleObject70.bin"/><Relationship Id="rId19" Type="http://schemas.openxmlformats.org/officeDocument/2006/relationships/image" Target="../media/image74.wmf"/><Relationship Id="rId4" Type="http://schemas.openxmlformats.org/officeDocument/2006/relationships/oleObject" Target="../embeddings/oleObject67.bin"/><Relationship Id="rId9" Type="http://schemas.openxmlformats.org/officeDocument/2006/relationships/image" Target="../media/image69.wmf"/><Relationship Id="rId14" Type="http://schemas.openxmlformats.org/officeDocument/2006/relationships/oleObject" Target="../embeddings/oleObject72.bin"/><Relationship Id="rId22" Type="http://schemas.openxmlformats.org/officeDocument/2006/relationships/oleObject" Target="../embeddings/oleObject76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image" Target="../media/image13.wmf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2.wmf"/><Relationship Id="rId5" Type="http://schemas.openxmlformats.org/officeDocument/2006/relationships/image" Target="../media/image9.wmf"/><Relationship Id="rId15" Type="http://schemas.openxmlformats.org/officeDocument/2006/relationships/image" Target="../media/image14.wmf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11.wmf"/><Relationship Id="rId14" Type="http://schemas.openxmlformats.org/officeDocument/2006/relationships/oleObject" Target="../embeddings/oleObject13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8.wmf"/><Relationship Id="rId5" Type="http://schemas.openxmlformats.org/officeDocument/2006/relationships/image" Target="../media/image15.wmf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7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13" Type="http://schemas.openxmlformats.org/officeDocument/2006/relationships/image" Target="../media/image23.wmf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20.wmf"/><Relationship Id="rId12" Type="http://schemas.openxmlformats.org/officeDocument/2006/relationships/oleObject" Target="../embeddings/oleObject22.bin"/><Relationship Id="rId17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4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9.bin"/><Relationship Id="rId11" Type="http://schemas.openxmlformats.org/officeDocument/2006/relationships/image" Target="../media/image22.wmf"/><Relationship Id="rId5" Type="http://schemas.openxmlformats.org/officeDocument/2006/relationships/image" Target="../media/image19.wmf"/><Relationship Id="rId15" Type="http://schemas.openxmlformats.org/officeDocument/2006/relationships/image" Target="../media/image24.wmf"/><Relationship Id="rId10" Type="http://schemas.openxmlformats.org/officeDocument/2006/relationships/oleObject" Target="../embeddings/oleObject21.bin"/><Relationship Id="rId4" Type="http://schemas.openxmlformats.org/officeDocument/2006/relationships/oleObject" Target="../embeddings/oleObject18.bin"/><Relationship Id="rId9" Type="http://schemas.openxmlformats.org/officeDocument/2006/relationships/image" Target="../media/image21.wmf"/><Relationship Id="rId14" Type="http://schemas.openxmlformats.org/officeDocument/2006/relationships/oleObject" Target="../embeddings/oleObject23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13" Type="http://schemas.openxmlformats.org/officeDocument/2006/relationships/image" Target="../media/image30.wmf"/><Relationship Id="rId18" Type="http://schemas.openxmlformats.org/officeDocument/2006/relationships/oleObject" Target="../embeddings/oleObject32.bin"/><Relationship Id="rId3" Type="http://schemas.openxmlformats.org/officeDocument/2006/relationships/notesSlide" Target="../notesSlides/notesSlide6.xml"/><Relationship Id="rId21" Type="http://schemas.openxmlformats.org/officeDocument/2006/relationships/image" Target="../media/image34.wmf"/><Relationship Id="rId7" Type="http://schemas.openxmlformats.org/officeDocument/2006/relationships/image" Target="../media/image27.wmf"/><Relationship Id="rId12" Type="http://schemas.openxmlformats.org/officeDocument/2006/relationships/oleObject" Target="../embeddings/oleObject29.bin"/><Relationship Id="rId17" Type="http://schemas.openxmlformats.org/officeDocument/2006/relationships/image" Target="../media/image3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1.bin"/><Relationship Id="rId20" Type="http://schemas.openxmlformats.org/officeDocument/2006/relationships/oleObject" Target="../embeddings/oleObject33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6.bin"/><Relationship Id="rId11" Type="http://schemas.openxmlformats.org/officeDocument/2006/relationships/image" Target="../media/image29.wmf"/><Relationship Id="rId5" Type="http://schemas.openxmlformats.org/officeDocument/2006/relationships/image" Target="../media/image26.wmf"/><Relationship Id="rId15" Type="http://schemas.openxmlformats.org/officeDocument/2006/relationships/image" Target="../media/image31.wmf"/><Relationship Id="rId23" Type="http://schemas.openxmlformats.org/officeDocument/2006/relationships/image" Target="../media/image35.wmf"/><Relationship Id="rId10" Type="http://schemas.openxmlformats.org/officeDocument/2006/relationships/oleObject" Target="../embeddings/oleObject28.bin"/><Relationship Id="rId19" Type="http://schemas.openxmlformats.org/officeDocument/2006/relationships/image" Target="../media/image33.wmf"/><Relationship Id="rId4" Type="http://schemas.openxmlformats.org/officeDocument/2006/relationships/oleObject" Target="../embeddings/oleObject25.bin"/><Relationship Id="rId9" Type="http://schemas.openxmlformats.org/officeDocument/2006/relationships/image" Target="../media/image28.wmf"/><Relationship Id="rId14" Type="http://schemas.openxmlformats.org/officeDocument/2006/relationships/oleObject" Target="../embeddings/oleObject30.bin"/><Relationship Id="rId22" Type="http://schemas.openxmlformats.org/officeDocument/2006/relationships/oleObject" Target="../embeddings/oleObject3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4.1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Introduction to Mixed Numbers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smtClean="0"/>
              <a:t>Changing Improper Fractions to Mixed Numbers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536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To Change an Improper Fraction to a Mixed Number</a:t>
            </a:r>
          </a:p>
          <a:p>
            <a:pPr>
              <a:buNone/>
              <a:tabLst>
                <a:tab pos="46355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1</a:t>
            </a:r>
            <a:r>
              <a:rPr lang="en-US" i="0" dirty="0" smtClean="0">
                <a:solidFill>
                  <a:srgbClr val="000000"/>
                </a:solidFill>
              </a:rPr>
              <a:t>.	Divide the numerator by the denominator to find 	the whole number part of the mixed number.</a:t>
            </a:r>
          </a:p>
          <a:p>
            <a:pPr>
              <a:buNone/>
              <a:tabLst>
                <a:tab pos="46355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2</a:t>
            </a:r>
            <a:r>
              <a:rPr lang="en-US" i="0" dirty="0" smtClean="0">
                <a:solidFill>
                  <a:srgbClr val="000000"/>
                </a:solidFill>
              </a:rPr>
              <a:t>.	Write the remainder over the denominator as the 	fraction part of the mixed number.</a:t>
            </a:r>
          </a:p>
          <a:p>
            <a:pPr>
              <a:buNone/>
            </a:pPr>
            <a:endParaRPr lang="en-US" i="0" dirty="0" smtClean="0">
              <a:solidFill>
                <a:srgbClr val="000000"/>
              </a:solidFill>
            </a:endParaRPr>
          </a:p>
          <a:p>
            <a:pPr>
              <a:buNone/>
            </a:pPr>
            <a:endParaRPr lang="en-US" i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6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Change        to a mixed number.</a:t>
            </a:r>
          </a:p>
          <a:p>
            <a:endParaRPr lang="en-US" sz="1500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Solution</a:t>
            </a:r>
          </a:p>
          <a:p>
            <a:endParaRPr lang="en-US" sz="1000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Divide 67 by 5:</a:t>
            </a: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730022" y="11430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6" name="Equation" r:id="rId4" imgW="431640" imgH="838080" progId="Equation.DSMT4">
                  <p:embed/>
                </p:oleObj>
              </mc:Choice>
              <mc:Fallback>
                <p:oleObj name="Equation" r:id="rId4" imgW="431640" imgH="8380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0022" y="1143000"/>
                        <a:ext cx="431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5" name="Object 13"/>
          <p:cNvGraphicFramePr>
            <a:graphicFrameLocks noChangeAspect="1"/>
          </p:cNvGraphicFramePr>
          <p:nvPr/>
        </p:nvGraphicFramePr>
        <p:xfrm>
          <a:off x="5867400" y="3997325"/>
          <a:ext cx="118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7" name="Equation" r:id="rId6" imgW="1180800" imgH="838080" progId="Equation.DSMT4">
                  <p:embed/>
                </p:oleObj>
              </mc:Choice>
              <mc:Fallback>
                <p:oleObj name="Equation" r:id="rId6" imgW="1180800" imgH="8380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3997325"/>
                        <a:ext cx="1181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6" name="Object 14"/>
          <p:cNvGraphicFramePr>
            <a:graphicFrameLocks noChangeAspect="1"/>
          </p:cNvGraphicFramePr>
          <p:nvPr/>
        </p:nvGraphicFramePr>
        <p:xfrm>
          <a:off x="5334000" y="3997325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8" name="Equation" r:id="rId8" imgW="431640" imgH="838080" progId="Equation.DSMT4">
                  <p:embed/>
                </p:oleObj>
              </mc:Choice>
              <mc:Fallback>
                <p:oleObj name="Equation" r:id="rId8" imgW="431640" imgH="8380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3997325"/>
                        <a:ext cx="431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3178234" y="3299823"/>
            <a:ext cx="2667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whole number part</a:t>
            </a:r>
            <a:endParaRPr lang="en-US" sz="2000" dirty="0">
              <a:solidFill>
                <a:srgbClr val="008080"/>
              </a:solidFill>
              <a:latin typeface="+mn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309055" y="5467290"/>
            <a:ext cx="1905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remainder</a:t>
            </a:r>
            <a:endParaRPr lang="en-US" sz="2000" dirty="0">
              <a:solidFill>
                <a:srgbClr val="008080"/>
              </a:solidFill>
              <a:latin typeface="+mn-lt"/>
            </a:endParaRPr>
          </a:p>
        </p:txBody>
      </p:sp>
      <p:graphicFrame>
        <p:nvGraphicFramePr>
          <p:cNvPr id="15368" name="Object 8"/>
          <p:cNvGraphicFramePr>
            <a:graphicFrameLocks noChangeAspect="1"/>
          </p:cNvGraphicFramePr>
          <p:nvPr/>
        </p:nvGraphicFramePr>
        <p:xfrm>
          <a:off x="2636520" y="3335338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9" name="Equation" r:id="rId10" imgW="190440" imgH="279360" progId="Equation.DSMT4">
                  <p:embed/>
                </p:oleObj>
              </mc:Choice>
              <mc:Fallback>
                <p:oleObj name="Equation" r:id="rId10" imgW="19044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6520" y="3335338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9" name="Object 9"/>
          <p:cNvGraphicFramePr>
            <a:graphicFrameLocks noChangeAspect="1"/>
          </p:cNvGraphicFramePr>
          <p:nvPr/>
        </p:nvGraphicFramePr>
        <p:xfrm>
          <a:off x="2286000" y="3710456"/>
          <a:ext cx="723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0" name="Equation" r:id="rId12" imgW="723600" imgH="571320" progId="Equation.DSMT4">
                  <p:embed/>
                </p:oleObj>
              </mc:Choice>
              <mc:Fallback>
                <p:oleObj name="Equation" r:id="rId12" imgW="723600" imgH="571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710456"/>
                        <a:ext cx="723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0" name="Object 10"/>
          <p:cNvGraphicFramePr>
            <a:graphicFrameLocks noChangeAspect="1"/>
          </p:cNvGraphicFramePr>
          <p:nvPr/>
        </p:nvGraphicFramePr>
        <p:xfrm>
          <a:off x="2613378" y="4167656"/>
          <a:ext cx="355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1" name="Equation" r:id="rId14" imgW="355320" imgH="495000" progId="Equation.DSMT4">
                  <p:embed/>
                </p:oleObj>
              </mc:Choice>
              <mc:Fallback>
                <p:oleObj name="Equation" r:id="rId14" imgW="355320" imgH="495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3378" y="4167656"/>
                        <a:ext cx="355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1" name="Object 11"/>
          <p:cNvGraphicFramePr>
            <a:graphicFrameLocks noChangeAspect="1"/>
          </p:cNvGraphicFramePr>
          <p:nvPr/>
        </p:nvGraphicFramePr>
        <p:xfrm>
          <a:off x="2623255" y="4682712"/>
          <a:ext cx="368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2" name="Equation" r:id="rId16" imgW="368280" imgH="279360" progId="Equation.DSMT4">
                  <p:embed/>
                </p:oleObj>
              </mc:Choice>
              <mc:Fallback>
                <p:oleObj name="Equation" r:id="rId16" imgW="36828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3255" y="4682712"/>
                        <a:ext cx="368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2" name="Object 12"/>
          <p:cNvGraphicFramePr>
            <a:graphicFrameLocks noChangeAspect="1"/>
          </p:cNvGraphicFramePr>
          <p:nvPr/>
        </p:nvGraphicFramePr>
        <p:xfrm>
          <a:off x="2628900" y="5025611"/>
          <a:ext cx="4191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3" name="Equation" r:id="rId18" imgW="419040" imgH="495000" progId="Equation.DSMT4">
                  <p:embed/>
                </p:oleObj>
              </mc:Choice>
              <mc:Fallback>
                <p:oleObj name="Equation" r:id="rId18" imgW="419040" imgH="4950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8900" y="5025611"/>
                        <a:ext cx="4191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3" name="Object 13"/>
          <p:cNvGraphicFramePr>
            <a:graphicFrameLocks noChangeAspect="1"/>
          </p:cNvGraphicFramePr>
          <p:nvPr/>
        </p:nvGraphicFramePr>
        <p:xfrm>
          <a:off x="2812344" y="5522323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4" name="Equation" r:id="rId20" imgW="190440" imgH="279360" progId="Equation.DSMT4">
                  <p:embed/>
                </p:oleObj>
              </mc:Choice>
              <mc:Fallback>
                <p:oleObj name="Equation" r:id="rId20" imgW="190440" imgH="2793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2344" y="5522323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4" name="Object 14"/>
          <p:cNvGraphicFramePr>
            <a:graphicFrameLocks noChangeAspect="1"/>
          </p:cNvGraphicFramePr>
          <p:nvPr/>
        </p:nvGraphicFramePr>
        <p:xfrm>
          <a:off x="7134578" y="3996267"/>
          <a:ext cx="88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5" name="Equation" r:id="rId22" imgW="888840" imgH="838080" progId="Equation.DSMT4">
                  <p:embed/>
                </p:oleObj>
              </mc:Choice>
              <mc:Fallback>
                <p:oleObj name="Equation" r:id="rId22" imgW="888840" imgH="838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34578" y="3996267"/>
                        <a:ext cx="889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5" name="Object 15"/>
          <p:cNvGraphicFramePr>
            <a:graphicFrameLocks noChangeAspect="1"/>
          </p:cNvGraphicFramePr>
          <p:nvPr/>
        </p:nvGraphicFramePr>
        <p:xfrm>
          <a:off x="2804160" y="3342318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6" name="Equation" r:id="rId24" imgW="190440" imgH="291960" progId="Equation.DSMT4">
                  <p:embed/>
                </p:oleObj>
              </mc:Choice>
              <mc:Fallback>
                <p:oleObj name="Equation" r:id="rId24" imgW="190440" imgH="2919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4160" y="3342318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7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Change        to a mixed number.</a:t>
            </a:r>
          </a:p>
          <a:p>
            <a:pPr eaLnBrk="1" hangingPunct="1">
              <a:buNone/>
            </a:pPr>
            <a:endParaRPr lang="en-US" sz="1500" i="0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Solution</a:t>
            </a:r>
          </a:p>
          <a:p>
            <a:pPr eaLnBrk="1" hangingPunct="1">
              <a:buNone/>
            </a:pPr>
            <a:endParaRPr lang="en-US" sz="500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Divide 85 by 2:</a:t>
            </a: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752600" y="112395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2" name="Equation" r:id="rId4" imgW="431640" imgH="838080" progId="Equation.DSMT4">
                  <p:embed/>
                </p:oleObj>
              </mc:Choice>
              <mc:Fallback>
                <p:oleObj name="Equation" r:id="rId4" imgW="43164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123950"/>
                        <a:ext cx="431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5" name="Object 13"/>
          <p:cNvGraphicFramePr>
            <a:graphicFrameLocks noChangeAspect="1"/>
          </p:cNvGraphicFramePr>
          <p:nvPr/>
        </p:nvGraphicFramePr>
        <p:xfrm>
          <a:off x="5943600" y="4514850"/>
          <a:ext cx="1193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3" name="Equation" r:id="rId6" imgW="1193760" imgH="838080" progId="Equation.DSMT4">
                  <p:embed/>
                </p:oleObj>
              </mc:Choice>
              <mc:Fallback>
                <p:oleObj name="Equation" r:id="rId6" imgW="1193760" imgH="838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4514850"/>
                        <a:ext cx="1193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6" name="Object 14"/>
          <p:cNvGraphicFramePr>
            <a:graphicFrameLocks noChangeAspect="1"/>
          </p:cNvGraphicFramePr>
          <p:nvPr/>
        </p:nvGraphicFramePr>
        <p:xfrm>
          <a:off x="5410200" y="451485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4" name="Equation" r:id="rId8" imgW="431640" imgH="838080" progId="Equation.DSMT4">
                  <p:embed/>
                </p:oleObj>
              </mc:Choice>
              <mc:Fallback>
                <p:oleObj name="Equation" r:id="rId8" imgW="431640" imgH="8380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4514850"/>
                        <a:ext cx="431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3429000" y="3222978"/>
            <a:ext cx="2286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whole number part</a:t>
            </a:r>
            <a:endParaRPr lang="en-US" sz="2000" dirty="0">
              <a:solidFill>
                <a:srgbClr val="008080"/>
              </a:solidFill>
              <a:latin typeface="+mn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448755" y="5314890"/>
            <a:ext cx="14280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remainder</a:t>
            </a:r>
            <a:endParaRPr lang="en-US" sz="2000" dirty="0">
              <a:solidFill>
                <a:srgbClr val="008080"/>
              </a:solidFill>
              <a:latin typeface="+mn-lt"/>
            </a:endParaRPr>
          </a:p>
        </p:txBody>
      </p:sp>
      <p:graphicFrame>
        <p:nvGraphicFramePr>
          <p:cNvPr id="17414" name="Object 6"/>
          <p:cNvGraphicFramePr>
            <a:graphicFrameLocks noChangeAspect="1"/>
          </p:cNvGraphicFramePr>
          <p:nvPr/>
        </p:nvGraphicFramePr>
        <p:xfrm>
          <a:off x="2514600" y="3276600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5" name="Equation" r:id="rId10" imgW="215640" imgH="279360" progId="Equation.DSMT4">
                  <p:embed/>
                </p:oleObj>
              </mc:Choice>
              <mc:Fallback>
                <p:oleObj name="Equation" r:id="rId10" imgW="21564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276600"/>
                        <a:ext cx="21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5" name="Object 7"/>
          <p:cNvGraphicFramePr>
            <a:graphicFrameLocks noChangeAspect="1"/>
          </p:cNvGraphicFramePr>
          <p:nvPr/>
        </p:nvGraphicFramePr>
        <p:xfrm>
          <a:off x="2221089" y="3539067"/>
          <a:ext cx="711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6" name="Equation" r:id="rId12" imgW="711000" imgH="571320" progId="Equation.DSMT4">
                  <p:embed/>
                </p:oleObj>
              </mc:Choice>
              <mc:Fallback>
                <p:oleObj name="Equation" r:id="rId12" imgW="71100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1089" y="3539067"/>
                        <a:ext cx="711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6" name="Object 8"/>
          <p:cNvGraphicFramePr>
            <a:graphicFrameLocks noChangeAspect="1"/>
          </p:cNvGraphicFramePr>
          <p:nvPr/>
        </p:nvGraphicFramePr>
        <p:xfrm>
          <a:off x="2514600" y="3962400"/>
          <a:ext cx="406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7" name="Equation" r:id="rId14" imgW="406080" imgH="495000" progId="Equation.DSMT4">
                  <p:embed/>
                </p:oleObj>
              </mc:Choice>
              <mc:Fallback>
                <p:oleObj name="Equation" r:id="rId14" imgW="406080" imgH="495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962400"/>
                        <a:ext cx="4064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7" name="Object 9"/>
          <p:cNvGraphicFramePr>
            <a:graphicFrameLocks noChangeAspect="1"/>
          </p:cNvGraphicFramePr>
          <p:nvPr/>
        </p:nvGraphicFramePr>
        <p:xfrm>
          <a:off x="2525889" y="449580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8" name="Equation" r:id="rId16" imgW="380880" imgH="291960" progId="Equation.DSMT4">
                  <p:embed/>
                </p:oleObj>
              </mc:Choice>
              <mc:Fallback>
                <p:oleObj name="Equation" r:id="rId16" imgW="38088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5889" y="4495800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8" name="Object 10"/>
          <p:cNvGraphicFramePr>
            <a:graphicFrameLocks noChangeAspect="1"/>
          </p:cNvGraphicFramePr>
          <p:nvPr/>
        </p:nvGraphicFramePr>
        <p:xfrm>
          <a:off x="2525889" y="4811889"/>
          <a:ext cx="4191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9" name="Equation" r:id="rId18" imgW="419040" imgH="495000" progId="Equation.DSMT4">
                  <p:embed/>
                </p:oleObj>
              </mc:Choice>
              <mc:Fallback>
                <p:oleObj name="Equation" r:id="rId18" imgW="419040" imgH="495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5889" y="4811889"/>
                        <a:ext cx="4191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9" name="Object 11"/>
          <p:cNvGraphicFramePr>
            <a:graphicFrameLocks noChangeAspect="1"/>
          </p:cNvGraphicFramePr>
          <p:nvPr/>
        </p:nvGraphicFramePr>
        <p:xfrm>
          <a:off x="2720622" y="5325534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0" name="Equation" r:id="rId20" imgW="190440" imgH="279360" progId="Equation.DSMT4">
                  <p:embed/>
                </p:oleObj>
              </mc:Choice>
              <mc:Fallback>
                <p:oleObj name="Equation" r:id="rId20" imgW="19044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0622" y="5325534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0" name="Object 12"/>
          <p:cNvGraphicFramePr>
            <a:graphicFrameLocks noChangeAspect="1"/>
          </p:cNvGraphicFramePr>
          <p:nvPr/>
        </p:nvGraphicFramePr>
        <p:xfrm>
          <a:off x="7207956" y="4507089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1" name="Equation" r:id="rId22" imgW="914400" imgH="838080" progId="Equation.DSMT4">
                  <p:embed/>
                </p:oleObj>
              </mc:Choice>
              <mc:Fallback>
                <p:oleObj name="Equation" r:id="rId22" imgW="91440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07956" y="4507089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1" name="Object 13"/>
          <p:cNvGraphicFramePr>
            <a:graphicFrameLocks noChangeAspect="1"/>
          </p:cNvGraphicFramePr>
          <p:nvPr/>
        </p:nvGraphicFramePr>
        <p:xfrm>
          <a:off x="2712720" y="32766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2" name="Equation" r:id="rId24" imgW="190440" imgH="279360" progId="Equation.DSMT4">
                  <p:embed/>
                </p:oleObj>
              </mc:Choice>
              <mc:Fallback>
                <p:oleObj name="Equation" r:id="rId24" imgW="190440" imgH="2793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2720" y="32766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4572000"/>
          </a:xfrm>
        </p:spPr>
        <p:txBody>
          <a:bodyPr>
            <a:noAutofit/>
          </a:bodyPr>
          <a:lstStyle/>
          <a:p>
            <a:pPr marL="0" indent="0" eaLnBrk="1" hangingPunct="1">
              <a:lnSpc>
                <a:spcPct val="150000"/>
              </a:lnSpc>
              <a:spcAft>
                <a:spcPts val="600"/>
              </a:spcAft>
              <a:buNone/>
            </a:pPr>
            <a:r>
              <a:rPr lang="en-US" i="0" dirty="0" smtClean="0">
                <a:solidFill>
                  <a:schemeClr val="tx1"/>
                </a:solidFill>
              </a:rPr>
              <a:t>Change        to a mixed number with the fraction part reduced.</a:t>
            </a:r>
          </a:p>
          <a:p>
            <a:pPr eaLnBrk="1" hangingPunct="1"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a.  </a:t>
            </a:r>
            <a:r>
              <a:rPr lang="en-US" i="0" dirty="0" smtClean="0">
                <a:solidFill>
                  <a:schemeClr val="tx1"/>
                </a:solidFill>
              </a:rPr>
              <a:t>Reduce first:</a:t>
            </a: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8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776589" y="1306689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7" name="Equation" r:id="rId4" imgW="444240" imgH="838080" progId="Equation.DSMT4">
                  <p:embed/>
                </p:oleObj>
              </mc:Choice>
              <mc:Fallback>
                <p:oleObj name="Equation" r:id="rId4" imgW="444240" imgH="8380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6589" y="1306689"/>
                        <a:ext cx="444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4" name="Object 8"/>
          <p:cNvGraphicFramePr>
            <a:graphicFrameLocks noChangeAspect="1"/>
          </p:cNvGraphicFramePr>
          <p:nvPr/>
        </p:nvGraphicFramePr>
        <p:xfrm>
          <a:off x="3275189" y="3364089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8" name="Equation" r:id="rId6" imgW="444240" imgH="838080" progId="Equation.DSMT4">
                  <p:embed/>
                </p:oleObj>
              </mc:Choice>
              <mc:Fallback>
                <p:oleObj name="Equation" r:id="rId6" imgW="44424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189" y="3364089"/>
                        <a:ext cx="44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5" name="Object 9"/>
          <p:cNvGraphicFramePr>
            <a:graphicFrameLocks noChangeAspect="1"/>
          </p:cNvGraphicFramePr>
          <p:nvPr/>
        </p:nvGraphicFramePr>
        <p:xfrm>
          <a:off x="3766256" y="3364089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9" name="Equation" r:id="rId8" imgW="1015920" imgH="838080" progId="Equation.DSMT4">
                  <p:embed/>
                </p:oleObj>
              </mc:Choice>
              <mc:Fallback>
                <p:oleObj name="Equation" r:id="rId8" imgW="101592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6256" y="3364089"/>
                        <a:ext cx="1016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6" name="Object 10"/>
          <p:cNvGraphicFramePr>
            <a:graphicFrameLocks noChangeAspect="1"/>
          </p:cNvGraphicFramePr>
          <p:nvPr/>
        </p:nvGraphicFramePr>
        <p:xfrm>
          <a:off x="4787900" y="3352800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0" name="Equation" r:id="rId10" imgW="698400" imgH="838080" progId="Equation.DSMT4">
                  <p:embed/>
                </p:oleObj>
              </mc:Choice>
              <mc:Fallback>
                <p:oleObj name="Equation" r:id="rId10" imgW="69840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3352800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4" name="Straight Connector 33"/>
          <p:cNvCxnSpPr/>
          <p:nvPr/>
        </p:nvCxnSpPr>
        <p:spPr>
          <a:xfrm rot="5400000" flipH="1" flipV="1">
            <a:off x="3952523" y="342900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rot="5400000" flipH="1" flipV="1">
            <a:off x="4040012" y="3928533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4572000"/>
          </a:xfrm>
        </p:spPr>
        <p:txBody>
          <a:bodyPr>
            <a:noAutofit/>
          </a:bodyPr>
          <a:lstStyle/>
          <a:p>
            <a:pPr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Then change to a mixed number:</a:t>
            </a: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8 (cont.)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/>
        </p:nvGraphicFramePr>
        <p:xfrm>
          <a:off x="2743200" y="4267200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6" name="Equation" r:id="rId4" imgW="419040" imgH="838080" progId="Equation.DSMT4">
                  <p:embed/>
                </p:oleObj>
              </mc:Choice>
              <mc:Fallback>
                <p:oleObj name="Equation" r:id="rId4" imgW="419040" imgH="8380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267200"/>
                        <a:ext cx="419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0" name="Object 8"/>
          <p:cNvGraphicFramePr>
            <a:graphicFrameLocks noChangeAspect="1"/>
          </p:cNvGraphicFramePr>
          <p:nvPr/>
        </p:nvGraphicFramePr>
        <p:xfrm>
          <a:off x="3352800" y="22098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7" name="Equation" r:id="rId6" imgW="190440" imgH="279360" progId="Equation.DSMT4">
                  <p:embed/>
                </p:oleObj>
              </mc:Choice>
              <mc:Fallback>
                <p:oleObj name="Equation" r:id="rId6" imgW="19044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2098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1" name="Object 9"/>
          <p:cNvGraphicFramePr>
            <a:graphicFrameLocks noChangeAspect="1"/>
          </p:cNvGraphicFramePr>
          <p:nvPr/>
        </p:nvGraphicFramePr>
        <p:xfrm>
          <a:off x="2858910" y="2579511"/>
          <a:ext cx="723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8" name="Equation" r:id="rId8" imgW="723600" imgH="571320" progId="Equation.DSMT4">
                  <p:embed/>
                </p:oleObj>
              </mc:Choice>
              <mc:Fallback>
                <p:oleObj name="Equation" r:id="rId8" imgW="723600" imgH="571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8910" y="2579511"/>
                        <a:ext cx="723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2" name="Object 10"/>
          <p:cNvGraphicFramePr>
            <a:graphicFrameLocks noChangeAspect="1"/>
          </p:cNvGraphicFramePr>
          <p:nvPr/>
        </p:nvGraphicFramePr>
        <p:xfrm>
          <a:off x="3174471" y="3066874"/>
          <a:ext cx="368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9" name="Equation" r:id="rId10" imgW="368280" imgH="393480" progId="Equation.DSMT4">
                  <p:embed/>
                </p:oleObj>
              </mc:Choice>
              <mc:Fallback>
                <p:oleObj name="Equation" r:id="rId10" imgW="368280" imgH="393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4471" y="3066874"/>
                        <a:ext cx="3683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3" name="Object 11"/>
          <p:cNvGraphicFramePr>
            <a:graphicFrameLocks noChangeAspect="1"/>
          </p:cNvGraphicFramePr>
          <p:nvPr/>
        </p:nvGraphicFramePr>
        <p:xfrm>
          <a:off x="3352800" y="3529189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0" name="Equation" r:id="rId12" imgW="203040" imgH="291960" progId="Equation.DSMT4">
                  <p:embed/>
                </p:oleObj>
              </mc:Choice>
              <mc:Fallback>
                <p:oleObj name="Equation" r:id="rId12" imgW="20304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529189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5" name="Object 13"/>
          <p:cNvGraphicFramePr>
            <a:graphicFrameLocks noChangeAspect="1"/>
          </p:cNvGraphicFramePr>
          <p:nvPr/>
        </p:nvGraphicFramePr>
        <p:xfrm>
          <a:off x="3279422" y="4264377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1" name="Equation" r:id="rId14" imgW="736560" imgH="838080" progId="Equation.DSMT4">
                  <p:embed/>
                </p:oleObj>
              </mc:Choice>
              <mc:Fallback>
                <p:oleObj name="Equation" r:id="rId14" imgW="73656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9422" y="4264377"/>
                        <a:ext cx="73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784" name="Object 16"/>
          <p:cNvGraphicFramePr>
            <a:graphicFrameLocks noChangeAspect="1"/>
          </p:cNvGraphicFramePr>
          <p:nvPr/>
        </p:nvGraphicFramePr>
        <p:xfrm>
          <a:off x="4196645" y="4004733"/>
          <a:ext cx="104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8" name="Equation" r:id="rId4" imgW="1041120" imgH="838080" progId="Equation.DSMT4">
                  <p:embed/>
                </p:oleObj>
              </mc:Choice>
              <mc:Fallback>
                <p:oleObj name="Equation" r:id="rId4" imgW="1041120" imgH="8380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6645" y="4004733"/>
                        <a:ext cx="1041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4572000"/>
          </a:xfrm>
        </p:spPr>
        <p:txBody>
          <a:bodyPr>
            <a:noAutofit/>
          </a:bodyPr>
          <a:lstStyle/>
          <a:p>
            <a:pPr eaLnBrk="1" hangingPunct="1"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b.  </a:t>
            </a:r>
            <a:r>
              <a:rPr lang="en-US" i="0" dirty="0" smtClean="0">
                <a:solidFill>
                  <a:schemeClr val="tx1"/>
                </a:solidFill>
              </a:rPr>
              <a:t>Change to a mixed number:</a:t>
            </a: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     Then reduce:</a:t>
            </a: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8 (cont.)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968022" y="5036205"/>
            <a:ext cx="571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n-lt"/>
              </a:rPr>
              <a:t>Both procedures give the same result,</a:t>
            </a:r>
            <a:endParaRPr lang="en-US" sz="2800" dirty="0">
              <a:latin typeface="+mn-lt"/>
            </a:endParaRPr>
          </a:p>
        </p:txBody>
      </p:sp>
      <p:graphicFrame>
        <p:nvGraphicFramePr>
          <p:cNvPr id="32778" name="Object 10"/>
          <p:cNvGraphicFramePr>
            <a:graphicFrameLocks noChangeAspect="1"/>
          </p:cNvGraphicFramePr>
          <p:nvPr/>
        </p:nvGraphicFramePr>
        <p:xfrm>
          <a:off x="3352800" y="19050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9" name="Equation" r:id="rId6" imgW="190440" imgH="279360" progId="Equation.DSMT4">
                  <p:embed/>
                </p:oleObj>
              </mc:Choice>
              <mc:Fallback>
                <p:oleObj name="Equation" r:id="rId6" imgW="19044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19050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9" name="Object 11"/>
          <p:cNvGraphicFramePr>
            <a:graphicFrameLocks noChangeAspect="1"/>
          </p:cNvGraphicFramePr>
          <p:nvPr/>
        </p:nvGraphicFramePr>
        <p:xfrm>
          <a:off x="2678289" y="2274888"/>
          <a:ext cx="901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0" name="Equation" r:id="rId8" imgW="901440" imgH="571320" progId="Equation.DSMT4">
                  <p:embed/>
                </p:oleObj>
              </mc:Choice>
              <mc:Fallback>
                <p:oleObj name="Equation" r:id="rId8" imgW="901440" imgH="5713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8289" y="2274888"/>
                        <a:ext cx="9017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80" name="Object 12"/>
          <p:cNvGraphicFramePr>
            <a:graphicFrameLocks noChangeAspect="1"/>
          </p:cNvGraphicFramePr>
          <p:nvPr/>
        </p:nvGraphicFramePr>
        <p:xfrm>
          <a:off x="3168650" y="2762250"/>
          <a:ext cx="381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1" name="Equation" r:id="rId10" imgW="380880" imgH="393480" progId="Equation.DSMT4">
                  <p:embed/>
                </p:oleObj>
              </mc:Choice>
              <mc:Fallback>
                <p:oleObj name="Equation" r:id="rId10" imgW="380880" imgH="3934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8650" y="2762250"/>
                        <a:ext cx="3810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81" name="Object 13"/>
          <p:cNvGraphicFramePr>
            <a:graphicFrameLocks noChangeAspect="1"/>
          </p:cNvGraphicFramePr>
          <p:nvPr/>
        </p:nvGraphicFramePr>
        <p:xfrm>
          <a:off x="3213805" y="3224213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2" name="Equation" r:id="rId12" imgW="368280" imgH="291960" progId="Equation.DSMT4">
                  <p:embed/>
                </p:oleObj>
              </mc:Choice>
              <mc:Fallback>
                <p:oleObj name="Equation" r:id="rId12" imgW="36828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3805" y="3224213"/>
                        <a:ext cx="368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82" name="Object 14"/>
          <p:cNvGraphicFramePr>
            <a:graphicFrameLocks noChangeAspect="1"/>
          </p:cNvGraphicFramePr>
          <p:nvPr/>
        </p:nvGraphicFramePr>
        <p:xfrm>
          <a:off x="4953000" y="2590800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3" name="Equation" r:id="rId14" imgW="444240" imgH="838080" progId="Equation.DSMT4">
                  <p:embed/>
                </p:oleObj>
              </mc:Choice>
              <mc:Fallback>
                <p:oleObj name="Equation" r:id="rId14" imgW="444240" imgH="8380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2590800"/>
                        <a:ext cx="444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83" name="Object 15"/>
          <p:cNvGraphicFramePr>
            <a:graphicFrameLocks noChangeAspect="1"/>
          </p:cNvGraphicFramePr>
          <p:nvPr/>
        </p:nvGraphicFramePr>
        <p:xfrm>
          <a:off x="3550356" y="4004733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4" name="Equation" r:id="rId16" imgW="622080" imgH="838080" progId="Equation.DSMT4">
                  <p:embed/>
                </p:oleObj>
              </mc:Choice>
              <mc:Fallback>
                <p:oleObj name="Equation" r:id="rId16" imgW="622080" imgH="8380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0356" y="4004733"/>
                        <a:ext cx="622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85" name="Object 17"/>
          <p:cNvGraphicFramePr>
            <a:graphicFrameLocks noChangeAspect="1"/>
          </p:cNvGraphicFramePr>
          <p:nvPr/>
        </p:nvGraphicFramePr>
        <p:xfrm>
          <a:off x="5241925" y="4038600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5" name="Equation" r:id="rId18" imgW="825480" imgH="838080" progId="Equation.DSMT4">
                  <p:embed/>
                </p:oleObj>
              </mc:Choice>
              <mc:Fallback>
                <p:oleObj name="Equation" r:id="rId18" imgW="825480" imgH="8380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1925" y="4038600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9" name="Straight Connector 28"/>
          <p:cNvCxnSpPr/>
          <p:nvPr/>
        </p:nvCxnSpPr>
        <p:spPr>
          <a:xfrm rot="5400000" flipH="1" flipV="1">
            <a:off x="4583289" y="4095045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5400000" flipH="1" flipV="1">
            <a:off x="4572000" y="4594578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2786" name="Object 18"/>
          <p:cNvGraphicFramePr>
            <a:graphicFrameLocks noChangeAspect="1"/>
          </p:cNvGraphicFramePr>
          <p:nvPr/>
        </p:nvGraphicFramePr>
        <p:xfrm>
          <a:off x="6574014" y="4876800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6" name="Equation" r:id="rId20" imgW="545760" imgH="838080" progId="Equation.DSMT4">
                  <p:embed/>
                </p:oleObj>
              </mc:Choice>
              <mc:Fallback>
                <p:oleObj name="Equation" r:id="rId20" imgW="545760" imgH="8380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4014" y="4876800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87" name="Object 19"/>
          <p:cNvGraphicFramePr>
            <a:graphicFrameLocks noChangeAspect="1"/>
          </p:cNvGraphicFramePr>
          <p:nvPr/>
        </p:nvGraphicFramePr>
        <p:xfrm>
          <a:off x="5454650" y="2590800"/>
          <a:ext cx="990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7" name="Equation" r:id="rId22" imgW="990360" imgH="838080" progId="Equation.DSMT4">
                  <p:embed/>
                </p:oleObj>
              </mc:Choice>
              <mc:Fallback>
                <p:oleObj name="Equation" r:id="rId22" imgW="990360" imgH="8380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4650" y="2590800"/>
                        <a:ext cx="990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Understand that a </a:t>
            </a:r>
            <a:r>
              <a:rPr lang="en-US" b="1" i="0" dirty="0" smtClean="0">
                <a:solidFill>
                  <a:schemeClr val="tx1"/>
                </a:solidFill>
              </a:rPr>
              <a:t>mixed number</a:t>
            </a:r>
            <a:r>
              <a:rPr lang="en-US" i="0" dirty="0" smtClean="0">
                <a:solidFill>
                  <a:schemeClr val="tx1"/>
                </a:solidFill>
              </a:rPr>
              <a:t> is the sum of a whole number and a proper fraction.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Be able to change </a:t>
            </a:r>
            <a:r>
              <a:rPr lang="en-US" b="1" i="0" dirty="0" smtClean="0">
                <a:solidFill>
                  <a:schemeClr val="tx1"/>
                </a:solidFill>
              </a:rPr>
              <a:t>mixed numbers </a:t>
            </a:r>
            <a:r>
              <a:rPr lang="en-US" i="0" dirty="0" smtClean="0">
                <a:solidFill>
                  <a:schemeClr val="tx1"/>
                </a:solidFill>
              </a:rPr>
              <a:t>into </a:t>
            </a:r>
            <a:r>
              <a:rPr lang="en-US" b="1" i="0" dirty="0" smtClean="0">
                <a:solidFill>
                  <a:schemeClr val="tx1"/>
                </a:solidFill>
              </a:rPr>
              <a:t>improper fractions</a:t>
            </a:r>
            <a:r>
              <a:rPr lang="en-US" i="0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Be able to change </a:t>
            </a:r>
            <a:r>
              <a:rPr lang="en-US" b="1" i="0" dirty="0" smtClean="0">
                <a:solidFill>
                  <a:schemeClr val="tx1"/>
                </a:solidFill>
              </a:rPr>
              <a:t>improper fractions</a:t>
            </a:r>
            <a:r>
              <a:rPr lang="en-US" i="0" dirty="0" smtClean="0">
                <a:solidFill>
                  <a:schemeClr val="tx1"/>
                </a:solidFill>
              </a:rPr>
              <a:t> into </a:t>
            </a:r>
            <a:r>
              <a:rPr lang="en-US" b="1" i="0" dirty="0" smtClean="0">
                <a:solidFill>
                  <a:schemeClr val="tx1"/>
                </a:solidFill>
              </a:rPr>
              <a:t>mixed numbers</a:t>
            </a:r>
            <a:r>
              <a:rPr lang="en-US" i="0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Understand the difference between reducing an improper fraction and changing it into a mixed number.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endParaRPr lang="en-US" i="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Changing Mixed Numbers to Fraction Form 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444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To Change a Mixed Number to an Improper Fraction</a:t>
            </a:r>
          </a:p>
          <a:p>
            <a:r>
              <a:rPr lang="en-US" i="0" dirty="0" smtClean="0">
                <a:solidFill>
                  <a:srgbClr val="000000"/>
                </a:solidFill>
              </a:rPr>
              <a:t>To change a mixed number to an improper fraction, add the whole number and the fraction using a common denominator. </a:t>
            </a:r>
            <a:r>
              <a:rPr lang="en-US" dirty="0" smtClean="0">
                <a:solidFill>
                  <a:srgbClr val="000000"/>
                </a:solidFill>
              </a:rPr>
              <a:t>Remember, the whole number can be written with 1 as a denominator. </a:t>
            </a:r>
            <a:r>
              <a:rPr lang="en-US" i="0" dirty="0" smtClean="0">
                <a:solidFill>
                  <a:srgbClr val="000000"/>
                </a:solidFill>
              </a:rPr>
              <a:t>For example:</a:t>
            </a:r>
          </a:p>
          <a:p>
            <a:pPr>
              <a:buNone/>
            </a:pPr>
            <a:endParaRPr lang="en-US" i="0" dirty="0" smtClean="0">
              <a:solidFill>
                <a:srgbClr val="000000"/>
              </a:solidFill>
            </a:endParaRPr>
          </a:p>
          <a:p>
            <a:pPr>
              <a:buNone/>
            </a:pPr>
            <a:endParaRPr lang="en-US" i="0" dirty="0" smtClean="0">
              <a:solidFill>
                <a:srgbClr val="000000"/>
              </a:solidFill>
            </a:endParaRPr>
          </a:p>
          <a:p>
            <a:pPr>
              <a:buNone/>
            </a:pPr>
            <a:endParaRPr lang="en-US" i="0" dirty="0">
              <a:solidFill>
                <a:srgbClr val="000000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489200" y="3657600"/>
          <a:ext cx="4165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3" imgW="4165560" imgH="838080" progId="Equation.DSMT4">
                  <p:embed/>
                </p:oleObj>
              </mc:Choice>
              <mc:Fallback>
                <p:oleObj name="Equation" r:id="rId3" imgW="4165560" imgH="838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9200" y="3657600"/>
                        <a:ext cx="4165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448336" y="1447800"/>
            <a:ext cx="228600" cy="83820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2772392" y="1447800"/>
          <a:ext cx="147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4" imgW="1473120" imgH="838080" progId="Equation.DSMT4">
                  <p:embed/>
                </p:oleObj>
              </mc:Choice>
              <mc:Fallback>
                <p:oleObj name="Equation" r:id="rId4" imgW="1473120" imgH="8380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2392" y="1447800"/>
                        <a:ext cx="1473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1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1121392" y="1447800"/>
          <a:ext cx="46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6" imgW="469800" imgH="838080" progId="Equation.DSMT4">
                  <p:embed/>
                </p:oleObj>
              </mc:Choice>
              <mc:Fallback>
                <p:oleObj name="Equation" r:id="rId6" imgW="469800" imgH="8380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1392" y="1447800"/>
                        <a:ext cx="469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1667492" y="1447800"/>
          <a:ext cx="102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8" imgW="1028520" imgH="838080" progId="Equation.DSMT4">
                  <p:embed/>
                </p:oleObj>
              </mc:Choice>
              <mc:Fallback>
                <p:oleObj name="Equation" r:id="rId8" imgW="1028520" imgH="8380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7492" y="1447800"/>
                        <a:ext cx="1028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5562600" y="1461448"/>
          <a:ext cx="1193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10" imgW="1193760" imgH="838080" progId="Equation.DSMT4">
                  <p:embed/>
                </p:oleObj>
              </mc:Choice>
              <mc:Fallback>
                <p:oleObj name="Equation" r:id="rId10" imgW="1193760" imgH="8380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1461448"/>
                        <a:ext cx="1193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6832600" y="1461448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12" imgW="711000" imgH="838080" progId="Equation.DSMT4">
                  <p:embed/>
                </p:oleObj>
              </mc:Choice>
              <mc:Fallback>
                <p:oleObj name="Equation" r:id="rId12" imgW="711000" imgH="8380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2600" y="1461448"/>
                        <a:ext cx="711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4272888" y="1447800"/>
          <a:ext cx="124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14" imgW="1244520" imgH="838080" progId="Equation.DSMT4">
                  <p:embed/>
                </p:oleObj>
              </mc:Choice>
              <mc:Fallback>
                <p:oleObj name="Equation" r:id="rId14" imgW="124452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2888" y="1447800"/>
                        <a:ext cx="1244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567752" y="1614796"/>
            <a:ext cx="228600" cy="83820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2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838200" y="1600200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4" imgW="622080" imgH="838080" progId="Equation.DSMT4">
                  <p:embed/>
                </p:oleObj>
              </mc:Choice>
              <mc:Fallback>
                <p:oleObj name="Equation" r:id="rId4" imgW="622080" imgH="8380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600200"/>
                        <a:ext cx="622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1514475" y="1600200"/>
          <a:ext cx="118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6" imgW="1180800" imgH="838080" progId="Equation.DSMT4">
                  <p:embed/>
                </p:oleObj>
              </mc:Choice>
              <mc:Fallback>
                <p:oleObj name="Equation" r:id="rId6" imgW="1180800" imgH="8380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4475" y="1600200"/>
                        <a:ext cx="1181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2749550" y="1600200"/>
          <a:ext cx="1625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8" imgW="1625400" imgH="838080" progId="Equation.DSMT4">
                  <p:embed/>
                </p:oleObj>
              </mc:Choice>
              <mc:Fallback>
                <p:oleObj name="Equation" r:id="rId8" imgW="1625400" imgH="8380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9550" y="1600200"/>
                        <a:ext cx="1625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5724525" y="1600200"/>
          <a:ext cx="1193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10" imgW="1193760" imgH="838080" progId="Equation.DSMT4">
                  <p:embed/>
                </p:oleObj>
              </mc:Choice>
              <mc:Fallback>
                <p:oleObj name="Equation" r:id="rId10" imgW="1193760" imgH="8380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525" y="1600200"/>
                        <a:ext cx="1193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6972300" y="1600200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12" imgW="723600" imgH="838080" progId="Equation.DSMT4">
                  <p:embed/>
                </p:oleObj>
              </mc:Choice>
              <mc:Fallback>
                <p:oleObj name="Equation" r:id="rId12" imgW="723600" imgH="8380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72300" y="1600200"/>
                        <a:ext cx="723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4429456" y="1600200"/>
          <a:ext cx="124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14" imgW="1244520" imgH="838080" progId="Equation.DSMT4">
                  <p:embed/>
                </p:oleObj>
              </mc:Choice>
              <mc:Fallback>
                <p:oleObj name="Equation" r:id="rId14" imgW="124452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9456" y="1600200"/>
                        <a:ext cx="1244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smtClean="0">
                <a:solidFill>
                  <a:schemeClr val="accent1"/>
                </a:solidFill>
              </a:rPr>
              <a:t>Changing Mixed Numbers to Fraction Form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490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Shortcut for Changing Mixed Numbers to Fraction Form</a:t>
            </a:r>
          </a:p>
          <a:p>
            <a:pPr>
              <a:buNone/>
              <a:tabLst>
                <a:tab pos="46355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1</a:t>
            </a:r>
            <a:r>
              <a:rPr lang="en-US" i="0" dirty="0" smtClean="0">
                <a:solidFill>
                  <a:srgbClr val="000000"/>
                </a:solidFill>
              </a:rPr>
              <a:t>.	Multiply the whole number by the denominator of 	the fraction part.</a:t>
            </a:r>
          </a:p>
          <a:p>
            <a:pPr>
              <a:buNone/>
              <a:tabLst>
                <a:tab pos="46355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2</a:t>
            </a:r>
            <a:r>
              <a:rPr lang="en-US" i="0" dirty="0" smtClean="0">
                <a:solidFill>
                  <a:srgbClr val="000000"/>
                </a:solidFill>
              </a:rPr>
              <a:t>.	Add the numerator of the fraction part to this 	product.</a:t>
            </a:r>
          </a:p>
          <a:p>
            <a:pPr>
              <a:buNone/>
              <a:tabLst>
                <a:tab pos="46355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3</a:t>
            </a:r>
            <a:r>
              <a:rPr lang="en-US" i="0" dirty="0" smtClean="0">
                <a:solidFill>
                  <a:srgbClr val="000000"/>
                </a:solidFill>
              </a:rPr>
              <a:t>.	Write this sum over the denominator of the 	fraction.</a:t>
            </a:r>
            <a:endParaRPr lang="en-US" i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3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Use the shortcut method to change         to an improper fraction.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Solution</a:t>
            </a: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  <a:tabLst>
                <a:tab pos="1139825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Step 1:	</a:t>
            </a:r>
            <a:r>
              <a:rPr lang="en-US" i="0" dirty="0" smtClean="0">
                <a:solidFill>
                  <a:schemeClr val="tx1"/>
                </a:solidFill>
              </a:rPr>
              <a:t>Multiply the whole number by the 	denominator: </a:t>
            </a:r>
          </a:p>
          <a:p>
            <a:pPr eaLnBrk="1" hangingPunct="1">
              <a:lnSpc>
                <a:spcPct val="150000"/>
              </a:lnSpc>
              <a:buNone/>
              <a:tabLst>
                <a:tab pos="1139825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Step 2:	</a:t>
            </a:r>
            <a:r>
              <a:rPr lang="en-US" i="0" dirty="0" smtClean="0">
                <a:solidFill>
                  <a:schemeClr val="tx1"/>
                </a:solidFill>
              </a:rPr>
              <a:t>Add the numerator:</a:t>
            </a:r>
          </a:p>
          <a:p>
            <a:pPr eaLnBrk="1" hangingPunct="1">
              <a:lnSpc>
                <a:spcPct val="150000"/>
              </a:lnSpc>
              <a:buNone/>
              <a:tabLst>
                <a:tab pos="1139825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Step 3:	</a:t>
            </a:r>
            <a:r>
              <a:rPr lang="en-US" i="0" dirty="0" smtClean="0">
                <a:solidFill>
                  <a:schemeClr val="tx1"/>
                </a:solidFill>
              </a:rPr>
              <a:t>Write the sum over the denominator:</a:t>
            </a:r>
          </a:p>
          <a:p>
            <a:pPr eaLnBrk="1" hangingPunct="1">
              <a:lnSpc>
                <a:spcPct val="150000"/>
              </a:lnSpc>
              <a:buNone/>
              <a:tabLst>
                <a:tab pos="1139825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	This is the same answer as in Example 1.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795963" y="1123950"/>
          <a:ext cx="46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Equation" r:id="rId4" imgW="469800" imgH="838080" progId="Equation.DSMT4">
                  <p:embed/>
                </p:oleObj>
              </mc:Choice>
              <mc:Fallback>
                <p:oleObj name="Equation" r:id="rId4" imgW="469800" imgH="8380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5963" y="1123950"/>
                        <a:ext cx="469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3810000" y="3287889"/>
          <a:ext cx="1219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Equation" r:id="rId6" imgW="1218960" imgH="291960" progId="Equation.DSMT4">
                  <p:embed/>
                </p:oleObj>
              </mc:Choice>
              <mc:Fallback>
                <p:oleObj name="Equation" r:id="rId6" imgW="1218960" imgH="29196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3287889"/>
                        <a:ext cx="1219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5" name="Object 9"/>
          <p:cNvGraphicFramePr>
            <a:graphicFrameLocks noChangeAspect="1"/>
          </p:cNvGraphicFramePr>
          <p:nvPr/>
        </p:nvGraphicFramePr>
        <p:xfrm>
          <a:off x="7178675" y="4392613"/>
          <a:ext cx="129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Equation" r:id="rId8" imgW="1295280" imgH="838080" progId="Equation.DSMT4">
                  <p:embed/>
                </p:oleObj>
              </mc:Choice>
              <mc:Fallback>
                <p:oleObj name="Equation" r:id="rId8" imgW="1295280" imgH="8380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8675" y="4392613"/>
                        <a:ext cx="1295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6" name="Object 10"/>
          <p:cNvGraphicFramePr>
            <a:graphicFrameLocks noChangeAspect="1"/>
          </p:cNvGraphicFramePr>
          <p:nvPr/>
        </p:nvGraphicFramePr>
        <p:xfrm>
          <a:off x="4711700" y="3939822"/>
          <a:ext cx="1536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10" imgW="1536480" imgH="291960" progId="Equation.DSMT4">
                  <p:embed/>
                </p:oleObj>
              </mc:Choice>
              <mc:Fallback>
                <p:oleObj name="Equation" r:id="rId10" imgW="1536480" imgH="29196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1700" y="3939822"/>
                        <a:ext cx="1536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4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Change           to an improper fraction.</a:t>
            </a:r>
          </a:p>
          <a:p>
            <a:pPr eaLnBrk="1" hangingPunct="1">
              <a:buNone/>
            </a:pPr>
            <a:endParaRPr lang="en-US" sz="220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 smtClean="0"/>
              <a:t>Multiply 8 ⋅ 10 = 80 and add 9:	</a:t>
            </a:r>
            <a:r>
              <a:rPr lang="en-US" dirty="0" smtClean="0">
                <a:solidFill>
                  <a:srgbClr val="000099"/>
                </a:solidFill>
              </a:rPr>
              <a:t>80 + 9 = </a:t>
            </a:r>
            <a:r>
              <a:rPr lang="en-US" dirty="0" smtClean="0">
                <a:solidFill>
                  <a:srgbClr val="FF00FF"/>
                </a:solidFill>
              </a:rPr>
              <a:t>89</a:t>
            </a:r>
            <a:r>
              <a:rPr lang="en-US" dirty="0" smtClean="0"/>
              <a:t>.</a:t>
            </a:r>
          </a:p>
          <a:p>
            <a:r>
              <a:rPr lang="en-US" dirty="0" smtClean="0"/>
              <a:t>Write 89 over 10 as follows:	</a:t>
            </a:r>
            <a:endParaRPr lang="en-US" b="1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rgbClr val="006666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rgbClr val="006666"/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738489" y="1131711"/>
          <a:ext cx="63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" name="Equation" r:id="rId4" imgW="634680" imgH="838080" progId="Equation.DSMT4">
                  <p:embed/>
                </p:oleObj>
              </mc:Choice>
              <mc:Fallback>
                <p:oleObj name="Equation" r:id="rId4" imgW="634680" imgH="8380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8489" y="1131711"/>
                        <a:ext cx="635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2628900" y="5029200"/>
          <a:ext cx="1447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6" name="Equation" r:id="rId6" imgW="1447560" imgH="838080" progId="Equation.DSMT4">
                  <p:embed/>
                </p:oleObj>
              </mc:Choice>
              <mc:Fallback>
                <p:oleObj name="Equation" r:id="rId6" imgW="1447560" imgH="8380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8900" y="5029200"/>
                        <a:ext cx="1447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Arrow Connector 8"/>
          <p:cNvCxnSpPr/>
          <p:nvPr/>
        </p:nvCxnSpPr>
        <p:spPr>
          <a:xfrm flipV="1">
            <a:off x="2921000" y="5242278"/>
            <a:ext cx="762000" cy="15240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10800000">
            <a:off x="2875844" y="5558367"/>
            <a:ext cx="762000" cy="152401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2984500" y="5727700"/>
          <a:ext cx="533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" name="Equation" r:id="rId8" imgW="533160" imgH="228600" progId="Equation.DSMT4">
                  <p:embed/>
                </p:oleObj>
              </mc:Choice>
              <mc:Fallback>
                <p:oleObj name="Equation" r:id="rId8" imgW="533160" imgH="2286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4500" y="5727700"/>
                        <a:ext cx="5334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1" name="Object 7"/>
          <p:cNvGraphicFramePr>
            <a:graphicFrameLocks noChangeAspect="1"/>
          </p:cNvGraphicFramePr>
          <p:nvPr/>
        </p:nvGraphicFramePr>
        <p:xfrm>
          <a:off x="2867025" y="5022850"/>
          <a:ext cx="6477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8" name="Equation" r:id="rId10" imgW="647640" imgH="228600" progId="Equation.DSMT4">
                  <p:embed/>
                </p:oleObj>
              </mc:Choice>
              <mc:Fallback>
                <p:oleObj name="Equation" r:id="rId10" imgW="647640" imgH="2286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7025" y="5022850"/>
                        <a:ext cx="6477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2" name="Object 8"/>
          <p:cNvGraphicFramePr>
            <a:graphicFrameLocks noChangeAspect="1"/>
          </p:cNvGraphicFramePr>
          <p:nvPr/>
        </p:nvGraphicFramePr>
        <p:xfrm>
          <a:off x="5880100" y="50292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9" name="Equation" r:id="rId12" imgW="711000" imgH="838080" progId="Equation.DSMT4">
                  <p:embed/>
                </p:oleObj>
              </mc:Choice>
              <mc:Fallback>
                <p:oleObj name="Equation" r:id="rId12" imgW="711000" imgH="8380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0100" y="5029200"/>
                        <a:ext cx="711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4" name="Object 10"/>
          <p:cNvGraphicFramePr>
            <a:graphicFrameLocks noChangeAspect="1"/>
          </p:cNvGraphicFramePr>
          <p:nvPr/>
        </p:nvGraphicFramePr>
        <p:xfrm>
          <a:off x="4235450" y="5029200"/>
          <a:ext cx="1511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Equation" r:id="rId14" imgW="1511280" imgH="838080" progId="Equation.DSMT4">
                  <p:embed/>
                </p:oleObj>
              </mc:Choice>
              <mc:Fallback>
                <p:oleObj name="Equation" r:id="rId14" imgW="1511280" imgH="83808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5450" y="5029200"/>
                        <a:ext cx="1511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15"/>
          <p:cNvGraphicFramePr>
            <a:graphicFrameLocks noChangeAspect="1"/>
          </p:cNvGraphicFramePr>
          <p:nvPr/>
        </p:nvGraphicFramePr>
        <p:xfrm>
          <a:off x="3835400" y="3886200"/>
          <a:ext cx="147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Equation" r:id="rId16" imgW="1473120" imgH="838080" progId="Equation.DSMT4">
                  <p:embed/>
                </p:oleObj>
              </mc:Choice>
              <mc:Fallback>
                <p:oleObj name="Equation" r:id="rId16" imgW="147312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5400" y="3886200"/>
                        <a:ext cx="1473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Completion Example 5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Change          to an improper fraction.</a:t>
            </a:r>
          </a:p>
          <a:p>
            <a:endParaRPr lang="en-US" sz="1000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Solution</a:t>
            </a:r>
          </a:p>
          <a:p>
            <a:endParaRPr lang="en-US" sz="1800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Multiply</a:t>
            </a:r>
          </a:p>
          <a:p>
            <a:pPr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Write this sum, ____ over the denominator ____. Therefore,</a:t>
            </a: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730022" y="1111956"/>
          <a:ext cx="60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4" name="Equation" r:id="rId4" imgW="609480" imgH="838080" progId="Equation.DSMT4">
                  <p:embed/>
                </p:oleObj>
              </mc:Choice>
              <mc:Fallback>
                <p:oleObj name="Equation" r:id="rId4" imgW="609480" imgH="8380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0022" y="1111956"/>
                        <a:ext cx="609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1892300" y="2937933"/>
          <a:ext cx="6642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5" name="Equation" r:id="rId6" imgW="6642000" imgH="393480" progId="Equation.DSMT4">
                  <p:embed/>
                </p:oleObj>
              </mc:Choice>
              <mc:Fallback>
                <p:oleObj name="Equation" r:id="rId6" imgW="6642000" imgH="393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300" y="2937933"/>
                        <a:ext cx="66421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1" name="Object 9"/>
          <p:cNvGraphicFramePr>
            <a:graphicFrameLocks noChangeAspect="1"/>
          </p:cNvGraphicFramePr>
          <p:nvPr/>
        </p:nvGraphicFramePr>
        <p:xfrm>
          <a:off x="3263899" y="2930878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6" name="Equation" r:id="rId8" imgW="368280" imgH="291960" progId="Equation.DSMT4">
                  <p:embed/>
                </p:oleObj>
              </mc:Choice>
              <mc:Fallback>
                <p:oleObj name="Equation" r:id="rId8" imgW="368280" imgH="29196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3899" y="2930878"/>
                        <a:ext cx="368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2" name="Object 10"/>
          <p:cNvGraphicFramePr>
            <a:graphicFrameLocks noChangeAspect="1"/>
          </p:cNvGraphicFramePr>
          <p:nvPr/>
        </p:nvGraphicFramePr>
        <p:xfrm>
          <a:off x="5854699" y="2928937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7" name="Equation" r:id="rId10" imgW="368280" imgH="291960" progId="Equation.DSMT4">
                  <p:embed/>
                </p:oleObj>
              </mc:Choice>
              <mc:Fallback>
                <p:oleObj name="Equation" r:id="rId10" imgW="368280" imgH="29196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4699" y="2928937"/>
                        <a:ext cx="368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3" name="Object 11"/>
          <p:cNvGraphicFramePr>
            <a:graphicFrameLocks noChangeAspect="1"/>
          </p:cNvGraphicFramePr>
          <p:nvPr/>
        </p:nvGraphicFramePr>
        <p:xfrm>
          <a:off x="6940549" y="2928937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8" name="Equation" r:id="rId12" imgW="190440" imgH="279360" progId="Equation.DSMT4">
                  <p:embed/>
                </p:oleObj>
              </mc:Choice>
              <mc:Fallback>
                <p:oleObj name="Equation" r:id="rId12" imgW="190440" imgH="27936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0549" y="2928937"/>
                        <a:ext cx="190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4" name="Object 12"/>
          <p:cNvGraphicFramePr>
            <a:graphicFrameLocks noChangeAspect="1"/>
          </p:cNvGraphicFramePr>
          <p:nvPr/>
        </p:nvGraphicFramePr>
        <p:xfrm>
          <a:off x="7848600" y="2924527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9" name="Equation" r:id="rId14" imgW="368280" imgH="291960" progId="Equation.DSMT4">
                  <p:embed/>
                </p:oleObj>
              </mc:Choice>
              <mc:Fallback>
                <p:oleObj name="Equation" r:id="rId14" imgW="368280" imgH="29196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8600" y="2924527"/>
                        <a:ext cx="368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5" name="Object 13"/>
          <p:cNvGraphicFramePr>
            <a:graphicFrameLocks noChangeAspect="1"/>
          </p:cNvGraphicFramePr>
          <p:nvPr/>
        </p:nvGraphicFramePr>
        <p:xfrm>
          <a:off x="4576763" y="4309533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0" name="Equation" r:id="rId16" imgW="431640" imgH="838080" progId="Equation.DSMT4">
                  <p:embed/>
                </p:oleObj>
              </mc:Choice>
              <mc:Fallback>
                <p:oleObj name="Equation" r:id="rId16" imgW="431640" imgH="83808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6763" y="4309533"/>
                        <a:ext cx="431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6" name="Object 14"/>
          <p:cNvGraphicFramePr>
            <a:graphicFrameLocks noChangeAspect="1"/>
          </p:cNvGraphicFramePr>
          <p:nvPr/>
        </p:nvGraphicFramePr>
        <p:xfrm>
          <a:off x="3687763" y="4309533"/>
          <a:ext cx="88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1" name="Equation" r:id="rId18" imgW="888840" imgH="838080" progId="Equation.DSMT4">
                  <p:embed/>
                </p:oleObj>
              </mc:Choice>
              <mc:Fallback>
                <p:oleObj name="Equation" r:id="rId18" imgW="888840" imgH="83808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7763" y="4309533"/>
                        <a:ext cx="889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7" name="Object 15"/>
          <p:cNvGraphicFramePr>
            <a:graphicFrameLocks noChangeAspect="1"/>
          </p:cNvGraphicFramePr>
          <p:nvPr/>
        </p:nvGraphicFramePr>
        <p:xfrm>
          <a:off x="2979738" y="3458280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2" name="Equation" r:id="rId20" imgW="368280" imgH="291960" progId="Equation.DSMT4">
                  <p:embed/>
                </p:oleObj>
              </mc:Choice>
              <mc:Fallback>
                <p:oleObj name="Equation" r:id="rId20" imgW="368280" imgH="29196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9738" y="3458280"/>
                        <a:ext cx="368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8" name="Object 16"/>
          <p:cNvGraphicFramePr>
            <a:graphicFrameLocks noChangeAspect="1"/>
          </p:cNvGraphicFramePr>
          <p:nvPr/>
        </p:nvGraphicFramePr>
        <p:xfrm>
          <a:off x="7089423" y="3457927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3" name="Equation" r:id="rId22" imgW="190440" imgH="291960" progId="Equation.DSMT4">
                  <p:embed/>
                </p:oleObj>
              </mc:Choice>
              <mc:Fallback>
                <p:oleObj name="Equation" r:id="rId22" imgW="190440" imgH="29196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9423" y="3457927"/>
                        <a:ext cx="190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4397525" y="4787935"/>
            <a:ext cx="936475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dirty="0" smtClean="0">
                <a:latin typeface="+mj-lt"/>
              </a:rPr>
              <a:t>____.</a:t>
            </a:r>
            <a:endParaRPr lang="en-US" sz="26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608</TotalTime>
  <Words>311</Words>
  <Application>Microsoft Office PowerPoint</Application>
  <PresentationFormat>On-screen Show (4:3)</PresentationFormat>
  <Paragraphs>111</Paragraphs>
  <Slides>15</Slides>
  <Notes>11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Calibri</vt:lpstr>
      <vt:lpstr>Courier New</vt:lpstr>
      <vt:lpstr>Arial</vt:lpstr>
      <vt:lpstr>Office Theme</vt:lpstr>
      <vt:lpstr>Equation</vt:lpstr>
      <vt:lpstr>Section 4.1</vt:lpstr>
      <vt:lpstr>Objectives</vt:lpstr>
      <vt:lpstr>Changing Mixed Numbers to Fraction Form </vt:lpstr>
      <vt:lpstr>Example 1</vt:lpstr>
      <vt:lpstr>Example 2</vt:lpstr>
      <vt:lpstr>Changing Mixed Numbers to Fraction Form</vt:lpstr>
      <vt:lpstr>Example 3</vt:lpstr>
      <vt:lpstr>Example 4</vt:lpstr>
      <vt:lpstr>Completion Example 5</vt:lpstr>
      <vt:lpstr>Changing Improper Fractions to Mixed Numbers</vt:lpstr>
      <vt:lpstr>Example 6</vt:lpstr>
      <vt:lpstr>Example 7</vt:lpstr>
      <vt:lpstr>Example 8</vt:lpstr>
      <vt:lpstr>Example 8 (cont.)</vt:lpstr>
      <vt:lpstr>Example 8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Prealgebra</dc:title>
  <dc:creator>Hawkes Learning Systems</dc:creator>
  <cp:lastModifiedBy>ashish.samudre</cp:lastModifiedBy>
  <cp:revision>110</cp:revision>
  <dcterms:created xsi:type="dcterms:W3CDTF">2013-04-26T14:43:13Z</dcterms:created>
  <dcterms:modified xsi:type="dcterms:W3CDTF">2017-08-02T16:21:56Z</dcterms:modified>
</cp:coreProperties>
</file>