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0" r:id="rId4"/>
    <p:sldId id="261" r:id="rId5"/>
    <p:sldId id="275" r:id="rId6"/>
    <p:sldId id="277" r:id="rId7"/>
    <p:sldId id="278" r:id="rId8"/>
    <p:sldId id="263" r:id="rId9"/>
    <p:sldId id="276" r:id="rId10"/>
    <p:sldId id="265" r:id="rId11"/>
    <p:sldId id="268" r:id="rId12"/>
    <p:sldId id="279" r:id="rId13"/>
    <p:sldId id="269" r:id="rId14"/>
    <p:sldId id="280" r:id="rId15"/>
    <p:sldId id="271" r:id="rId16"/>
    <p:sldId id="273" r:id="rId17"/>
    <p:sldId id="274" r:id="rId18"/>
    <p:sldId id="281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CCFFCC"/>
    <a:srgbClr val="99FF99"/>
    <a:srgbClr val="000000"/>
    <a:srgbClr val="006666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11" Type="http://schemas.openxmlformats.org/officeDocument/2006/relationships/image" Target="../media/image70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34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19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5155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817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31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866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9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82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70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54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03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866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365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475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5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7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1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5.bin"/><Relationship Id="rId24" Type="http://schemas.openxmlformats.org/officeDocument/2006/relationships/image" Target="../media/image70.wmf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23" Type="http://schemas.openxmlformats.org/officeDocument/2006/relationships/oleObject" Target="../embeddings/oleObject71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31.bin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Complex Fractions and Order of Operations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endParaRPr lang="en-US" sz="2500" i="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Simplify the complex fraction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In this case, division is the only operation to be performed.  Note that</a:t>
            </a:r>
            <a:r>
              <a:rPr lang="en-US" i="0" dirty="0" smtClean="0">
                <a:solidFill>
                  <a:schemeClr val="tx1"/>
                </a:solidFill>
                <a:latin typeface="Symbol" pitchFamily="18" charset="2"/>
              </a:rPr>
              <a:t> -</a:t>
            </a:r>
            <a:r>
              <a:rPr lang="en-US" i="0" dirty="0" smtClean="0">
                <a:solidFill>
                  <a:schemeClr val="tx1"/>
                </a:solidFill>
              </a:rPr>
              <a:t>5 is an integer and can be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n-US" sz="800" dirty="0" smtClean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written as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54222" y="1143000"/>
          <a:ext cx="5588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4" imgW="558720" imgH="1244520" progId="Equation.DSMT4">
                  <p:embed/>
                </p:oleObj>
              </mc:Choice>
              <mc:Fallback>
                <p:oleObj name="Equation" r:id="rId4" imgW="558720" imgH="12445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222" y="1143000"/>
                        <a:ext cx="5588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91267" y="3366912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6" imgW="558720" imgH="838080" progId="Equation.DSMT4">
                  <p:embed/>
                </p:oleObj>
              </mc:Choice>
              <mc:Fallback>
                <p:oleObj name="Equation" r:id="rId6" imgW="5587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267" y="3366912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40089" y="4233333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8" imgW="457200" imgH="1244520" progId="Equation.DSMT4">
                  <p:embed/>
                </p:oleObj>
              </mc:Choice>
              <mc:Fallback>
                <p:oleObj name="Equation" r:id="rId8" imgW="457200" imgH="1244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089" y="4233333"/>
                        <a:ext cx="4572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330450" y="4248150"/>
          <a:ext cx="8001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0" imgW="799920" imgH="1663560" progId="Equation.DSMT4">
                  <p:embed/>
                </p:oleObj>
              </mc:Choice>
              <mc:Fallback>
                <p:oleObj name="Equation" r:id="rId10" imgW="799920" imgH="1663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4248150"/>
                        <a:ext cx="8001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169356" y="4636911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2" imgW="1269720" imgH="838080" progId="Equation.DSMT4">
                  <p:embed/>
                </p:oleObj>
              </mc:Choice>
              <mc:Fallback>
                <p:oleObj name="Equation" r:id="rId12" imgW="12697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356" y="4636911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453467" y="4636911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4" imgW="1104840" imgH="838080" progId="Equation.DSMT4">
                  <p:embed/>
                </p:oleObj>
              </mc:Choice>
              <mc:Fallback>
                <p:oleObj name="Equation" r:id="rId14" imgW="11048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467" y="4636911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596467" y="4636911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6" imgW="939600" imgH="838080" progId="Equation.DSMT4">
                  <p:embed/>
                </p:oleObj>
              </mc:Choice>
              <mc:Fallback>
                <p:oleObj name="Equation" r:id="rId16" imgW="939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6467" y="4636911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Order of Operations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Rules for Order of Operations</a:t>
            </a:r>
          </a:p>
          <a:p>
            <a:pPr marL="514350" indent="-51435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First, simplify within grouping symbols such as parentheses ( ), brackets [ ], or braces { }.  Start with the innermost grouping. </a:t>
            </a:r>
          </a:p>
          <a:p>
            <a:pPr marL="514350" indent="-51435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Second, find any powers indicated by exponents.</a:t>
            </a:r>
          </a:p>
          <a:p>
            <a:pPr marL="514350" indent="-51435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Third, moving from </a:t>
            </a:r>
            <a:r>
              <a:rPr lang="en-US" b="1" dirty="0" smtClean="0">
                <a:solidFill>
                  <a:srgbClr val="C00000"/>
                </a:solidFill>
              </a:rPr>
              <a:t>left to right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perform any multiplications or divisions in the order in which they appear.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Order of Operations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Rules for Order of Operations (cont.)</a:t>
            </a:r>
          </a:p>
          <a:p>
            <a:pPr marL="514350" indent="-514350"/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Fourth, moving from </a:t>
            </a:r>
            <a:r>
              <a:rPr lang="en-US" b="1" dirty="0" smtClean="0">
                <a:solidFill>
                  <a:srgbClr val="C00000"/>
                </a:solidFill>
              </a:rPr>
              <a:t>left to right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perform any additions or subtractions in the order in which they appear.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Use the rules for order of operations to simplify the following expression:</a:t>
            </a:r>
            <a:endParaRPr lang="en-US" i="0" dirty="0" smtClean="0">
              <a:solidFill>
                <a:srgbClr val="006666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263900" y="2438400"/>
          <a:ext cx="2540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4" imgW="2539800" imgH="990360" progId="Equation.DSMT4">
                  <p:embed/>
                </p:oleObj>
              </mc:Choice>
              <mc:Fallback>
                <p:oleObj name="Equation" r:id="rId4" imgW="2539800" imgH="990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438400"/>
                        <a:ext cx="2540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  <a:endParaRPr lang="en-US" b="1" i="0" dirty="0" smtClean="0">
              <a:solidFill>
                <a:srgbClr val="006666"/>
              </a:solidFill>
            </a:endParaRP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080000" y="30480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0" name="Equation" r:id="rId4" imgW="2006280" imgH="838080" progId="Equation.DSMT4">
                  <p:embed/>
                </p:oleObj>
              </mc:Choice>
              <mc:Fallback>
                <p:oleObj name="Equation" r:id="rId4" imgW="20062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04800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1905000"/>
          <a:ext cx="2362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6" imgW="2361960" imgH="990360" progId="Equation.DSMT4">
                  <p:embed/>
                </p:oleObj>
              </mc:Choice>
              <mc:Fallback>
                <p:oleObj name="Equation" r:id="rId6" imgW="2361960" imgH="990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23622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819400" y="1905000"/>
          <a:ext cx="2463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Equation" r:id="rId8" imgW="2463480" imgH="990360" progId="Equation.DSMT4">
                  <p:embed/>
                </p:oleObj>
              </mc:Choice>
              <mc:Fallback>
                <p:oleObj name="Equation" r:id="rId8" imgW="2463480" imgH="990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905000"/>
                        <a:ext cx="2463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819400" y="3048000"/>
          <a:ext cx="21621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3" name="Equation" r:id="rId10" imgW="2158920" imgH="838080" progId="Equation.DSMT4">
                  <p:embed/>
                </p:oleObj>
              </mc:Choice>
              <mc:Fallback>
                <p:oleObj name="Equation" r:id="rId10" imgW="215892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48000"/>
                        <a:ext cx="2162175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819400" y="41910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4" name="Equation" r:id="rId12" imgW="1409400" imgH="838080" progId="Equation.DSMT4">
                  <p:embed/>
                </p:oleObj>
              </mc:Choice>
              <mc:Fallback>
                <p:oleObj name="Equation" r:id="rId12" imgW="14094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91000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343400" y="41910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Equation" r:id="rId14" imgW="1447560" imgH="838080" progId="Equation.DSMT4">
                  <p:embed/>
                </p:oleObj>
              </mc:Choice>
              <mc:Fallback>
                <p:oleObj name="Equation" r:id="rId14" imgW="144756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91000"/>
                        <a:ext cx="144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 flipH="1" flipV="1">
            <a:off x="5311422" y="313037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5672667" y="3623733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6248400" y="35960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6683022" y="311908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5943600" y="3857978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6" name="Equation" r:id="rId16" imgW="152280" imgH="203040" progId="Equation.DSMT4">
                  <p:embed/>
                </p:oleObj>
              </mc:Choice>
              <mc:Fallback>
                <p:oleObj name="Equation" r:id="rId16" imgW="1522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857978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905500" y="4191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7" name="Equation" r:id="rId18" imgW="723600" imgH="838080" progId="Equation.DSMT4">
                  <p:embed/>
                </p:oleObj>
              </mc:Choice>
              <mc:Fallback>
                <p:oleObj name="Equation" r:id="rId18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41910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993444" y="4461933"/>
            <a:ext cx="365760" cy="8229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9FF99"/>
              </a:solidFill>
            </a:endParaRP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285067" y="4428066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4" imgW="1777680" imgH="838080" progId="Equation.DSMT4">
                  <p:embed/>
                </p:oleObj>
              </mc:Choice>
              <mc:Fallback>
                <p:oleObj name="Equation" r:id="rId4" imgW="177768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067" y="4428066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Simplify the expression                 in the form of a single </a:t>
            </a:r>
          </a:p>
          <a:p>
            <a:endParaRPr lang="en-US" sz="500" dirty="0" smtClean="0"/>
          </a:p>
          <a:p>
            <a:r>
              <a:rPr lang="en-US" dirty="0" smtClean="0"/>
              <a:t>fraction, using the rules for order of operations.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First, multiply the two fractions, and then add </a:t>
            </a:r>
            <a:r>
              <a:rPr lang="en-US" i="1" dirty="0" smtClean="0"/>
              <a:t>x</a:t>
            </a:r>
            <a:r>
              <a:rPr lang="en-US" dirty="0" smtClean="0"/>
              <a:t> in the </a:t>
            </a:r>
          </a:p>
          <a:p>
            <a:r>
              <a:rPr lang="en-US" dirty="0" smtClean="0"/>
              <a:t>form       The LCD is 15.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62000" y="44196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6" imgW="1117440" imgH="838080" progId="Equation.DSMT4">
                  <p:embed/>
                </p:oleObj>
              </mc:Choice>
              <mc:Fallback>
                <p:oleObj name="Equation" r:id="rId6" imgW="111744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19600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55800" y="44196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8" imgW="1244520" imgH="838080" progId="Equation.DSMT4">
                  <p:embed/>
                </p:oleObj>
              </mc:Choice>
              <mc:Fallback>
                <p:oleObj name="Equation" r:id="rId8" imgW="124452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419600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111045" y="4428066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0" imgW="1574640" imgH="838080" progId="Equation.DSMT4">
                  <p:embed/>
                </p:oleObj>
              </mc:Choice>
              <mc:Fallback>
                <p:oleObj name="Equation" r:id="rId10" imgW="157464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045" y="4428066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729589" y="4428066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2" imgW="1358640" imgH="838080" progId="Equation.DSMT4">
                  <p:embed/>
                </p:oleObj>
              </mc:Choice>
              <mc:Fallback>
                <p:oleObj name="Equation" r:id="rId12" imgW="135864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589" y="4428066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9"/>
          <p:cNvGraphicFramePr>
            <a:graphicFrameLocks noChangeAspect="1"/>
          </p:cNvGraphicFramePr>
          <p:nvPr/>
        </p:nvGraphicFramePr>
        <p:xfrm>
          <a:off x="4021667" y="1120422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4" imgW="1117440" imgH="838080" progId="Equation.DSMT4">
                  <p:embed/>
                </p:oleObj>
              </mc:Choice>
              <mc:Fallback>
                <p:oleObj name="Equation" r:id="rId14" imgW="1117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667" y="1120422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51845" y="3256845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6" imgW="368280" imgH="838080" progId="Equation.DSMT4">
                  <p:embed/>
                </p:oleObj>
              </mc:Choice>
              <mc:Fallback>
                <p:oleObj name="Equation" r:id="rId16" imgW="368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845" y="3256845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average of</a:t>
            </a:r>
          </a:p>
          <a:p>
            <a:pPr eaLnBrk="1" hangingPunct="1"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Finding this average is the same as evaluating the expression: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400425" y="1117600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4" imgW="2222280" imgH="838080" progId="Equation.DSMT4">
                  <p:embed/>
                </p:oleObj>
              </mc:Choice>
              <mc:Fallback>
                <p:oleObj name="Equation" r:id="rId4" imgW="22222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425" y="1117600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3263900" y="3340100"/>
          <a:ext cx="2616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6" imgW="2616120" imgH="927000" progId="Equation.DSMT4">
                  <p:embed/>
                </p:oleObj>
              </mc:Choice>
              <mc:Fallback>
                <p:oleObj name="Equation" r:id="rId6" imgW="2616120" imgH="927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3340100"/>
                        <a:ext cx="2616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6 (cont.)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sum first, and then divide by 3.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91000" y="1981200"/>
          <a:ext cx="787400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787320" imgH="2793960" progId="Equation.DSMT4">
                  <p:embed/>
                </p:oleObj>
              </mc:Choice>
              <mc:Fallback>
                <p:oleObj name="Equation" r:id="rId3" imgW="787320" imgH="2793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81200"/>
                        <a:ext cx="787400" cy="279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096934" y="4851399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934" y="4851399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364038" y="4865688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7" imgW="609480" imgH="838080" progId="Equation.DSMT4">
                  <p:embed/>
                </p:oleObj>
              </mc:Choice>
              <mc:Fallback>
                <p:oleObj name="Equation" r:id="rId7" imgW="609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4865688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352800" y="1981200"/>
          <a:ext cx="673100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9" imgW="672840" imgH="2781000" progId="Equation.DSMT4">
                  <p:embed/>
                </p:oleObj>
              </mc:Choice>
              <mc:Fallback>
                <p:oleObj name="Equation" r:id="rId9" imgW="672840" imgH="27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81200"/>
                        <a:ext cx="673100" cy="278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7874000" y="3263900"/>
            <a:ext cx="304800" cy="838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00800" y="3276600"/>
            <a:ext cx="304800" cy="838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5602112" y="3210278"/>
          <a:ext cx="3098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9" name="Equation" r:id="rId3" imgW="3098520" imgH="927000" progId="Equation.DSMT4">
                  <p:embed/>
                </p:oleObj>
              </mc:Choice>
              <mc:Fallback>
                <p:oleObj name="Equation" r:id="rId3" imgW="309852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112" y="3210278"/>
                        <a:ext cx="3098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6 (cont.)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Alternatively, using improper fractions, we can write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2712156" y="1399821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0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2156" y="1399821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3680178" y="1402644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1" name="Equation" r:id="rId7" imgW="1079280" imgH="838080" progId="Equation.DSMT4">
                  <p:embed/>
                </p:oleObj>
              </mc:Choice>
              <mc:Fallback>
                <p:oleObj name="Equation" r:id="rId7" imgW="1079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178" y="1402644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4785078" y="1402644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2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5078" y="1402644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5586589" y="140264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3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589" y="1402644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523523" y="3197577"/>
          <a:ext cx="2527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4" name="Equation" r:id="rId13" imgW="2527200" imgH="888840" progId="Equation.DSMT4">
                  <p:embed/>
                </p:oleObj>
              </mc:Choice>
              <mc:Fallback>
                <p:oleObj name="Equation" r:id="rId13" imgW="252720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23" y="3197577"/>
                        <a:ext cx="2527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3070578" y="3198989"/>
          <a:ext cx="248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5" name="Equation" r:id="rId15" imgW="2489040" imgH="927000" progId="Equation.DSMT4">
                  <p:embed/>
                </p:oleObj>
              </mc:Choice>
              <mc:Fallback>
                <p:oleObj name="Equation" r:id="rId15" imgW="248904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578" y="3198989"/>
                        <a:ext cx="248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12"/>
          <p:cNvGraphicFramePr>
            <a:graphicFrameLocks noChangeAspect="1"/>
          </p:cNvGraphicFramePr>
          <p:nvPr/>
        </p:nvGraphicFramePr>
        <p:xfrm>
          <a:off x="5810955" y="4264025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6" name="Equation" r:id="rId17" imgW="1079280" imgH="838080" progId="Equation.DSMT4">
                  <p:embed/>
                </p:oleObj>
              </mc:Choice>
              <mc:Fallback>
                <p:oleObj name="Equation" r:id="rId17" imgW="10792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955" y="4264025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13"/>
          <p:cNvGraphicFramePr>
            <a:graphicFrameLocks noChangeAspect="1"/>
          </p:cNvGraphicFramePr>
          <p:nvPr/>
        </p:nvGraphicFramePr>
        <p:xfrm>
          <a:off x="3070578" y="4246034"/>
          <a:ext cx="2794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7" name="Equation" r:id="rId19" imgW="2793960" imgH="927000" progId="Equation.DSMT4">
                  <p:embed/>
                </p:oleObj>
              </mc:Choice>
              <mc:Fallback>
                <p:oleObj name="Equation" r:id="rId19" imgW="2793960" imgH="927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578" y="4246034"/>
                        <a:ext cx="2794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4" name="Object 14"/>
          <p:cNvGraphicFramePr>
            <a:graphicFrameLocks noChangeAspect="1"/>
          </p:cNvGraphicFramePr>
          <p:nvPr/>
        </p:nvGraphicFramePr>
        <p:xfrm>
          <a:off x="6945489" y="4267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8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489" y="4267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5" name="Object 15"/>
          <p:cNvGraphicFramePr>
            <a:graphicFrameLocks noChangeAspect="1"/>
          </p:cNvGraphicFramePr>
          <p:nvPr/>
        </p:nvGraphicFramePr>
        <p:xfrm>
          <a:off x="7696200" y="4267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9" name="Equation" r:id="rId23" imgW="990360" imgH="838080" progId="Equation.DSMT4">
                  <p:embed/>
                </p:oleObj>
              </mc:Choice>
              <mc:Fallback>
                <p:oleObj name="Equation" r:id="rId23" imgW="9903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267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the meaning of the term </a:t>
            </a:r>
            <a:r>
              <a:rPr lang="en-US" b="1" i="0" dirty="0" smtClean="0">
                <a:solidFill>
                  <a:schemeClr val="tx1"/>
                </a:solidFill>
              </a:rPr>
              <a:t>complex fraction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simplify complex fractions.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follow the rules for order of operations with mixed numbers.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Simplify Complex Fractions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To Simplify a Complex Fraction</a:t>
            </a:r>
          </a:p>
          <a:p>
            <a:pPr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Simplify the numerator so that it is a single fraction, 	possibly an improper fraction.</a:t>
            </a:r>
          </a:p>
          <a:p>
            <a:pPr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.	Simplify the denominator so that it is also a single 	fraction, possibly an improper fraction.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</a:t>
            </a:r>
            <a:r>
              <a:rPr lang="en-US" i="0" dirty="0" smtClean="0">
                <a:solidFill>
                  <a:srgbClr val="000000"/>
                </a:solidFill>
              </a:rPr>
              <a:t>.	Divide the numerator by the denominator, and 	reduce if possible.</a:t>
            </a:r>
          </a:p>
          <a:p>
            <a:pPr>
              <a:buNone/>
              <a:tabLst>
                <a:tab pos="46355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Simplify the complex fraction</a:t>
            </a:r>
          </a:p>
          <a:p>
            <a:pPr eaLnBrk="1" hangingPunct="1">
              <a:buNone/>
            </a:pPr>
            <a:endParaRPr lang="en-US" sz="1300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Simplify the numerator and denominator separately.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5389" y="1230489"/>
          <a:ext cx="9271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4" imgW="927000" imgH="1688760" progId="Equation.DSMT4">
                  <p:embed/>
                </p:oleObj>
              </mc:Choice>
              <mc:Fallback>
                <p:oleObj name="Equation" r:id="rId4" imgW="927000" imgH="1688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1230489"/>
                        <a:ext cx="9271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438400" y="38862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6" imgW="787320" imgH="838080" progId="Equation.DSMT4">
                  <p:embed/>
                </p:oleObj>
              </mc:Choice>
              <mc:Fallback>
                <p:oleObj name="Equation" r:id="rId6" imgW="787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335866" y="3883377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8" imgW="1091880" imgH="838080" progId="Equation.DSMT4">
                  <p:embed/>
                </p:oleObj>
              </mc:Choice>
              <mc:Fallback>
                <p:oleObj name="Equation" r:id="rId8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866" y="3883377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500563" y="3878263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0" imgW="533160" imgH="838080" progId="Equation.DSMT4">
                  <p:embed/>
                </p:oleObj>
              </mc:Choice>
              <mc:Fallback>
                <p:oleObj name="Equation" r:id="rId10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878263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610555" y="494171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555" y="494171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410655" y="49530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4" imgW="1054080" imgH="838080" progId="Equation.DSMT4">
                  <p:embed/>
                </p:oleObj>
              </mc:Choice>
              <mc:Fallback>
                <p:oleObj name="Equation" r:id="rId14" imgW="1054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0655" y="49530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546600" y="49530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6" imgW="520560" imgH="838080" progId="Equation.DSMT4">
                  <p:embed/>
                </p:oleObj>
              </mc:Choice>
              <mc:Fallback>
                <p:oleObj name="Equation" r:id="rId16" imgW="5205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49530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861353" y="4103511"/>
            <a:ext cx="13014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numerator</a:t>
            </a:r>
            <a:endParaRPr lang="en-US" sz="2000" dirty="0">
              <a:solidFill>
                <a:srgbClr val="006666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845849" y="5150556"/>
            <a:ext cx="15455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denominator</a:t>
            </a:r>
            <a:endParaRPr lang="en-US" sz="2000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So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143000" y="2133600"/>
          <a:ext cx="838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4" imgW="838080" imgH="1688760" progId="Equation.DSMT4">
                  <p:embed/>
                </p:oleObj>
              </mc:Choice>
              <mc:Fallback>
                <p:oleObj name="Equation" r:id="rId4" imgW="83808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33600"/>
                        <a:ext cx="838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2090738" y="2146300"/>
          <a:ext cx="5969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6" imgW="596880" imgH="1663560" progId="Equation.DSMT4">
                  <p:embed/>
                </p:oleObj>
              </mc:Choice>
              <mc:Fallback>
                <p:oleObj name="Equation" r:id="rId6" imgW="596880" imgH="1663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2146300"/>
                        <a:ext cx="5969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2819400" y="2525889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8" imgW="1066680" imgH="838080" progId="Equation.DSMT4">
                  <p:embed/>
                </p:oleObj>
              </mc:Choice>
              <mc:Fallback>
                <p:oleObj name="Equation" r:id="rId8" imgW="1066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25889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038600" y="25569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Equation" r:id="rId10" imgW="914400" imgH="838080" progId="Equation.DSMT4">
                  <p:embed/>
                </p:oleObj>
              </mc:Choice>
              <mc:Fallback>
                <p:oleObj name="Equation" r:id="rId10" imgW="914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556933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5105400" y="2556933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2"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56933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5810955" y="255975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3" name="Equation" r:id="rId14" imgW="736560" imgH="838080" progId="Equation.DSMT4">
                  <p:embed/>
                </p:oleObj>
              </mc:Choice>
              <mc:Fallback>
                <p:oleObj name="Equation" r:id="rId14" imgW="7365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955" y="255975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4636911" y="26246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4258734" y="3112911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4953000" y="24384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4" name="Equation" r:id="rId16" imgW="152280" imgH="215640" progId="Equation.DSMT4">
                  <p:embed/>
                </p:oleObj>
              </mc:Choice>
              <mc:Fallback>
                <p:oleObj name="Equation" r:id="rId16" imgW="1522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384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4343400" y="34417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5" name="Equation" r:id="rId18" imgW="152280" imgH="215640" progId="Equation.DSMT4">
                  <p:embed/>
                </p:oleObj>
              </mc:Choice>
              <mc:Fallback>
                <p:oleObj name="Equation" r:id="rId18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4417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Simplifying Complex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Special Note about the Fraction Bar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complex fraction in Example 1 could have been written as: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705100" y="2882900"/>
          <a:ext cx="37338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4" name="Equation" r:id="rId3" imgW="3733560" imgH="1688760" progId="Equation.DSMT4">
                  <p:embed/>
                </p:oleObj>
              </mc:Choice>
              <mc:Fallback>
                <p:oleObj name="Equation" r:id="rId3" imgW="373356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882900"/>
                        <a:ext cx="37338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Simplifying Complex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Special Note about the Fraction Bar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Thus the fraction bar in a complex fraction serves the same purpose as two sets of parentheses, one surrounding the numerator and the other surrounding the denominator.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endParaRPr lang="en-US" sz="20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Simplify the complex fraction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2567" y="1132242"/>
          <a:ext cx="9525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" imgW="952200" imgH="1688760" progId="Equation.DSMT4">
                  <p:embed/>
                </p:oleObj>
              </mc:Choice>
              <mc:Fallback>
                <p:oleObj name="Equation" r:id="rId4" imgW="952200" imgH="1688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567" y="1132242"/>
                        <a:ext cx="9525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47800" y="3352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6" imgW="1206360" imgH="838080" progId="Equation.DSMT4">
                  <p:embed/>
                </p:oleObj>
              </mc:Choice>
              <mc:Fallback>
                <p:oleObj name="Equation" r:id="rId6" imgW="12063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276600" y="3581400"/>
            <a:ext cx="548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Change the mixed number to an improper fraction.</a:t>
            </a:r>
            <a:endParaRPr lang="en-US" sz="2000" dirty="0">
              <a:solidFill>
                <a:srgbClr val="006666"/>
              </a:solidFill>
              <a:latin typeface="+mj-lt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97089" y="4538133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8" imgW="799920" imgH="838080" progId="Equation.DSMT4">
                  <p:embed/>
                </p:oleObj>
              </mc:Choice>
              <mc:Fallback>
                <p:oleObj name="Equation" r:id="rId8" imgW="79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89" y="4538133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32466" y="4526844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0" imgW="1422360" imgH="838080" progId="Equation.DSMT4">
                  <p:embed/>
                </p:oleObj>
              </mc:Choice>
              <mc:Fallback>
                <p:oleObj name="Equation" r:id="rId10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466" y="4526844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983089" y="4538133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3089" y="4538133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191000" y="4724400"/>
            <a:ext cx="4095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Add the fractions in the denominator.</a:t>
            </a:r>
            <a:endParaRPr lang="en-US" sz="2000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So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1439334" y="1905000"/>
          <a:ext cx="8636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1" name="Equation" r:id="rId4" imgW="863280" imgH="1688760" progId="Equation.DSMT4">
                  <p:embed/>
                </p:oleObj>
              </mc:Choice>
              <mc:Fallback>
                <p:oleObj name="Equation" r:id="rId4" imgW="86328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334" y="1905000"/>
                        <a:ext cx="8636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335213" y="1917700"/>
          <a:ext cx="7620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2" name="Equation" r:id="rId6" imgW="761760" imgH="1663560" progId="Equation.DSMT4">
                  <p:embed/>
                </p:oleObj>
              </mc:Choice>
              <mc:Fallback>
                <p:oleObj name="Equation" r:id="rId6" imgW="761760" imgH="1663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213" y="1917700"/>
                        <a:ext cx="7620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968281"/>
              </p:ext>
            </p:extLst>
          </p:nvPr>
        </p:nvGraphicFramePr>
        <p:xfrm>
          <a:off x="3219450" y="231775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3"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231775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4533900" y="2314575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4" name="Equation" r:id="rId10" imgW="1358640" imgH="838080" progId="Equation.DSMT4">
                  <p:embed/>
                </p:oleObj>
              </mc:Choice>
              <mc:Fallback>
                <p:oleObj name="Equation" r:id="rId10" imgW="1358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2314575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5964767" y="231704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5"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767" y="231704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6604000" y="2582863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6" name="Equation" r:id="rId14" imgW="558720" imgH="279360" progId="Equation.DSMT4">
                  <p:embed/>
                </p:oleObj>
              </mc:Choice>
              <mc:Fallback>
                <p:oleObj name="Equation" r:id="rId14" imgW="5587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582863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 flipH="1" flipV="1">
            <a:off x="4862688" y="235373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5334000" y="28730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5562600" y="2362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4919133" y="2895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997" name="Object 13"/>
          <p:cNvGraphicFramePr>
            <a:graphicFrameLocks noChangeAspect="1"/>
          </p:cNvGraphicFramePr>
          <p:nvPr/>
        </p:nvGraphicFramePr>
        <p:xfrm>
          <a:off x="4953000" y="20574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7" name="Equation" r:id="rId16" imgW="152280" imgH="215640" progId="Equation.DSMT4">
                  <p:embed/>
                </p:oleObj>
              </mc:Choice>
              <mc:Fallback>
                <p:oleObj name="Equation" r:id="rId16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0574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8" name="Object 14"/>
          <p:cNvGraphicFramePr>
            <a:graphicFrameLocks noChangeAspect="1"/>
          </p:cNvGraphicFramePr>
          <p:nvPr/>
        </p:nvGraphicFramePr>
        <p:xfrm>
          <a:off x="5661378" y="2077155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8" name="Equation" r:id="rId18" imgW="152280" imgH="215640" progId="Equation.DSMT4">
                  <p:embed/>
                </p:oleObj>
              </mc:Choice>
              <mc:Fallback>
                <p:oleObj name="Equation" r:id="rId18" imgW="152280" imgH="215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1378" y="2077155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9" name="Object 15"/>
          <p:cNvGraphicFramePr>
            <a:graphicFrameLocks noChangeAspect="1"/>
          </p:cNvGraphicFramePr>
          <p:nvPr/>
        </p:nvGraphicFramePr>
        <p:xfrm>
          <a:off x="5040489" y="3224389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9" name="Equation" r:id="rId20" imgW="152280" imgH="215640" progId="Equation.DSMT4">
                  <p:embed/>
                </p:oleObj>
              </mc:Choice>
              <mc:Fallback>
                <p:oleObj name="Equation" r:id="rId20" imgW="152280" imgH="215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489" y="3224389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0" name="Object 16"/>
          <p:cNvGraphicFramePr>
            <a:graphicFrameLocks noChangeAspect="1"/>
          </p:cNvGraphicFramePr>
          <p:nvPr/>
        </p:nvGraphicFramePr>
        <p:xfrm>
          <a:off x="5486400" y="32131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name="Equation" r:id="rId21" imgW="152280" imgH="215640" progId="Equation.DSMT4">
                  <p:embed/>
                </p:oleObj>
              </mc:Choice>
              <mc:Fallback>
                <p:oleObj name="Equation" r:id="rId21" imgW="152280" imgH="215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2131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341</Words>
  <Application>Microsoft Office PowerPoint</Application>
  <PresentationFormat>On-screen Show (4:3)</PresentationFormat>
  <Paragraphs>93</Paragraphs>
  <Slides>18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Courier New</vt:lpstr>
      <vt:lpstr>Arial</vt:lpstr>
      <vt:lpstr>Symbol</vt:lpstr>
      <vt:lpstr>Office Theme</vt:lpstr>
      <vt:lpstr>Equation</vt:lpstr>
      <vt:lpstr>Section 4.4</vt:lpstr>
      <vt:lpstr>Objectives</vt:lpstr>
      <vt:lpstr>Simplify Complex Fractions </vt:lpstr>
      <vt:lpstr>Example 1</vt:lpstr>
      <vt:lpstr>Example 1 (cont.)</vt:lpstr>
      <vt:lpstr>Simplifying Complex Fractions</vt:lpstr>
      <vt:lpstr>Simplifying Complex Fractions</vt:lpstr>
      <vt:lpstr>Example 2</vt:lpstr>
      <vt:lpstr>Example 2 (cont.)</vt:lpstr>
      <vt:lpstr>Example 3</vt:lpstr>
      <vt:lpstr>Order of Operations</vt:lpstr>
      <vt:lpstr>Order of Operations</vt:lpstr>
      <vt:lpstr>Example 4</vt:lpstr>
      <vt:lpstr>Example 4 (cont.)</vt:lpstr>
      <vt:lpstr>Example 5</vt:lpstr>
      <vt:lpstr>Example 6</vt:lpstr>
      <vt:lpstr>Example 6 (cont.)</vt:lpstr>
      <vt:lpstr>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104</cp:revision>
  <dcterms:created xsi:type="dcterms:W3CDTF">2013-04-26T14:43:13Z</dcterms:created>
  <dcterms:modified xsi:type="dcterms:W3CDTF">2017-08-02T16:27:19Z</dcterms:modified>
</cp:coreProperties>
</file>