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8" r:id="rId3"/>
    <p:sldId id="260" r:id="rId4"/>
    <p:sldId id="262" r:id="rId5"/>
    <p:sldId id="263" r:id="rId6"/>
    <p:sldId id="290" r:id="rId7"/>
    <p:sldId id="291" r:id="rId8"/>
    <p:sldId id="266" r:id="rId9"/>
    <p:sldId id="268" r:id="rId10"/>
    <p:sldId id="292" r:id="rId11"/>
    <p:sldId id="270" r:id="rId12"/>
    <p:sldId id="271" r:id="rId13"/>
    <p:sldId id="272" r:id="rId14"/>
    <p:sldId id="274" r:id="rId15"/>
    <p:sldId id="277" r:id="rId16"/>
    <p:sldId id="279" r:id="rId17"/>
    <p:sldId id="280" r:id="rId18"/>
    <p:sldId id="293" r:id="rId19"/>
    <p:sldId id="284" r:id="rId20"/>
    <p:sldId id="286" r:id="rId21"/>
    <p:sldId id="294" r:id="rId22"/>
    <p:sldId id="289"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8080"/>
    <a:srgbClr val="006666"/>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5" Type="http://schemas.openxmlformats.org/officeDocument/2006/relationships/image" Target="../media/image48.wmf"/><Relationship Id="rId4" Type="http://schemas.openxmlformats.org/officeDocument/2006/relationships/image" Target="../media/image47.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 Id="rId4" Type="http://schemas.openxmlformats.org/officeDocument/2006/relationships/image" Target="../media/image6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6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5" Type="http://schemas.openxmlformats.org/officeDocument/2006/relationships/image" Target="../media/image10.wmf"/><Relationship Id="rId4"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5" Type="http://schemas.openxmlformats.org/officeDocument/2006/relationships/image" Target="../media/image17.wmf"/><Relationship Id="rId4"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1090422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572184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9695562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20</a:t>
            </a:fld>
            <a:endParaRPr lang="en-US" dirty="0"/>
          </a:p>
        </p:txBody>
      </p:sp>
    </p:spTree>
    <p:extLst>
      <p:ext uri="{BB962C8B-B14F-4D97-AF65-F5344CB8AC3E}">
        <p14:creationId xmlns:p14="http://schemas.microsoft.com/office/powerpoint/2010/main" val="3457150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21</a:t>
            </a:fld>
            <a:endParaRPr lang="en-US" dirty="0"/>
          </a:p>
        </p:txBody>
      </p:sp>
    </p:spTree>
    <p:extLst>
      <p:ext uri="{BB962C8B-B14F-4D97-AF65-F5344CB8AC3E}">
        <p14:creationId xmlns:p14="http://schemas.microsoft.com/office/powerpoint/2010/main" val="14086949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22</a:t>
            </a:fld>
            <a:endParaRPr lang="en-US" dirty="0"/>
          </a:p>
        </p:txBody>
      </p:sp>
    </p:spTree>
    <p:extLst>
      <p:ext uri="{BB962C8B-B14F-4D97-AF65-F5344CB8AC3E}">
        <p14:creationId xmlns:p14="http://schemas.microsoft.com/office/powerpoint/2010/main" val="605889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905677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1537365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108510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2768402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3579612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16</a:t>
            </a:fld>
            <a:endParaRPr lang="en-US" dirty="0"/>
          </a:p>
        </p:txBody>
      </p:sp>
    </p:spTree>
    <p:extLst>
      <p:ext uri="{BB962C8B-B14F-4D97-AF65-F5344CB8AC3E}">
        <p14:creationId xmlns:p14="http://schemas.microsoft.com/office/powerpoint/2010/main" val="106531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18</a:t>
            </a:fld>
            <a:endParaRPr lang="en-US" dirty="0"/>
          </a:p>
        </p:txBody>
      </p:sp>
    </p:spTree>
    <p:extLst>
      <p:ext uri="{BB962C8B-B14F-4D97-AF65-F5344CB8AC3E}">
        <p14:creationId xmlns:p14="http://schemas.microsoft.com/office/powerpoint/2010/main" val="1765966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19</a:t>
            </a:fld>
            <a:endParaRPr lang="en-US" dirty="0"/>
          </a:p>
        </p:txBody>
      </p:sp>
    </p:spTree>
    <p:extLst>
      <p:ext uri="{BB962C8B-B14F-4D97-AF65-F5344CB8AC3E}">
        <p14:creationId xmlns:p14="http://schemas.microsoft.com/office/powerpoint/2010/main" val="11087514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a:t>
            </a:r>
            <a:r>
              <a:rPr lang="en-US" baseline="-25000" dirty="0" smtClean="0">
                <a:solidFill>
                  <a:srgbClr val="2D7D9F"/>
                </a:solidFill>
              </a:rPr>
              <a:t>© 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7.wmf"/><Relationship Id="rId3" Type="http://schemas.openxmlformats.org/officeDocument/2006/relationships/notesSlide" Target="../notesSlides/notesSlide4.xml"/><Relationship Id="rId7" Type="http://schemas.openxmlformats.org/officeDocument/2006/relationships/image" Target="../media/image14.wmf"/><Relationship Id="rId12"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3.bin"/><Relationship Id="rId11" Type="http://schemas.openxmlformats.org/officeDocument/2006/relationships/image" Target="../media/image16.wmf"/><Relationship Id="rId5" Type="http://schemas.openxmlformats.org/officeDocument/2006/relationships/image" Target="../media/image13.wmf"/><Relationship Id="rId10" Type="http://schemas.openxmlformats.org/officeDocument/2006/relationships/oleObject" Target="../embeddings/oleObject15.bin"/><Relationship Id="rId4" Type="http://schemas.openxmlformats.org/officeDocument/2006/relationships/oleObject" Target="../embeddings/oleObject12.bin"/><Relationship Id="rId9" Type="http://schemas.openxmlformats.org/officeDocument/2006/relationships/image" Target="../media/image15.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2.wmf"/><Relationship Id="rId3" Type="http://schemas.openxmlformats.org/officeDocument/2006/relationships/notesSlide" Target="../notesSlides/notesSlide5.xml"/><Relationship Id="rId7" Type="http://schemas.openxmlformats.org/officeDocument/2006/relationships/image" Target="../media/image19.wmf"/><Relationship Id="rId12" Type="http://schemas.openxmlformats.org/officeDocument/2006/relationships/oleObject" Target="../embeddings/oleObject21.bin"/><Relationship Id="rId17" Type="http://schemas.openxmlformats.org/officeDocument/2006/relationships/image" Target="../media/image24.wmf"/><Relationship Id="rId2" Type="http://schemas.openxmlformats.org/officeDocument/2006/relationships/slideLayout" Target="../slideLayouts/slideLayout2.xml"/><Relationship Id="rId16" Type="http://schemas.openxmlformats.org/officeDocument/2006/relationships/oleObject" Target="../embeddings/oleObject23.bin"/><Relationship Id="rId1" Type="http://schemas.openxmlformats.org/officeDocument/2006/relationships/vmlDrawing" Target="../drawings/vmlDrawing7.vml"/><Relationship Id="rId6" Type="http://schemas.openxmlformats.org/officeDocument/2006/relationships/oleObject" Target="../embeddings/oleObject18.bin"/><Relationship Id="rId11" Type="http://schemas.openxmlformats.org/officeDocument/2006/relationships/image" Target="../media/image21.wmf"/><Relationship Id="rId5" Type="http://schemas.openxmlformats.org/officeDocument/2006/relationships/image" Target="../media/image18.wmf"/><Relationship Id="rId15" Type="http://schemas.openxmlformats.org/officeDocument/2006/relationships/image" Target="../media/image23.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0.wmf"/><Relationship Id="rId14" Type="http://schemas.openxmlformats.org/officeDocument/2006/relationships/oleObject" Target="../embeddings/oleObject22.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9.wmf"/><Relationship Id="rId18" Type="http://schemas.openxmlformats.org/officeDocument/2006/relationships/oleObject" Target="../embeddings/oleObject31.bin"/><Relationship Id="rId3" Type="http://schemas.openxmlformats.org/officeDocument/2006/relationships/notesSlide" Target="../notesSlides/notesSlide6.xml"/><Relationship Id="rId7" Type="http://schemas.openxmlformats.org/officeDocument/2006/relationships/image" Target="../media/image26.wmf"/><Relationship Id="rId12" Type="http://schemas.openxmlformats.org/officeDocument/2006/relationships/oleObject" Target="../embeddings/oleObject28.bin"/><Relationship Id="rId17" Type="http://schemas.openxmlformats.org/officeDocument/2006/relationships/image" Target="../media/image31.wmf"/><Relationship Id="rId2" Type="http://schemas.openxmlformats.org/officeDocument/2006/relationships/slideLayout" Target="../slideLayouts/slideLayout2.xml"/><Relationship Id="rId16" Type="http://schemas.openxmlformats.org/officeDocument/2006/relationships/oleObject" Target="../embeddings/oleObject30.bin"/><Relationship Id="rId1" Type="http://schemas.openxmlformats.org/officeDocument/2006/relationships/vmlDrawing" Target="../drawings/vmlDrawing8.v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7.bin"/><Relationship Id="rId19" Type="http://schemas.openxmlformats.org/officeDocument/2006/relationships/image" Target="../media/image32.wmf"/><Relationship Id="rId4" Type="http://schemas.openxmlformats.org/officeDocument/2006/relationships/oleObject" Target="../embeddings/oleObject24.bin"/><Relationship Id="rId9" Type="http://schemas.openxmlformats.org/officeDocument/2006/relationships/image" Target="../media/image27.wmf"/><Relationship Id="rId14" Type="http://schemas.openxmlformats.org/officeDocument/2006/relationships/oleObject" Target="../embeddings/oleObject29.bin"/></Relationships>
</file>

<file path=ppt/slides/_rels/slide15.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4.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5.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2.wmf"/><Relationship Id="rId3" Type="http://schemas.openxmlformats.org/officeDocument/2006/relationships/notesSlide" Target="../notesSlides/notesSlide7.xml"/><Relationship Id="rId7" Type="http://schemas.openxmlformats.org/officeDocument/2006/relationships/image" Target="../media/image39.wmf"/><Relationship Id="rId12"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8.bin"/><Relationship Id="rId11" Type="http://schemas.openxmlformats.org/officeDocument/2006/relationships/image" Target="../media/image41.wmf"/><Relationship Id="rId5" Type="http://schemas.openxmlformats.org/officeDocument/2006/relationships/image" Target="../media/image38.wmf"/><Relationship Id="rId15" Type="http://schemas.openxmlformats.org/officeDocument/2006/relationships/image" Target="../media/image43.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0.wmf"/><Relationship Id="rId14" Type="http://schemas.openxmlformats.org/officeDocument/2006/relationships/oleObject" Target="../embeddings/oleObject42.bin"/></Relationships>
</file>

<file path=ppt/slides/_rels/slide17.xml.rels><?xml version="1.0" encoding="UTF-8" standalone="yes"?>
<Relationships xmlns="http://schemas.openxmlformats.org/package/2006/relationships"><Relationship Id="rId8" Type="http://schemas.openxmlformats.org/officeDocument/2006/relationships/image" Target="../media/image46.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5.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6.bin"/><Relationship Id="rId14" Type="http://schemas.openxmlformats.org/officeDocument/2006/relationships/image" Target="../media/image49.w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51.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50.bin"/><Relationship Id="rId5" Type="http://schemas.openxmlformats.org/officeDocument/2006/relationships/image" Target="../media/image50.wmf"/><Relationship Id="rId4" Type="http://schemas.openxmlformats.org/officeDocument/2006/relationships/oleObject" Target="../embeddings/oleObject49.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6.wmf"/><Relationship Id="rId3" Type="http://schemas.openxmlformats.org/officeDocument/2006/relationships/notesSlide" Target="../notesSlides/notesSlide9.xml"/><Relationship Id="rId7" Type="http://schemas.openxmlformats.org/officeDocument/2006/relationships/image" Target="../media/image53.wmf"/><Relationship Id="rId12"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52.bin"/><Relationship Id="rId11" Type="http://schemas.openxmlformats.org/officeDocument/2006/relationships/image" Target="../media/image55.wmf"/><Relationship Id="rId5" Type="http://schemas.openxmlformats.org/officeDocument/2006/relationships/image" Target="../media/image52.wmf"/><Relationship Id="rId15" Type="http://schemas.openxmlformats.org/officeDocument/2006/relationships/image" Target="../media/image57.w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54.wmf"/><Relationship Id="rId14" Type="http://schemas.openxmlformats.org/officeDocument/2006/relationships/oleObject" Target="../embeddings/oleObject56.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59.bin"/><Relationship Id="rId3" Type="http://schemas.openxmlformats.org/officeDocument/2006/relationships/notesSlide" Target="../notesSlides/notesSlide10.xml"/><Relationship Id="rId7"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58.bin"/><Relationship Id="rId11" Type="http://schemas.openxmlformats.org/officeDocument/2006/relationships/image" Target="../media/image61.wmf"/><Relationship Id="rId5" Type="http://schemas.openxmlformats.org/officeDocument/2006/relationships/image" Target="../media/image58.wmf"/><Relationship Id="rId10" Type="http://schemas.openxmlformats.org/officeDocument/2006/relationships/oleObject" Target="../embeddings/oleObject60.bin"/><Relationship Id="rId4" Type="http://schemas.openxmlformats.org/officeDocument/2006/relationships/oleObject" Target="../embeddings/oleObject57.bin"/><Relationship Id="rId9" Type="http://schemas.openxmlformats.org/officeDocument/2006/relationships/image" Target="../media/image60.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63.bin"/><Relationship Id="rId13" Type="http://schemas.openxmlformats.org/officeDocument/2006/relationships/image" Target="../media/image66.wmf"/><Relationship Id="rId3" Type="http://schemas.openxmlformats.org/officeDocument/2006/relationships/notesSlide" Target="../notesSlides/notesSlide11.xml"/><Relationship Id="rId7" Type="http://schemas.openxmlformats.org/officeDocument/2006/relationships/image" Target="../media/image63.wmf"/><Relationship Id="rId12"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62.bin"/><Relationship Id="rId11" Type="http://schemas.openxmlformats.org/officeDocument/2006/relationships/image" Target="../media/image65.wmf"/><Relationship Id="rId5" Type="http://schemas.openxmlformats.org/officeDocument/2006/relationships/image" Target="../media/image62.wmf"/><Relationship Id="rId15" Type="http://schemas.openxmlformats.org/officeDocument/2006/relationships/image" Target="../media/image67.wmf"/><Relationship Id="rId10" Type="http://schemas.openxmlformats.org/officeDocument/2006/relationships/oleObject" Target="../embeddings/oleObject64.bin"/><Relationship Id="rId4" Type="http://schemas.openxmlformats.org/officeDocument/2006/relationships/oleObject" Target="../embeddings/oleObject61.bin"/><Relationship Id="rId9" Type="http://schemas.openxmlformats.org/officeDocument/2006/relationships/image" Target="../media/image64.wmf"/><Relationship Id="rId14" Type="http://schemas.openxmlformats.org/officeDocument/2006/relationships/oleObject" Target="../embeddings/oleObject66.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68.wmf"/><Relationship Id="rId4" Type="http://schemas.openxmlformats.org/officeDocument/2006/relationships/oleObject" Target="../embeddings/oleObject67.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0.wmf"/><Relationship Id="rId3" Type="http://schemas.openxmlformats.org/officeDocument/2006/relationships/notesSlide" Target="../notesSlides/notesSlide2.xml"/><Relationship Id="rId7" Type="http://schemas.openxmlformats.org/officeDocument/2006/relationships/image" Target="../media/image7.wmf"/><Relationship Id="rId12"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6.bin"/><Relationship Id="rId11" Type="http://schemas.openxmlformats.org/officeDocument/2006/relationships/image" Target="../media/image9.wmf"/><Relationship Id="rId5" Type="http://schemas.openxmlformats.org/officeDocument/2006/relationships/image" Target="../media/image6.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8.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image" Target="../media/image11.wmf"/><Relationship Id="rId4"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4.5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Solving Equations with Fractions</a:t>
            </a:r>
          </a:p>
          <a:p>
            <a:pPr algn="ctr">
              <a:buNone/>
              <a:defRPr/>
            </a:pPr>
            <a:r>
              <a:rPr lang="en-US" b="1" i="1" dirty="0" smtClean="0">
                <a:solidFill>
                  <a:srgbClr val="1F497D"/>
                </a:solidFill>
              </a:rPr>
              <a:t>(ax + b = c)</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graphicFrame>
        <p:nvGraphicFramePr>
          <p:cNvPr id="20483" name="Object 3"/>
          <p:cNvGraphicFramePr>
            <a:graphicFrameLocks noChangeAspect="1"/>
          </p:cNvGraphicFramePr>
          <p:nvPr/>
        </p:nvGraphicFramePr>
        <p:xfrm>
          <a:off x="3041650" y="1562100"/>
          <a:ext cx="1257300" cy="355600"/>
        </p:xfrm>
        <a:graphic>
          <a:graphicData uri="http://schemas.openxmlformats.org/presentationml/2006/ole">
            <mc:AlternateContent xmlns:mc="http://schemas.openxmlformats.org/markup-compatibility/2006">
              <mc:Choice xmlns:v="urn:schemas-microsoft-com:vml" Requires="v">
                <p:oleObj spid="_x0000_s52232" name="Equation" r:id="rId4" imgW="1257120" imgH="355320" progId="Equation.DSMT4">
                  <p:embed/>
                </p:oleObj>
              </mc:Choice>
              <mc:Fallback>
                <p:oleObj name="Equation" r:id="rId4" imgW="1257120" imgH="35532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1650" y="1562100"/>
                        <a:ext cx="1257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4" name="Object 4"/>
          <p:cNvGraphicFramePr>
            <a:graphicFrameLocks noChangeAspect="1"/>
          </p:cNvGraphicFramePr>
          <p:nvPr/>
        </p:nvGraphicFramePr>
        <p:xfrm>
          <a:off x="2673350" y="2089150"/>
          <a:ext cx="2019300" cy="838200"/>
        </p:xfrm>
        <a:graphic>
          <a:graphicData uri="http://schemas.openxmlformats.org/presentationml/2006/ole">
            <mc:AlternateContent xmlns:mc="http://schemas.openxmlformats.org/markup-compatibility/2006">
              <mc:Choice xmlns:v="urn:schemas-microsoft-com:vml" Requires="v">
                <p:oleObj spid="_x0000_s52233" name="Equation" r:id="rId6" imgW="2019240" imgH="838080" progId="Equation.DSMT4">
                  <p:embed/>
                </p:oleObj>
              </mc:Choice>
              <mc:Fallback>
                <p:oleObj name="Equation" r:id="rId6" imgW="2019240" imgH="83808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73350" y="2089150"/>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2901950" y="3149600"/>
          <a:ext cx="1193800" cy="355600"/>
        </p:xfrm>
        <a:graphic>
          <a:graphicData uri="http://schemas.openxmlformats.org/presentationml/2006/ole">
            <mc:AlternateContent xmlns:mc="http://schemas.openxmlformats.org/markup-compatibility/2006">
              <mc:Choice xmlns:v="urn:schemas-microsoft-com:vml" Requires="v">
                <p:oleObj spid="_x0000_s52234" name="Equation" r:id="rId8" imgW="1193760" imgH="355320" progId="Equation.DSMT4">
                  <p:embed/>
                </p:oleObj>
              </mc:Choice>
              <mc:Fallback>
                <p:oleObj name="Equation" r:id="rId8" imgW="1193760" imgH="35532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01950" y="3149600"/>
                        <a:ext cx="11938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6"/>
          <p:cNvGraphicFramePr>
            <a:graphicFrameLocks noChangeAspect="1"/>
          </p:cNvGraphicFramePr>
          <p:nvPr/>
        </p:nvGraphicFramePr>
        <p:xfrm>
          <a:off x="3217333" y="3832577"/>
          <a:ext cx="901700" cy="355600"/>
        </p:xfrm>
        <a:graphic>
          <a:graphicData uri="http://schemas.openxmlformats.org/presentationml/2006/ole">
            <mc:AlternateContent xmlns:mc="http://schemas.openxmlformats.org/markup-compatibility/2006">
              <mc:Choice xmlns:v="urn:schemas-microsoft-com:vml" Requires="v">
                <p:oleObj spid="_x0000_s52235" name="Equation" r:id="rId10" imgW="901440" imgH="355320" progId="Equation.DSMT4">
                  <p:embed/>
                </p:oleObj>
              </mc:Choice>
              <mc:Fallback>
                <p:oleObj name="Equation" r:id="rId10" imgW="901440" imgH="355320"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17333" y="3832577"/>
                        <a:ext cx="9017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5562600" y="1524000"/>
            <a:ext cx="2743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2" name="TextBox 11"/>
          <p:cNvSpPr txBox="1"/>
          <p:nvPr/>
        </p:nvSpPr>
        <p:spPr>
          <a:xfrm>
            <a:off x="5562600" y="2362200"/>
            <a:ext cx="2514600" cy="400110"/>
          </a:xfrm>
          <a:prstGeom prst="rect">
            <a:avLst/>
          </a:prstGeom>
          <a:noFill/>
        </p:spPr>
        <p:txBody>
          <a:bodyPr wrap="square" rtlCol="0">
            <a:spAutoFit/>
          </a:bodyPr>
          <a:lstStyle/>
          <a:p>
            <a:r>
              <a:rPr lang="en-US" sz="2000" dirty="0" smtClean="0">
                <a:solidFill>
                  <a:srgbClr val="008080"/>
                </a:solidFill>
                <a:latin typeface="+mn-lt"/>
              </a:rPr>
              <a:t>Multiply both sides by</a:t>
            </a:r>
            <a:endParaRPr lang="en-US" sz="2000" dirty="0">
              <a:solidFill>
                <a:srgbClr val="008080"/>
              </a:solidFill>
              <a:latin typeface="+mn-lt"/>
            </a:endParaRPr>
          </a:p>
        </p:txBody>
      </p:sp>
      <p:sp>
        <p:nvSpPr>
          <p:cNvPr id="13" name="TextBox 12"/>
          <p:cNvSpPr txBox="1"/>
          <p:nvPr/>
        </p:nvSpPr>
        <p:spPr>
          <a:xfrm>
            <a:off x="5562600" y="3092244"/>
            <a:ext cx="2743200" cy="400110"/>
          </a:xfrm>
          <a:prstGeom prst="rect">
            <a:avLst/>
          </a:prstGeom>
          <a:noFill/>
        </p:spPr>
        <p:txBody>
          <a:bodyPr wrap="square" rtlCol="0">
            <a:spAutoFit/>
          </a:bodyPr>
          <a:lstStyle/>
          <a:p>
            <a:r>
              <a:rPr lang="en-US" sz="2000" dirty="0" smtClean="0">
                <a:solidFill>
                  <a:srgbClr val="008080"/>
                </a:solidFill>
                <a:latin typeface="+mn-lt"/>
              </a:rPr>
              <a:t>Simplify both sides.</a:t>
            </a:r>
            <a:endParaRPr lang="en-US" sz="2000" dirty="0">
              <a:solidFill>
                <a:srgbClr val="008080"/>
              </a:solidFill>
              <a:latin typeface="+mn-lt"/>
            </a:endParaRPr>
          </a:p>
        </p:txBody>
      </p:sp>
      <p:graphicFrame>
        <p:nvGraphicFramePr>
          <p:cNvPr id="14" name="Object 13"/>
          <p:cNvGraphicFramePr>
            <a:graphicFrameLocks noChangeAspect="1"/>
          </p:cNvGraphicFramePr>
          <p:nvPr/>
        </p:nvGraphicFramePr>
        <p:xfrm>
          <a:off x="7998178" y="2268361"/>
          <a:ext cx="266700" cy="622300"/>
        </p:xfrm>
        <a:graphic>
          <a:graphicData uri="http://schemas.openxmlformats.org/presentationml/2006/ole">
            <mc:AlternateContent xmlns:mc="http://schemas.openxmlformats.org/markup-compatibility/2006">
              <mc:Choice xmlns:v="urn:schemas-microsoft-com:vml" Requires="v">
                <p:oleObj spid="_x0000_s52236" name="Equation" r:id="rId12" imgW="266400" imgH="622080" progId="Equation.DSMT4">
                  <p:embed/>
                </p:oleObj>
              </mc:Choice>
              <mc:Fallback>
                <p:oleObj name="Equation" r:id="rId12" imgW="266400" imgH="622080" progId="Equation.DSMT4">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998178" y="2268361"/>
                        <a:ext cx="2667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a:xfrm>
            <a:off x="4419600" y="1992868"/>
            <a:ext cx="418704" cy="369332"/>
          </a:xfrm>
          <a:prstGeom prst="rect">
            <a:avLst/>
          </a:prstGeom>
        </p:spPr>
        <p:txBody>
          <a:bodyPr wrap="none">
            <a:spAutoFit/>
          </a:bodyPr>
          <a:lstStyle/>
          <a:p>
            <a:r>
              <a:rPr lang="en-US" dirty="0" smtClean="0">
                <a:solidFill>
                  <a:srgbClr val="008080"/>
                </a:solidFill>
              </a:rPr>
              <a:t>31</a:t>
            </a:r>
            <a:endParaRPr lang="en-US" dirty="0">
              <a:solidFill>
                <a:srgbClr val="008080"/>
              </a:solidFill>
            </a:endParaRPr>
          </a:p>
        </p:txBody>
      </p:sp>
      <p:cxnSp>
        <p:nvCxnSpPr>
          <p:cNvPr id="20" name="Straight Connector 19"/>
          <p:cNvCxnSpPr/>
          <p:nvPr/>
        </p:nvCxnSpPr>
        <p:spPr>
          <a:xfrm rot="5400000" flipH="1" flipV="1">
            <a:off x="4236156" y="2404533"/>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flipH="1" flipV="1">
            <a:off x="3680177" y="264442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flipH="1" flipV="1">
            <a:off x="2949222" y="238195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flipH="1" flipV="1">
            <a:off x="2602089" y="26670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2971800" y="2057400"/>
            <a:ext cx="301686" cy="369332"/>
          </a:xfrm>
          <a:prstGeom prst="rect">
            <a:avLst/>
          </a:prstGeom>
        </p:spPr>
        <p:txBody>
          <a:bodyPr wrap="none">
            <a:spAutoFit/>
          </a:bodyPr>
          <a:lstStyle/>
          <a:p>
            <a:r>
              <a:rPr lang="en-US" dirty="0" smtClean="0">
                <a:solidFill>
                  <a:srgbClr val="008080"/>
                </a:solidFill>
              </a:rPr>
              <a:t>1</a:t>
            </a:r>
            <a:endParaRPr lang="en-US"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48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4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9"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Solving First-Degree Equations Containing Fractions</a:t>
            </a:r>
            <a:endParaRPr lang="en-US" dirty="0">
              <a:solidFill>
                <a:schemeClr val="accent1">
                  <a:lumMod val="50000"/>
                </a:schemeClr>
              </a:solidFill>
            </a:endParaRPr>
          </a:p>
        </p:txBody>
      </p:sp>
      <p:sp>
        <p:nvSpPr>
          <p:cNvPr id="4" name="Content Placeholder 3"/>
          <p:cNvSpPr>
            <a:spLocks noGrp="1"/>
          </p:cNvSpPr>
          <p:nvPr>
            <p:ph idx="1"/>
          </p:nvPr>
        </p:nvSpPr>
        <p:spPr>
          <a:xfrm>
            <a:off x="457200" y="1280160"/>
            <a:ext cx="8229600" cy="4358640"/>
          </a:xfrm>
          <a:solidFill>
            <a:schemeClr val="accent3"/>
          </a:solidFill>
          <a:ln w="28575">
            <a:solidFill>
              <a:srgbClr val="000000"/>
            </a:solidFill>
          </a:ln>
        </p:spPr>
        <p:txBody>
          <a:bodyPr>
            <a:normAutofit lnSpcReduction="10000"/>
          </a:bodyPr>
          <a:lstStyle/>
          <a:p>
            <a:pPr marL="4763" lvl="0" indent="-4763" algn="ctr" eaLnBrk="0" fontAlgn="base" hangingPunct="0">
              <a:spcAft>
                <a:spcPct val="0"/>
              </a:spcAft>
              <a:tabLst>
                <a:tab pos="463550" algn="l"/>
              </a:tabLst>
              <a:defRPr/>
            </a:pPr>
            <a:r>
              <a:rPr lang="en-US" b="1" dirty="0" smtClean="0">
                <a:solidFill>
                  <a:srgbClr val="000000"/>
                </a:solidFill>
              </a:rPr>
              <a:t>To Understand How to Solve Equations</a:t>
            </a:r>
          </a:p>
          <a:p>
            <a:pPr marL="4763" lvl="0" indent="-4763" eaLnBrk="0" fontAlgn="base" hangingPunct="0">
              <a:spcAft>
                <a:spcPct val="0"/>
              </a:spcAft>
              <a:tabLst>
                <a:tab pos="463550" algn="l"/>
              </a:tabLst>
              <a:defRPr/>
            </a:pPr>
            <a:r>
              <a:rPr lang="en-US" b="1" dirty="0" smtClean="0">
                <a:solidFill>
                  <a:srgbClr val="000000"/>
                </a:solidFill>
              </a:rPr>
              <a:t>1</a:t>
            </a:r>
            <a:r>
              <a:rPr lang="en-US" dirty="0" smtClean="0">
                <a:solidFill>
                  <a:srgbClr val="000000"/>
                </a:solidFill>
              </a:rPr>
              <a:t>.	Apply the distributive property to remove 	parentheses whenever necessary.</a:t>
            </a:r>
          </a:p>
          <a:p>
            <a:pPr marL="4763" lvl="0" indent="-4763" eaLnBrk="0" fontAlgn="base" hangingPunct="0">
              <a:spcAft>
                <a:spcPct val="0"/>
              </a:spcAft>
              <a:tabLst>
                <a:tab pos="463550" algn="l"/>
              </a:tabLst>
              <a:defRPr/>
            </a:pPr>
            <a:r>
              <a:rPr lang="en-US" b="1" dirty="0" smtClean="0">
                <a:solidFill>
                  <a:srgbClr val="000000"/>
                </a:solidFill>
              </a:rPr>
              <a:t>2</a:t>
            </a:r>
            <a:r>
              <a:rPr lang="en-US" dirty="0" smtClean="0">
                <a:solidFill>
                  <a:srgbClr val="000000"/>
                </a:solidFill>
              </a:rPr>
              <a:t>.	Combine like terms on each side of the equation.</a:t>
            </a:r>
          </a:p>
          <a:p>
            <a:pPr marL="4763" lvl="0" indent="-4763" eaLnBrk="0" fontAlgn="base" hangingPunct="0">
              <a:spcAft>
                <a:spcPct val="0"/>
              </a:spcAft>
              <a:tabLst>
                <a:tab pos="463550" algn="l"/>
              </a:tabLst>
              <a:defRPr/>
            </a:pPr>
            <a:r>
              <a:rPr lang="en-US" b="1" dirty="0" smtClean="0">
                <a:solidFill>
                  <a:srgbClr val="000000"/>
                </a:solidFill>
              </a:rPr>
              <a:t>3</a:t>
            </a:r>
            <a:r>
              <a:rPr lang="en-US" dirty="0" smtClean="0">
                <a:solidFill>
                  <a:srgbClr val="000000"/>
                </a:solidFill>
              </a:rPr>
              <a:t>.	If a constant is added to a variable, add its opposite 	to both sides of the equation.</a:t>
            </a:r>
          </a:p>
          <a:p>
            <a:pPr marL="4763" lvl="0" indent="-4763" eaLnBrk="0" fontAlgn="base" hangingPunct="0">
              <a:spcAft>
                <a:spcPct val="0"/>
              </a:spcAft>
              <a:tabLst>
                <a:tab pos="463550" algn="l"/>
              </a:tabLst>
              <a:defRPr/>
            </a:pPr>
            <a:r>
              <a:rPr lang="en-US" b="1" dirty="0" smtClean="0">
                <a:solidFill>
                  <a:srgbClr val="000000"/>
                </a:solidFill>
              </a:rPr>
              <a:t>4.	</a:t>
            </a:r>
            <a:r>
              <a:rPr lang="en-US" dirty="0" smtClean="0">
                <a:solidFill>
                  <a:srgbClr val="000000"/>
                </a:solidFill>
              </a:rPr>
              <a:t>If a variable has a constant coefficient other than 1, 	divide both sides by that coefficient (that is, in  	effect, multiply both sides by the reciprocal of that 	coefficient).</a:t>
            </a:r>
          </a:p>
          <a:p>
            <a:pPr marL="4763" lvl="0" indent="-4763" eaLnBrk="0" fontAlgn="base" hangingPunct="0">
              <a:spcAft>
                <a:spcPct val="0"/>
              </a:spcAft>
              <a:buAutoNum type="arabicPeriod" startAt="4"/>
              <a:tabLst>
                <a:tab pos="463550" algn="l"/>
              </a:tabLst>
              <a:defRPr/>
            </a:pPr>
            <a:endParaRPr lang="en-US" dirty="0" smtClean="0">
              <a:solidFill>
                <a:srgbClr val="000000"/>
              </a:solidFill>
            </a:endParaRPr>
          </a:p>
          <a:p>
            <a:pPr marL="4763" lvl="0" indent="-4763" eaLnBrk="0" fontAlgn="base" hangingPunct="0">
              <a:spcAft>
                <a:spcPct val="0"/>
              </a:spcAft>
              <a:tabLst>
                <a:tab pos="463550" algn="l"/>
              </a:tabLst>
              <a:defRPr/>
            </a:pPr>
            <a:endParaRPr lang="en-US" dirty="0" smtClean="0">
              <a:solidFill>
                <a:srgbClr val="000000"/>
              </a:solidFill>
            </a:endParaRPr>
          </a:p>
          <a:p>
            <a:pPr marL="4763" indent="-4763">
              <a:tabLst>
                <a:tab pos="463550" algn="l"/>
              </a:tabLst>
            </a:pPr>
            <a:endParaRPr lang="en-US" dirty="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Solving First-Degree Equations Containing Fractions</a:t>
            </a:r>
            <a:endParaRPr lang="en-US" sz="3200" dirty="0"/>
          </a:p>
        </p:txBody>
      </p:sp>
      <p:sp>
        <p:nvSpPr>
          <p:cNvPr id="5" name="Content Placeholder 4"/>
          <p:cNvSpPr>
            <a:spLocks noGrp="1"/>
          </p:cNvSpPr>
          <p:nvPr>
            <p:ph idx="1"/>
          </p:nvPr>
        </p:nvSpPr>
        <p:spPr>
          <a:xfrm>
            <a:off x="457200" y="1280160"/>
            <a:ext cx="8229600" cy="3291840"/>
          </a:xfrm>
          <a:solidFill>
            <a:schemeClr val="accent3"/>
          </a:solidFill>
          <a:ln w="28575">
            <a:solidFill>
              <a:srgbClr val="000000"/>
            </a:solidFill>
          </a:ln>
        </p:spPr>
        <p:txBody>
          <a:bodyPr/>
          <a:lstStyle/>
          <a:p>
            <a:pPr marL="4763" lvl="0" indent="-4763" algn="ctr" eaLnBrk="0" fontAlgn="base" hangingPunct="0">
              <a:spcAft>
                <a:spcPct val="0"/>
              </a:spcAft>
              <a:tabLst>
                <a:tab pos="463550" algn="l"/>
              </a:tabLst>
              <a:defRPr/>
            </a:pPr>
            <a:r>
              <a:rPr lang="en-US" b="1" dirty="0" smtClean="0">
                <a:solidFill>
                  <a:srgbClr val="000000"/>
                </a:solidFill>
              </a:rPr>
              <a:t>To Understand How to Solve Equations (cont.)</a:t>
            </a:r>
          </a:p>
          <a:p>
            <a:pPr marL="4763" lvl="0" indent="-4763" eaLnBrk="0" fontAlgn="base" hangingPunct="0">
              <a:spcAft>
                <a:spcPct val="0"/>
              </a:spcAft>
              <a:tabLst>
                <a:tab pos="463550" algn="l"/>
              </a:tabLst>
              <a:defRPr/>
            </a:pPr>
            <a:r>
              <a:rPr lang="en-US" b="1" dirty="0" smtClean="0">
                <a:solidFill>
                  <a:srgbClr val="000000"/>
                </a:solidFill>
              </a:rPr>
              <a:t>5</a:t>
            </a:r>
            <a:r>
              <a:rPr lang="en-US" dirty="0" smtClean="0">
                <a:solidFill>
                  <a:srgbClr val="000000"/>
                </a:solidFill>
              </a:rPr>
              <a:t>.	Generally, use the Addition Principle first so that 	terms with variables are on one side and constant 	terms are on the other side.  Then combine terms 	and use the Multiplication Principle.</a:t>
            </a:r>
          </a:p>
          <a:p>
            <a:pPr marL="4763" lvl="0" indent="-4763" eaLnBrk="0" fontAlgn="base" hangingPunct="0">
              <a:spcAft>
                <a:spcPct val="0"/>
              </a:spcAft>
              <a:tabLst>
                <a:tab pos="463550" algn="l"/>
              </a:tabLst>
              <a:defRPr/>
            </a:pPr>
            <a:r>
              <a:rPr lang="en-US" b="1" dirty="0" smtClean="0">
                <a:solidFill>
                  <a:srgbClr val="000000"/>
                </a:solidFill>
              </a:rPr>
              <a:t>6</a:t>
            </a:r>
            <a:r>
              <a:rPr lang="en-US" dirty="0" smtClean="0">
                <a:solidFill>
                  <a:srgbClr val="000000"/>
                </a:solidFill>
              </a:rPr>
              <a:t>.	Remember that the object is to isolate the variable 	on one side of the equation with a coefficient of 1.  </a:t>
            </a:r>
          </a:p>
          <a:p>
            <a:pPr marL="4763" lvl="0" indent="-4763" eaLnBrk="0" fontAlgn="base" hangingPunct="0">
              <a:spcAft>
                <a:spcPct val="0"/>
              </a:spcAft>
              <a:tabLst>
                <a:tab pos="463550" algn="l"/>
              </a:tabLst>
              <a:defRPr/>
            </a:pPr>
            <a:endParaRPr lang="en-US" dirty="0" smtClean="0">
              <a:solidFill>
                <a:srgbClr val="000000"/>
              </a:solidFill>
            </a:endParaRPr>
          </a:p>
          <a:p>
            <a:pPr marL="4763" lvl="0" indent="-4763" eaLnBrk="0" fontAlgn="base" hangingPunct="0">
              <a:spcAft>
                <a:spcPct val="0"/>
              </a:spcAft>
              <a:tabLst>
                <a:tab pos="463550" algn="l"/>
              </a:tabLst>
              <a:defRPr/>
            </a:pPr>
            <a:endParaRPr lang="en-US" dirty="0" smtClean="0">
              <a:solidFill>
                <a:srgbClr val="000000"/>
              </a:solidFill>
            </a:endParaRPr>
          </a:p>
          <a:p>
            <a:pPr marL="4763" indent="-4763">
              <a:tabLst>
                <a:tab pos="463550" algn="l"/>
              </a:tabLst>
            </a:pPr>
            <a:endParaRPr lang="en-US" dirty="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buNone/>
            </a:pPr>
            <a:r>
              <a:rPr lang="en-US" i="0" dirty="0" smtClean="0">
                <a:solidFill>
                  <a:srgbClr val="366092"/>
                </a:solidFill>
              </a:rPr>
              <a:t>Solve the equation </a:t>
            </a:r>
          </a:p>
          <a:p>
            <a:pPr>
              <a:buNone/>
            </a:pPr>
            <a:r>
              <a:rPr lang="en-US" b="1" dirty="0" smtClean="0"/>
              <a:t>Solution</a:t>
            </a:r>
            <a:endParaRPr lang="en-US" b="1" i="0" dirty="0">
              <a:solidFill>
                <a:srgbClr val="366092"/>
              </a:solidFill>
            </a:endParaRPr>
          </a:p>
        </p:txBody>
      </p:sp>
      <p:graphicFrame>
        <p:nvGraphicFramePr>
          <p:cNvPr id="4" name="Object 3"/>
          <p:cNvGraphicFramePr>
            <a:graphicFrameLocks noChangeAspect="1"/>
          </p:cNvGraphicFramePr>
          <p:nvPr/>
        </p:nvGraphicFramePr>
        <p:xfrm>
          <a:off x="3359856" y="1388532"/>
          <a:ext cx="1638300" cy="292100"/>
        </p:xfrm>
        <a:graphic>
          <a:graphicData uri="http://schemas.openxmlformats.org/presentationml/2006/ole">
            <mc:AlternateContent xmlns:mc="http://schemas.openxmlformats.org/markup-compatibility/2006">
              <mc:Choice xmlns:v="urn:schemas-microsoft-com:vml" Requires="v">
                <p:oleObj spid="_x0000_s9225" name="Equation" r:id="rId4" imgW="1638000" imgH="291960" progId="Equation.DSMT4">
                  <p:embed/>
                </p:oleObj>
              </mc:Choice>
              <mc:Fallback>
                <p:oleObj name="Equation" r:id="rId4" imgW="1638000" imgH="291960"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9856" y="1388532"/>
                        <a:ext cx="1638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3" name="Object 3"/>
          <p:cNvGraphicFramePr>
            <a:graphicFrameLocks noChangeAspect="1"/>
          </p:cNvGraphicFramePr>
          <p:nvPr/>
        </p:nvGraphicFramePr>
        <p:xfrm>
          <a:off x="2901950" y="2286000"/>
          <a:ext cx="1549400" cy="292100"/>
        </p:xfrm>
        <a:graphic>
          <a:graphicData uri="http://schemas.openxmlformats.org/presentationml/2006/ole">
            <mc:AlternateContent xmlns:mc="http://schemas.openxmlformats.org/markup-compatibility/2006">
              <mc:Choice xmlns:v="urn:schemas-microsoft-com:vml" Requires="v">
                <p:oleObj spid="_x0000_s9226" name="Equation" r:id="rId6" imgW="1549080" imgH="291960" progId="Equation.DSMT4">
                  <p:embed/>
                </p:oleObj>
              </mc:Choice>
              <mc:Fallback>
                <p:oleObj name="Equation" r:id="rId6" imgW="1549080" imgH="29196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1950" y="2286000"/>
                        <a:ext cx="1549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4" name="Object 4"/>
          <p:cNvGraphicFramePr>
            <a:graphicFrameLocks noChangeAspect="1"/>
          </p:cNvGraphicFramePr>
          <p:nvPr/>
        </p:nvGraphicFramePr>
        <p:xfrm>
          <a:off x="2425700" y="2743200"/>
          <a:ext cx="2527300" cy="292100"/>
        </p:xfrm>
        <a:graphic>
          <a:graphicData uri="http://schemas.openxmlformats.org/presentationml/2006/ole">
            <mc:AlternateContent xmlns:mc="http://schemas.openxmlformats.org/markup-compatibility/2006">
              <mc:Choice xmlns:v="urn:schemas-microsoft-com:vml" Requires="v">
                <p:oleObj spid="_x0000_s9227" name="Equation" r:id="rId8" imgW="2527200" imgH="291960" progId="Equation.DSMT4">
                  <p:embed/>
                </p:oleObj>
              </mc:Choice>
              <mc:Fallback>
                <p:oleObj name="Equation" r:id="rId8" imgW="2527200" imgH="29196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25700" y="2743200"/>
                        <a:ext cx="2527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2895600" y="3276600"/>
          <a:ext cx="1574800" cy="292100"/>
        </p:xfrm>
        <a:graphic>
          <a:graphicData uri="http://schemas.openxmlformats.org/presentationml/2006/ole">
            <mc:AlternateContent xmlns:mc="http://schemas.openxmlformats.org/markup-compatibility/2006">
              <mc:Choice xmlns:v="urn:schemas-microsoft-com:vml" Requires="v">
                <p:oleObj spid="_x0000_s9228" name="Equation" r:id="rId10" imgW="1574640" imgH="291960" progId="Equation.DSMT4">
                  <p:embed/>
                </p:oleObj>
              </mc:Choice>
              <mc:Fallback>
                <p:oleObj name="Equation" r:id="rId10" imgW="1574640" imgH="291960" progId="Equation.DSMT4">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3276600"/>
                        <a:ext cx="1574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6"/>
          <p:cNvGraphicFramePr>
            <a:graphicFrameLocks noChangeAspect="1"/>
          </p:cNvGraphicFramePr>
          <p:nvPr/>
        </p:nvGraphicFramePr>
        <p:xfrm>
          <a:off x="3371850" y="3810000"/>
          <a:ext cx="1079500" cy="292100"/>
        </p:xfrm>
        <a:graphic>
          <a:graphicData uri="http://schemas.openxmlformats.org/presentationml/2006/ole">
            <mc:AlternateContent xmlns:mc="http://schemas.openxmlformats.org/markup-compatibility/2006">
              <mc:Choice xmlns:v="urn:schemas-microsoft-com:vml" Requires="v">
                <p:oleObj spid="_x0000_s9229" name="Equation" r:id="rId12" imgW="1079280" imgH="291960" progId="Equation.DSMT4">
                  <p:embed/>
                </p:oleObj>
              </mc:Choice>
              <mc:Fallback>
                <p:oleObj name="Equation" r:id="rId12" imgW="1079280" imgH="291960" progId="Equation.DSMT4">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71850" y="3810000"/>
                        <a:ext cx="1079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5486400" y="2239296"/>
            <a:ext cx="2743200" cy="400110"/>
          </a:xfrm>
          <a:prstGeom prst="rect">
            <a:avLst/>
          </a:prstGeom>
          <a:noFill/>
        </p:spPr>
        <p:txBody>
          <a:bodyPr wrap="square" rtlCol="0">
            <a:spAutoFit/>
          </a:bodyPr>
          <a:lstStyle/>
          <a:p>
            <a:r>
              <a:rPr lang="en-US" sz="2000" dirty="0" smtClean="0">
                <a:solidFill>
                  <a:srgbClr val="006666"/>
                </a:solidFill>
                <a:latin typeface="+mn-lt"/>
              </a:rPr>
              <a:t>Write the equation.</a:t>
            </a:r>
            <a:endParaRPr lang="en-US" sz="2000" dirty="0">
              <a:solidFill>
                <a:srgbClr val="006666"/>
              </a:solidFill>
              <a:latin typeface="+mn-lt"/>
            </a:endParaRPr>
          </a:p>
        </p:txBody>
      </p:sp>
      <p:sp>
        <p:nvSpPr>
          <p:cNvPr id="12" name="TextBox 11"/>
          <p:cNvSpPr txBox="1"/>
          <p:nvPr/>
        </p:nvSpPr>
        <p:spPr>
          <a:xfrm>
            <a:off x="5486400" y="2713704"/>
            <a:ext cx="3429000" cy="400110"/>
          </a:xfrm>
          <a:prstGeom prst="rect">
            <a:avLst/>
          </a:prstGeom>
          <a:noFill/>
        </p:spPr>
        <p:txBody>
          <a:bodyPr wrap="square" rtlCol="0">
            <a:spAutoFit/>
          </a:bodyPr>
          <a:lstStyle/>
          <a:p>
            <a:r>
              <a:rPr lang="en-US" sz="2000" dirty="0" smtClean="0">
                <a:solidFill>
                  <a:srgbClr val="006666"/>
                </a:solidFill>
                <a:latin typeface="+mn-lt"/>
              </a:rPr>
              <a:t>Add 9 to both sides.</a:t>
            </a:r>
            <a:endParaRPr lang="en-US" sz="2000" dirty="0">
              <a:solidFill>
                <a:srgbClr val="006666"/>
              </a:solidFill>
              <a:latin typeface="+mn-lt"/>
            </a:endParaRPr>
          </a:p>
        </p:txBody>
      </p:sp>
      <p:sp>
        <p:nvSpPr>
          <p:cNvPr id="13" name="TextBox 12"/>
          <p:cNvSpPr txBox="1"/>
          <p:nvPr/>
        </p:nvSpPr>
        <p:spPr>
          <a:xfrm>
            <a:off x="5486400" y="3229896"/>
            <a:ext cx="2743200" cy="400110"/>
          </a:xfrm>
          <a:prstGeom prst="rect">
            <a:avLst/>
          </a:prstGeom>
          <a:noFill/>
        </p:spPr>
        <p:txBody>
          <a:bodyPr wrap="square" rtlCol="0">
            <a:spAutoFit/>
          </a:bodyPr>
          <a:lstStyle/>
          <a:p>
            <a:r>
              <a:rPr lang="en-US" sz="2000" dirty="0" smtClean="0">
                <a:solidFill>
                  <a:srgbClr val="006666"/>
                </a:solidFill>
                <a:latin typeface="+mn-lt"/>
              </a:rPr>
              <a:t>Simplify.</a:t>
            </a:r>
            <a:endParaRPr lang="en-US" sz="2000" dirty="0">
              <a:solidFill>
                <a:srgbClr val="006666"/>
              </a:solidFill>
              <a:latin typeface="+mn-lt"/>
            </a:endParaRPr>
          </a:p>
        </p:txBody>
      </p:sp>
      <p:graphicFrame>
        <p:nvGraphicFramePr>
          <p:cNvPr id="24584" name="Object 8"/>
          <p:cNvGraphicFramePr>
            <a:graphicFrameLocks noChangeAspect="1"/>
          </p:cNvGraphicFramePr>
          <p:nvPr/>
        </p:nvGraphicFramePr>
        <p:xfrm>
          <a:off x="3314700" y="4235450"/>
          <a:ext cx="1193800" cy="838200"/>
        </p:xfrm>
        <a:graphic>
          <a:graphicData uri="http://schemas.openxmlformats.org/presentationml/2006/ole">
            <mc:AlternateContent xmlns:mc="http://schemas.openxmlformats.org/markup-compatibility/2006">
              <mc:Choice xmlns:v="urn:schemas-microsoft-com:vml" Requires="v">
                <p:oleObj spid="_x0000_s9230" name="Equation" r:id="rId14" imgW="1193760" imgH="838080" progId="Equation.DSMT4">
                  <p:embed/>
                </p:oleObj>
              </mc:Choice>
              <mc:Fallback>
                <p:oleObj name="Equation" r:id="rId14" imgW="1193760" imgH="838080" progId="Equation.DSMT4">
                  <p:embed/>
                  <p:pic>
                    <p:nvPicPr>
                      <p:cNvPr id="0"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14700" y="4235450"/>
                        <a:ext cx="1193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5" name="Object 9"/>
          <p:cNvGraphicFramePr>
            <a:graphicFrameLocks noChangeAspect="1"/>
          </p:cNvGraphicFramePr>
          <p:nvPr/>
        </p:nvGraphicFramePr>
        <p:xfrm>
          <a:off x="3530600" y="5207000"/>
          <a:ext cx="901700" cy="279400"/>
        </p:xfrm>
        <a:graphic>
          <a:graphicData uri="http://schemas.openxmlformats.org/presentationml/2006/ole">
            <mc:AlternateContent xmlns:mc="http://schemas.openxmlformats.org/markup-compatibility/2006">
              <mc:Choice xmlns:v="urn:schemas-microsoft-com:vml" Requires="v">
                <p:oleObj spid="_x0000_s9231" name="Equation" r:id="rId16" imgW="901440" imgH="279360" progId="Equation.DSMT4">
                  <p:embed/>
                </p:oleObj>
              </mc:Choice>
              <mc:Fallback>
                <p:oleObj name="Equation" r:id="rId16" imgW="901440" imgH="279360" progId="Equation.DSMT4">
                  <p:embed/>
                  <p:pic>
                    <p:nvPicPr>
                      <p:cNvPr id="0" name="Object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30600" y="5207000"/>
                        <a:ext cx="901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TextBox 22"/>
          <p:cNvSpPr txBox="1"/>
          <p:nvPr/>
        </p:nvSpPr>
        <p:spPr>
          <a:xfrm>
            <a:off x="5486400" y="3778044"/>
            <a:ext cx="2743200" cy="400110"/>
          </a:xfrm>
          <a:prstGeom prst="rect">
            <a:avLst/>
          </a:prstGeom>
          <a:noFill/>
        </p:spPr>
        <p:txBody>
          <a:bodyPr wrap="square" rtlCol="0">
            <a:spAutoFit/>
          </a:bodyPr>
          <a:lstStyle/>
          <a:p>
            <a:r>
              <a:rPr lang="en-US" sz="2000" dirty="0" smtClean="0">
                <a:solidFill>
                  <a:srgbClr val="006666"/>
                </a:solidFill>
                <a:latin typeface="+mn-lt"/>
              </a:rPr>
              <a:t>Simplify.</a:t>
            </a:r>
            <a:endParaRPr lang="en-US" sz="2000" dirty="0">
              <a:solidFill>
                <a:srgbClr val="006666"/>
              </a:solidFill>
              <a:latin typeface="+mn-lt"/>
            </a:endParaRPr>
          </a:p>
        </p:txBody>
      </p:sp>
      <p:sp>
        <p:nvSpPr>
          <p:cNvPr id="25" name="TextBox 24"/>
          <p:cNvSpPr txBox="1"/>
          <p:nvPr/>
        </p:nvSpPr>
        <p:spPr>
          <a:xfrm>
            <a:off x="5486400" y="4400490"/>
            <a:ext cx="2743200" cy="400110"/>
          </a:xfrm>
          <a:prstGeom prst="rect">
            <a:avLst/>
          </a:prstGeom>
          <a:noFill/>
        </p:spPr>
        <p:txBody>
          <a:bodyPr wrap="square" rtlCol="0">
            <a:spAutoFit/>
          </a:bodyPr>
          <a:lstStyle/>
          <a:p>
            <a:r>
              <a:rPr lang="en-US" sz="2000" dirty="0" smtClean="0">
                <a:solidFill>
                  <a:srgbClr val="006666"/>
                </a:solidFill>
                <a:latin typeface="+mn-lt"/>
              </a:rPr>
              <a:t>Divide both sides by 5.</a:t>
            </a:r>
            <a:endParaRPr lang="en-US" sz="2000" dirty="0">
              <a:solidFill>
                <a:srgbClr val="006666"/>
              </a:solidFill>
              <a:latin typeface="+mn-lt"/>
            </a:endParaRPr>
          </a:p>
        </p:txBody>
      </p:sp>
      <p:sp>
        <p:nvSpPr>
          <p:cNvPr id="26" name="TextBox 25"/>
          <p:cNvSpPr txBox="1"/>
          <p:nvPr/>
        </p:nvSpPr>
        <p:spPr>
          <a:xfrm>
            <a:off x="5486400" y="5211024"/>
            <a:ext cx="2743200" cy="400110"/>
          </a:xfrm>
          <a:prstGeom prst="rect">
            <a:avLst/>
          </a:prstGeom>
          <a:noFill/>
        </p:spPr>
        <p:txBody>
          <a:bodyPr wrap="square" rtlCol="0">
            <a:spAutoFit/>
          </a:bodyPr>
          <a:lstStyle/>
          <a:p>
            <a:r>
              <a:rPr lang="en-US" sz="2000" dirty="0" smtClean="0">
                <a:solidFill>
                  <a:srgbClr val="006666"/>
                </a:solidFill>
                <a:latin typeface="+mn-lt"/>
              </a:rPr>
              <a:t>The solution.</a:t>
            </a:r>
            <a:endParaRPr lang="en-US" sz="2000" dirty="0">
              <a:solidFill>
                <a:srgbClr val="006666"/>
              </a:solidFill>
              <a:latin typeface="+mn-lt"/>
            </a:endParaRPr>
          </a:p>
        </p:txBody>
      </p:sp>
      <p:cxnSp>
        <p:nvCxnSpPr>
          <p:cNvPr id="20" name="Straight Connector 19"/>
          <p:cNvCxnSpPr/>
          <p:nvPr/>
        </p:nvCxnSpPr>
        <p:spPr>
          <a:xfrm rot="5400000" flipH="1" flipV="1">
            <a:off x="3242733" y="432082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flipH="1" flipV="1">
            <a:off x="3333045" y="48006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48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48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58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458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23" grpId="0"/>
      <p:bldP spid="25" grpId="0"/>
      <p:bldP spid="2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buNone/>
            </a:pPr>
            <a:r>
              <a:rPr lang="en-US" i="0" dirty="0" smtClean="0">
                <a:solidFill>
                  <a:srgbClr val="366092"/>
                </a:solidFill>
              </a:rPr>
              <a:t>Solve the equation </a:t>
            </a:r>
          </a:p>
          <a:p>
            <a:pPr>
              <a:buNone/>
            </a:pPr>
            <a:r>
              <a:rPr lang="en-US" b="1" dirty="0" smtClean="0"/>
              <a:t>Solution</a:t>
            </a:r>
            <a:endParaRPr lang="en-US" b="1" i="0" dirty="0">
              <a:solidFill>
                <a:srgbClr val="366092"/>
              </a:solidFill>
            </a:endParaRPr>
          </a:p>
        </p:txBody>
      </p:sp>
      <p:graphicFrame>
        <p:nvGraphicFramePr>
          <p:cNvPr id="4" name="Object 3"/>
          <p:cNvGraphicFramePr>
            <a:graphicFrameLocks noChangeAspect="1"/>
          </p:cNvGraphicFramePr>
          <p:nvPr/>
        </p:nvGraphicFramePr>
        <p:xfrm>
          <a:off x="3385256" y="1337733"/>
          <a:ext cx="2603500" cy="469900"/>
        </p:xfrm>
        <a:graphic>
          <a:graphicData uri="http://schemas.openxmlformats.org/presentationml/2006/ole">
            <mc:AlternateContent xmlns:mc="http://schemas.openxmlformats.org/markup-compatibility/2006">
              <mc:Choice xmlns:v="urn:schemas-microsoft-com:vml" Requires="v">
                <p:oleObj spid="_x0000_s11274" name="Equation" r:id="rId4" imgW="2603160" imgH="469800" progId="Equation.DSMT4">
                  <p:embed/>
                </p:oleObj>
              </mc:Choice>
              <mc:Fallback>
                <p:oleObj name="Equation" r:id="rId4" imgW="2603160" imgH="469800"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85256" y="1337733"/>
                        <a:ext cx="2603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3" name="Object 3"/>
          <p:cNvGraphicFramePr>
            <a:graphicFrameLocks noChangeAspect="1"/>
          </p:cNvGraphicFramePr>
          <p:nvPr/>
        </p:nvGraphicFramePr>
        <p:xfrm>
          <a:off x="2101850" y="2197100"/>
          <a:ext cx="2527300" cy="469900"/>
        </p:xfrm>
        <a:graphic>
          <a:graphicData uri="http://schemas.openxmlformats.org/presentationml/2006/ole">
            <mc:AlternateContent xmlns:mc="http://schemas.openxmlformats.org/markup-compatibility/2006">
              <mc:Choice xmlns:v="urn:schemas-microsoft-com:vml" Requires="v">
                <p:oleObj spid="_x0000_s11275" name="Equation" r:id="rId6" imgW="2527200" imgH="469800" progId="Equation.DSMT4">
                  <p:embed/>
                </p:oleObj>
              </mc:Choice>
              <mc:Fallback>
                <p:oleObj name="Equation" r:id="rId6" imgW="2527200" imgH="46980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01850" y="2197100"/>
                        <a:ext cx="2527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4" name="Object 4"/>
          <p:cNvGraphicFramePr>
            <a:graphicFrameLocks noChangeAspect="1"/>
          </p:cNvGraphicFramePr>
          <p:nvPr/>
        </p:nvGraphicFramePr>
        <p:xfrm>
          <a:off x="2228850" y="2743200"/>
          <a:ext cx="2425700" cy="292100"/>
        </p:xfrm>
        <a:graphic>
          <a:graphicData uri="http://schemas.openxmlformats.org/presentationml/2006/ole">
            <mc:AlternateContent xmlns:mc="http://schemas.openxmlformats.org/markup-compatibility/2006">
              <mc:Choice xmlns:v="urn:schemas-microsoft-com:vml" Requires="v">
                <p:oleObj spid="_x0000_s11276" name="Equation" r:id="rId8" imgW="2425680" imgH="291960" progId="Equation.DSMT4">
                  <p:embed/>
                </p:oleObj>
              </mc:Choice>
              <mc:Fallback>
                <p:oleObj name="Equation" r:id="rId8" imgW="2425680" imgH="29196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28850" y="2743200"/>
                        <a:ext cx="2425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2705100" y="3276600"/>
          <a:ext cx="1955800" cy="292100"/>
        </p:xfrm>
        <a:graphic>
          <a:graphicData uri="http://schemas.openxmlformats.org/presentationml/2006/ole">
            <mc:AlternateContent xmlns:mc="http://schemas.openxmlformats.org/markup-compatibility/2006">
              <mc:Choice xmlns:v="urn:schemas-microsoft-com:vml" Requires="v">
                <p:oleObj spid="_x0000_s11277" name="Equation" r:id="rId10" imgW="1955520" imgH="291960" progId="Equation.DSMT4">
                  <p:embed/>
                </p:oleObj>
              </mc:Choice>
              <mc:Fallback>
                <p:oleObj name="Equation" r:id="rId10" imgW="1955520" imgH="291960" progId="Equation.DSMT4">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05100" y="3276600"/>
                        <a:ext cx="1955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6"/>
          <p:cNvGraphicFramePr>
            <a:graphicFrameLocks noChangeAspect="1"/>
          </p:cNvGraphicFramePr>
          <p:nvPr/>
        </p:nvGraphicFramePr>
        <p:xfrm>
          <a:off x="2057400" y="3810000"/>
          <a:ext cx="3251200" cy="292100"/>
        </p:xfrm>
        <a:graphic>
          <a:graphicData uri="http://schemas.openxmlformats.org/presentationml/2006/ole">
            <mc:AlternateContent xmlns:mc="http://schemas.openxmlformats.org/markup-compatibility/2006">
              <mc:Choice xmlns:v="urn:schemas-microsoft-com:vml" Requires="v">
                <p:oleObj spid="_x0000_s11278" name="Equation" r:id="rId12" imgW="3251160" imgH="291960" progId="Equation.DSMT4">
                  <p:embed/>
                </p:oleObj>
              </mc:Choice>
              <mc:Fallback>
                <p:oleObj name="Equation" r:id="rId12" imgW="3251160" imgH="291960" progId="Equation.DSMT4">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57400" y="3810000"/>
                        <a:ext cx="3251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5486400" y="2224548"/>
            <a:ext cx="2743200" cy="400110"/>
          </a:xfrm>
          <a:prstGeom prst="rect">
            <a:avLst/>
          </a:prstGeom>
          <a:noFill/>
        </p:spPr>
        <p:txBody>
          <a:bodyPr wrap="square" rtlCol="0">
            <a:spAutoFit/>
          </a:bodyPr>
          <a:lstStyle/>
          <a:p>
            <a:r>
              <a:rPr lang="en-US" sz="2000" dirty="0" smtClean="0">
                <a:solidFill>
                  <a:srgbClr val="006666"/>
                </a:solidFill>
                <a:latin typeface="+mn-lt"/>
              </a:rPr>
              <a:t>Write the equation.</a:t>
            </a:r>
            <a:endParaRPr lang="en-US" sz="2000" dirty="0">
              <a:solidFill>
                <a:srgbClr val="006666"/>
              </a:solidFill>
              <a:latin typeface="+mn-lt"/>
            </a:endParaRPr>
          </a:p>
        </p:txBody>
      </p:sp>
      <p:sp>
        <p:nvSpPr>
          <p:cNvPr id="12" name="TextBox 11"/>
          <p:cNvSpPr txBox="1"/>
          <p:nvPr/>
        </p:nvSpPr>
        <p:spPr>
          <a:xfrm>
            <a:off x="5486400" y="2711244"/>
            <a:ext cx="3429000" cy="400110"/>
          </a:xfrm>
          <a:prstGeom prst="rect">
            <a:avLst/>
          </a:prstGeom>
          <a:noFill/>
        </p:spPr>
        <p:txBody>
          <a:bodyPr wrap="square" rtlCol="0">
            <a:spAutoFit/>
          </a:bodyPr>
          <a:lstStyle/>
          <a:p>
            <a:r>
              <a:rPr lang="en-US" sz="2000" dirty="0" smtClean="0">
                <a:solidFill>
                  <a:srgbClr val="006666"/>
                </a:solidFill>
                <a:latin typeface="+mn-lt"/>
              </a:rPr>
              <a:t>Apply the distributive property.</a:t>
            </a:r>
            <a:endParaRPr lang="en-US" sz="2000" dirty="0">
              <a:solidFill>
                <a:srgbClr val="006666"/>
              </a:solidFill>
              <a:latin typeface="+mn-lt"/>
            </a:endParaRPr>
          </a:p>
        </p:txBody>
      </p:sp>
      <p:sp>
        <p:nvSpPr>
          <p:cNvPr id="13" name="TextBox 12"/>
          <p:cNvSpPr txBox="1"/>
          <p:nvPr/>
        </p:nvSpPr>
        <p:spPr>
          <a:xfrm>
            <a:off x="5486400" y="3244644"/>
            <a:ext cx="2743200" cy="400110"/>
          </a:xfrm>
          <a:prstGeom prst="rect">
            <a:avLst/>
          </a:prstGeom>
          <a:noFill/>
        </p:spPr>
        <p:txBody>
          <a:bodyPr wrap="square" rtlCol="0">
            <a:spAutoFit/>
          </a:bodyPr>
          <a:lstStyle/>
          <a:p>
            <a:r>
              <a:rPr lang="en-US" sz="2000" dirty="0" smtClean="0">
                <a:solidFill>
                  <a:srgbClr val="006666"/>
                </a:solidFill>
                <a:latin typeface="+mn-lt"/>
              </a:rPr>
              <a:t>Combine like terms.</a:t>
            </a:r>
            <a:endParaRPr lang="en-US" sz="2000" dirty="0">
              <a:solidFill>
                <a:srgbClr val="006666"/>
              </a:solidFill>
              <a:latin typeface="+mn-lt"/>
            </a:endParaRPr>
          </a:p>
        </p:txBody>
      </p:sp>
      <p:graphicFrame>
        <p:nvGraphicFramePr>
          <p:cNvPr id="24584" name="Object 8"/>
          <p:cNvGraphicFramePr>
            <a:graphicFrameLocks noChangeAspect="1"/>
          </p:cNvGraphicFramePr>
          <p:nvPr/>
        </p:nvGraphicFramePr>
        <p:xfrm>
          <a:off x="3276600" y="4686300"/>
          <a:ext cx="1244600" cy="838200"/>
        </p:xfrm>
        <a:graphic>
          <a:graphicData uri="http://schemas.openxmlformats.org/presentationml/2006/ole">
            <mc:AlternateContent xmlns:mc="http://schemas.openxmlformats.org/markup-compatibility/2006">
              <mc:Choice xmlns:v="urn:schemas-microsoft-com:vml" Requires="v">
                <p:oleObj spid="_x0000_s11279" name="Equation" r:id="rId14" imgW="1244520" imgH="838080" progId="Equation.DSMT4">
                  <p:embed/>
                </p:oleObj>
              </mc:Choice>
              <mc:Fallback>
                <p:oleObj name="Equation" r:id="rId14" imgW="1244520" imgH="838080" progId="Equation.DSMT4">
                  <p:embed/>
                  <p:pic>
                    <p:nvPicPr>
                      <p:cNvPr id="0"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76600" y="4686300"/>
                        <a:ext cx="1244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5" name="Object 9"/>
          <p:cNvGraphicFramePr>
            <a:graphicFrameLocks noChangeAspect="1"/>
          </p:cNvGraphicFramePr>
          <p:nvPr/>
        </p:nvGraphicFramePr>
        <p:xfrm>
          <a:off x="3511550" y="5581650"/>
          <a:ext cx="939800" cy="279400"/>
        </p:xfrm>
        <a:graphic>
          <a:graphicData uri="http://schemas.openxmlformats.org/presentationml/2006/ole">
            <mc:AlternateContent xmlns:mc="http://schemas.openxmlformats.org/markup-compatibility/2006">
              <mc:Choice xmlns:v="urn:schemas-microsoft-com:vml" Requires="v">
                <p:oleObj spid="_x0000_s11280" name="Equation" r:id="rId16" imgW="939600" imgH="279360" progId="Equation.DSMT4">
                  <p:embed/>
                </p:oleObj>
              </mc:Choice>
              <mc:Fallback>
                <p:oleObj name="Equation" r:id="rId16" imgW="939600" imgH="279360" progId="Equation.DSMT4">
                  <p:embed/>
                  <p:pic>
                    <p:nvPicPr>
                      <p:cNvPr id="0" name="Object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11550" y="5581650"/>
                        <a:ext cx="939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TextBox 22"/>
          <p:cNvSpPr txBox="1"/>
          <p:nvPr/>
        </p:nvSpPr>
        <p:spPr>
          <a:xfrm>
            <a:off x="5486400" y="3792792"/>
            <a:ext cx="2743200" cy="400110"/>
          </a:xfrm>
          <a:prstGeom prst="rect">
            <a:avLst/>
          </a:prstGeom>
          <a:noFill/>
        </p:spPr>
        <p:txBody>
          <a:bodyPr wrap="square" rtlCol="0">
            <a:spAutoFit/>
          </a:bodyPr>
          <a:lstStyle/>
          <a:p>
            <a:r>
              <a:rPr lang="en-US" sz="2000" dirty="0" smtClean="0">
                <a:solidFill>
                  <a:srgbClr val="006666"/>
                </a:solidFill>
                <a:latin typeface="+mn-lt"/>
              </a:rPr>
              <a:t>Add 12 to both sides.</a:t>
            </a:r>
            <a:endParaRPr lang="en-US" sz="2000" dirty="0">
              <a:solidFill>
                <a:srgbClr val="006666"/>
              </a:solidFill>
              <a:latin typeface="+mn-lt"/>
            </a:endParaRPr>
          </a:p>
        </p:txBody>
      </p:sp>
      <p:sp>
        <p:nvSpPr>
          <p:cNvPr id="25" name="TextBox 24"/>
          <p:cNvSpPr txBox="1"/>
          <p:nvPr/>
        </p:nvSpPr>
        <p:spPr>
          <a:xfrm>
            <a:off x="5486400" y="4326192"/>
            <a:ext cx="2743200" cy="400110"/>
          </a:xfrm>
          <a:prstGeom prst="rect">
            <a:avLst/>
          </a:prstGeom>
          <a:noFill/>
        </p:spPr>
        <p:txBody>
          <a:bodyPr wrap="square" rtlCol="0">
            <a:spAutoFit/>
          </a:bodyPr>
          <a:lstStyle/>
          <a:p>
            <a:r>
              <a:rPr lang="en-US" sz="2000" dirty="0" smtClean="0">
                <a:solidFill>
                  <a:srgbClr val="006666"/>
                </a:solidFill>
                <a:latin typeface="+mn-lt"/>
              </a:rPr>
              <a:t>Simplify.</a:t>
            </a:r>
            <a:endParaRPr lang="en-US" sz="2000" dirty="0">
              <a:solidFill>
                <a:srgbClr val="006666"/>
              </a:solidFill>
              <a:latin typeface="+mn-lt"/>
            </a:endParaRPr>
          </a:p>
        </p:txBody>
      </p:sp>
      <p:sp>
        <p:nvSpPr>
          <p:cNvPr id="26" name="TextBox 25"/>
          <p:cNvSpPr txBox="1"/>
          <p:nvPr/>
        </p:nvSpPr>
        <p:spPr>
          <a:xfrm>
            <a:off x="5486400" y="4911216"/>
            <a:ext cx="2743200" cy="400110"/>
          </a:xfrm>
          <a:prstGeom prst="rect">
            <a:avLst/>
          </a:prstGeom>
          <a:noFill/>
        </p:spPr>
        <p:txBody>
          <a:bodyPr wrap="square" rtlCol="0">
            <a:spAutoFit/>
          </a:bodyPr>
          <a:lstStyle/>
          <a:p>
            <a:r>
              <a:rPr lang="en-US" sz="2000" dirty="0" smtClean="0">
                <a:solidFill>
                  <a:srgbClr val="006666"/>
                </a:solidFill>
                <a:latin typeface="+mn-lt"/>
              </a:rPr>
              <a:t>Divide both sides by 4.</a:t>
            </a:r>
            <a:endParaRPr lang="en-US" sz="2000" dirty="0">
              <a:solidFill>
                <a:srgbClr val="006666"/>
              </a:solidFill>
              <a:latin typeface="+mn-lt"/>
            </a:endParaRPr>
          </a:p>
        </p:txBody>
      </p:sp>
      <p:sp>
        <p:nvSpPr>
          <p:cNvPr id="20" name="TextBox 19"/>
          <p:cNvSpPr txBox="1"/>
          <p:nvPr/>
        </p:nvSpPr>
        <p:spPr>
          <a:xfrm>
            <a:off x="5486400" y="5543490"/>
            <a:ext cx="2743200" cy="400110"/>
          </a:xfrm>
          <a:prstGeom prst="rect">
            <a:avLst/>
          </a:prstGeom>
          <a:noFill/>
        </p:spPr>
        <p:txBody>
          <a:bodyPr wrap="square" rtlCol="0">
            <a:spAutoFit/>
          </a:bodyPr>
          <a:lstStyle/>
          <a:p>
            <a:r>
              <a:rPr lang="en-US" sz="2000" dirty="0" smtClean="0">
                <a:solidFill>
                  <a:srgbClr val="006666"/>
                </a:solidFill>
                <a:latin typeface="+mn-lt"/>
              </a:rPr>
              <a:t>Simplify.</a:t>
            </a:r>
            <a:endParaRPr lang="en-US" sz="2000" dirty="0">
              <a:solidFill>
                <a:srgbClr val="006666"/>
              </a:solidFill>
              <a:latin typeface="+mn-lt"/>
            </a:endParaRPr>
          </a:p>
        </p:txBody>
      </p:sp>
      <p:graphicFrame>
        <p:nvGraphicFramePr>
          <p:cNvPr id="26633" name="Object 9"/>
          <p:cNvGraphicFramePr>
            <a:graphicFrameLocks noChangeAspect="1"/>
          </p:cNvGraphicFramePr>
          <p:nvPr/>
        </p:nvGraphicFramePr>
        <p:xfrm>
          <a:off x="3333750" y="4343400"/>
          <a:ext cx="1130300" cy="292100"/>
        </p:xfrm>
        <a:graphic>
          <a:graphicData uri="http://schemas.openxmlformats.org/presentationml/2006/ole">
            <mc:AlternateContent xmlns:mc="http://schemas.openxmlformats.org/markup-compatibility/2006">
              <mc:Choice xmlns:v="urn:schemas-microsoft-com:vml" Requires="v">
                <p:oleObj spid="_x0000_s11281" name="Equation" r:id="rId18" imgW="1130040" imgH="291960" progId="Equation.DSMT4">
                  <p:embed/>
                </p:oleObj>
              </mc:Choice>
              <mc:Fallback>
                <p:oleObj name="Equation" r:id="rId18" imgW="1130040" imgH="291960" progId="Equation.DSMT4">
                  <p:embed/>
                  <p:pic>
                    <p:nvPicPr>
                      <p:cNvPr id="0" name="Object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333750" y="4343400"/>
                        <a:ext cx="1130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Straight Connector 21"/>
          <p:cNvCxnSpPr/>
          <p:nvPr/>
        </p:nvCxnSpPr>
        <p:spPr>
          <a:xfrm rot="5400000" flipH="1" flipV="1">
            <a:off x="3211689" y="477802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flipH="1" flipV="1">
            <a:off x="3333045" y="52380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48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48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63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458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458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23" grpId="0"/>
      <p:bldP spid="25" grpId="0"/>
      <p:bldP spid="26" grpId="0"/>
      <p:bldP spid="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Solve Fractional Equations</a:t>
            </a:r>
            <a:endParaRPr lang="en-US" dirty="0">
              <a:solidFill>
                <a:schemeClr val="accent1">
                  <a:lumMod val="50000"/>
                </a:schemeClr>
              </a:solidFill>
            </a:endParaRPr>
          </a:p>
        </p:txBody>
      </p:sp>
      <p:sp>
        <p:nvSpPr>
          <p:cNvPr id="10" name="Content Placeholder 9"/>
          <p:cNvSpPr>
            <a:spLocks noGrp="1"/>
          </p:cNvSpPr>
          <p:nvPr>
            <p:ph idx="1"/>
          </p:nvPr>
        </p:nvSpPr>
        <p:spPr>
          <a:solidFill>
            <a:schemeClr val="accent3"/>
          </a:solidFill>
          <a:ln w="28575">
            <a:solidFill>
              <a:srgbClr val="000000"/>
            </a:solidFill>
          </a:ln>
        </p:spPr>
        <p:txBody>
          <a:bodyPr>
            <a:noAutofit/>
          </a:bodyPr>
          <a:lstStyle/>
          <a:p>
            <a:pPr marL="342900" lvl="0" indent="-342900" algn="ctr" eaLnBrk="0" fontAlgn="base" hangingPunct="0">
              <a:spcAft>
                <a:spcPct val="0"/>
              </a:spcAft>
              <a:defRPr/>
            </a:pPr>
            <a:r>
              <a:rPr lang="en-US" b="1" dirty="0" smtClean="0">
                <a:solidFill>
                  <a:srgbClr val="000000"/>
                </a:solidFill>
              </a:rPr>
              <a:t>Special Note on Fractional Coefficients</a:t>
            </a:r>
          </a:p>
          <a:p>
            <a:pPr lvl="0" eaLnBrk="0" fontAlgn="base" hangingPunct="0">
              <a:spcAft>
                <a:spcPct val="0"/>
              </a:spcAft>
              <a:defRPr/>
            </a:pPr>
            <a:r>
              <a:rPr lang="en-US" dirty="0" smtClean="0">
                <a:solidFill>
                  <a:srgbClr val="000000"/>
                </a:solidFill>
              </a:rPr>
              <a:t>An expression such as        can be thought of as a product.</a:t>
            </a:r>
          </a:p>
          <a:p>
            <a:pPr marL="342900" lvl="0" indent="-342900" eaLnBrk="0" fontAlgn="base" hangingPunct="0">
              <a:spcAft>
                <a:spcPct val="0"/>
              </a:spcAft>
              <a:defRPr/>
            </a:pPr>
            <a:endParaRPr lang="en-US" dirty="0" smtClean="0">
              <a:solidFill>
                <a:srgbClr val="000000"/>
              </a:solidFill>
            </a:endParaRPr>
          </a:p>
          <a:p>
            <a:pPr marL="342900" lvl="0" indent="-342900" eaLnBrk="0" fontAlgn="base" hangingPunct="0">
              <a:spcAft>
                <a:spcPct val="0"/>
              </a:spcAft>
              <a:defRPr/>
            </a:pPr>
            <a:endParaRPr lang="en-US" dirty="0" smtClean="0">
              <a:solidFill>
                <a:srgbClr val="000000"/>
              </a:solidFill>
            </a:endParaRPr>
          </a:p>
          <a:p>
            <a:pPr marL="342900" lvl="0" indent="-342900" eaLnBrk="0" fontAlgn="base" hangingPunct="0">
              <a:spcAft>
                <a:spcPct val="0"/>
              </a:spcAft>
              <a:defRPr/>
            </a:pPr>
            <a:r>
              <a:rPr lang="en-US" dirty="0" smtClean="0">
                <a:solidFill>
                  <a:srgbClr val="000000"/>
                </a:solidFill>
              </a:rPr>
              <a:t>Thus                     have the same meaning and</a:t>
            </a:r>
          </a:p>
          <a:p>
            <a:pPr marL="342900" lvl="0" indent="-342900" eaLnBrk="0" fontAlgn="base" hangingPunct="0">
              <a:lnSpc>
                <a:spcPct val="150000"/>
              </a:lnSpc>
              <a:spcAft>
                <a:spcPct val="0"/>
              </a:spcAft>
              <a:defRPr/>
            </a:pPr>
            <a:r>
              <a:rPr lang="en-US" dirty="0" smtClean="0">
                <a:solidFill>
                  <a:srgbClr val="000000"/>
                </a:solidFill>
              </a:rPr>
              <a:t>have the same meaning.</a:t>
            </a:r>
          </a:p>
          <a:p>
            <a:pPr marL="342900" lvl="0" indent="-342900" eaLnBrk="0" fontAlgn="base" hangingPunct="0">
              <a:lnSpc>
                <a:spcPct val="150000"/>
              </a:lnSpc>
              <a:spcAft>
                <a:spcPct val="0"/>
              </a:spcAft>
              <a:defRPr/>
            </a:pPr>
            <a:endParaRPr lang="en-US" sz="300" dirty="0" smtClean="0">
              <a:solidFill>
                <a:srgbClr val="000000"/>
              </a:solidFill>
            </a:endParaRPr>
          </a:p>
          <a:p>
            <a:pPr marL="342900" lvl="0" indent="-342900" eaLnBrk="0" fontAlgn="base" hangingPunct="0">
              <a:spcAft>
                <a:spcPct val="0"/>
              </a:spcAft>
              <a:defRPr/>
            </a:pPr>
            <a:r>
              <a:rPr lang="en-US" dirty="0" smtClean="0">
                <a:solidFill>
                  <a:srgbClr val="000000"/>
                </a:solidFill>
              </a:rPr>
              <a:t>Similarly, </a:t>
            </a:r>
          </a:p>
          <a:p>
            <a:pPr marL="342900" lvl="0" indent="-342900" eaLnBrk="0" fontAlgn="base" hangingPunct="0">
              <a:spcAft>
                <a:spcPct val="0"/>
              </a:spcAft>
              <a:defRPr/>
            </a:pPr>
            <a:endParaRPr lang="en-US" dirty="0" smtClean="0">
              <a:solidFill>
                <a:srgbClr val="000000"/>
              </a:solidFill>
            </a:endParaRPr>
          </a:p>
          <a:p>
            <a:endParaRPr lang="en-US" dirty="0">
              <a:solidFill>
                <a:srgbClr val="000000"/>
              </a:solidFill>
            </a:endParaRPr>
          </a:p>
        </p:txBody>
      </p:sp>
      <p:graphicFrame>
        <p:nvGraphicFramePr>
          <p:cNvPr id="6" name="Object 5"/>
          <p:cNvGraphicFramePr>
            <a:graphicFrameLocks noChangeAspect="1"/>
          </p:cNvGraphicFramePr>
          <p:nvPr/>
        </p:nvGraphicFramePr>
        <p:xfrm>
          <a:off x="3810000" y="1641122"/>
          <a:ext cx="469900" cy="838200"/>
        </p:xfrm>
        <a:graphic>
          <a:graphicData uri="http://schemas.openxmlformats.org/presentationml/2006/ole">
            <mc:AlternateContent xmlns:mc="http://schemas.openxmlformats.org/markup-compatibility/2006">
              <mc:Choice xmlns:v="urn:schemas-microsoft-com:vml" Requires="v">
                <p:oleObj spid="_x0000_s14343" name="Equation" r:id="rId3" imgW="469800" imgH="838080" progId="Equation.DSMT4">
                  <p:embed/>
                </p:oleObj>
              </mc:Choice>
              <mc:Fallback>
                <p:oleObj name="Equation" r:id="rId3" imgW="469800" imgH="83808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41122"/>
                        <a:ext cx="469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699" name="Object 3"/>
          <p:cNvGraphicFramePr>
            <a:graphicFrameLocks noChangeAspect="1"/>
          </p:cNvGraphicFramePr>
          <p:nvPr/>
        </p:nvGraphicFramePr>
        <p:xfrm>
          <a:off x="3124200" y="2819400"/>
          <a:ext cx="2895600" cy="838200"/>
        </p:xfrm>
        <a:graphic>
          <a:graphicData uri="http://schemas.openxmlformats.org/presentationml/2006/ole">
            <mc:AlternateContent xmlns:mc="http://schemas.openxmlformats.org/markup-compatibility/2006">
              <mc:Choice xmlns:v="urn:schemas-microsoft-com:vml" Requires="v">
                <p:oleObj spid="_x0000_s14344" name="Equation" r:id="rId5" imgW="2895480" imgH="838080" progId="Equation.DSMT4">
                  <p:embed/>
                </p:oleObj>
              </mc:Choice>
              <mc:Fallback>
                <p:oleObj name="Equation" r:id="rId5" imgW="2895480" imgH="83808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2819400"/>
                        <a:ext cx="289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1377951" y="3612444"/>
          <a:ext cx="1447800" cy="838200"/>
        </p:xfrm>
        <a:graphic>
          <a:graphicData uri="http://schemas.openxmlformats.org/presentationml/2006/ole">
            <mc:AlternateContent xmlns:mc="http://schemas.openxmlformats.org/markup-compatibility/2006">
              <mc:Choice xmlns:v="urn:schemas-microsoft-com:vml" Requires="v">
                <p:oleObj spid="_x0000_s14345" name="Equation" r:id="rId7" imgW="1447560" imgH="838080" progId="Equation.DSMT4">
                  <p:embed/>
                </p:oleObj>
              </mc:Choice>
              <mc:Fallback>
                <p:oleObj name="Equation" r:id="rId7" imgW="1447560" imgH="83808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7951" y="3612444"/>
                        <a:ext cx="1447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nvGraphicFramePr>
        <p:xfrm>
          <a:off x="7102124" y="3612444"/>
          <a:ext cx="1460500" cy="838200"/>
        </p:xfrm>
        <a:graphic>
          <a:graphicData uri="http://schemas.openxmlformats.org/presentationml/2006/ole">
            <mc:AlternateContent xmlns:mc="http://schemas.openxmlformats.org/markup-compatibility/2006">
              <mc:Choice xmlns:v="urn:schemas-microsoft-com:vml" Requires="v">
                <p:oleObj spid="_x0000_s14346" name="Equation" r:id="rId9" imgW="1460160" imgH="838080" progId="Equation.DSMT4">
                  <p:embed/>
                </p:oleObj>
              </mc:Choice>
              <mc:Fallback>
                <p:oleObj name="Equation" r:id="rId9" imgW="1460160" imgH="838080" progId="Equation.DSMT4">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02124" y="3612444"/>
                        <a:ext cx="1460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1945923" y="4910667"/>
          <a:ext cx="3238500" cy="838200"/>
        </p:xfrm>
        <a:graphic>
          <a:graphicData uri="http://schemas.openxmlformats.org/presentationml/2006/ole">
            <mc:AlternateContent xmlns:mc="http://schemas.openxmlformats.org/markup-compatibility/2006">
              <mc:Choice xmlns:v="urn:schemas-microsoft-com:vml" Requires="v">
                <p:oleObj spid="_x0000_s14347" name="Equation" r:id="rId11" imgW="3238200" imgH="838080" progId="Equation.DSMT4">
                  <p:embed/>
                </p:oleObj>
              </mc:Choice>
              <mc:Fallback>
                <p:oleObj name="Equation" r:id="rId11" imgW="3238200" imgH="838080" progId="Equation.DSMT4">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45923" y="4910667"/>
                        <a:ext cx="3238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buNone/>
            </a:pPr>
            <a:r>
              <a:rPr lang="en-US" i="0" dirty="0" smtClean="0">
                <a:solidFill>
                  <a:srgbClr val="366092"/>
                </a:solidFill>
              </a:rPr>
              <a:t>Solve the equations</a:t>
            </a:r>
          </a:p>
          <a:p>
            <a:pPr marL="0" indent="0">
              <a:spcBef>
                <a:spcPts val="1200"/>
              </a:spcBef>
              <a:buNone/>
            </a:pPr>
            <a:r>
              <a:rPr lang="en-US" i="0" dirty="0" smtClean="0">
                <a:solidFill>
                  <a:srgbClr val="366092"/>
                </a:solidFill>
              </a:rPr>
              <a:t>by multiplying both sides of the equation by the reciprocal of the coefficient.</a:t>
            </a:r>
          </a:p>
          <a:p>
            <a:pPr marL="0" indent="0">
              <a:spcBef>
                <a:spcPts val="0"/>
              </a:spcBef>
              <a:buNone/>
            </a:pPr>
            <a:r>
              <a:rPr lang="en-US" b="1" dirty="0" smtClean="0"/>
              <a:t>Solutions</a:t>
            </a:r>
            <a:endParaRPr lang="en-US" b="1" i="0" dirty="0" smtClean="0">
              <a:solidFill>
                <a:srgbClr val="366092"/>
              </a:solidFill>
            </a:endParaRPr>
          </a:p>
          <a:p>
            <a:pPr marL="0" indent="0">
              <a:spcBef>
                <a:spcPts val="600"/>
              </a:spcBef>
              <a:buNone/>
            </a:pPr>
            <a:r>
              <a:rPr lang="en-US" b="1" i="0" dirty="0" smtClean="0">
                <a:solidFill>
                  <a:srgbClr val="366092"/>
                </a:solidFill>
              </a:rPr>
              <a:t>a.</a:t>
            </a:r>
            <a:endParaRPr lang="en-US" b="1" i="0" dirty="0">
              <a:solidFill>
                <a:srgbClr val="366092"/>
              </a:solidFill>
            </a:endParaRPr>
          </a:p>
        </p:txBody>
      </p:sp>
      <p:graphicFrame>
        <p:nvGraphicFramePr>
          <p:cNvPr id="4" name="Object 3"/>
          <p:cNvGraphicFramePr>
            <a:graphicFrameLocks noChangeAspect="1"/>
          </p:cNvGraphicFramePr>
          <p:nvPr/>
        </p:nvGraphicFramePr>
        <p:xfrm>
          <a:off x="3564467" y="1109486"/>
          <a:ext cx="4013200" cy="838200"/>
        </p:xfrm>
        <a:graphic>
          <a:graphicData uri="http://schemas.openxmlformats.org/presentationml/2006/ole">
            <mc:AlternateContent xmlns:mc="http://schemas.openxmlformats.org/markup-compatibility/2006">
              <mc:Choice xmlns:v="urn:schemas-microsoft-com:vml" Requires="v">
                <p:oleObj spid="_x0000_s15368" name="Equation" r:id="rId4" imgW="4012920" imgH="838080" progId="Equation.DSMT4">
                  <p:embed/>
                </p:oleObj>
              </mc:Choice>
              <mc:Fallback>
                <p:oleObj name="Equation" r:id="rId4" imgW="4012920" imgH="83808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4467" y="1109486"/>
                        <a:ext cx="4013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409700" y="3111500"/>
          <a:ext cx="1155700" cy="838200"/>
        </p:xfrm>
        <a:graphic>
          <a:graphicData uri="http://schemas.openxmlformats.org/presentationml/2006/ole">
            <mc:AlternateContent xmlns:mc="http://schemas.openxmlformats.org/markup-compatibility/2006">
              <mc:Choice xmlns:v="urn:schemas-microsoft-com:vml" Requires="v">
                <p:oleObj spid="_x0000_s15369" name="Equation" r:id="rId6" imgW="1155600" imgH="838080" progId="Equation.DSMT4">
                  <p:embed/>
                </p:oleObj>
              </mc:Choice>
              <mc:Fallback>
                <p:oleObj name="Equation" r:id="rId6" imgW="1155600" imgH="83808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09700" y="3111500"/>
                        <a:ext cx="1155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4" name="Object 4"/>
          <p:cNvGraphicFramePr>
            <a:graphicFrameLocks noChangeAspect="1"/>
          </p:cNvGraphicFramePr>
          <p:nvPr/>
        </p:nvGraphicFramePr>
        <p:xfrm>
          <a:off x="1009650" y="4029075"/>
          <a:ext cx="1917700" cy="838200"/>
        </p:xfrm>
        <a:graphic>
          <a:graphicData uri="http://schemas.openxmlformats.org/presentationml/2006/ole">
            <mc:AlternateContent xmlns:mc="http://schemas.openxmlformats.org/markup-compatibility/2006">
              <mc:Choice xmlns:v="urn:schemas-microsoft-com:vml" Requires="v">
                <p:oleObj spid="_x0000_s15370" name="Equation" r:id="rId8" imgW="1917360" imgH="838080" progId="Equation.DSMT4">
                  <p:embed/>
                </p:oleObj>
              </mc:Choice>
              <mc:Fallback>
                <p:oleObj name="Equation" r:id="rId8" imgW="1917360" imgH="838080"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09650" y="4029075"/>
                        <a:ext cx="1917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nvGraphicFramePr>
        <p:xfrm>
          <a:off x="1310922" y="4958646"/>
          <a:ext cx="1193800" cy="279400"/>
        </p:xfrm>
        <a:graphic>
          <a:graphicData uri="http://schemas.openxmlformats.org/presentationml/2006/ole">
            <mc:AlternateContent xmlns:mc="http://schemas.openxmlformats.org/markup-compatibility/2006">
              <mc:Choice xmlns:v="urn:schemas-microsoft-com:vml" Requires="v">
                <p:oleObj spid="_x0000_s15371" name="Equation" r:id="rId10" imgW="1193760" imgH="279360" progId="Equation.DSMT4">
                  <p:embed/>
                </p:oleObj>
              </mc:Choice>
              <mc:Fallback>
                <p:oleObj name="Equation" r:id="rId10" imgW="1193760" imgH="279360" progId="Equation.DSMT4">
                  <p:embed/>
                  <p:pic>
                    <p:nvPicPr>
                      <p:cNvPr id="0"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10922" y="4958646"/>
                        <a:ext cx="1193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6" name="Object 6"/>
          <p:cNvGraphicFramePr>
            <a:graphicFrameLocks noChangeAspect="1"/>
          </p:cNvGraphicFramePr>
          <p:nvPr/>
        </p:nvGraphicFramePr>
        <p:xfrm>
          <a:off x="1623483" y="5374923"/>
          <a:ext cx="901700" cy="279400"/>
        </p:xfrm>
        <a:graphic>
          <a:graphicData uri="http://schemas.openxmlformats.org/presentationml/2006/ole">
            <mc:AlternateContent xmlns:mc="http://schemas.openxmlformats.org/markup-compatibility/2006">
              <mc:Choice xmlns:v="urn:schemas-microsoft-com:vml" Requires="v">
                <p:oleObj spid="_x0000_s15372" name="Equation" r:id="rId12" imgW="901440" imgH="279360" progId="Equation.DSMT4">
                  <p:embed/>
                </p:oleObj>
              </mc:Choice>
              <mc:Fallback>
                <p:oleObj name="Equation" r:id="rId12" imgW="901440" imgH="279360" progId="Equation.DSMT4">
                  <p:embed/>
                  <p:pic>
                    <p:nvPicPr>
                      <p:cNvPr id="0" name="Object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23483" y="5374923"/>
                        <a:ext cx="901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296356" y="4177224"/>
            <a:ext cx="2844800" cy="553998"/>
          </a:xfrm>
          <a:prstGeom prst="rect">
            <a:avLst/>
          </a:prstGeom>
          <a:noFill/>
        </p:spPr>
        <p:txBody>
          <a:bodyPr wrap="square" rtlCol="0">
            <a:spAutoFit/>
          </a:bodyPr>
          <a:lstStyle/>
          <a:p>
            <a:pPr>
              <a:lnSpc>
                <a:spcPct val="150000"/>
              </a:lnSpc>
            </a:pPr>
            <a:r>
              <a:rPr lang="en-US" sz="2000" dirty="0" smtClean="0">
                <a:solidFill>
                  <a:srgbClr val="006666"/>
                </a:solidFill>
                <a:latin typeface="+mn-lt"/>
              </a:rPr>
              <a:t>Multiply each side by </a:t>
            </a:r>
            <a:endParaRPr lang="en-US" sz="2000" dirty="0">
              <a:solidFill>
                <a:srgbClr val="006666"/>
              </a:solidFill>
              <a:latin typeface="+mn-lt"/>
            </a:endParaRPr>
          </a:p>
        </p:txBody>
      </p:sp>
      <p:graphicFrame>
        <p:nvGraphicFramePr>
          <p:cNvPr id="24" name="Object 23"/>
          <p:cNvGraphicFramePr>
            <a:graphicFrameLocks noChangeAspect="1"/>
          </p:cNvGraphicFramePr>
          <p:nvPr/>
        </p:nvGraphicFramePr>
        <p:xfrm>
          <a:off x="5691012" y="4178636"/>
          <a:ext cx="266700" cy="622300"/>
        </p:xfrm>
        <a:graphic>
          <a:graphicData uri="http://schemas.openxmlformats.org/presentationml/2006/ole">
            <mc:AlternateContent xmlns:mc="http://schemas.openxmlformats.org/markup-compatibility/2006">
              <mc:Choice xmlns:v="urn:schemas-microsoft-com:vml" Requires="v">
                <p:oleObj spid="_x0000_s15373" name="Equation" r:id="rId14" imgW="266400" imgH="622080" progId="Equation.DSMT4">
                  <p:embed/>
                </p:oleObj>
              </mc:Choice>
              <mc:Fallback>
                <p:oleObj name="Equation" r:id="rId14" imgW="266400" imgH="622080" progId="Equation.DSMT4">
                  <p:embed/>
                  <p:pic>
                    <p:nvPicPr>
                      <p:cNvPr id="0" name="Object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91012" y="4178636"/>
                        <a:ext cx="2667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2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1"/>
                </a:solidFill>
              </a:rPr>
              <a:t>Example 5 (cont.)</a:t>
            </a:r>
            <a:endParaRPr lang="en-US" sz="3200" dirty="0"/>
          </a:p>
        </p:txBody>
      </p:sp>
      <p:sp>
        <p:nvSpPr>
          <p:cNvPr id="3" name="Content Placeholder 2"/>
          <p:cNvSpPr>
            <a:spLocks noGrp="1"/>
          </p:cNvSpPr>
          <p:nvPr>
            <p:ph idx="1"/>
          </p:nvPr>
        </p:nvSpPr>
        <p:spPr/>
        <p:txBody>
          <a:bodyPr/>
          <a:lstStyle/>
          <a:p>
            <a:pPr marL="0" indent="0">
              <a:spcBef>
                <a:spcPts val="1200"/>
              </a:spcBef>
              <a:buNone/>
            </a:pPr>
            <a:r>
              <a:rPr lang="en-US" b="1" i="0" dirty="0" smtClean="0">
                <a:solidFill>
                  <a:srgbClr val="366092"/>
                </a:solidFill>
              </a:rPr>
              <a:t>b.</a:t>
            </a:r>
          </a:p>
          <a:p>
            <a:endParaRPr lang="en-US" dirty="0"/>
          </a:p>
        </p:txBody>
      </p:sp>
      <p:graphicFrame>
        <p:nvGraphicFramePr>
          <p:cNvPr id="5" name="Object 4"/>
          <p:cNvGraphicFramePr>
            <a:graphicFrameLocks noChangeAspect="1"/>
          </p:cNvGraphicFramePr>
          <p:nvPr/>
        </p:nvGraphicFramePr>
        <p:xfrm>
          <a:off x="2343150" y="1263650"/>
          <a:ext cx="1358900" cy="838200"/>
        </p:xfrm>
        <a:graphic>
          <a:graphicData uri="http://schemas.openxmlformats.org/presentationml/2006/ole">
            <mc:AlternateContent xmlns:mc="http://schemas.openxmlformats.org/markup-compatibility/2006">
              <mc:Choice xmlns:v="urn:schemas-microsoft-com:vml" Requires="v">
                <p:oleObj spid="_x0000_s16393" name="Equation" r:id="rId3" imgW="1358640" imgH="838080" progId="Equation.DSMT4">
                  <p:embed/>
                </p:oleObj>
              </mc:Choice>
              <mc:Fallback>
                <p:oleObj name="Equation" r:id="rId3" imgW="1358640" imgH="8380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3150" y="1263650"/>
                        <a:ext cx="1358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8"/>
          <p:cNvGraphicFramePr>
            <a:graphicFrameLocks noChangeAspect="1"/>
          </p:cNvGraphicFramePr>
          <p:nvPr/>
        </p:nvGraphicFramePr>
        <p:xfrm>
          <a:off x="999772" y="2235200"/>
          <a:ext cx="3898900" cy="927100"/>
        </p:xfrm>
        <a:graphic>
          <a:graphicData uri="http://schemas.openxmlformats.org/presentationml/2006/ole">
            <mc:AlternateContent xmlns:mc="http://schemas.openxmlformats.org/markup-compatibility/2006">
              <mc:Choice xmlns:v="urn:schemas-microsoft-com:vml" Requires="v">
                <p:oleObj spid="_x0000_s16394" name="Equation" r:id="rId5" imgW="3898800" imgH="927000" progId="Equation.DSMT4">
                  <p:embed/>
                </p:oleObj>
              </mc:Choice>
              <mc:Fallback>
                <p:oleObj name="Equation" r:id="rId5" imgW="3898800" imgH="9270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9772" y="2235200"/>
                        <a:ext cx="38989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9"/>
          <p:cNvGraphicFramePr>
            <a:graphicFrameLocks noChangeAspect="1"/>
          </p:cNvGraphicFramePr>
          <p:nvPr/>
        </p:nvGraphicFramePr>
        <p:xfrm>
          <a:off x="651227" y="3206750"/>
          <a:ext cx="4267200" cy="927100"/>
        </p:xfrm>
        <a:graphic>
          <a:graphicData uri="http://schemas.openxmlformats.org/presentationml/2006/ole">
            <mc:AlternateContent xmlns:mc="http://schemas.openxmlformats.org/markup-compatibility/2006">
              <mc:Choice xmlns:v="urn:schemas-microsoft-com:vml" Requires="v">
                <p:oleObj spid="_x0000_s16395" name="Equation" r:id="rId7" imgW="4267080" imgH="927000" progId="Equation.DSMT4">
                  <p:embed/>
                </p:oleObj>
              </mc:Choice>
              <mc:Fallback>
                <p:oleObj name="Equation" r:id="rId7" imgW="4267080" imgH="927000" progId="Equation.DSMT4">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227" y="3206750"/>
                        <a:ext cx="42672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10"/>
          <p:cNvGraphicFramePr>
            <a:graphicFrameLocks noChangeAspect="1"/>
          </p:cNvGraphicFramePr>
          <p:nvPr/>
        </p:nvGraphicFramePr>
        <p:xfrm>
          <a:off x="2513189" y="4333875"/>
          <a:ext cx="1422400" cy="292100"/>
        </p:xfrm>
        <a:graphic>
          <a:graphicData uri="http://schemas.openxmlformats.org/presentationml/2006/ole">
            <mc:AlternateContent xmlns:mc="http://schemas.openxmlformats.org/markup-compatibility/2006">
              <mc:Choice xmlns:v="urn:schemas-microsoft-com:vml" Requires="v">
                <p:oleObj spid="_x0000_s16396" name="Equation" r:id="rId9" imgW="1422360" imgH="291960" progId="Equation.DSMT4">
                  <p:embed/>
                </p:oleObj>
              </mc:Choice>
              <mc:Fallback>
                <p:oleObj name="Equation" r:id="rId9" imgW="1422360" imgH="291960" progId="Equation.DSMT4">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3189" y="4333875"/>
                        <a:ext cx="1422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11"/>
          <p:cNvGraphicFramePr>
            <a:graphicFrameLocks noChangeAspect="1"/>
          </p:cNvGraphicFramePr>
          <p:nvPr/>
        </p:nvGraphicFramePr>
        <p:xfrm>
          <a:off x="2832100" y="4867275"/>
          <a:ext cx="1117600" cy="292100"/>
        </p:xfrm>
        <a:graphic>
          <a:graphicData uri="http://schemas.openxmlformats.org/presentationml/2006/ole">
            <mc:AlternateContent xmlns:mc="http://schemas.openxmlformats.org/markup-compatibility/2006">
              <mc:Choice xmlns:v="urn:schemas-microsoft-com:vml" Requires="v">
                <p:oleObj spid="_x0000_s16397" name="Equation" r:id="rId11" imgW="1117440" imgH="291960" progId="Equation.DSMT4">
                  <p:embed/>
                </p:oleObj>
              </mc:Choice>
              <mc:Fallback>
                <p:oleObj name="Equation" r:id="rId11" imgW="1117440" imgH="291960" progId="Equation.DSMT4">
                  <p:embed/>
                  <p:pic>
                    <p:nvPicPr>
                      <p:cNvPr id="0"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32100" y="4867275"/>
                        <a:ext cx="1117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4" name="Group 9"/>
          <p:cNvGrpSpPr/>
          <p:nvPr/>
        </p:nvGrpSpPr>
        <p:grpSpPr>
          <a:xfrm>
            <a:off x="5359400" y="2381250"/>
            <a:ext cx="3149600" cy="622300"/>
            <a:chOff x="4622800" y="2800350"/>
            <a:chExt cx="3149600" cy="622300"/>
          </a:xfrm>
        </p:grpSpPr>
        <p:sp>
          <p:nvSpPr>
            <p:cNvPr id="11" name="TextBox 10"/>
            <p:cNvSpPr txBox="1"/>
            <p:nvPr/>
          </p:nvSpPr>
          <p:spPr>
            <a:xfrm>
              <a:off x="4622800" y="2826780"/>
              <a:ext cx="3149600" cy="553998"/>
            </a:xfrm>
            <a:prstGeom prst="rect">
              <a:avLst/>
            </a:prstGeom>
            <a:noFill/>
          </p:spPr>
          <p:txBody>
            <a:bodyPr wrap="square" rtlCol="0">
              <a:spAutoFit/>
            </a:bodyPr>
            <a:lstStyle/>
            <a:p>
              <a:pPr>
                <a:lnSpc>
                  <a:spcPct val="150000"/>
                </a:lnSpc>
              </a:pPr>
              <a:r>
                <a:rPr lang="en-US" sz="2000" dirty="0" smtClean="0">
                  <a:solidFill>
                    <a:srgbClr val="006666"/>
                  </a:solidFill>
                  <a:latin typeface="+mn-lt"/>
                </a:rPr>
                <a:t>Multiply each side by </a:t>
              </a:r>
              <a:endParaRPr lang="en-US" sz="2000" dirty="0">
                <a:solidFill>
                  <a:srgbClr val="006666"/>
                </a:solidFill>
                <a:latin typeface="+mn-lt"/>
              </a:endParaRPr>
            </a:p>
          </p:txBody>
        </p:sp>
        <p:graphicFrame>
          <p:nvGraphicFramePr>
            <p:cNvPr id="12" name="Object 11"/>
            <p:cNvGraphicFramePr>
              <a:graphicFrameLocks noChangeAspect="1"/>
            </p:cNvGraphicFramePr>
            <p:nvPr/>
          </p:nvGraphicFramePr>
          <p:xfrm>
            <a:off x="6937375" y="2800350"/>
            <a:ext cx="558800" cy="622300"/>
          </p:xfrm>
          <a:graphic>
            <a:graphicData uri="http://schemas.openxmlformats.org/presentationml/2006/ole">
              <mc:AlternateContent xmlns:mc="http://schemas.openxmlformats.org/markup-compatibility/2006">
                <mc:Choice xmlns:v="urn:schemas-microsoft-com:vml" Requires="v">
                  <p:oleObj spid="_x0000_s16398" name="Equation" r:id="rId13" imgW="558720" imgH="622080" progId="Equation.DSMT4">
                    <p:embed/>
                  </p:oleObj>
                </mc:Choice>
                <mc:Fallback>
                  <p:oleObj name="Equation" r:id="rId13" imgW="558720" imgH="622080" progId="Equation.DSMT4">
                    <p:embed/>
                    <p:pic>
                      <p:nvPicPr>
                        <p:cNvPr id="0" name="Object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37375" y="2800350"/>
                          <a:ext cx="558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a:buNone/>
            </a:pPr>
            <a:endParaRPr lang="en-US" sz="1000" i="0" dirty="0" smtClean="0">
              <a:solidFill>
                <a:schemeClr val="tx1"/>
              </a:solidFill>
            </a:endParaRPr>
          </a:p>
          <a:p>
            <a:pPr>
              <a:buNone/>
            </a:pPr>
            <a:r>
              <a:rPr lang="en-US" i="0" dirty="0" smtClean="0">
                <a:solidFill>
                  <a:schemeClr val="tx1"/>
                </a:solidFill>
              </a:rPr>
              <a:t>Solve the equation</a:t>
            </a:r>
          </a:p>
          <a:p>
            <a:endParaRPr lang="en-US" sz="800" b="1" dirty="0" smtClean="0"/>
          </a:p>
          <a:p>
            <a:r>
              <a:rPr lang="en-US" b="1" dirty="0" smtClean="0"/>
              <a:t>Solution</a:t>
            </a:r>
          </a:p>
          <a:p>
            <a:endParaRPr lang="en-US" sz="800" b="1" dirty="0" smtClean="0"/>
          </a:p>
          <a:p>
            <a:r>
              <a:rPr lang="en-US" dirty="0" smtClean="0"/>
              <a:t>For the denominators 8, 4, and 10 the LCM is 40. Multiply both sides of the equation by 40, apply the distributive property, and reduce to get all integer coefficients and constants because 8, 4, and 10 will all divide into 40.</a:t>
            </a:r>
            <a:endParaRPr lang="en-US" i="0" dirty="0">
              <a:solidFill>
                <a:schemeClr val="tx1"/>
              </a:solidFill>
            </a:endParaRPr>
          </a:p>
        </p:txBody>
      </p:sp>
      <p:graphicFrame>
        <p:nvGraphicFramePr>
          <p:cNvPr id="4" name="Object 3"/>
          <p:cNvGraphicFramePr>
            <a:graphicFrameLocks noChangeAspect="1"/>
          </p:cNvGraphicFramePr>
          <p:nvPr/>
        </p:nvGraphicFramePr>
        <p:xfrm>
          <a:off x="3386667" y="1371600"/>
          <a:ext cx="2057400" cy="838200"/>
        </p:xfrm>
        <a:graphic>
          <a:graphicData uri="http://schemas.openxmlformats.org/presentationml/2006/ole">
            <mc:AlternateContent xmlns:mc="http://schemas.openxmlformats.org/markup-compatibility/2006">
              <mc:Choice xmlns:v="urn:schemas-microsoft-com:vml" Requires="v">
                <p:oleObj spid="_x0000_s64522" name="Equation" r:id="rId4" imgW="2057400" imgH="838080" progId="Equation.DSMT4">
                  <p:embed/>
                </p:oleObj>
              </mc:Choice>
              <mc:Fallback>
                <p:oleObj name="Equation" r:id="rId4" imgW="2057400" imgH="838080" progId="Equation.DSMT4">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86667" y="1371600"/>
                        <a:ext cx="205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4521" name="Object 20"/>
          <p:cNvGraphicFramePr>
            <a:graphicFrameLocks noChangeAspect="1"/>
          </p:cNvGraphicFramePr>
          <p:nvPr/>
        </p:nvGraphicFramePr>
        <p:xfrm>
          <a:off x="3587750" y="5029200"/>
          <a:ext cx="1968500" cy="838200"/>
        </p:xfrm>
        <a:graphic>
          <a:graphicData uri="http://schemas.openxmlformats.org/presentationml/2006/ole">
            <mc:AlternateContent xmlns:mc="http://schemas.openxmlformats.org/markup-compatibility/2006">
              <mc:Choice xmlns:v="urn:schemas-microsoft-com:vml" Requires="v">
                <p:oleObj spid="_x0000_s64523" name="Equation" r:id="rId6" imgW="1968480" imgH="838080" progId="Equation.DSMT4">
                  <p:embed/>
                </p:oleObj>
              </mc:Choice>
              <mc:Fallback>
                <p:oleObj name="Equation" r:id="rId6" imgW="1968480" imgH="838080" progId="Equation.DSMT4">
                  <p:embed/>
                  <p:pic>
                    <p:nvPicPr>
                      <p:cNvPr id="0"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7750" y="5029200"/>
                        <a:ext cx="1968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solidFill>
                  <a:schemeClr val="accent1"/>
                </a:solidFill>
              </a:rPr>
              <a:t>Example 6 (cont.)</a:t>
            </a:r>
            <a:endParaRPr lang="en-US" dirty="0">
              <a:solidFill>
                <a:schemeClr val="accent1">
                  <a:lumMod val="50000"/>
                </a:schemeClr>
              </a:solidFill>
            </a:endParaRPr>
          </a:p>
        </p:txBody>
      </p:sp>
      <p:graphicFrame>
        <p:nvGraphicFramePr>
          <p:cNvPr id="52238" name="Object 14"/>
          <p:cNvGraphicFramePr>
            <a:graphicFrameLocks noChangeAspect="1"/>
          </p:cNvGraphicFramePr>
          <p:nvPr/>
        </p:nvGraphicFramePr>
        <p:xfrm>
          <a:off x="1790700" y="2322513"/>
          <a:ext cx="4241800" cy="927100"/>
        </p:xfrm>
        <a:graphic>
          <a:graphicData uri="http://schemas.openxmlformats.org/presentationml/2006/ole">
            <mc:AlternateContent xmlns:mc="http://schemas.openxmlformats.org/markup-compatibility/2006">
              <mc:Choice xmlns:v="urn:schemas-microsoft-com:vml" Requires="v">
                <p:oleObj spid="_x0000_s19466" name="Equation" r:id="rId4" imgW="4241520" imgH="927000" progId="Equation.DSMT4">
                  <p:embed/>
                </p:oleObj>
              </mc:Choice>
              <mc:Fallback>
                <p:oleObj name="Equation" r:id="rId4" imgW="4241520" imgH="92700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0700" y="2322513"/>
                        <a:ext cx="42418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39" name="Object 15"/>
          <p:cNvGraphicFramePr>
            <a:graphicFrameLocks noChangeAspect="1"/>
          </p:cNvGraphicFramePr>
          <p:nvPr/>
        </p:nvGraphicFramePr>
        <p:xfrm>
          <a:off x="3149600" y="3318934"/>
          <a:ext cx="2070100" cy="292100"/>
        </p:xfrm>
        <a:graphic>
          <a:graphicData uri="http://schemas.openxmlformats.org/presentationml/2006/ole">
            <mc:AlternateContent xmlns:mc="http://schemas.openxmlformats.org/markup-compatibility/2006">
              <mc:Choice xmlns:v="urn:schemas-microsoft-com:vml" Requires="v">
                <p:oleObj spid="_x0000_s19467" name="Equation" r:id="rId6" imgW="2070000" imgH="291960" progId="Equation.DSMT4">
                  <p:embed/>
                </p:oleObj>
              </mc:Choice>
              <mc:Fallback>
                <p:oleObj name="Equation" r:id="rId6" imgW="2070000" imgH="29196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49600" y="3318934"/>
                        <a:ext cx="2070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40" name="Object 16"/>
          <p:cNvGraphicFramePr>
            <a:graphicFrameLocks noChangeAspect="1"/>
          </p:cNvGraphicFramePr>
          <p:nvPr/>
        </p:nvGraphicFramePr>
        <p:xfrm>
          <a:off x="3993445" y="3770489"/>
          <a:ext cx="1231900" cy="292100"/>
        </p:xfrm>
        <a:graphic>
          <a:graphicData uri="http://schemas.openxmlformats.org/presentationml/2006/ole">
            <mc:AlternateContent xmlns:mc="http://schemas.openxmlformats.org/markup-compatibility/2006">
              <mc:Choice xmlns:v="urn:schemas-microsoft-com:vml" Requires="v">
                <p:oleObj spid="_x0000_s19468" name="Equation" r:id="rId8" imgW="1231560" imgH="291960" progId="Equation.DSMT4">
                  <p:embed/>
                </p:oleObj>
              </mc:Choice>
              <mc:Fallback>
                <p:oleObj name="Equation" r:id="rId8" imgW="1231560" imgH="291960" progId="Equation.DSMT4">
                  <p:embed/>
                  <p:pic>
                    <p:nvPicPr>
                      <p:cNvPr id="0" name="Object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3445" y="3770489"/>
                        <a:ext cx="1231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41" name="Object 17"/>
          <p:cNvGraphicFramePr>
            <a:graphicFrameLocks noChangeAspect="1"/>
          </p:cNvGraphicFramePr>
          <p:nvPr/>
        </p:nvGraphicFramePr>
        <p:xfrm>
          <a:off x="3921478" y="4140200"/>
          <a:ext cx="1358900" cy="838200"/>
        </p:xfrm>
        <a:graphic>
          <a:graphicData uri="http://schemas.openxmlformats.org/presentationml/2006/ole">
            <mc:AlternateContent xmlns:mc="http://schemas.openxmlformats.org/markup-compatibility/2006">
              <mc:Choice xmlns:v="urn:schemas-microsoft-com:vml" Requires="v">
                <p:oleObj spid="_x0000_s19469" name="Equation" r:id="rId10" imgW="1358640" imgH="838080" progId="Equation.DSMT4">
                  <p:embed/>
                </p:oleObj>
              </mc:Choice>
              <mc:Fallback>
                <p:oleObj name="Equation" r:id="rId10" imgW="1358640" imgH="838080" progId="Equation.DSMT4">
                  <p:embed/>
                  <p:pic>
                    <p:nvPicPr>
                      <p:cNvPr id="0" name="Object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21478" y="4140200"/>
                        <a:ext cx="1358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42" name="Object 18"/>
          <p:cNvGraphicFramePr>
            <a:graphicFrameLocks noChangeAspect="1"/>
          </p:cNvGraphicFramePr>
          <p:nvPr/>
        </p:nvGraphicFramePr>
        <p:xfrm>
          <a:off x="4318706" y="5012268"/>
          <a:ext cx="800100" cy="838200"/>
        </p:xfrm>
        <a:graphic>
          <a:graphicData uri="http://schemas.openxmlformats.org/presentationml/2006/ole">
            <mc:AlternateContent xmlns:mc="http://schemas.openxmlformats.org/markup-compatibility/2006">
              <mc:Choice xmlns:v="urn:schemas-microsoft-com:vml" Requires="v">
                <p:oleObj spid="_x0000_s19470" name="Equation" r:id="rId12" imgW="799920" imgH="838080" progId="Equation.DSMT4">
                  <p:embed/>
                </p:oleObj>
              </mc:Choice>
              <mc:Fallback>
                <p:oleObj name="Equation" r:id="rId12" imgW="799920" imgH="838080" progId="Equation.DSMT4">
                  <p:embed/>
                  <p:pic>
                    <p:nvPicPr>
                      <p:cNvPr id="0" name="Object 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18706" y="5012268"/>
                        <a:ext cx="80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Rectangle 13"/>
          <p:cNvSpPr/>
          <p:nvPr/>
        </p:nvSpPr>
        <p:spPr>
          <a:xfrm>
            <a:off x="6324600" y="1419579"/>
            <a:ext cx="2286000" cy="707886"/>
          </a:xfrm>
          <a:prstGeom prst="rect">
            <a:avLst/>
          </a:prstGeom>
        </p:spPr>
        <p:txBody>
          <a:bodyPr wrap="square">
            <a:spAutoFit/>
          </a:bodyPr>
          <a:lstStyle/>
          <a:p>
            <a:r>
              <a:rPr lang="en-US" sz="2000" dirty="0" smtClean="0">
                <a:solidFill>
                  <a:srgbClr val="008080"/>
                </a:solidFill>
              </a:rPr>
              <a:t>Multiply both sides by 40.</a:t>
            </a:r>
            <a:endParaRPr lang="en-US" sz="2000" dirty="0">
              <a:solidFill>
                <a:srgbClr val="008080"/>
              </a:solidFill>
            </a:endParaRPr>
          </a:p>
        </p:txBody>
      </p:sp>
      <p:sp>
        <p:nvSpPr>
          <p:cNvPr id="15" name="Rectangle 14"/>
          <p:cNvSpPr/>
          <p:nvPr/>
        </p:nvSpPr>
        <p:spPr>
          <a:xfrm>
            <a:off x="6333066" y="2435577"/>
            <a:ext cx="2429934" cy="707886"/>
          </a:xfrm>
          <a:prstGeom prst="rect">
            <a:avLst/>
          </a:prstGeom>
        </p:spPr>
        <p:txBody>
          <a:bodyPr wrap="square">
            <a:spAutoFit/>
          </a:bodyPr>
          <a:lstStyle/>
          <a:p>
            <a:r>
              <a:rPr lang="en-US" sz="2000" dirty="0" smtClean="0">
                <a:solidFill>
                  <a:srgbClr val="008080"/>
                </a:solidFill>
              </a:rPr>
              <a:t>Apply the distributive property.</a:t>
            </a:r>
            <a:endParaRPr lang="en-US" sz="2000" dirty="0">
              <a:solidFill>
                <a:srgbClr val="008080"/>
              </a:solidFill>
            </a:endParaRPr>
          </a:p>
        </p:txBody>
      </p:sp>
      <p:cxnSp>
        <p:nvCxnSpPr>
          <p:cNvPr id="16" name="Straight Connector 15"/>
          <p:cNvCxnSpPr/>
          <p:nvPr/>
        </p:nvCxnSpPr>
        <p:spPr>
          <a:xfrm rot="5400000" flipH="1" flipV="1">
            <a:off x="3953934" y="4713111"/>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flipH="1" flipV="1">
            <a:off x="3917244" y="4213578"/>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5" name="Object 9"/>
          <p:cNvGraphicFramePr>
            <a:graphicFrameLocks noChangeAspect="1"/>
          </p:cNvGraphicFramePr>
          <p:nvPr/>
        </p:nvGraphicFramePr>
        <p:xfrm>
          <a:off x="2556933" y="1306689"/>
          <a:ext cx="3594100" cy="927100"/>
        </p:xfrm>
        <a:graphic>
          <a:graphicData uri="http://schemas.openxmlformats.org/presentationml/2006/ole">
            <mc:AlternateContent xmlns:mc="http://schemas.openxmlformats.org/markup-compatibility/2006">
              <mc:Choice xmlns:v="urn:schemas-microsoft-com:vml" Requires="v">
                <p:oleObj spid="_x0000_s19471" name="Equation" r:id="rId14" imgW="3593880" imgH="927000" progId="Equation.DSMT4">
                  <p:embed/>
                </p:oleObj>
              </mc:Choice>
              <mc:Fallback>
                <p:oleObj name="Equation" r:id="rId14" imgW="3593880" imgH="92700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56933" y="1306689"/>
                        <a:ext cx="3594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3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22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224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224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22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Understand that fractions and mixed numbers are possible solutions to equations.</a:t>
            </a:r>
          </a:p>
          <a:p>
            <a:pPr marL="457200" indent="-457200" eaLnBrk="1" hangingPunct="1">
              <a:buFont typeface="Courier New" pitchFamily="49" charset="0"/>
              <a:buChar char="o"/>
            </a:pPr>
            <a:r>
              <a:rPr lang="en-US" i="0" dirty="0" smtClean="0">
                <a:solidFill>
                  <a:schemeClr val="tx1"/>
                </a:solidFill>
              </a:rPr>
              <a:t>Learn how to solve equations with fractional coefficients.</a:t>
            </a: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7</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a:buNone/>
            </a:pPr>
            <a:endParaRPr lang="en-US" sz="500" i="0" dirty="0" smtClean="0">
              <a:solidFill>
                <a:srgbClr val="366092"/>
              </a:solidFill>
            </a:endParaRPr>
          </a:p>
          <a:p>
            <a:pPr>
              <a:buNone/>
            </a:pPr>
            <a:r>
              <a:rPr lang="en-US" i="0" dirty="0" smtClean="0">
                <a:solidFill>
                  <a:srgbClr val="366092"/>
                </a:solidFill>
              </a:rPr>
              <a:t>Solve the equation</a:t>
            </a:r>
          </a:p>
          <a:p>
            <a:pPr>
              <a:buNone/>
            </a:pPr>
            <a:r>
              <a:rPr lang="en-US" b="1" dirty="0" smtClean="0"/>
              <a:t>Solution</a:t>
            </a:r>
            <a:endParaRPr lang="en-US" b="1" i="0" dirty="0" smtClean="0">
              <a:solidFill>
                <a:srgbClr val="366092"/>
              </a:solidFill>
            </a:endParaRPr>
          </a:p>
          <a:p>
            <a:pPr>
              <a:buNone/>
            </a:pPr>
            <a:endParaRPr lang="en-US" i="0" dirty="0" smtClean="0">
              <a:solidFill>
                <a:srgbClr val="366092"/>
              </a:solidFill>
            </a:endParaRPr>
          </a:p>
        </p:txBody>
      </p:sp>
      <p:graphicFrame>
        <p:nvGraphicFramePr>
          <p:cNvPr id="4" name="Object 3"/>
          <p:cNvGraphicFramePr>
            <a:graphicFrameLocks noChangeAspect="1"/>
          </p:cNvGraphicFramePr>
          <p:nvPr/>
        </p:nvGraphicFramePr>
        <p:xfrm>
          <a:off x="3441700" y="1284111"/>
          <a:ext cx="2120900" cy="838200"/>
        </p:xfrm>
        <a:graphic>
          <a:graphicData uri="http://schemas.openxmlformats.org/presentationml/2006/ole">
            <mc:AlternateContent xmlns:mc="http://schemas.openxmlformats.org/markup-compatibility/2006">
              <mc:Choice xmlns:v="urn:schemas-microsoft-com:vml" Requires="v">
                <p:oleObj spid="_x0000_s21516" name="Equation" r:id="rId4" imgW="2120760" imgH="838080" progId="Equation.DSMT4">
                  <p:embed/>
                </p:oleObj>
              </mc:Choice>
              <mc:Fallback>
                <p:oleObj name="Equation" r:id="rId4" imgW="2120760" imgH="838080"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41700" y="1284111"/>
                        <a:ext cx="2120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81" name="Object 9"/>
          <p:cNvGraphicFramePr>
            <a:graphicFrameLocks noChangeAspect="1"/>
          </p:cNvGraphicFramePr>
          <p:nvPr/>
        </p:nvGraphicFramePr>
        <p:xfrm>
          <a:off x="2679700" y="2355850"/>
          <a:ext cx="2044700" cy="838200"/>
        </p:xfrm>
        <a:graphic>
          <a:graphicData uri="http://schemas.openxmlformats.org/presentationml/2006/ole">
            <mc:AlternateContent xmlns:mc="http://schemas.openxmlformats.org/markup-compatibility/2006">
              <mc:Choice xmlns:v="urn:schemas-microsoft-com:vml" Requires="v">
                <p:oleObj spid="_x0000_s21517" name="Equation" r:id="rId6" imgW="2044440" imgH="838080" progId="Equation.DSMT4">
                  <p:embed/>
                </p:oleObj>
              </mc:Choice>
              <mc:Fallback>
                <p:oleObj name="Equation" r:id="rId6" imgW="2044440" imgH="838080"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79700" y="2355850"/>
                        <a:ext cx="2044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82" name="Object 10"/>
          <p:cNvGraphicFramePr>
            <a:graphicFrameLocks noChangeAspect="1"/>
          </p:cNvGraphicFramePr>
          <p:nvPr/>
        </p:nvGraphicFramePr>
        <p:xfrm>
          <a:off x="508000" y="4254500"/>
          <a:ext cx="4851400" cy="927100"/>
        </p:xfrm>
        <a:graphic>
          <a:graphicData uri="http://schemas.openxmlformats.org/presentationml/2006/ole">
            <mc:AlternateContent xmlns:mc="http://schemas.openxmlformats.org/markup-compatibility/2006">
              <mc:Choice xmlns:v="urn:schemas-microsoft-com:vml" Requires="v">
                <p:oleObj spid="_x0000_s21518" name="Equation" r:id="rId8" imgW="4851360" imgH="927000" progId="Equation.DSMT4">
                  <p:embed/>
                </p:oleObj>
              </mc:Choice>
              <mc:Fallback>
                <p:oleObj name="Equation" r:id="rId8" imgW="4851360" imgH="927000" progId="Equation.DSMT4">
                  <p:embed/>
                  <p:pic>
                    <p:nvPicPr>
                      <p:cNvPr id="0" name="Object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8000" y="4254500"/>
                        <a:ext cx="48514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TextBox 18"/>
          <p:cNvSpPr txBox="1"/>
          <p:nvPr/>
        </p:nvSpPr>
        <p:spPr>
          <a:xfrm>
            <a:off x="5638800" y="4330700"/>
            <a:ext cx="3276600" cy="707886"/>
          </a:xfrm>
          <a:prstGeom prst="rect">
            <a:avLst/>
          </a:prstGeom>
          <a:noFill/>
        </p:spPr>
        <p:txBody>
          <a:bodyPr wrap="square" rtlCol="0">
            <a:spAutoFit/>
          </a:bodyPr>
          <a:lstStyle/>
          <a:p>
            <a:r>
              <a:rPr lang="en-US" sz="2000" dirty="0" smtClean="0">
                <a:solidFill>
                  <a:srgbClr val="006666"/>
                </a:solidFill>
              </a:rPr>
              <a:t>Apply the distributive property.</a:t>
            </a:r>
            <a:endParaRPr lang="en-US" sz="2000" dirty="0">
              <a:solidFill>
                <a:srgbClr val="006666"/>
              </a:solidFill>
              <a:latin typeface="+mn-lt"/>
            </a:endParaRPr>
          </a:p>
        </p:txBody>
      </p:sp>
      <p:graphicFrame>
        <p:nvGraphicFramePr>
          <p:cNvPr id="21515" name="Object 11"/>
          <p:cNvGraphicFramePr>
            <a:graphicFrameLocks noChangeAspect="1"/>
          </p:cNvGraphicFramePr>
          <p:nvPr/>
        </p:nvGraphicFramePr>
        <p:xfrm>
          <a:off x="1958622" y="3266723"/>
          <a:ext cx="3378200" cy="927100"/>
        </p:xfrm>
        <a:graphic>
          <a:graphicData uri="http://schemas.openxmlformats.org/presentationml/2006/ole">
            <mc:AlternateContent xmlns:mc="http://schemas.openxmlformats.org/markup-compatibility/2006">
              <mc:Choice xmlns:v="urn:schemas-microsoft-com:vml" Requires="v">
                <p:oleObj spid="_x0000_s21519" name="Equation" r:id="rId10" imgW="3377880" imgH="927000" progId="Equation.DSMT4">
                  <p:embed/>
                </p:oleObj>
              </mc:Choice>
              <mc:Fallback>
                <p:oleObj name="Equation" r:id="rId10" imgW="3377880" imgH="927000"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58622" y="3266723"/>
                        <a:ext cx="3378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Rectangle 17"/>
          <p:cNvSpPr/>
          <p:nvPr/>
        </p:nvSpPr>
        <p:spPr>
          <a:xfrm>
            <a:off x="5681133" y="3406914"/>
            <a:ext cx="3048000" cy="707886"/>
          </a:xfrm>
          <a:prstGeom prst="rect">
            <a:avLst/>
          </a:prstGeom>
        </p:spPr>
        <p:txBody>
          <a:bodyPr wrap="square">
            <a:spAutoFit/>
          </a:bodyPr>
          <a:lstStyle/>
          <a:p>
            <a:r>
              <a:rPr lang="en-US" sz="2000" dirty="0" smtClean="0">
                <a:solidFill>
                  <a:srgbClr val="006666"/>
                </a:solidFill>
              </a:rPr>
              <a:t>Multiply both sides by 12, the LCM of 2, 4, and 3.</a:t>
            </a:r>
            <a:endParaRPr lang="en-US" sz="2000" dirty="0">
              <a:solidFill>
                <a:srgbClr val="0066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428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7 (cont.)</a:t>
            </a:r>
            <a:endParaRPr lang="en-US" dirty="0">
              <a:solidFill>
                <a:schemeClr val="accent1">
                  <a:lumMod val="50000"/>
                </a:schemeClr>
              </a:solidFill>
            </a:endParaRPr>
          </a:p>
        </p:txBody>
      </p:sp>
      <p:graphicFrame>
        <p:nvGraphicFramePr>
          <p:cNvPr id="54283" name="Object 11"/>
          <p:cNvGraphicFramePr>
            <a:graphicFrameLocks noChangeAspect="1"/>
          </p:cNvGraphicFramePr>
          <p:nvPr/>
        </p:nvGraphicFramePr>
        <p:xfrm>
          <a:off x="2349500" y="1447800"/>
          <a:ext cx="2235200" cy="292100"/>
        </p:xfrm>
        <a:graphic>
          <a:graphicData uri="http://schemas.openxmlformats.org/presentationml/2006/ole">
            <mc:AlternateContent xmlns:mc="http://schemas.openxmlformats.org/markup-compatibility/2006">
              <mc:Choice xmlns:v="urn:schemas-microsoft-com:vml" Requires="v">
                <p:oleObj spid="_x0000_s65547" name="Equation" r:id="rId4" imgW="2234880" imgH="291960" progId="Equation.DSMT4">
                  <p:embed/>
                </p:oleObj>
              </mc:Choice>
              <mc:Fallback>
                <p:oleObj name="Equation" r:id="rId4" imgW="2234880" imgH="291960" progId="Equation.DSMT4">
                  <p:embed/>
                  <p:pic>
                    <p:nvPicPr>
                      <p:cNvPr id="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9500" y="1447800"/>
                        <a:ext cx="2235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84" name="Object 12"/>
          <p:cNvGraphicFramePr>
            <a:graphicFrameLocks noChangeAspect="1"/>
          </p:cNvGraphicFramePr>
          <p:nvPr/>
        </p:nvGraphicFramePr>
        <p:xfrm>
          <a:off x="2844800" y="1909233"/>
          <a:ext cx="1727200" cy="292100"/>
        </p:xfrm>
        <a:graphic>
          <a:graphicData uri="http://schemas.openxmlformats.org/presentationml/2006/ole">
            <mc:AlternateContent xmlns:mc="http://schemas.openxmlformats.org/markup-compatibility/2006">
              <mc:Choice xmlns:v="urn:schemas-microsoft-com:vml" Requires="v">
                <p:oleObj spid="_x0000_s65548" name="Equation" r:id="rId6" imgW="1726920" imgH="291960" progId="Equation.DSMT4">
                  <p:embed/>
                </p:oleObj>
              </mc:Choice>
              <mc:Fallback>
                <p:oleObj name="Equation" r:id="rId6" imgW="1726920" imgH="291960" progId="Equation.DSMT4">
                  <p:embed/>
                  <p:pic>
                    <p:nvPicPr>
                      <p:cNvPr id="0" name="Object 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44800" y="1909233"/>
                        <a:ext cx="1727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85" name="Object 13"/>
          <p:cNvGraphicFramePr>
            <a:graphicFrameLocks noChangeAspect="1"/>
          </p:cNvGraphicFramePr>
          <p:nvPr/>
        </p:nvGraphicFramePr>
        <p:xfrm>
          <a:off x="2178050" y="2370666"/>
          <a:ext cx="3022600" cy="292100"/>
        </p:xfrm>
        <a:graphic>
          <a:graphicData uri="http://schemas.openxmlformats.org/presentationml/2006/ole">
            <mc:AlternateContent xmlns:mc="http://schemas.openxmlformats.org/markup-compatibility/2006">
              <mc:Choice xmlns:v="urn:schemas-microsoft-com:vml" Requires="v">
                <p:oleObj spid="_x0000_s65549" name="Equation" r:id="rId8" imgW="3022560" imgH="291960" progId="Equation.DSMT4">
                  <p:embed/>
                </p:oleObj>
              </mc:Choice>
              <mc:Fallback>
                <p:oleObj name="Equation" r:id="rId8" imgW="3022560" imgH="291960" progId="Equation.DSMT4">
                  <p:embed/>
                  <p:pic>
                    <p:nvPicPr>
                      <p:cNvPr id="0" name="Object 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8050" y="2370666"/>
                        <a:ext cx="3022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86" name="Object 14"/>
          <p:cNvGraphicFramePr>
            <a:graphicFrameLocks noChangeAspect="1"/>
          </p:cNvGraphicFramePr>
          <p:nvPr/>
        </p:nvGraphicFramePr>
        <p:xfrm>
          <a:off x="3480506" y="2832100"/>
          <a:ext cx="1244600" cy="292100"/>
        </p:xfrm>
        <a:graphic>
          <a:graphicData uri="http://schemas.openxmlformats.org/presentationml/2006/ole">
            <mc:AlternateContent xmlns:mc="http://schemas.openxmlformats.org/markup-compatibility/2006">
              <mc:Choice xmlns:v="urn:schemas-microsoft-com:vml" Requires="v">
                <p:oleObj spid="_x0000_s65550" name="Equation" r:id="rId10" imgW="1244520" imgH="291960" progId="Equation.DSMT4">
                  <p:embed/>
                </p:oleObj>
              </mc:Choice>
              <mc:Fallback>
                <p:oleObj name="Equation" r:id="rId10" imgW="1244520" imgH="291960" progId="Equation.DSMT4">
                  <p:embed/>
                  <p:pic>
                    <p:nvPicPr>
                      <p:cNvPr id="0" name="Object 2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80506" y="2832100"/>
                        <a:ext cx="1244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87" name="Object 15"/>
          <p:cNvGraphicFramePr>
            <a:graphicFrameLocks noChangeAspect="1"/>
          </p:cNvGraphicFramePr>
          <p:nvPr/>
        </p:nvGraphicFramePr>
        <p:xfrm>
          <a:off x="3429000" y="3200400"/>
          <a:ext cx="1358900" cy="838200"/>
        </p:xfrm>
        <a:graphic>
          <a:graphicData uri="http://schemas.openxmlformats.org/presentationml/2006/ole">
            <mc:AlternateContent xmlns:mc="http://schemas.openxmlformats.org/markup-compatibility/2006">
              <mc:Choice xmlns:v="urn:schemas-microsoft-com:vml" Requires="v">
                <p:oleObj spid="_x0000_s65551" name="Equation" r:id="rId12" imgW="1358640" imgH="838080" progId="Equation.DSMT4">
                  <p:embed/>
                </p:oleObj>
              </mc:Choice>
              <mc:Fallback>
                <p:oleObj name="Equation" r:id="rId12" imgW="1358640" imgH="838080" progId="Equation.DSMT4">
                  <p:embed/>
                  <p:pic>
                    <p:nvPicPr>
                      <p:cNvPr id="0" name="Object 2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9000" y="3200400"/>
                        <a:ext cx="1358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88" name="Object 16"/>
          <p:cNvGraphicFramePr>
            <a:graphicFrameLocks noChangeAspect="1"/>
          </p:cNvGraphicFramePr>
          <p:nvPr/>
        </p:nvGraphicFramePr>
        <p:xfrm>
          <a:off x="2762250" y="4117975"/>
          <a:ext cx="2870200" cy="927100"/>
        </p:xfrm>
        <a:graphic>
          <a:graphicData uri="http://schemas.openxmlformats.org/presentationml/2006/ole">
            <mc:AlternateContent xmlns:mc="http://schemas.openxmlformats.org/markup-compatibility/2006">
              <mc:Choice xmlns:v="urn:schemas-microsoft-com:vml" Requires="v">
                <p:oleObj spid="_x0000_s65552" name="Equation" r:id="rId14" imgW="2869920" imgH="927000" progId="Equation.DSMT4">
                  <p:embed/>
                </p:oleObj>
              </mc:Choice>
              <mc:Fallback>
                <p:oleObj name="Equation" r:id="rId14" imgW="2869920" imgH="927000" progId="Equation.DSMT4">
                  <p:embed/>
                  <p:pic>
                    <p:nvPicPr>
                      <p:cNvPr id="0" name="Object 2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62250" y="4117975"/>
                        <a:ext cx="28702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7" name="Straight Connector 16"/>
          <p:cNvCxnSpPr/>
          <p:nvPr/>
        </p:nvCxnSpPr>
        <p:spPr>
          <a:xfrm rot="5400000" flipH="1" flipV="1">
            <a:off x="3429000" y="32766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flipH="1" flipV="1">
            <a:off x="3572934" y="3764844"/>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42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8</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spcBef>
                <a:spcPts val="0"/>
              </a:spcBef>
              <a:buNone/>
            </a:pPr>
            <a:r>
              <a:rPr lang="en-US" i="0" dirty="0" smtClean="0">
                <a:solidFill>
                  <a:srgbClr val="366092"/>
                </a:solidFill>
              </a:rPr>
              <a:t>Explain each step in the solution process shown here.</a:t>
            </a:r>
          </a:p>
          <a:p>
            <a:pPr>
              <a:buNone/>
              <a:tabLst>
                <a:tab pos="1377950" algn="l"/>
              </a:tabLst>
            </a:pPr>
            <a:r>
              <a:rPr lang="en-US" b="1" i="0" dirty="0" smtClean="0">
                <a:solidFill>
                  <a:srgbClr val="366092"/>
                </a:solidFill>
              </a:rPr>
              <a:t>	Equation			Explanation</a:t>
            </a:r>
          </a:p>
          <a:p>
            <a:pPr>
              <a:buNone/>
            </a:pPr>
            <a:endParaRPr lang="en-US" sz="1600" i="0" dirty="0" smtClean="0">
              <a:solidFill>
                <a:srgbClr val="366092"/>
              </a:solidFill>
            </a:endParaRPr>
          </a:p>
        </p:txBody>
      </p:sp>
      <p:graphicFrame>
        <p:nvGraphicFramePr>
          <p:cNvPr id="54281" name="Object 9"/>
          <p:cNvGraphicFramePr>
            <a:graphicFrameLocks noChangeAspect="1"/>
          </p:cNvGraphicFramePr>
          <p:nvPr/>
        </p:nvGraphicFramePr>
        <p:xfrm>
          <a:off x="1409700" y="2438400"/>
          <a:ext cx="2781300" cy="3060700"/>
        </p:xfrm>
        <a:graphic>
          <a:graphicData uri="http://schemas.openxmlformats.org/presentationml/2006/ole">
            <mc:AlternateContent xmlns:mc="http://schemas.openxmlformats.org/markup-compatibility/2006">
              <mc:Choice xmlns:v="urn:schemas-microsoft-com:vml" Requires="v">
                <p:oleObj spid="_x0000_s23555" name="Equation" r:id="rId4" imgW="2781000" imgH="3060360" progId="Equation.DSMT4">
                  <p:embed/>
                </p:oleObj>
              </mc:Choice>
              <mc:Fallback>
                <p:oleObj name="Equation" r:id="rId4" imgW="2781000" imgH="30603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09700" y="2438400"/>
                        <a:ext cx="27813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7" name="Group 26"/>
          <p:cNvGrpSpPr/>
          <p:nvPr/>
        </p:nvGrpSpPr>
        <p:grpSpPr>
          <a:xfrm>
            <a:off x="4191000" y="2556933"/>
            <a:ext cx="4495800" cy="2994378"/>
            <a:chOff x="4191000" y="2556933"/>
            <a:chExt cx="4495800" cy="2994378"/>
          </a:xfrm>
        </p:grpSpPr>
        <p:sp>
          <p:nvSpPr>
            <p:cNvPr id="14" name="TextBox 13"/>
            <p:cNvSpPr txBox="1"/>
            <p:nvPr/>
          </p:nvSpPr>
          <p:spPr>
            <a:xfrm>
              <a:off x="4191000" y="3059668"/>
              <a:ext cx="4495800" cy="369332"/>
            </a:xfrm>
            <a:prstGeom prst="rect">
              <a:avLst/>
            </a:prstGeom>
            <a:noFill/>
          </p:spPr>
          <p:txBody>
            <a:bodyPr wrap="square" rtlCol="0">
              <a:spAutoFit/>
            </a:bodyPr>
            <a:lstStyle/>
            <a:p>
              <a:r>
                <a:rPr lang="en-US" dirty="0" smtClean="0"/>
                <a:t>_________________________________</a:t>
              </a:r>
              <a:endParaRPr lang="en-US" dirty="0"/>
            </a:p>
          </p:txBody>
        </p:sp>
        <p:sp>
          <p:nvSpPr>
            <p:cNvPr id="15" name="TextBox 14"/>
            <p:cNvSpPr txBox="1"/>
            <p:nvPr/>
          </p:nvSpPr>
          <p:spPr>
            <a:xfrm>
              <a:off x="4191000" y="2556933"/>
              <a:ext cx="4495800" cy="369332"/>
            </a:xfrm>
            <a:prstGeom prst="rect">
              <a:avLst/>
            </a:prstGeom>
            <a:noFill/>
          </p:spPr>
          <p:txBody>
            <a:bodyPr wrap="square" rtlCol="0">
              <a:spAutoFit/>
            </a:bodyPr>
            <a:lstStyle/>
            <a:p>
              <a:r>
                <a:rPr lang="en-US" dirty="0" smtClean="0"/>
                <a:t>_________________________________</a:t>
              </a:r>
              <a:endParaRPr lang="en-US" dirty="0"/>
            </a:p>
          </p:txBody>
        </p:sp>
        <p:sp>
          <p:nvSpPr>
            <p:cNvPr id="16" name="TextBox 15"/>
            <p:cNvSpPr txBox="1"/>
            <p:nvPr/>
          </p:nvSpPr>
          <p:spPr>
            <a:xfrm>
              <a:off x="4191000" y="3578577"/>
              <a:ext cx="4495800" cy="369332"/>
            </a:xfrm>
            <a:prstGeom prst="rect">
              <a:avLst/>
            </a:prstGeom>
            <a:noFill/>
          </p:spPr>
          <p:txBody>
            <a:bodyPr wrap="square" rtlCol="0">
              <a:spAutoFit/>
            </a:bodyPr>
            <a:lstStyle/>
            <a:p>
              <a:r>
                <a:rPr lang="en-US" dirty="0" smtClean="0"/>
                <a:t>_________________________________</a:t>
              </a:r>
              <a:endParaRPr lang="en-US" dirty="0"/>
            </a:p>
          </p:txBody>
        </p:sp>
        <p:sp>
          <p:nvSpPr>
            <p:cNvPr id="17" name="TextBox 16"/>
            <p:cNvSpPr txBox="1"/>
            <p:nvPr/>
          </p:nvSpPr>
          <p:spPr>
            <a:xfrm>
              <a:off x="4191000" y="4114800"/>
              <a:ext cx="4495800" cy="369332"/>
            </a:xfrm>
            <a:prstGeom prst="rect">
              <a:avLst/>
            </a:prstGeom>
            <a:noFill/>
          </p:spPr>
          <p:txBody>
            <a:bodyPr wrap="square" rtlCol="0">
              <a:spAutoFit/>
            </a:bodyPr>
            <a:lstStyle/>
            <a:p>
              <a:r>
                <a:rPr lang="en-US" dirty="0" smtClean="0"/>
                <a:t>_________________________________</a:t>
              </a:r>
              <a:endParaRPr lang="en-US" dirty="0"/>
            </a:p>
          </p:txBody>
        </p:sp>
        <p:sp>
          <p:nvSpPr>
            <p:cNvPr id="18" name="TextBox 17"/>
            <p:cNvSpPr txBox="1"/>
            <p:nvPr/>
          </p:nvSpPr>
          <p:spPr>
            <a:xfrm>
              <a:off x="4191000" y="5181979"/>
              <a:ext cx="4495800" cy="369332"/>
            </a:xfrm>
            <a:prstGeom prst="rect">
              <a:avLst/>
            </a:prstGeom>
            <a:noFill/>
          </p:spPr>
          <p:txBody>
            <a:bodyPr wrap="square" rtlCol="0">
              <a:spAutoFit/>
            </a:bodyPr>
            <a:lstStyle/>
            <a:p>
              <a:r>
                <a:rPr lang="en-US" dirty="0" smtClean="0"/>
                <a:t>_________________________________</a:t>
              </a:r>
              <a:endParaRPr lang="en-US" dirty="0"/>
            </a:p>
          </p:txBody>
        </p:sp>
        <p:sp>
          <p:nvSpPr>
            <p:cNvPr id="20" name="TextBox 19"/>
            <p:cNvSpPr txBox="1"/>
            <p:nvPr/>
          </p:nvSpPr>
          <p:spPr>
            <a:xfrm>
              <a:off x="4191000" y="4682067"/>
              <a:ext cx="4495800" cy="369332"/>
            </a:xfrm>
            <a:prstGeom prst="rect">
              <a:avLst/>
            </a:prstGeom>
            <a:noFill/>
          </p:spPr>
          <p:txBody>
            <a:bodyPr wrap="square" rtlCol="0">
              <a:spAutoFit/>
            </a:bodyPr>
            <a:lstStyle/>
            <a:p>
              <a:r>
                <a:rPr lang="en-US" dirty="0" smtClean="0"/>
                <a:t>_________________________________</a:t>
              </a:r>
              <a:endParaRPr lang="en-US" dirty="0"/>
            </a:p>
          </p:txBody>
        </p:sp>
      </p:grpSp>
      <p:sp>
        <p:nvSpPr>
          <p:cNvPr id="21" name="TextBox 20"/>
          <p:cNvSpPr txBox="1"/>
          <p:nvPr/>
        </p:nvSpPr>
        <p:spPr>
          <a:xfrm>
            <a:off x="4295421" y="2438400"/>
            <a:ext cx="3352800" cy="400110"/>
          </a:xfrm>
          <a:prstGeom prst="rect">
            <a:avLst/>
          </a:prstGeom>
          <a:noFill/>
        </p:spPr>
        <p:txBody>
          <a:bodyPr wrap="square" rtlCol="0">
            <a:spAutoFit/>
          </a:bodyPr>
          <a:lstStyle/>
          <a:p>
            <a:r>
              <a:rPr lang="en-US" sz="2000" dirty="0" smtClean="0">
                <a:solidFill>
                  <a:srgbClr val="FF0000"/>
                </a:solidFill>
                <a:latin typeface="+mn-lt"/>
              </a:rPr>
              <a:t>Write the equation.</a:t>
            </a:r>
            <a:endParaRPr lang="en-US" sz="2000" dirty="0">
              <a:solidFill>
                <a:srgbClr val="FF0000"/>
              </a:solidFill>
              <a:latin typeface="+mn-lt"/>
            </a:endParaRPr>
          </a:p>
        </p:txBody>
      </p:sp>
      <p:sp>
        <p:nvSpPr>
          <p:cNvPr id="22" name="TextBox 21"/>
          <p:cNvSpPr txBox="1"/>
          <p:nvPr/>
        </p:nvSpPr>
        <p:spPr>
          <a:xfrm>
            <a:off x="4295421" y="2973514"/>
            <a:ext cx="4297680" cy="400110"/>
          </a:xfrm>
          <a:prstGeom prst="rect">
            <a:avLst/>
          </a:prstGeom>
          <a:noFill/>
        </p:spPr>
        <p:txBody>
          <a:bodyPr wrap="square" rtlCol="0">
            <a:spAutoFit/>
          </a:bodyPr>
          <a:lstStyle/>
          <a:p>
            <a:r>
              <a:rPr lang="en-US" sz="2000" dirty="0" smtClean="0">
                <a:solidFill>
                  <a:srgbClr val="FF0000"/>
                </a:solidFill>
                <a:latin typeface="+mn-lt"/>
              </a:rPr>
              <a:t>Apply the distributive property.</a:t>
            </a:r>
            <a:endParaRPr lang="en-US" sz="2000" dirty="0">
              <a:solidFill>
                <a:srgbClr val="FF0000"/>
              </a:solidFill>
              <a:latin typeface="+mn-lt"/>
            </a:endParaRPr>
          </a:p>
        </p:txBody>
      </p:sp>
      <p:sp>
        <p:nvSpPr>
          <p:cNvPr id="23" name="TextBox 22"/>
          <p:cNvSpPr txBox="1"/>
          <p:nvPr/>
        </p:nvSpPr>
        <p:spPr>
          <a:xfrm>
            <a:off x="4295421" y="3491088"/>
            <a:ext cx="3352800" cy="400110"/>
          </a:xfrm>
          <a:prstGeom prst="rect">
            <a:avLst/>
          </a:prstGeom>
          <a:noFill/>
        </p:spPr>
        <p:txBody>
          <a:bodyPr wrap="square" rtlCol="0">
            <a:spAutoFit/>
          </a:bodyPr>
          <a:lstStyle/>
          <a:p>
            <a:r>
              <a:rPr lang="en-US" sz="2000" dirty="0" smtClean="0">
                <a:solidFill>
                  <a:srgbClr val="FF0000"/>
                </a:solidFill>
                <a:latin typeface="+mn-lt"/>
              </a:rPr>
              <a:t>Combine like terms.</a:t>
            </a:r>
            <a:endParaRPr lang="en-US" sz="2000" dirty="0">
              <a:solidFill>
                <a:srgbClr val="FF0000"/>
              </a:solidFill>
              <a:latin typeface="+mn-lt"/>
            </a:endParaRPr>
          </a:p>
        </p:txBody>
      </p:sp>
      <p:sp>
        <p:nvSpPr>
          <p:cNvPr id="24" name="TextBox 23"/>
          <p:cNvSpPr txBox="1"/>
          <p:nvPr/>
        </p:nvSpPr>
        <p:spPr>
          <a:xfrm>
            <a:off x="4295421" y="4573714"/>
            <a:ext cx="1676400" cy="400110"/>
          </a:xfrm>
          <a:prstGeom prst="rect">
            <a:avLst/>
          </a:prstGeom>
          <a:noFill/>
        </p:spPr>
        <p:txBody>
          <a:bodyPr wrap="square" rtlCol="0">
            <a:spAutoFit/>
          </a:bodyPr>
          <a:lstStyle/>
          <a:p>
            <a:r>
              <a:rPr lang="en-US" sz="2000" dirty="0" smtClean="0">
                <a:solidFill>
                  <a:srgbClr val="FF0000"/>
                </a:solidFill>
                <a:latin typeface="+mn-lt"/>
              </a:rPr>
              <a:t>Simplify.</a:t>
            </a:r>
            <a:endParaRPr lang="en-US" sz="2000" dirty="0">
              <a:solidFill>
                <a:srgbClr val="FF0000"/>
              </a:solidFill>
              <a:latin typeface="+mn-lt"/>
            </a:endParaRPr>
          </a:p>
        </p:txBody>
      </p:sp>
      <p:sp>
        <p:nvSpPr>
          <p:cNvPr id="25" name="TextBox 24"/>
          <p:cNvSpPr txBox="1"/>
          <p:nvPr/>
        </p:nvSpPr>
        <p:spPr>
          <a:xfrm>
            <a:off x="4295421" y="4017736"/>
            <a:ext cx="3352800" cy="400110"/>
          </a:xfrm>
          <a:prstGeom prst="rect">
            <a:avLst/>
          </a:prstGeom>
          <a:noFill/>
        </p:spPr>
        <p:txBody>
          <a:bodyPr wrap="square" rtlCol="0">
            <a:spAutoFit/>
          </a:bodyPr>
          <a:lstStyle/>
          <a:p>
            <a:r>
              <a:rPr lang="en-US" sz="2000" dirty="0" smtClean="0">
                <a:solidFill>
                  <a:srgbClr val="FF0000"/>
                </a:solidFill>
                <a:latin typeface="+mn-lt"/>
              </a:rPr>
              <a:t>Add 15 to both sides.</a:t>
            </a:r>
            <a:endParaRPr lang="en-US" sz="2000" dirty="0">
              <a:solidFill>
                <a:srgbClr val="FF0000"/>
              </a:solidFill>
              <a:latin typeface="+mn-lt"/>
            </a:endParaRPr>
          </a:p>
        </p:txBody>
      </p:sp>
      <p:sp>
        <p:nvSpPr>
          <p:cNvPr id="26" name="TextBox 25"/>
          <p:cNvSpPr txBox="1"/>
          <p:nvPr/>
        </p:nvSpPr>
        <p:spPr>
          <a:xfrm>
            <a:off x="4295421" y="5063067"/>
            <a:ext cx="4572000" cy="400110"/>
          </a:xfrm>
          <a:prstGeom prst="rect">
            <a:avLst/>
          </a:prstGeom>
          <a:noFill/>
        </p:spPr>
        <p:txBody>
          <a:bodyPr wrap="square" rtlCol="0">
            <a:spAutoFit/>
          </a:bodyPr>
          <a:lstStyle/>
          <a:p>
            <a:r>
              <a:rPr lang="en-US" sz="2000" dirty="0" smtClean="0">
                <a:solidFill>
                  <a:srgbClr val="FF0000"/>
                </a:solidFill>
                <a:latin typeface="+mn-lt"/>
              </a:rPr>
              <a:t>Divide both sides by 2 and simplify.</a:t>
            </a:r>
            <a:endParaRPr lang="en-US" sz="2000" dirty="0">
              <a:solidFill>
                <a:srgbClr val="FF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P spid="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Solving First-Degree Equations Containing Fractions</a:t>
            </a:r>
            <a:endParaRPr lang="en-US" dirty="0">
              <a:solidFill>
                <a:schemeClr val="accent1">
                  <a:lumMod val="50000"/>
                </a:schemeClr>
              </a:solidFill>
            </a:endParaRPr>
          </a:p>
        </p:txBody>
      </p:sp>
      <p:sp>
        <p:nvSpPr>
          <p:cNvPr id="8" name="Content Placeholder 7"/>
          <p:cNvSpPr>
            <a:spLocks noGrp="1"/>
          </p:cNvSpPr>
          <p:nvPr>
            <p:ph idx="1"/>
          </p:nvPr>
        </p:nvSpPr>
        <p:spPr>
          <a:xfrm>
            <a:off x="457200" y="1280160"/>
            <a:ext cx="8229600" cy="3237809"/>
          </a:xfrm>
          <a:solidFill>
            <a:schemeClr val="accent3"/>
          </a:solidFill>
          <a:ln w="28575">
            <a:solidFill>
              <a:srgbClr val="000000"/>
            </a:solidFill>
          </a:ln>
        </p:spPr>
        <p:txBody>
          <a:bodyPr>
            <a:spAutoFit/>
          </a:bodyPr>
          <a:lstStyle/>
          <a:p>
            <a:pPr marL="342900" lvl="0" indent="-342900" algn="ctr" eaLnBrk="0" fontAlgn="base" hangingPunct="0">
              <a:spcAft>
                <a:spcPct val="0"/>
              </a:spcAft>
              <a:defRPr/>
            </a:pPr>
            <a:r>
              <a:rPr lang="en-US" b="1" dirty="0" smtClean="0">
                <a:solidFill>
                  <a:srgbClr val="000000"/>
                </a:solidFill>
              </a:rPr>
              <a:t>First-Degree Equation in </a:t>
            </a:r>
            <a:r>
              <a:rPr lang="en-US" b="1" i="1" dirty="0" smtClean="0">
                <a:solidFill>
                  <a:srgbClr val="000000"/>
                </a:solidFill>
              </a:rPr>
              <a:t>x</a:t>
            </a:r>
          </a:p>
          <a:p>
            <a:pPr lvl="0" eaLnBrk="0" hangingPunct="0"/>
            <a:r>
              <a:rPr lang="en-US" dirty="0" smtClean="0">
                <a:solidFill>
                  <a:srgbClr val="000000"/>
                </a:solidFill>
              </a:rPr>
              <a:t>A </a:t>
            </a:r>
            <a:r>
              <a:rPr lang="en-US" b="1" dirty="0" smtClean="0">
                <a:solidFill>
                  <a:srgbClr val="C00000"/>
                </a:solidFill>
              </a:rPr>
              <a:t>first-degree equation in </a:t>
            </a:r>
            <a:r>
              <a:rPr lang="en-US" b="1" i="1" dirty="0" smtClean="0">
                <a:solidFill>
                  <a:srgbClr val="C00000"/>
                </a:solidFill>
              </a:rPr>
              <a:t>x</a:t>
            </a:r>
            <a:r>
              <a:rPr lang="en-US" b="1" dirty="0" smtClean="0">
                <a:solidFill>
                  <a:srgbClr val="C00000"/>
                </a:solidFill>
              </a:rPr>
              <a:t> </a:t>
            </a:r>
            <a:r>
              <a:rPr lang="en-US" dirty="0" smtClean="0">
                <a:solidFill>
                  <a:srgbClr val="000000"/>
                </a:solidFill>
              </a:rPr>
              <a:t>(or </a:t>
            </a:r>
            <a:r>
              <a:rPr lang="en-US" b="1" dirty="0" smtClean="0">
                <a:solidFill>
                  <a:srgbClr val="C00000"/>
                </a:solidFill>
              </a:rPr>
              <a:t>linear equation in </a:t>
            </a:r>
            <a:r>
              <a:rPr lang="en-US" b="1" i="1" dirty="0" smtClean="0">
                <a:solidFill>
                  <a:srgbClr val="C00000"/>
                </a:solidFill>
              </a:rPr>
              <a:t>x</a:t>
            </a:r>
            <a:r>
              <a:rPr lang="en-US" dirty="0" smtClean="0">
                <a:solidFill>
                  <a:srgbClr val="000000"/>
                </a:solidFill>
              </a:rPr>
              <a:t>)</a:t>
            </a:r>
            <a:r>
              <a:rPr lang="en-US" b="1" dirty="0" smtClean="0">
                <a:solidFill>
                  <a:srgbClr val="000000"/>
                </a:solidFill>
              </a:rPr>
              <a:t> </a:t>
            </a:r>
            <a:r>
              <a:rPr lang="en-US" dirty="0" smtClean="0">
                <a:solidFill>
                  <a:srgbClr val="000000"/>
                </a:solidFill>
              </a:rPr>
              <a:t>is any equation that can be written in the form</a:t>
            </a:r>
          </a:p>
          <a:p>
            <a:pPr marL="342900" lvl="0" indent="-342900" eaLnBrk="0" fontAlgn="base" hangingPunct="0">
              <a:spcAft>
                <a:spcPct val="0"/>
              </a:spcAft>
              <a:defRPr/>
            </a:pPr>
            <a:endParaRPr lang="en-US" dirty="0" smtClean="0">
              <a:solidFill>
                <a:srgbClr val="000000"/>
              </a:solidFill>
            </a:endParaRPr>
          </a:p>
          <a:p>
            <a:pPr marL="342900" lvl="0" indent="-342900" eaLnBrk="0" fontAlgn="base" hangingPunct="0">
              <a:lnSpc>
                <a:spcPct val="150000"/>
              </a:lnSpc>
              <a:spcAft>
                <a:spcPct val="0"/>
              </a:spcAft>
              <a:defRPr/>
            </a:pPr>
            <a:r>
              <a:rPr lang="en-US" dirty="0" smtClean="0">
                <a:solidFill>
                  <a:srgbClr val="000000"/>
                </a:solidFill>
              </a:rPr>
              <a:t>where </a:t>
            </a:r>
          </a:p>
          <a:p>
            <a:pPr marL="342900" lvl="0" indent="-342900" eaLnBrk="0" fontAlgn="base" hangingPunct="0">
              <a:spcAft>
                <a:spcPct val="0"/>
              </a:spcAft>
              <a:defRPr/>
            </a:pPr>
            <a:r>
              <a:rPr lang="en-US" dirty="0" smtClean="0">
                <a:solidFill>
                  <a:srgbClr val="000000"/>
                </a:solidFill>
              </a:rPr>
              <a:t>(</a:t>
            </a:r>
            <a:r>
              <a:rPr lang="en-US" b="1" dirty="0" smtClean="0">
                <a:solidFill>
                  <a:srgbClr val="000000"/>
                </a:solidFill>
              </a:rPr>
              <a:t>Note</a:t>
            </a:r>
            <a:r>
              <a:rPr lang="en-US" dirty="0" smtClean="0">
                <a:solidFill>
                  <a:srgbClr val="000000"/>
                </a:solidFill>
              </a:rPr>
              <a:t>: A variable other than </a:t>
            </a:r>
            <a:r>
              <a:rPr lang="en-US" i="1" dirty="0" smtClean="0">
                <a:solidFill>
                  <a:srgbClr val="000000"/>
                </a:solidFill>
              </a:rPr>
              <a:t>x</a:t>
            </a:r>
            <a:r>
              <a:rPr lang="en-US" dirty="0" smtClean="0">
                <a:solidFill>
                  <a:srgbClr val="000000"/>
                </a:solidFill>
              </a:rPr>
              <a:t> may be used.)</a:t>
            </a:r>
            <a:endParaRPr lang="en-US" dirty="0">
              <a:solidFill>
                <a:srgbClr val="000000"/>
              </a:solidFill>
            </a:endParaRPr>
          </a:p>
        </p:txBody>
      </p:sp>
      <p:graphicFrame>
        <p:nvGraphicFramePr>
          <p:cNvPr id="6" name="Object 5"/>
          <p:cNvGraphicFramePr>
            <a:graphicFrameLocks noChangeAspect="1"/>
          </p:cNvGraphicFramePr>
          <p:nvPr/>
        </p:nvGraphicFramePr>
        <p:xfrm>
          <a:off x="3498850" y="2971800"/>
          <a:ext cx="1409700" cy="304800"/>
        </p:xfrm>
        <a:graphic>
          <a:graphicData uri="http://schemas.openxmlformats.org/presentationml/2006/ole">
            <mc:AlternateContent xmlns:mc="http://schemas.openxmlformats.org/markup-compatibility/2006">
              <mc:Choice xmlns:v="urn:schemas-microsoft-com:vml" Requires="v">
                <p:oleObj spid="_x0000_s2052" name="Equation" r:id="rId3" imgW="1409400" imgH="304560" progId="Equation.DSMT4">
                  <p:embed/>
                </p:oleObj>
              </mc:Choice>
              <mc:Fallback>
                <p:oleObj name="Equation" r:id="rId3" imgW="1409400" imgH="304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8850" y="2971800"/>
                        <a:ext cx="14097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1574800" y="3492500"/>
          <a:ext cx="5003800" cy="393700"/>
        </p:xfrm>
        <a:graphic>
          <a:graphicData uri="http://schemas.openxmlformats.org/presentationml/2006/ole">
            <mc:AlternateContent xmlns:mc="http://schemas.openxmlformats.org/markup-compatibility/2006">
              <mc:Choice xmlns:v="urn:schemas-microsoft-com:vml" Requires="v">
                <p:oleObj spid="_x0000_s2053" name="Equation" r:id="rId5" imgW="5003640" imgH="393480" progId="Equation.DSMT4">
                  <p:embed/>
                </p:oleObj>
              </mc:Choice>
              <mc:Fallback>
                <p:oleObj name="Equation" r:id="rId5" imgW="5003640" imgH="3934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74800" y="3492500"/>
                        <a:ext cx="50038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Solving First-Degree Equations Containing Fractions</a:t>
            </a:r>
            <a:endParaRPr lang="en-US" dirty="0">
              <a:solidFill>
                <a:schemeClr val="accent1">
                  <a:lumMod val="50000"/>
                </a:schemeClr>
              </a:solidFill>
            </a:endParaRPr>
          </a:p>
        </p:txBody>
      </p:sp>
      <p:sp>
        <p:nvSpPr>
          <p:cNvPr id="4" name="Content Placeholder 3"/>
          <p:cNvSpPr>
            <a:spLocks noGrp="1"/>
          </p:cNvSpPr>
          <p:nvPr>
            <p:ph idx="1"/>
          </p:nvPr>
        </p:nvSpPr>
        <p:spPr>
          <a:xfrm>
            <a:off x="457200" y="1280160"/>
            <a:ext cx="8229600" cy="2148840"/>
          </a:xfrm>
          <a:solidFill>
            <a:schemeClr val="accent3"/>
          </a:solidFill>
          <a:ln w="28575">
            <a:solidFill>
              <a:srgbClr val="000000"/>
            </a:solidFill>
          </a:ln>
        </p:spPr>
        <p:txBody>
          <a:bodyPr/>
          <a:lstStyle/>
          <a:p>
            <a:pPr marL="342900" lvl="0" indent="-342900" eaLnBrk="0" fontAlgn="base" hangingPunct="0">
              <a:spcAft>
                <a:spcPct val="0"/>
              </a:spcAft>
              <a:defRPr/>
            </a:pPr>
            <a:endParaRPr lang="en-US" sz="1100" dirty="0" smtClean="0">
              <a:solidFill>
                <a:srgbClr val="000000"/>
              </a:solidFill>
            </a:endParaRPr>
          </a:p>
          <a:p>
            <a:pPr lvl="0" eaLnBrk="0" fontAlgn="base" hangingPunct="0">
              <a:spcAft>
                <a:spcPct val="0"/>
              </a:spcAft>
              <a:defRPr/>
            </a:pPr>
            <a:r>
              <a:rPr lang="en-US" dirty="0" smtClean="0">
                <a:solidFill>
                  <a:srgbClr val="000000"/>
                </a:solidFill>
              </a:rPr>
              <a:t>A fundamental fact of algebra, stated here without proof, is that </a:t>
            </a:r>
            <a:r>
              <a:rPr lang="en-US" b="1" dirty="0" smtClean="0">
                <a:solidFill>
                  <a:srgbClr val="C00000"/>
                </a:solidFill>
              </a:rPr>
              <a:t>every first-degree equation has exactly one solution</a:t>
            </a:r>
            <a:r>
              <a:rPr lang="en-US" dirty="0" smtClean="0">
                <a:solidFill>
                  <a:srgbClr val="000000"/>
                </a:solidFill>
              </a:rPr>
              <a:t>.  Therefore, if we find any one solution to a first-degree equation, then that is the only solution.</a:t>
            </a:r>
          </a:p>
          <a:p>
            <a:pPr marL="342900" lvl="0" indent="-342900" eaLnBrk="0" fontAlgn="base" hangingPunct="0">
              <a:spcAft>
                <a:spcPct val="0"/>
              </a:spcAft>
              <a:defRPr/>
            </a:pPr>
            <a:endParaRPr lang="en-US" dirty="0" smtClean="0">
              <a:solidFill>
                <a:srgbClr val="000000"/>
              </a:solidFill>
            </a:endParaRPr>
          </a:p>
          <a:p>
            <a:pPr marL="342900" lvl="0" indent="-342900" eaLnBrk="0" fontAlgn="base" hangingPunct="0">
              <a:spcAft>
                <a:spcPct val="0"/>
              </a:spcAft>
              <a:defRPr/>
            </a:pPr>
            <a:endParaRPr lang="en-US" dirty="0" smtClean="0">
              <a:solidFill>
                <a:srgbClr val="000000"/>
              </a:solidFill>
            </a:endParaRPr>
          </a:p>
          <a:p>
            <a:pPr marL="342900" lvl="0" indent="-342900" eaLnBrk="0" fontAlgn="base" hangingPunct="0">
              <a:spcAft>
                <a:spcPct val="0"/>
              </a:spcAft>
              <a:defRPr/>
            </a:pPr>
            <a:endParaRPr lang="en-US" dirty="0" smtClean="0">
              <a:solidFill>
                <a:srgbClr val="000000"/>
              </a:solidFill>
            </a:endParaRP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Solving First-Degree Equations Containing Fractions</a:t>
            </a:r>
            <a:endParaRPr lang="en-US" dirty="0">
              <a:solidFill>
                <a:srgbClr val="1F497D"/>
              </a:solidFill>
            </a:endParaRPr>
          </a:p>
        </p:txBody>
      </p:sp>
      <p:sp>
        <p:nvSpPr>
          <p:cNvPr id="6" name="Content Placeholder 5"/>
          <p:cNvSpPr>
            <a:spLocks noGrp="1"/>
          </p:cNvSpPr>
          <p:nvPr>
            <p:ph idx="1"/>
          </p:nvPr>
        </p:nvSpPr>
        <p:spPr>
          <a:xfrm>
            <a:off x="457200" y="1280160"/>
            <a:ext cx="8229600" cy="4587240"/>
          </a:xfrm>
          <a:solidFill>
            <a:schemeClr val="accent3"/>
          </a:solidFill>
          <a:ln w="28575">
            <a:solidFill>
              <a:srgbClr val="000000"/>
            </a:solidFill>
          </a:ln>
        </p:spPr>
        <p:txBody>
          <a:bodyPr>
            <a:noAutofit/>
          </a:bodyPr>
          <a:lstStyle/>
          <a:p>
            <a:pPr algn="ctr"/>
            <a:r>
              <a:rPr lang="en-US" b="1" dirty="0" smtClean="0">
                <a:solidFill>
                  <a:srgbClr val="000000"/>
                </a:solidFill>
              </a:rPr>
              <a:t>Principles Used in Solving a First Degree-Equation</a:t>
            </a:r>
          </a:p>
          <a:p>
            <a:r>
              <a:rPr lang="en-US" dirty="0" smtClean="0">
                <a:solidFill>
                  <a:srgbClr val="000000"/>
                </a:solidFill>
              </a:rPr>
              <a:t>In the two basic principles stated here,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represent algebraic</a:t>
            </a:r>
            <a:r>
              <a:rPr lang="en-US" i="1" dirty="0" smtClean="0">
                <a:solidFill>
                  <a:srgbClr val="000000"/>
                </a:solidFill>
              </a:rPr>
              <a:t> </a:t>
            </a:r>
            <a:r>
              <a:rPr lang="en-US" dirty="0" smtClean="0">
                <a:solidFill>
                  <a:srgbClr val="000000"/>
                </a:solidFill>
              </a:rPr>
              <a:t>expressions or constants. </a:t>
            </a:r>
            <a:r>
              <a:rPr lang="en-US" i="1" dirty="0" smtClean="0">
                <a:solidFill>
                  <a:srgbClr val="000000"/>
                </a:solidFill>
              </a:rPr>
              <a:t>C</a:t>
            </a:r>
            <a:r>
              <a:rPr lang="en-US" dirty="0" smtClean="0">
                <a:solidFill>
                  <a:srgbClr val="000000"/>
                </a:solidFill>
              </a:rPr>
              <a:t> represents a constant, and </a:t>
            </a:r>
            <a:r>
              <a:rPr lang="en-US" i="1" dirty="0" smtClean="0">
                <a:solidFill>
                  <a:srgbClr val="000000"/>
                </a:solidFill>
              </a:rPr>
              <a:t>C</a:t>
            </a:r>
            <a:r>
              <a:rPr lang="en-US" dirty="0" smtClean="0">
                <a:solidFill>
                  <a:srgbClr val="000000"/>
                </a:solidFill>
              </a:rPr>
              <a:t> is not 0 in the</a:t>
            </a:r>
          </a:p>
          <a:p>
            <a:r>
              <a:rPr lang="en-US" dirty="0" smtClean="0">
                <a:solidFill>
                  <a:srgbClr val="000000"/>
                </a:solidFill>
              </a:rPr>
              <a:t>Multiplication Principle.</a:t>
            </a:r>
            <a:endParaRPr lang="en-US" b="1" dirty="0" smtClean="0">
              <a:solidFill>
                <a:srgbClr val="000000"/>
              </a:solidFill>
            </a:endParaRPr>
          </a:p>
          <a:p>
            <a:pPr marL="514350" indent="-514350">
              <a:buAutoNum type="arabicPeriod"/>
              <a:tabLst>
                <a:tab pos="4121150" algn="l"/>
              </a:tabLst>
            </a:pPr>
            <a:r>
              <a:rPr lang="en-US" dirty="0" smtClean="0">
                <a:solidFill>
                  <a:srgbClr val="000000"/>
                </a:solidFill>
              </a:rPr>
              <a:t>The </a:t>
            </a:r>
            <a:r>
              <a:rPr lang="en-US" b="1" dirty="0" smtClean="0">
                <a:solidFill>
                  <a:srgbClr val="C00000"/>
                </a:solidFill>
              </a:rPr>
              <a:t>Addition Principle</a:t>
            </a:r>
            <a:r>
              <a:rPr lang="en-US" b="1" dirty="0" smtClean="0">
                <a:solidFill>
                  <a:srgbClr val="000000"/>
                </a:solidFill>
              </a:rPr>
              <a:t>:</a:t>
            </a:r>
            <a:r>
              <a:rPr lang="en-US" dirty="0" smtClean="0">
                <a:solidFill>
                  <a:srgbClr val="000000"/>
                </a:solidFill>
              </a:rPr>
              <a:t>	The equations</a:t>
            </a:r>
          </a:p>
          <a:p>
            <a:pPr marL="514350" indent="-514350">
              <a:tabLst>
                <a:tab pos="4121150" algn="l"/>
              </a:tabLst>
            </a:pPr>
            <a:endParaRPr lang="en-US" dirty="0" smtClean="0">
              <a:solidFill>
                <a:srgbClr val="000000"/>
              </a:solidFill>
            </a:endParaRPr>
          </a:p>
          <a:p>
            <a:pPr marL="514350" indent="-514350">
              <a:tabLst>
                <a:tab pos="4121150" algn="l"/>
              </a:tabLst>
            </a:pPr>
            <a:endParaRPr lang="en-US" dirty="0" smtClean="0">
              <a:solidFill>
                <a:srgbClr val="000000"/>
              </a:solidFill>
            </a:endParaRPr>
          </a:p>
          <a:p>
            <a:pPr marL="514350" indent="-514350">
              <a:tabLst>
                <a:tab pos="4121150" algn="l"/>
              </a:tabLst>
            </a:pPr>
            <a:r>
              <a:rPr lang="en-US" dirty="0" smtClean="0">
                <a:solidFill>
                  <a:srgbClr val="000000"/>
                </a:solidFill>
              </a:rPr>
              <a:t>		have the same solutions.</a:t>
            </a:r>
          </a:p>
        </p:txBody>
      </p:sp>
      <p:graphicFrame>
        <p:nvGraphicFramePr>
          <p:cNvPr id="8" name="Object 4"/>
          <p:cNvGraphicFramePr>
            <a:graphicFrameLocks noChangeAspect="1"/>
          </p:cNvGraphicFramePr>
          <p:nvPr/>
        </p:nvGraphicFramePr>
        <p:xfrm>
          <a:off x="4831644" y="4308122"/>
          <a:ext cx="1968500" cy="850900"/>
        </p:xfrm>
        <a:graphic>
          <a:graphicData uri="http://schemas.openxmlformats.org/presentationml/2006/ole">
            <mc:AlternateContent xmlns:mc="http://schemas.openxmlformats.org/markup-compatibility/2006">
              <mc:Choice xmlns:v="urn:schemas-microsoft-com:vml" Requires="v">
                <p:oleObj spid="_x0000_s3075" name="Equation" r:id="rId3" imgW="1968480" imgH="850680" progId="Equation.DSMT4">
                  <p:embed/>
                </p:oleObj>
              </mc:Choice>
              <mc:Fallback>
                <p:oleObj name="Equation" r:id="rId3" imgW="1968480" imgH="85068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31644" y="4308122"/>
                        <a:ext cx="19685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Solutions to Equations</a:t>
            </a:r>
            <a:endParaRPr lang="en-US" dirty="0">
              <a:solidFill>
                <a:srgbClr val="1F497D"/>
              </a:solidFill>
            </a:endParaRPr>
          </a:p>
        </p:txBody>
      </p:sp>
      <p:sp>
        <p:nvSpPr>
          <p:cNvPr id="6" name="Content Placeholder 5"/>
          <p:cNvSpPr>
            <a:spLocks noGrp="1"/>
          </p:cNvSpPr>
          <p:nvPr>
            <p:ph idx="1"/>
          </p:nvPr>
        </p:nvSpPr>
        <p:spPr>
          <a:xfrm>
            <a:off x="457200" y="1280160"/>
            <a:ext cx="8229600" cy="4587240"/>
          </a:xfrm>
          <a:solidFill>
            <a:schemeClr val="accent3"/>
          </a:solidFill>
          <a:ln w="28575">
            <a:solidFill>
              <a:srgbClr val="000000"/>
            </a:solidFill>
          </a:ln>
        </p:spPr>
        <p:txBody>
          <a:bodyPr>
            <a:noAutofit/>
          </a:bodyPr>
          <a:lstStyle/>
          <a:p>
            <a:pPr algn="ctr">
              <a:spcBef>
                <a:spcPts val="0"/>
              </a:spcBef>
            </a:pPr>
            <a:r>
              <a:rPr lang="en-US" b="1" dirty="0" smtClean="0">
                <a:solidFill>
                  <a:srgbClr val="000000"/>
                </a:solidFill>
              </a:rPr>
              <a:t>Principles Used in Solving a First Degree-Equation (cont.)</a:t>
            </a:r>
          </a:p>
          <a:p>
            <a:pPr marL="514350" indent="-514350">
              <a:spcBef>
                <a:spcPts val="0"/>
              </a:spcBef>
            </a:pPr>
            <a:r>
              <a:rPr lang="en-US" b="1" dirty="0" smtClean="0">
                <a:solidFill>
                  <a:srgbClr val="000000"/>
                </a:solidFill>
              </a:rPr>
              <a:t>2.	</a:t>
            </a:r>
            <a:r>
              <a:rPr lang="en-US" dirty="0" smtClean="0">
                <a:solidFill>
                  <a:srgbClr val="000000"/>
                </a:solidFill>
              </a:rPr>
              <a:t>The </a:t>
            </a:r>
            <a:r>
              <a:rPr lang="en-US" b="1" dirty="0" smtClean="0">
                <a:solidFill>
                  <a:srgbClr val="C00000"/>
                </a:solidFill>
              </a:rPr>
              <a:t>Multiplication Principle</a:t>
            </a:r>
            <a:r>
              <a:rPr lang="en-US" b="1" dirty="0" smtClean="0">
                <a:solidFill>
                  <a:srgbClr val="000000"/>
                </a:solidFill>
              </a:rPr>
              <a:t>:	</a:t>
            </a:r>
          </a:p>
          <a:p>
            <a:pPr marL="514350" indent="-514350">
              <a:spcBef>
                <a:spcPts val="0"/>
              </a:spcBef>
            </a:pPr>
            <a:r>
              <a:rPr lang="en-US" dirty="0" smtClean="0">
                <a:solidFill>
                  <a:srgbClr val="000000"/>
                </a:solidFill>
              </a:rPr>
              <a:t>			The equations</a:t>
            </a:r>
          </a:p>
          <a:p>
            <a:pPr marL="514350" indent="-514350">
              <a:spcBef>
                <a:spcPts val="0"/>
              </a:spcBef>
            </a:pPr>
            <a:endParaRPr lang="en-US" dirty="0" smtClean="0">
              <a:solidFill>
                <a:srgbClr val="000000"/>
              </a:solidFill>
            </a:endParaRPr>
          </a:p>
          <a:p>
            <a:pPr marL="514350" indent="-514350">
              <a:spcBef>
                <a:spcPts val="0"/>
              </a:spcBef>
            </a:pPr>
            <a:endParaRPr lang="en-US" dirty="0" smtClean="0">
              <a:solidFill>
                <a:srgbClr val="000000"/>
              </a:solidFill>
            </a:endParaRPr>
          </a:p>
          <a:p>
            <a:pPr marL="514350" indent="-514350">
              <a:spcBef>
                <a:spcPts val="0"/>
              </a:spcBef>
            </a:pPr>
            <a:endParaRPr lang="en-US" dirty="0" smtClean="0">
              <a:solidFill>
                <a:srgbClr val="000000"/>
              </a:solidFill>
            </a:endParaRPr>
          </a:p>
          <a:p>
            <a:pPr marL="514350" indent="-514350">
              <a:spcBef>
                <a:spcPts val="0"/>
              </a:spcBef>
            </a:pPr>
            <a:endParaRPr lang="en-US" dirty="0" smtClean="0">
              <a:solidFill>
                <a:srgbClr val="000000"/>
              </a:solidFill>
            </a:endParaRPr>
          </a:p>
          <a:p>
            <a:pPr marL="514350" indent="-514350">
              <a:spcBef>
                <a:spcPts val="0"/>
              </a:spcBef>
            </a:pPr>
            <a:endParaRPr lang="en-US" sz="4000" dirty="0" smtClean="0">
              <a:solidFill>
                <a:srgbClr val="000000"/>
              </a:solidFill>
            </a:endParaRPr>
          </a:p>
          <a:p>
            <a:pPr marL="514350" indent="-514350">
              <a:spcBef>
                <a:spcPts val="0"/>
              </a:spcBef>
            </a:pPr>
            <a:r>
              <a:rPr lang="en-US" dirty="0" smtClean="0">
                <a:solidFill>
                  <a:srgbClr val="000000"/>
                </a:solidFill>
              </a:rPr>
              <a:t>			have the same solutions.</a:t>
            </a:r>
            <a:endParaRPr lang="en-US" b="1" dirty="0" smtClean="0">
              <a:solidFill>
                <a:srgbClr val="000000"/>
              </a:solidFill>
            </a:endParaRPr>
          </a:p>
        </p:txBody>
      </p:sp>
      <p:graphicFrame>
        <p:nvGraphicFramePr>
          <p:cNvPr id="10" name="Object 6"/>
          <p:cNvGraphicFramePr>
            <a:graphicFrameLocks noChangeAspect="1"/>
          </p:cNvGraphicFramePr>
          <p:nvPr/>
        </p:nvGraphicFramePr>
        <p:xfrm>
          <a:off x="2362200" y="3145366"/>
          <a:ext cx="3949700" cy="2057400"/>
        </p:xfrm>
        <a:graphic>
          <a:graphicData uri="http://schemas.openxmlformats.org/presentationml/2006/ole">
            <mc:AlternateContent xmlns:mc="http://schemas.openxmlformats.org/markup-compatibility/2006">
              <mc:Choice xmlns:v="urn:schemas-microsoft-com:vml" Requires="v">
                <p:oleObj spid="_x0000_s35844" name="Equation" r:id="rId3" imgW="3949560" imgH="2057400" progId="Equation.DSMT4">
                  <p:embed/>
                </p:oleObj>
              </mc:Choice>
              <mc:Fallback>
                <p:oleObj name="Equation" r:id="rId3" imgW="3949560" imgH="20574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3145366"/>
                        <a:ext cx="3949700" cy="205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Solutions to Equations</a:t>
            </a:r>
            <a:endParaRPr lang="en-US" dirty="0">
              <a:solidFill>
                <a:srgbClr val="1F497D"/>
              </a:solidFill>
            </a:endParaRPr>
          </a:p>
        </p:txBody>
      </p:sp>
      <p:sp>
        <p:nvSpPr>
          <p:cNvPr id="6" name="Content Placeholder 5"/>
          <p:cNvSpPr>
            <a:spLocks noGrp="1"/>
          </p:cNvSpPr>
          <p:nvPr>
            <p:ph idx="1"/>
          </p:nvPr>
        </p:nvSpPr>
        <p:spPr>
          <a:xfrm>
            <a:off x="457200" y="1280160"/>
            <a:ext cx="8229600" cy="2758440"/>
          </a:xfrm>
          <a:solidFill>
            <a:schemeClr val="accent3"/>
          </a:solidFill>
          <a:ln w="28575">
            <a:solidFill>
              <a:srgbClr val="000000"/>
            </a:solidFill>
          </a:ln>
        </p:spPr>
        <p:txBody>
          <a:bodyPr>
            <a:noAutofit/>
          </a:bodyPr>
          <a:lstStyle/>
          <a:p>
            <a:pPr algn="ctr">
              <a:spcBef>
                <a:spcPts val="0"/>
              </a:spcBef>
            </a:pPr>
            <a:r>
              <a:rPr lang="en-US" b="1" dirty="0" smtClean="0">
                <a:solidFill>
                  <a:srgbClr val="000000"/>
                </a:solidFill>
              </a:rPr>
              <a:t>Principles Used in Solving a First Degree-Equation (cont.)</a:t>
            </a:r>
          </a:p>
          <a:p>
            <a:r>
              <a:rPr lang="en-US" dirty="0" smtClean="0">
                <a:solidFill>
                  <a:srgbClr val="000000"/>
                </a:solidFill>
              </a:rPr>
              <a:t>Essentially, these two principles say that if we perform the same operation to both sides of an equation, the resulting equation will have the same solution as the original equation.</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buNone/>
            </a:pPr>
            <a:r>
              <a:rPr lang="en-US" i="0" dirty="0" smtClean="0">
                <a:solidFill>
                  <a:srgbClr val="366092"/>
                </a:solidFill>
              </a:rPr>
              <a:t>Solve the equation </a:t>
            </a:r>
          </a:p>
          <a:p>
            <a:pPr>
              <a:buNone/>
            </a:pPr>
            <a:r>
              <a:rPr lang="en-US" b="1" dirty="0" smtClean="0"/>
              <a:t>Solution</a:t>
            </a:r>
            <a:endParaRPr lang="en-US" b="1" i="0" dirty="0">
              <a:solidFill>
                <a:srgbClr val="366092"/>
              </a:solidFill>
            </a:endParaRPr>
          </a:p>
        </p:txBody>
      </p:sp>
      <p:graphicFrame>
        <p:nvGraphicFramePr>
          <p:cNvPr id="4" name="Object 3"/>
          <p:cNvGraphicFramePr>
            <a:graphicFrameLocks noChangeAspect="1"/>
          </p:cNvGraphicFramePr>
          <p:nvPr/>
        </p:nvGraphicFramePr>
        <p:xfrm>
          <a:off x="3352800" y="1391355"/>
          <a:ext cx="1841500" cy="279400"/>
        </p:xfrm>
        <a:graphic>
          <a:graphicData uri="http://schemas.openxmlformats.org/presentationml/2006/ole">
            <mc:AlternateContent xmlns:mc="http://schemas.openxmlformats.org/markup-compatibility/2006">
              <mc:Choice xmlns:v="urn:schemas-microsoft-com:vml" Requires="v">
                <p:oleObj spid="_x0000_s5127" name="Equation" r:id="rId4" imgW="1841400" imgH="279360" progId="Equation.DSMT4">
                  <p:embed/>
                </p:oleObj>
              </mc:Choice>
              <mc:Fallback>
                <p:oleObj name="Equation" r:id="rId4" imgW="1841400" imgH="27936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1391355"/>
                        <a:ext cx="1841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3" name="Object 3"/>
          <p:cNvGraphicFramePr>
            <a:graphicFrameLocks noChangeAspect="1"/>
          </p:cNvGraphicFramePr>
          <p:nvPr/>
        </p:nvGraphicFramePr>
        <p:xfrm>
          <a:off x="2800350" y="2292350"/>
          <a:ext cx="1752600" cy="279400"/>
        </p:xfrm>
        <a:graphic>
          <a:graphicData uri="http://schemas.openxmlformats.org/presentationml/2006/ole">
            <mc:AlternateContent xmlns:mc="http://schemas.openxmlformats.org/markup-compatibility/2006">
              <mc:Choice xmlns:v="urn:schemas-microsoft-com:vml" Requires="v">
                <p:oleObj spid="_x0000_s5128" name="Equation" r:id="rId6" imgW="1752480" imgH="279360" progId="Equation.DSMT4">
                  <p:embed/>
                </p:oleObj>
              </mc:Choice>
              <mc:Fallback>
                <p:oleObj name="Equation" r:id="rId6" imgW="1752480" imgH="27936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00350" y="2292350"/>
                        <a:ext cx="1752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4" name="Object 4"/>
          <p:cNvGraphicFramePr>
            <a:graphicFrameLocks noChangeAspect="1"/>
          </p:cNvGraphicFramePr>
          <p:nvPr/>
        </p:nvGraphicFramePr>
        <p:xfrm>
          <a:off x="2159000" y="2914650"/>
          <a:ext cx="3060700" cy="279400"/>
        </p:xfrm>
        <a:graphic>
          <a:graphicData uri="http://schemas.openxmlformats.org/presentationml/2006/ole">
            <mc:AlternateContent xmlns:mc="http://schemas.openxmlformats.org/markup-compatibility/2006">
              <mc:Choice xmlns:v="urn:schemas-microsoft-com:vml" Requires="v">
                <p:oleObj spid="_x0000_s5129" name="Equation" r:id="rId8" imgW="3060360" imgH="279360" progId="Equation.DSMT4">
                  <p:embed/>
                </p:oleObj>
              </mc:Choice>
              <mc:Fallback>
                <p:oleObj name="Equation" r:id="rId8" imgW="3060360" imgH="27936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2914650"/>
                        <a:ext cx="3060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2940050" y="3517900"/>
          <a:ext cx="1612900" cy="292100"/>
        </p:xfrm>
        <a:graphic>
          <a:graphicData uri="http://schemas.openxmlformats.org/presentationml/2006/ole">
            <mc:AlternateContent xmlns:mc="http://schemas.openxmlformats.org/markup-compatibility/2006">
              <mc:Choice xmlns:v="urn:schemas-microsoft-com:vml" Requires="v">
                <p:oleObj spid="_x0000_s5130" name="Equation" r:id="rId10" imgW="1612800" imgH="291960" progId="Equation.DSMT4">
                  <p:embed/>
                </p:oleObj>
              </mc:Choice>
              <mc:Fallback>
                <p:oleObj name="Equation" r:id="rId10" imgW="1612800" imgH="291960"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40050" y="3517900"/>
                        <a:ext cx="1612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6"/>
          <p:cNvGraphicFramePr>
            <a:graphicFrameLocks noChangeAspect="1"/>
          </p:cNvGraphicFramePr>
          <p:nvPr/>
        </p:nvGraphicFramePr>
        <p:xfrm>
          <a:off x="3416300" y="4071055"/>
          <a:ext cx="1117600" cy="292100"/>
        </p:xfrm>
        <a:graphic>
          <a:graphicData uri="http://schemas.openxmlformats.org/presentationml/2006/ole">
            <mc:AlternateContent xmlns:mc="http://schemas.openxmlformats.org/markup-compatibility/2006">
              <mc:Choice xmlns:v="urn:schemas-microsoft-com:vml" Requires="v">
                <p:oleObj spid="_x0000_s5131" name="Equation" r:id="rId12" imgW="1117440" imgH="291960" progId="Equation.DSMT4">
                  <p:embed/>
                </p:oleObj>
              </mc:Choice>
              <mc:Fallback>
                <p:oleObj name="Equation" r:id="rId12" imgW="1117440" imgH="291960" progId="Equation.DSMT4">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16300" y="4071055"/>
                        <a:ext cx="1117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5486400" y="2209800"/>
            <a:ext cx="2743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2" name="TextBox 11"/>
          <p:cNvSpPr txBox="1"/>
          <p:nvPr/>
        </p:nvSpPr>
        <p:spPr>
          <a:xfrm>
            <a:off x="5486400" y="2743200"/>
            <a:ext cx="3429000" cy="707886"/>
          </a:xfrm>
          <a:prstGeom prst="rect">
            <a:avLst/>
          </a:prstGeom>
          <a:noFill/>
        </p:spPr>
        <p:txBody>
          <a:bodyPr wrap="square" rtlCol="0">
            <a:spAutoFit/>
          </a:bodyPr>
          <a:lstStyle/>
          <a:p>
            <a:r>
              <a:rPr lang="en-US" sz="2000" dirty="0" smtClean="0">
                <a:solidFill>
                  <a:srgbClr val="008080"/>
                </a:solidFill>
                <a:latin typeface="+mn-lt"/>
              </a:rPr>
              <a:t>Using the Addition Principle,  add </a:t>
            </a:r>
            <a:r>
              <a:rPr lang="en-US" sz="2000" dirty="0" smtClean="0">
                <a:solidFill>
                  <a:srgbClr val="008080"/>
                </a:solidFill>
              </a:rPr>
              <a:t>–</a:t>
            </a:r>
            <a:r>
              <a:rPr lang="en-US" sz="2000" dirty="0" smtClean="0">
                <a:solidFill>
                  <a:srgbClr val="008080"/>
                </a:solidFill>
                <a:latin typeface="+mn-lt"/>
              </a:rPr>
              <a:t>17 to both sides.</a:t>
            </a:r>
            <a:endParaRPr lang="en-US" sz="2000" dirty="0">
              <a:solidFill>
                <a:srgbClr val="008080"/>
              </a:solidFill>
              <a:latin typeface="+mn-lt"/>
            </a:endParaRPr>
          </a:p>
        </p:txBody>
      </p:sp>
      <p:sp>
        <p:nvSpPr>
          <p:cNvPr id="13" name="TextBox 12"/>
          <p:cNvSpPr txBox="1"/>
          <p:nvPr/>
        </p:nvSpPr>
        <p:spPr>
          <a:xfrm>
            <a:off x="5486400" y="4019490"/>
            <a:ext cx="2743200" cy="400110"/>
          </a:xfrm>
          <a:prstGeom prst="rect">
            <a:avLst/>
          </a:prstGeom>
          <a:noFill/>
        </p:spPr>
        <p:txBody>
          <a:bodyPr wrap="square" rtlCol="0">
            <a:spAutoFit/>
          </a:bodyPr>
          <a:lstStyle/>
          <a:p>
            <a:r>
              <a:rPr lang="en-US" sz="2000" dirty="0" smtClean="0">
                <a:solidFill>
                  <a:srgbClr val="008080"/>
                </a:solidFill>
                <a:latin typeface="+mn-lt"/>
              </a:rPr>
              <a:t>Simplify both sides.</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48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8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buNone/>
            </a:pPr>
            <a:r>
              <a:rPr lang="en-US" i="0" dirty="0" smtClean="0">
                <a:solidFill>
                  <a:srgbClr val="366092"/>
                </a:solidFill>
              </a:rPr>
              <a:t>Solve the equation </a:t>
            </a:r>
          </a:p>
          <a:p>
            <a:r>
              <a:rPr lang="en-US" b="1" dirty="0" smtClean="0"/>
              <a:t>Solution</a:t>
            </a:r>
          </a:p>
          <a:p>
            <a:r>
              <a:rPr lang="en-US" dirty="0" smtClean="0"/>
              <a:t>We can divide both sides by 8, as we did in Section 2.7. However, here we show the same results by multiplying </a:t>
            </a:r>
          </a:p>
          <a:p>
            <a:r>
              <a:rPr lang="en-US" dirty="0" smtClean="0"/>
              <a:t>both sides by</a:t>
            </a:r>
            <a:endParaRPr lang="en-US" i="0" dirty="0">
              <a:solidFill>
                <a:srgbClr val="366092"/>
              </a:solidFill>
            </a:endParaRPr>
          </a:p>
        </p:txBody>
      </p:sp>
      <p:graphicFrame>
        <p:nvGraphicFramePr>
          <p:cNvPr id="4" name="Object 3"/>
          <p:cNvGraphicFramePr>
            <a:graphicFrameLocks noChangeAspect="1"/>
          </p:cNvGraphicFramePr>
          <p:nvPr/>
        </p:nvGraphicFramePr>
        <p:xfrm>
          <a:off x="3327400" y="1404938"/>
          <a:ext cx="1333500" cy="355600"/>
        </p:xfrm>
        <a:graphic>
          <a:graphicData uri="http://schemas.openxmlformats.org/presentationml/2006/ole">
            <mc:AlternateContent xmlns:mc="http://schemas.openxmlformats.org/markup-compatibility/2006">
              <mc:Choice xmlns:v="urn:schemas-microsoft-com:vml" Requires="v">
                <p:oleObj spid="_x0000_s7177" name="Equation" r:id="rId4" imgW="1333440" imgH="355320" progId="Equation.DSMT4">
                  <p:embed/>
                </p:oleObj>
              </mc:Choice>
              <mc:Fallback>
                <p:oleObj name="Equation" r:id="rId4" imgW="1333440" imgH="35532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1404938"/>
                        <a:ext cx="13335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8"/>
          <p:cNvGraphicFramePr>
            <a:graphicFrameLocks noChangeAspect="1"/>
          </p:cNvGraphicFramePr>
          <p:nvPr/>
        </p:nvGraphicFramePr>
        <p:xfrm>
          <a:off x="2562578" y="3101622"/>
          <a:ext cx="355600" cy="838200"/>
        </p:xfrm>
        <a:graphic>
          <a:graphicData uri="http://schemas.openxmlformats.org/presentationml/2006/ole">
            <mc:AlternateContent xmlns:mc="http://schemas.openxmlformats.org/markup-compatibility/2006">
              <mc:Choice xmlns:v="urn:schemas-microsoft-com:vml" Requires="v">
                <p:oleObj spid="_x0000_s7178" name="Equation" r:id="rId6" imgW="355320" imgH="838080" progId="Equation.DSMT4">
                  <p:embed/>
                </p:oleObj>
              </mc:Choice>
              <mc:Fallback>
                <p:oleObj name="Equation" r:id="rId6" imgW="355320" imgH="83808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62578" y="3101622"/>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933</TotalTime>
  <Words>639</Words>
  <Application>Microsoft Office PowerPoint</Application>
  <PresentationFormat>On-screen Show (4:3)</PresentationFormat>
  <Paragraphs>149</Paragraphs>
  <Slides>22</Slides>
  <Notes>12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Calibri</vt:lpstr>
      <vt:lpstr>Courier New</vt:lpstr>
      <vt:lpstr>Arial</vt:lpstr>
      <vt:lpstr>Office Theme</vt:lpstr>
      <vt:lpstr>Equation</vt:lpstr>
      <vt:lpstr>Section 4.5</vt:lpstr>
      <vt:lpstr>Objectives</vt:lpstr>
      <vt:lpstr>Solving First-Degree Equations Containing Fractions</vt:lpstr>
      <vt:lpstr>Solving First-Degree Equations Containing Fractions</vt:lpstr>
      <vt:lpstr>Solving First-Degree Equations Containing Fractions</vt:lpstr>
      <vt:lpstr>Solutions to Equations</vt:lpstr>
      <vt:lpstr>Solutions to Equations</vt:lpstr>
      <vt:lpstr>Example 1</vt:lpstr>
      <vt:lpstr>Example 2</vt:lpstr>
      <vt:lpstr>Example 2 (cont.)</vt:lpstr>
      <vt:lpstr>Solving First-Degree Equations Containing Fractions</vt:lpstr>
      <vt:lpstr>Solving First-Degree Equations Containing Fractions</vt:lpstr>
      <vt:lpstr>Example 3</vt:lpstr>
      <vt:lpstr>Example 4</vt:lpstr>
      <vt:lpstr>Solve Fractional Equations</vt:lpstr>
      <vt:lpstr>Example 5</vt:lpstr>
      <vt:lpstr>Example 5 (cont.)</vt:lpstr>
      <vt:lpstr>Example 6</vt:lpstr>
      <vt:lpstr>Example 6 (cont.)</vt:lpstr>
      <vt:lpstr>Example 7</vt:lpstr>
      <vt:lpstr>Example 7 (cont.)</vt:lpstr>
      <vt:lpstr>Example 8</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125</cp:revision>
  <dcterms:created xsi:type="dcterms:W3CDTF">2013-04-26T14:43:13Z</dcterms:created>
  <dcterms:modified xsi:type="dcterms:W3CDTF">2017-08-02T16:28:39Z</dcterms:modified>
</cp:coreProperties>
</file>