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handoutMasterIdLst>
    <p:handoutMasterId r:id="rId41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74" r:id="rId18"/>
    <p:sldId id="275" r:id="rId19"/>
    <p:sldId id="276" r:id="rId20"/>
    <p:sldId id="277" r:id="rId21"/>
    <p:sldId id="278" r:id="rId22"/>
    <p:sldId id="279" r:id="rId23"/>
    <p:sldId id="280" r:id="rId24"/>
    <p:sldId id="281" r:id="rId25"/>
    <p:sldId id="282" r:id="rId26"/>
    <p:sldId id="283" r:id="rId27"/>
    <p:sldId id="284" r:id="rId28"/>
    <p:sldId id="285" r:id="rId29"/>
    <p:sldId id="286" r:id="rId30"/>
    <p:sldId id="287" r:id="rId31"/>
    <p:sldId id="288" r:id="rId32"/>
    <p:sldId id="289" r:id="rId33"/>
    <p:sldId id="290" r:id="rId34"/>
    <p:sldId id="291" r:id="rId35"/>
    <p:sldId id="292" r:id="rId36"/>
    <p:sldId id="293" r:id="rId37"/>
    <p:sldId id="294" r:id="rId38"/>
    <p:sldId id="295" r:id="rId39"/>
    <p:sldId id="296" r:id="rId40"/>
  </p:sldIdLst>
  <p:sldSz cx="9144000" cy="6858000" type="screen4x3"/>
  <p:notesSz cx="6858000" cy="9144000"/>
  <p:embeddedFontLst>
    <p:embeddedFont>
      <p:font typeface="Calibri" panose="020F0502020204030204" pitchFamily="34" charset="0"/>
      <p:regular r:id="rId42"/>
      <p:bold r:id="rId43"/>
      <p:italic r:id="rId44"/>
      <p:boldItalic r:id="rId45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D7D9F"/>
    <a:srgbClr val="0000FF"/>
    <a:srgbClr val="000099"/>
    <a:srgbClr val="000000"/>
    <a:srgbClr val="008080"/>
    <a:srgbClr val="1F497D"/>
    <a:srgbClr val="006666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71" d="100"/>
          <a:sy n="71" d="100"/>
        </p:scale>
        <p:origin x="1680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font" Target="fonts/font1.fntdata"/><Relationship Id="rId47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font" Target="fonts/font4.fntdata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font" Target="fonts/font3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font" Target="fonts/font2.fntdata"/><Relationship Id="rId48" Type="http://schemas.openxmlformats.org/officeDocument/2006/relationships/theme" Target="theme/theme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presProps" Target="presProps.xml"/><Relationship Id="rId20" Type="http://schemas.openxmlformats.org/officeDocument/2006/relationships/slide" Target="slides/slide19.xml"/><Relationship Id="rId41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29.wmf"/><Relationship Id="rId2" Type="http://schemas.openxmlformats.org/officeDocument/2006/relationships/image" Target="../media/image28.wmf"/><Relationship Id="rId1" Type="http://schemas.openxmlformats.org/officeDocument/2006/relationships/image" Target="../media/image27.wmf"/><Relationship Id="rId5" Type="http://schemas.openxmlformats.org/officeDocument/2006/relationships/image" Target="../media/image31.wmf"/><Relationship Id="rId4" Type="http://schemas.openxmlformats.org/officeDocument/2006/relationships/image" Target="../media/image30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4.wmf"/><Relationship Id="rId2" Type="http://schemas.openxmlformats.org/officeDocument/2006/relationships/image" Target="../media/image33.wmf"/><Relationship Id="rId1" Type="http://schemas.openxmlformats.org/officeDocument/2006/relationships/image" Target="../media/image32.wmf"/><Relationship Id="rId4" Type="http://schemas.openxmlformats.org/officeDocument/2006/relationships/image" Target="../media/image35.wmf"/></Relationships>
</file>

<file path=ppt/drawings/_rels/vmlDrawing12.vml.rels><?xml version="1.0" encoding="UTF-8" standalone="yes"?>
<Relationships xmlns="http://schemas.openxmlformats.org/package/2006/relationships"><Relationship Id="rId3" Type="http://schemas.openxmlformats.org/officeDocument/2006/relationships/image" Target="../media/image38.wmf"/><Relationship Id="rId7" Type="http://schemas.openxmlformats.org/officeDocument/2006/relationships/image" Target="../media/image42.wmf"/><Relationship Id="rId2" Type="http://schemas.openxmlformats.org/officeDocument/2006/relationships/image" Target="../media/image37.wmf"/><Relationship Id="rId1" Type="http://schemas.openxmlformats.org/officeDocument/2006/relationships/image" Target="../media/image36.wmf"/><Relationship Id="rId6" Type="http://schemas.openxmlformats.org/officeDocument/2006/relationships/image" Target="../media/image41.wmf"/><Relationship Id="rId5" Type="http://schemas.openxmlformats.org/officeDocument/2006/relationships/image" Target="../media/image40.wmf"/><Relationship Id="rId4" Type="http://schemas.openxmlformats.org/officeDocument/2006/relationships/image" Target="../media/image39.wmf"/></Relationships>
</file>

<file path=ppt/drawings/_rels/vmlDrawing13.vml.rels><?xml version="1.0" encoding="UTF-8" standalone="yes"?>
<Relationships xmlns="http://schemas.openxmlformats.org/package/2006/relationships"><Relationship Id="rId3" Type="http://schemas.openxmlformats.org/officeDocument/2006/relationships/image" Target="../media/image45.wmf"/><Relationship Id="rId2" Type="http://schemas.openxmlformats.org/officeDocument/2006/relationships/image" Target="../media/image44.wmf"/><Relationship Id="rId1" Type="http://schemas.openxmlformats.org/officeDocument/2006/relationships/image" Target="../media/image43.wmf"/></Relationships>
</file>

<file path=ppt/drawings/_rels/vmlDrawing14.vml.rels><?xml version="1.0" encoding="UTF-8" standalone="yes"?>
<Relationships xmlns="http://schemas.openxmlformats.org/package/2006/relationships"><Relationship Id="rId3" Type="http://schemas.openxmlformats.org/officeDocument/2006/relationships/image" Target="../media/image48.wmf"/><Relationship Id="rId2" Type="http://schemas.openxmlformats.org/officeDocument/2006/relationships/image" Target="../media/image47.wmf"/><Relationship Id="rId1" Type="http://schemas.openxmlformats.org/officeDocument/2006/relationships/image" Target="../media/image46.wmf"/><Relationship Id="rId5" Type="http://schemas.openxmlformats.org/officeDocument/2006/relationships/image" Target="../media/image50.wmf"/><Relationship Id="rId4" Type="http://schemas.openxmlformats.org/officeDocument/2006/relationships/image" Target="../media/image49.wmf"/></Relationships>
</file>

<file path=ppt/drawings/_rels/vmlDrawing15.vml.rels><?xml version="1.0" encoding="UTF-8" standalone="yes"?>
<Relationships xmlns="http://schemas.openxmlformats.org/package/2006/relationships"><Relationship Id="rId1" Type="http://schemas.openxmlformats.org/officeDocument/2006/relationships/image" Target="../media/image51.wmf"/></Relationships>
</file>

<file path=ppt/drawings/_rels/vmlDrawing16.vml.rels><?xml version="1.0" encoding="UTF-8" standalone="yes"?>
<Relationships xmlns="http://schemas.openxmlformats.org/package/2006/relationships"><Relationship Id="rId3" Type="http://schemas.openxmlformats.org/officeDocument/2006/relationships/image" Target="../media/image54.wmf"/><Relationship Id="rId2" Type="http://schemas.openxmlformats.org/officeDocument/2006/relationships/image" Target="../media/image53.wmf"/><Relationship Id="rId1" Type="http://schemas.openxmlformats.org/officeDocument/2006/relationships/image" Target="../media/image52.wmf"/><Relationship Id="rId5" Type="http://schemas.openxmlformats.org/officeDocument/2006/relationships/image" Target="../media/image56.wmf"/><Relationship Id="rId4" Type="http://schemas.openxmlformats.org/officeDocument/2006/relationships/image" Target="../media/image55.wmf"/></Relationships>
</file>

<file path=ppt/drawings/_rels/vmlDrawing17.vml.rels><?xml version="1.0" encoding="UTF-8" standalone="yes"?>
<Relationships xmlns="http://schemas.openxmlformats.org/package/2006/relationships"><Relationship Id="rId1" Type="http://schemas.openxmlformats.org/officeDocument/2006/relationships/image" Target="../media/image57.wmf"/></Relationships>
</file>

<file path=ppt/drawings/_rels/vmlDrawing18.vml.rels><?xml version="1.0" encoding="UTF-8" standalone="yes"?>
<Relationships xmlns="http://schemas.openxmlformats.org/package/2006/relationships"><Relationship Id="rId1" Type="http://schemas.openxmlformats.org/officeDocument/2006/relationships/image" Target="../media/image58.wmf"/></Relationships>
</file>

<file path=ppt/drawings/_rels/vmlDrawing19.vml.rels><?xml version="1.0" encoding="UTF-8" standalone="yes"?>
<Relationships xmlns="http://schemas.openxmlformats.org/package/2006/relationships"><Relationship Id="rId1" Type="http://schemas.openxmlformats.org/officeDocument/2006/relationships/image" Target="../media/image59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wmf"/><Relationship Id="rId1" Type="http://schemas.openxmlformats.org/officeDocument/2006/relationships/image" Target="../media/image3.wmf"/><Relationship Id="rId4" Type="http://schemas.openxmlformats.org/officeDocument/2006/relationships/image" Target="../media/image6.wmf"/></Relationships>
</file>

<file path=ppt/drawings/_rels/vmlDrawing20.vml.rels><?xml version="1.0" encoding="UTF-8" standalone="yes"?>
<Relationships xmlns="http://schemas.openxmlformats.org/package/2006/relationships"><Relationship Id="rId1" Type="http://schemas.openxmlformats.org/officeDocument/2006/relationships/image" Target="../media/image60.wmf"/></Relationships>
</file>

<file path=ppt/drawings/_rels/vmlDrawing21.vml.rels><?xml version="1.0" encoding="UTF-8" standalone="yes"?>
<Relationships xmlns="http://schemas.openxmlformats.org/package/2006/relationships"><Relationship Id="rId3" Type="http://schemas.openxmlformats.org/officeDocument/2006/relationships/image" Target="../media/image63.wmf"/><Relationship Id="rId2" Type="http://schemas.openxmlformats.org/officeDocument/2006/relationships/image" Target="../media/image62.wmf"/><Relationship Id="rId1" Type="http://schemas.openxmlformats.org/officeDocument/2006/relationships/image" Target="../media/image61.wmf"/><Relationship Id="rId6" Type="http://schemas.openxmlformats.org/officeDocument/2006/relationships/image" Target="../media/image66.wmf"/><Relationship Id="rId5" Type="http://schemas.openxmlformats.org/officeDocument/2006/relationships/image" Target="../media/image65.wmf"/><Relationship Id="rId4" Type="http://schemas.openxmlformats.org/officeDocument/2006/relationships/image" Target="../media/image64.wmf"/></Relationships>
</file>

<file path=ppt/drawings/_rels/vmlDrawing22.vml.rels><?xml version="1.0" encoding="UTF-8" standalone="yes"?>
<Relationships xmlns="http://schemas.openxmlformats.org/package/2006/relationships"><Relationship Id="rId3" Type="http://schemas.openxmlformats.org/officeDocument/2006/relationships/image" Target="../media/image72.wmf"/><Relationship Id="rId2" Type="http://schemas.openxmlformats.org/officeDocument/2006/relationships/image" Target="../media/image71.wmf"/><Relationship Id="rId1" Type="http://schemas.openxmlformats.org/officeDocument/2006/relationships/image" Target="../media/image70.wmf"/><Relationship Id="rId6" Type="http://schemas.openxmlformats.org/officeDocument/2006/relationships/image" Target="../media/image75.wmf"/><Relationship Id="rId5" Type="http://schemas.openxmlformats.org/officeDocument/2006/relationships/image" Target="../media/image74.wmf"/><Relationship Id="rId4" Type="http://schemas.openxmlformats.org/officeDocument/2006/relationships/image" Target="../media/image73.wmf"/></Relationships>
</file>

<file path=ppt/drawings/_rels/vmlDrawing23.vml.rels><?xml version="1.0" encoding="UTF-8" standalone="yes"?>
<Relationships xmlns="http://schemas.openxmlformats.org/package/2006/relationships"><Relationship Id="rId8" Type="http://schemas.openxmlformats.org/officeDocument/2006/relationships/image" Target="../media/image83.wmf"/><Relationship Id="rId3" Type="http://schemas.openxmlformats.org/officeDocument/2006/relationships/image" Target="../media/image78.wmf"/><Relationship Id="rId7" Type="http://schemas.openxmlformats.org/officeDocument/2006/relationships/image" Target="../media/image82.wmf"/><Relationship Id="rId2" Type="http://schemas.openxmlformats.org/officeDocument/2006/relationships/image" Target="../media/image77.wmf"/><Relationship Id="rId1" Type="http://schemas.openxmlformats.org/officeDocument/2006/relationships/image" Target="../media/image76.wmf"/><Relationship Id="rId6" Type="http://schemas.openxmlformats.org/officeDocument/2006/relationships/image" Target="../media/image81.wmf"/><Relationship Id="rId5" Type="http://schemas.openxmlformats.org/officeDocument/2006/relationships/image" Target="../media/image80.wmf"/><Relationship Id="rId4" Type="http://schemas.openxmlformats.org/officeDocument/2006/relationships/image" Target="../media/image79.wmf"/></Relationships>
</file>

<file path=ppt/drawings/_rels/vmlDrawing24.vml.rels><?xml version="1.0" encoding="UTF-8" standalone="yes"?>
<Relationships xmlns="http://schemas.openxmlformats.org/package/2006/relationships"><Relationship Id="rId1" Type="http://schemas.openxmlformats.org/officeDocument/2006/relationships/image" Target="../media/image84.wmf"/></Relationships>
</file>

<file path=ppt/drawings/_rels/vmlDrawing25.vml.rels><?xml version="1.0" encoding="UTF-8" standalone="yes"?>
<Relationships xmlns="http://schemas.openxmlformats.org/package/2006/relationships"><Relationship Id="rId2" Type="http://schemas.openxmlformats.org/officeDocument/2006/relationships/image" Target="../media/image87.wmf"/><Relationship Id="rId1" Type="http://schemas.openxmlformats.org/officeDocument/2006/relationships/image" Target="../media/image86.wmf"/></Relationships>
</file>

<file path=ppt/drawings/_rels/vmlDrawing26.vml.rels><?xml version="1.0" encoding="UTF-8" standalone="yes"?>
<Relationships xmlns="http://schemas.openxmlformats.org/package/2006/relationships"><Relationship Id="rId3" Type="http://schemas.openxmlformats.org/officeDocument/2006/relationships/image" Target="../media/image90.wmf"/><Relationship Id="rId2" Type="http://schemas.openxmlformats.org/officeDocument/2006/relationships/image" Target="../media/image89.wmf"/><Relationship Id="rId1" Type="http://schemas.openxmlformats.org/officeDocument/2006/relationships/image" Target="../media/image88.wmf"/><Relationship Id="rId4" Type="http://schemas.openxmlformats.org/officeDocument/2006/relationships/image" Target="../media/image91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image" Target="../media/image8.wmf"/><Relationship Id="rId1" Type="http://schemas.openxmlformats.org/officeDocument/2006/relationships/image" Target="../media/image7.wmf"/><Relationship Id="rId4" Type="http://schemas.openxmlformats.org/officeDocument/2006/relationships/image" Target="../media/image10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7" Type="http://schemas.openxmlformats.org/officeDocument/2006/relationships/image" Target="../media/image17.wmf"/><Relationship Id="rId2" Type="http://schemas.openxmlformats.org/officeDocument/2006/relationships/image" Target="../media/image12.wmf"/><Relationship Id="rId1" Type="http://schemas.openxmlformats.org/officeDocument/2006/relationships/image" Target="../media/image11.wmf"/><Relationship Id="rId6" Type="http://schemas.openxmlformats.org/officeDocument/2006/relationships/image" Target="../media/image16.wmf"/><Relationship Id="rId5" Type="http://schemas.openxmlformats.org/officeDocument/2006/relationships/image" Target="../media/image15.wmf"/><Relationship Id="rId4" Type="http://schemas.openxmlformats.org/officeDocument/2006/relationships/image" Target="../media/image14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20.wmf"/><Relationship Id="rId2" Type="http://schemas.openxmlformats.org/officeDocument/2006/relationships/image" Target="../media/image19.wmf"/><Relationship Id="rId1" Type="http://schemas.openxmlformats.org/officeDocument/2006/relationships/image" Target="../media/image18.wmf"/><Relationship Id="rId4" Type="http://schemas.openxmlformats.org/officeDocument/2006/relationships/image" Target="../media/image21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22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23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24.wmf"/></Relationships>
</file>

<file path=ppt/drawings/_rels/vmlDrawing9.vml.rels><?xml version="1.0" encoding="UTF-8" standalone="yes"?>
<Relationships xmlns="http://schemas.openxmlformats.org/package/2006/relationships"><Relationship Id="rId2" Type="http://schemas.openxmlformats.org/officeDocument/2006/relationships/image" Target="../media/image26.wmf"/><Relationship Id="rId1" Type="http://schemas.openxmlformats.org/officeDocument/2006/relationships/image" Target="../media/image25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8/2/2017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10620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</a:t>
            </a:r>
            <a:r>
              <a:rPr lang="en-US" baseline="-25000" dirty="0" smtClean="0">
                <a:solidFill>
                  <a:srgbClr val="2D7D9F"/>
                </a:solidFill>
              </a:rPr>
              <a:t>by </a:t>
            </a:r>
            <a:r>
              <a:rPr lang="en-US" baseline="-25000" dirty="0">
                <a:solidFill>
                  <a:srgbClr val="2D7D9F"/>
                </a:solidFill>
              </a:rPr>
              <a:t>Hawkes Learning 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 smtClean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45683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</a:t>
            </a:r>
            <a:r>
              <a:rPr lang="en-US" baseline="-25000" dirty="0" smtClean="0">
                <a:solidFill>
                  <a:srgbClr val="2D7D9F"/>
                </a:solidFill>
              </a:rPr>
              <a:t>by </a:t>
            </a:r>
            <a:r>
              <a:rPr lang="en-US" baseline="-25000" dirty="0">
                <a:solidFill>
                  <a:srgbClr val="2D7D9F"/>
                </a:solidFill>
              </a:rPr>
              <a:t>Hawkes Learning </a:t>
            </a:r>
            <a:r>
              <a:rPr lang="en-US" baseline="-25000" dirty="0" smtClean="0">
                <a:solidFill>
                  <a:srgbClr val="2D7D9F"/>
                </a:solidFill>
              </a:rPr>
              <a:t>  </a:t>
            </a:r>
            <a:endParaRPr lang="en-US" baseline="-25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wmf"/><Relationship Id="rId3" Type="http://schemas.openxmlformats.org/officeDocument/2006/relationships/oleObject" Target="../embeddings/oleObject17.bin"/><Relationship Id="rId7" Type="http://schemas.openxmlformats.org/officeDocument/2006/relationships/oleObject" Target="../embeddings/oleObject1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9.wmf"/><Relationship Id="rId5" Type="http://schemas.openxmlformats.org/officeDocument/2006/relationships/oleObject" Target="../embeddings/oleObject18.bin"/><Relationship Id="rId10" Type="http://schemas.openxmlformats.org/officeDocument/2006/relationships/image" Target="../media/image21.wmf"/><Relationship Id="rId4" Type="http://schemas.openxmlformats.org/officeDocument/2006/relationships/image" Target="../media/image18.wmf"/><Relationship Id="rId9" Type="http://schemas.openxmlformats.org/officeDocument/2006/relationships/oleObject" Target="../embeddings/oleObject20.bin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4" Type="http://schemas.openxmlformats.org/officeDocument/2006/relationships/image" Target="../media/image22.w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4" Type="http://schemas.openxmlformats.org/officeDocument/2006/relationships/image" Target="../media/image23.w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4" Type="http://schemas.openxmlformats.org/officeDocument/2006/relationships/image" Target="../media/image24.wm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26.wmf"/><Relationship Id="rId5" Type="http://schemas.openxmlformats.org/officeDocument/2006/relationships/oleObject" Target="../embeddings/oleObject25.bin"/><Relationship Id="rId4" Type="http://schemas.openxmlformats.org/officeDocument/2006/relationships/image" Target="../media/image25.wmf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9.wmf"/><Relationship Id="rId3" Type="http://schemas.openxmlformats.org/officeDocument/2006/relationships/oleObject" Target="../embeddings/oleObject26.bin"/><Relationship Id="rId7" Type="http://schemas.openxmlformats.org/officeDocument/2006/relationships/oleObject" Target="../embeddings/oleObject28.bin"/><Relationship Id="rId12" Type="http://schemas.openxmlformats.org/officeDocument/2006/relationships/image" Target="../media/image31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28.wmf"/><Relationship Id="rId11" Type="http://schemas.openxmlformats.org/officeDocument/2006/relationships/oleObject" Target="../embeddings/oleObject30.bin"/><Relationship Id="rId5" Type="http://schemas.openxmlformats.org/officeDocument/2006/relationships/oleObject" Target="../embeddings/oleObject27.bin"/><Relationship Id="rId10" Type="http://schemas.openxmlformats.org/officeDocument/2006/relationships/image" Target="../media/image30.wmf"/><Relationship Id="rId4" Type="http://schemas.openxmlformats.org/officeDocument/2006/relationships/image" Target="../media/image27.wmf"/><Relationship Id="rId9" Type="http://schemas.openxmlformats.org/officeDocument/2006/relationships/oleObject" Target="../embeddings/oleObject29.bin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34.wmf"/><Relationship Id="rId3" Type="http://schemas.openxmlformats.org/officeDocument/2006/relationships/oleObject" Target="../embeddings/oleObject31.bin"/><Relationship Id="rId7" Type="http://schemas.openxmlformats.org/officeDocument/2006/relationships/oleObject" Target="../embeddings/oleObject3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6" Type="http://schemas.openxmlformats.org/officeDocument/2006/relationships/image" Target="../media/image33.wmf"/><Relationship Id="rId5" Type="http://schemas.openxmlformats.org/officeDocument/2006/relationships/oleObject" Target="../embeddings/oleObject32.bin"/><Relationship Id="rId10" Type="http://schemas.openxmlformats.org/officeDocument/2006/relationships/image" Target="../media/image35.wmf"/><Relationship Id="rId4" Type="http://schemas.openxmlformats.org/officeDocument/2006/relationships/image" Target="../media/image32.wmf"/><Relationship Id="rId9" Type="http://schemas.openxmlformats.org/officeDocument/2006/relationships/oleObject" Target="../embeddings/oleObject34.bin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38.wmf"/><Relationship Id="rId13" Type="http://schemas.openxmlformats.org/officeDocument/2006/relationships/oleObject" Target="../embeddings/oleObject40.bin"/><Relationship Id="rId3" Type="http://schemas.openxmlformats.org/officeDocument/2006/relationships/oleObject" Target="../embeddings/oleObject35.bin"/><Relationship Id="rId7" Type="http://schemas.openxmlformats.org/officeDocument/2006/relationships/oleObject" Target="../embeddings/oleObject37.bin"/><Relationship Id="rId12" Type="http://schemas.openxmlformats.org/officeDocument/2006/relationships/image" Target="../media/image40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2.wmf"/><Relationship Id="rId1" Type="http://schemas.openxmlformats.org/officeDocument/2006/relationships/vmlDrawing" Target="../drawings/vmlDrawing12.vml"/><Relationship Id="rId6" Type="http://schemas.openxmlformats.org/officeDocument/2006/relationships/image" Target="../media/image37.wmf"/><Relationship Id="rId11" Type="http://schemas.openxmlformats.org/officeDocument/2006/relationships/oleObject" Target="../embeddings/oleObject39.bin"/><Relationship Id="rId5" Type="http://schemas.openxmlformats.org/officeDocument/2006/relationships/oleObject" Target="../embeddings/oleObject36.bin"/><Relationship Id="rId15" Type="http://schemas.openxmlformats.org/officeDocument/2006/relationships/oleObject" Target="../embeddings/oleObject41.bin"/><Relationship Id="rId10" Type="http://schemas.openxmlformats.org/officeDocument/2006/relationships/image" Target="../media/image39.wmf"/><Relationship Id="rId4" Type="http://schemas.openxmlformats.org/officeDocument/2006/relationships/image" Target="../media/image36.wmf"/><Relationship Id="rId9" Type="http://schemas.openxmlformats.org/officeDocument/2006/relationships/oleObject" Target="../embeddings/oleObject38.bin"/><Relationship Id="rId14" Type="http://schemas.openxmlformats.org/officeDocument/2006/relationships/image" Target="../media/image41.wmf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45.wmf"/><Relationship Id="rId3" Type="http://schemas.openxmlformats.org/officeDocument/2006/relationships/oleObject" Target="../embeddings/oleObject42.bin"/><Relationship Id="rId7" Type="http://schemas.openxmlformats.org/officeDocument/2006/relationships/oleObject" Target="../embeddings/oleObject4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6" Type="http://schemas.openxmlformats.org/officeDocument/2006/relationships/image" Target="../media/image44.wmf"/><Relationship Id="rId5" Type="http://schemas.openxmlformats.org/officeDocument/2006/relationships/oleObject" Target="../embeddings/oleObject43.bin"/><Relationship Id="rId4" Type="http://schemas.openxmlformats.org/officeDocument/2006/relationships/image" Target="../media/image43.wmf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48.wmf"/><Relationship Id="rId3" Type="http://schemas.openxmlformats.org/officeDocument/2006/relationships/oleObject" Target="../embeddings/oleObject45.bin"/><Relationship Id="rId7" Type="http://schemas.openxmlformats.org/officeDocument/2006/relationships/oleObject" Target="../embeddings/oleObject47.bin"/><Relationship Id="rId12" Type="http://schemas.openxmlformats.org/officeDocument/2006/relationships/image" Target="../media/image50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4.vml"/><Relationship Id="rId6" Type="http://schemas.openxmlformats.org/officeDocument/2006/relationships/image" Target="../media/image47.wmf"/><Relationship Id="rId11" Type="http://schemas.openxmlformats.org/officeDocument/2006/relationships/oleObject" Target="../embeddings/oleObject49.bin"/><Relationship Id="rId5" Type="http://schemas.openxmlformats.org/officeDocument/2006/relationships/oleObject" Target="../embeddings/oleObject46.bin"/><Relationship Id="rId10" Type="http://schemas.openxmlformats.org/officeDocument/2006/relationships/image" Target="../media/image49.wmf"/><Relationship Id="rId4" Type="http://schemas.openxmlformats.org/officeDocument/2006/relationships/image" Target="../media/image46.wmf"/><Relationship Id="rId9" Type="http://schemas.openxmlformats.org/officeDocument/2006/relationships/oleObject" Target="../embeddings/oleObject48.bin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5.vml"/><Relationship Id="rId4" Type="http://schemas.openxmlformats.org/officeDocument/2006/relationships/image" Target="../media/image51.wmf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image" Target="../media/image54.wmf"/><Relationship Id="rId3" Type="http://schemas.openxmlformats.org/officeDocument/2006/relationships/oleObject" Target="../embeddings/oleObject51.bin"/><Relationship Id="rId7" Type="http://schemas.openxmlformats.org/officeDocument/2006/relationships/oleObject" Target="../embeddings/oleObject53.bin"/><Relationship Id="rId12" Type="http://schemas.openxmlformats.org/officeDocument/2006/relationships/image" Target="../media/image56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6.vml"/><Relationship Id="rId6" Type="http://schemas.openxmlformats.org/officeDocument/2006/relationships/image" Target="../media/image53.wmf"/><Relationship Id="rId11" Type="http://schemas.openxmlformats.org/officeDocument/2006/relationships/oleObject" Target="../embeddings/oleObject55.bin"/><Relationship Id="rId5" Type="http://schemas.openxmlformats.org/officeDocument/2006/relationships/oleObject" Target="../embeddings/oleObject52.bin"/><Relationship Id="rId10" Type="http://schemas.openxmlformats.org/officeDocument/2006/relationships/image" Target="../media/image55.wmf"/><Relationship Id="rId4" Type="http://schemas.openxmlformats.org/officeDocument/2006/relationships/image" Target="../media/image52.wmf"/><Relationship Id="rId9" Type="http://schemas.openxmlformats.org/officeDocument/2006/relationships/oleObject" Target="../embeddings/oleObject54.bin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7.vml"/><Relationship Id="rId4" Type="http://schemas.openxmlformats.org/officeDocument/2006/relationships/image" Target="../media/image57.wmf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8.vml"/><Relationship Id="rId4" Type="http://schemas.openxmlformats.org/officeDocument/2006/relationships/image" Target="../media/image58.wmf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9.vml"/><Relationship Id="rId4" Type="http://schemas.openxmlformats.org/officeDocument/2006/relationships/image" Target="../media/image59.wmf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0.vml"/><Relationship Id="rId4" Type="http://schemas.openxmlformats.org/officeDocument/2006/relationships/image" Target="../media/image60.wmf"/></Relationships>
</file>

<file path=ppt/slides/_rels/slide28.xml.rels><?xml version="1.0" encoding="UTF-8" standalone="yes"?>
<Relationships xmlns="http://schemas.openxmlformats.org/package/2006/relationships"><Relationship Id="rId8" Type="http://schemas.openxmlformats.org/officeDocument/2006/relationships/image" Target="../media/image63.wmf"/><Relationship Id="rId13" Type="http://schemas.openxmlformats.org/officeDocument/2006/relationships/oleObject" Target="../embeddings/oleObject65.bin"/><Relationship Id="rId3" Type="http://schemas.openxmlformats.org/officeDocument/2006/relationships/oleObject" Target="../embeddings/oleObject60.bin"/><Relationship Id="rId7" Type="http://schemas.openxmlformats.org/officeDocument/2006/relationships/oleObject" Target="../embeddings/oleObject62.bin"/><Relationship Id="rId12" Type="http://schemas.openxmlformats.org/officeDocument/2006/relationships/image" Target="../media/image65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1.vml"/><Relationship Id="rId6" Type="http://schemas.openxmlformats.org/officeDocument/2006/relationships/image" Target="../media/image62.wmf"/><Relationship Id="rId11" Type="http://schemas.openxmlformats.org/officeDocument/2006/relationships/oleObject" Target="../embeddings/oleObject64.bin"/><Relationship Id="rId5" Type="http://schemas.openxmlformats.org/officeDocument/2006/relationships/oleObject" Target="../embeddings/oleObject61.bin"/><Relationship Id="rId10" Type="http://schemas.openxmlformats.org/officeDocument/2006/relationships/image" Target="../media/image64.wmf"/><Relationship Id="rId4" Type="http://schemas.openxmlformats.org/officeDocument/2006/relationships/image" Target="../media/image61.wmf"/><Relationship Id="rId9" Type="http://schemas.openxmlformats.org/officeDocument/2006/relationships/oleObject" Target="../embeddings/oleObject63.bin"/><Relationship Id="rId14" Type="http://schemas.openxmlformats.org/officeDocument/2006/relationships/image" Target="../media/image66.wmf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8.png"/><Relationship Id="rId2" Type="http://schemas.openxmlformats.org/officeDocument/2006/relationships/image" Target="../media/image6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9.png"/></Relationships>
</file>

<file path=ppt/slides/_rels/slide3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2.wmf"/><Relationship Id="rId13" Type="http://schemas.openxmlformats.org/officeDocument/2006/relationships/oleObject" Target="../embeddings/oleObject71.bin"/><Relationship Id="rId3" Type="http://schemas.openxmlformats.org/officeDocument/2006/relationships/oleObject" Target="../embeddings/oleObject66.bin"/><Relationship Id="rId7" Type="http://schemas.openxmlformats.org/officeDocument/2006/relationships/oleObject" Target="../embeddings/oleObject68.bin"/><Relationship Id="rId12" Type="http://schemas.openxmlformats.org/officeDocument/2006/relationships/image" Target="../media/image74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2.vml"/><Relationship Id="rId6" Type="http://schemas.openxmlformats.org/officeDocument/2006/relationships/image" Target="../media/image71.wmf"/><Relationship Id="rId11" Type="http://schemas.openxmlformats.org/officeDocument/2006/relationships/oleObject" Target="../embeddings/oleObject70.bin"/><Relationship Id="rId5" Type="http://schemas.openxmlformats.org/officeDocument/2006/relationships/oleObject" Target="../embeddings/oleObject67.bin"/><Relationship Id="rId10" Type="http://schemas.openxmlformats.org/officeDocument/2006/relationships/image" Target="../media/image73.wmf"/><Relationship Id="rId4" Type="http://schemas.openxmlformats.org/officeDocument/2006/relationships/image" Target="../media/image70.wmf"/><Relationship Id="rId9" Type="http://schemas.openxmlformats.org/officeDocument/2006/relationships/oleObject" Target="../embeddings/oleObject69.bin"/><Relationship Id="rId14" Type="http://schemas.openxmlformats.org/officeDocument/2006/relationships/image" Target="../media/image75.wmf"/></Relationships>
</file>

<file path=ppt/slides/_rels/slide3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8.wmf"/><Relationship Id="rId13" Type="http://schemas.openxmlformats.org/officeDocument/2006/relationships/oleObject" Target="../embeddings/oleObject77.bin"/><Relationship Id="rId18" Type="http://schemas.openxmlformats.org/officeDocument/2006/relationships/image" Target="../media/image83.wmf"/><Relationship Id="rId3" Type="http://schemas.openxmlformats.org/officeDocument/2006/relationships/oleObject" Target="../embeddings/oleObject72.bin"/><Relationship Id="rId7" Type="http://schemas.openxmlformats.org/officeDocument/2006/relationships/oleObject" Target="../embeddings/oleObject74.bin"/><Relationship Id="rId12" Type="http://schemas.openxmlformats.org/officeDocument/2006/relationships/image" Target="../media/image80.wmf"/><Relationship Id="rId17" Type="http://schemas.openxmlformats.org/officeDocument/2006/relationships/oleObject" Target="../embeddings/oleObject79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82.wmf"/><Relationship Id="rId1" Type="http://schemas.openxmlformats.org/officeDocument/2006/relationships/vmlDrawing" Target="../drawings/vmlDrawing23.vml"/><Relationship Id="rId6" Type="http://schemas.openxmlformats.org/officeDocument/2006/relationships/image" Target="../media/image77.wmf"/><Relationship Id="rId11" Type="http://schemas.openxmlformats.org/officeDocument/2006/relationships/oleObject" Target="../embeddings/oleObject76.bin"/><Relationship Id="rId5" Type="http://schemas.openxmlformats.org/officeDocument/2006/relationships/oleObject" Target="../embeddings/oleObject73.bin"/><Relationship Id="rId15" Type="http://schemas.openxmlformats.org/officeDocument/2006/relationships/oleObject" Target="../embeddings/oleObject78.bin"/><Relationship Id="rId10" Type="http://schemas.openxmlformats.org/officeDocument/2006/relationships/image" Target="../media/image79.wmf"/><Relationship Id="rId4" Type="http://schemas.openxmlformats.org/officeDocument/2006/relationships/image" Target="../media/image76.wmf"/><Relationship Id="rId9" Type="http://schemas.openxmlformats.org/officeDocument/2006/relationships/oleObject" Target="../embeddings/oleObject75.bin"/><Relationship Id="rId14" Type="http://schemas.openxmlformats.org/officeDocument/2006/relationships/image" Target="../media/image81.wmf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4.vml"/><Relationship Id="rId4" Type="http://schemas.openxmlformats.org/officeDocument/2006/relationships/image" Target="../media/image84.wmf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5.pn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5.vml"/><Relationship Id="rId6" Type="http://schemas.openxmlformats.org/officeDocument/2006/relationships/image" Target="../media/image87.wmf"/><Relationship Id="rId5" Type="http://schemas.openxmlformats.org/officeDocument/2006/relationships/oleObject" Target="../embeddings/oleObject82.bin"/><Relationship Id="rId4" Type="http://schemas.openxmlformats.org/officeDocument/2006/relationships/image" Target="../media/image86.wmf"/></Relationships>
</file>

<file path=ppt/slides/_rels/slide37.xml.rels><?xml version="1.0" encoding="UTF-8" standalone="yes"?>
<Relationships xmlns="http://schemas.openxmlformats.org/package/2006/relationships"><Relationship Id="rId8" Type="http://schemas.openxmlformats.org/officeDocument/2006/relationships/image" Target="../media/image90.wmf"/><Relationship Id="rId3" Type="http://schemas.openxmlformats.org/officeDocument/2006/relationships/oleObject" Target="../embeddings/oleObject83.bin"/><Relationship Id="rId7" Type="http://schemas.openxmlformats.org/officeDocument/2006/relationships/oleObject" Target="../embeddings/oleObject8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6.vml"/><Relationship Id="rId6" Type="http://schemas.openxmlformats.org/officeDocument/2006/relationships/image" Target="../media/image89.wmf"/><Relationship Id="rId5" Type="http://schemas.openxmlformats.org/officeDocument/2006/relationships/oleObject" Target="../embeddings/oleObject84.bin"/><Relationship Id="rId10" Type="http://schemas.openxmlformats.org/officeDocument/2006/relationships/image" Target="../media/image91.wmf"/><Relationship Id="rId4" Type="http://schemas.openxmlformats.org/officeDocument/2006/relationships/image" Target="../media/image88.wmf"/><Relationship Id="rId9" Type="http://schemas.openxmlformats.org/officeDocument/2006/relationships/oleObject" Target="../embeddings/oleObject86.bin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2.png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wm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wmf"/><Relationship Id="rId3" Type="http://schemas.openxmlformats.org/officeDocument/2006/relationships/oleObject" Target="../embeddings/oleObject2.bin"/><Relationship Id="rId7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4.wmf"/><Relationship Id="rId5" Type="http://schemas.openxmlformats.org/officeDocument/2006/relationships/oleObject" Target="../embeddings/oleObject3.bin"/><Relationship Id="rId10" Type="http://schemas.openxmlformats.org/officeDocument/2006/relationships/image" Target="../media/image6.wmf"/><Relationship Id="rId4" Type="http://schemas.openxmlformats.org/officeDocument/2006/relationships/image" Target="../media/image3.wmf"/><Relationship Id="rId9" Type="http://schemas.openxmlformats.org/officeDocument/2006/relationships/oleObject" Target="../embeddings/oleObject5.bin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wmf"/><Relationship Id="rId3" Type="http://schemas.openxmlformats.org/officeDocument/2006/relationships/oleObject" Target="../embeddings/oleObject6.bin"/><Relationship Id="rId7" Type="http://schemas.openxmlformats.org/officeDocument/2006/relationships/oleObject" Target="../embeddings/oleObject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8.wmf"/><Relationship Id="rId5" Type="http://schemas.openxmlformats.org/officeDocument/2006/relationships/oleObject" Target="../embeddings/oleObject7.bin"/><Relationship Id="rId10" Type="http://schemas.openxmlformats.org/officeDocument/2006/relationships/image" Target="../media/image10.wmf"/><Relationship Id="rId4" Type="http://schemas.openxmlformats.org/officeDocument/2006/relationships/image" Target="../media/image7.wmf"/><Relationship Id="rId9" Type="http://schemas.openxmlformats.org/officeDocument/2006/relationships/oleObject" Target="../embeddings/oleObject9.bin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wmf"/><Relationship Id="rId13" Type="http://schemas.openxmlformats.org/officeDocument/2006/relationships/oleObject" Target="../embeddings/oleObject15.bin"/><Relationship Id="rId3" Type="http://schemas.openxmlformats.org/officeDocument/2006/relationships/oleObject" Target="../embeddings/oleObject10.bin"/><Relationship Id="rId7" Type="http://schemas.openxmlformats.org/officeDocument/2006/relationships/oleObject" Target="../embeddings/oleObject12.bin"/><Relationship Id="rId12" Type="http://schemas.openxmlformats.org/officeDocument/2006/relationships/image" Target="../media/image15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7.wmf"/><Relationship Id="rId1" Type="http://schemas.openxmlformats.org/officeDocument/2006/relationships/vmlDrawing" Target="../drawings/vmlDrawing4.vml"/><Relationship Id="rId6" Type="http://schemas.openxmlformats.org/officeDocument/2006/relationships/image" Target="../media/image12.wmf"/><Relationship Id="rId11" Type="http://schemas.openxmlformats.org/officeDocument/2006/relationships/oleObject" Target="../embeddings/oleObject14.bin"/><Relationship Id="rId5" Type="http://schemas.openxmlformats.org/officeDocument/2006/relationships/oleObject" Target="../embeddings/oleObject11.bin"/><Relationship Id="rId15" Type="http://schemas.openxmlformats.org/officeDocument/2006/relationships/oleObject" Target="../embeddings/oleObject16.bin"/><Relationship Id="rId10" Type="http://schemas.openxmlformats.org/officeDocument/2006/relationships/image" Target="../media/image14.wmf"/><Relationship Id="rId4" Type="http://schemas.openxmlformats.org/officeDocument/2006/relationships/image" Target="../media/image11.wmf"/><Relationship Id="rId9" Type="http://schemas.openxmlformats.org/officeDocument/2006/relationships/oleObject" Target="../embeddings/oleObject13.bin"/><Relationship Id="rId14" Type="http://schemas.openxmlformats.org/officeDocument/2006/relationships/image" Target="../media/image16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 smtClean="0">
                <a:solidFill>
                  <a:srgbClr val="1F497D"/>
                </a:solidFill>
                <a:latin typeface="Arial" charset="0"/>
                <a:cs typeface="Arial" charset="0"/>
              </a:rPr>
              <a:t>Section 4.6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 smtClean="0">
                <a:solidFill>
                  <a:srgbClr val="1F497D"/>
                </a:solidFill>
              </a:rPr>
              <a:t>Solving Equations: Ratios and Proportions</a:t>
            </a:r>
            <a:endParaRPr lang="en-US" b="1" i="1" dirty="0">
              <a:solidFill>
                <a:srgbClr val="1F497D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4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If one die is rolled, the set of possible outcomes can be indicated as </a:t>
            </a:r>
            <a:r>
              <a:rPr lang="en-US" dirty="0" smtClean="0">
                <a:solidFill>
                  <a:srgbClr val="0000FF"/>
                </a:solidFill>
              </a:rPr>
              <a:t>{1, 2, 3, 4, 5, 6}</a:t>
            </a:r>
            <a:r>
              <a:rPr lang="en-US" dirty="0" smtClean="0"/>
              <a:t>. Find the probability that the number showing on top is an odd number.</a:t>
            </a:r>
          </a:p>
          <a:p>
            <a:r>
              <a:rPr lang="en-US" b="1" dirty="0" smtClean="0"/>
              <a:t>Solution</a:t>
            </a:r>
          </a:p>
          <a:p>
            <a:r>
              <a:rPr lang="en-US" dirty="0" smtClean="0"/>
              <a:t>Of the six possibilities there are three odd numbers: namely, 1, 3, 5.</a:t>
            </a:r>
          </a:p>
          <a:p>
            <a:r>
              <a:rPr lang="en-US" dirty="0" smtClean="0"/>
              <a:t>Any of these three numbers is considered a success and</a:t>
            </a:r>
            <a:endParaRPr lang="en-US" dirty="0"/>
          </a:p>
        </p:txBody>
      </p:sp>
      <p:graphicFrame>
        <p:nvGraphicFramePr>
          <p:cNvPr id="7172" name="Object 4"/>
          <p:cNvGraphicFramePr>
            <a:graphicFrameLocks noChangeAspect="1"/>
          </p:cNvGraphicFramePr>
          <p:nvPr/>
        </p:nvGraphicFramePr>
        <p:xfrm>
          <a:off x="1524000" y="4926189"/>
          <a:ext cx="26924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0" name="Equation" r:id="rId3" imgW="2692080" imgH="495000" progId="Equation.DSMT4">
                  <p:embed/>
                </p:oleObj>
              </mc:Choice>
              <mc:Fallback>
                <p:oleObj name="Equation" r:id="rId3" imgW="2692080" imgH="4950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0" y="4926189"/>
                        <a:ext cx="26924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3" name="Object 5"/>
          <p:cNvGraphicFramePr>
            <a:graphicFrameLocks noChangeAspect="1"/>
          </p:cNvGraphicFramePr>
          <p:nvPr/>
        </p:nvGraphicFramePr>
        <p:xfrm>
          <a:off x="4255911" y="4923366"/>
          <a:ext cx="21336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1" name="Equation" r:id="rId5" imgW="2133360" imgH="495000" progId="Equation.DSMT4">
                  <p:embed/>
                </p:oleObj>
              </mc:Choice>
              <mc:Fallback>
                <p:oleObj name="Equation" r:id="rId5" imgW="2133360" imgH="4950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55911" y="4923366"/>
                        <a:ext cx="21336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4" name="Object 6"/>
          <p:cNvGraphicFramePr>
            <a:graphicFrameLocks noChangeAspect="1"/>
          </p:cNvGraphicFramePr>
          <p:nvPr/>
        </p:nvGraphicFramePr>
        <p:xfrm>
          <a:off x="6419144" y="4724400"/>
          <a:ext cx="546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2" name="Equation" r:id="rId7" imgW="545760" imgH="838080" progId="Equation.DSMT4">
                  <p:embed/>
                </p:oleObj>
              </mc:Choice>
              <mc:Fallback>
                <p:oleObj name="Equation" r:id="rId7" imgW="545760" imgH="838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19144" y="4724400"/>
                        <a:ext cx="546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5" name="Object 7"/>
          <p:cNvGraphicFramePr>
            <a:graphicFrameLocks noChangeAspect="1"/>
          </p:cNvGraphicFramePr>
          <p:nvPr/>
        </p:nvGraphicFramePr>
        <p:xfrm>
          <a:off x="7000523" y="4724400"/>
          <a:ext cx="622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3" name="Equation" r:id="rId9" imgW="622080" imgH="838080" progId="Equation.DSMT4">
                  <p:embed/>
                </p:oleObj>
              </mc:Choice>
              <mc:Fallback>
                <p:oleObj name="Equation" r:id="rId9" imgW="622080" imgH="8380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00523" y="4724400"/>
                        <a:ext cx="6223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Understanding Proportions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148840"/>
          </a:xfr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/>
          <a:lstStyle/>
          <a:p>
            <a:pPr algn="ctr"/>
            <a:r>
              <a:rPr lang="en-US" b="1" dirty="0" smtClean="0">
                <a:solidFill>
                  <a:srgbClr val="000000"/>
                </a:solidFill>
              </a:rPr>
              <a:t>Proportion</a:t>
            </a:r>
          </a:p>
          <a:p>
            <a:r>
              <a:rPr lang="en-US" dirty="0" smtClean="0">
                <a:solidFill>
                  <a:srgbClr val="000000"/>
                </a:solidFill>
              </a:rPr>
              <a:t>A </a:t>
            </a:r>
            <a:r>
              <a:rPr lang="en-US" b="1" dirty="0" smtClean="0">
                <a:solidFill>
                  <a:srgbClr val="C00000"/>
                </a:solidFill>
              </a:rPr>
              <a:t>proportion</a:t>
            </a:r>
            <a:r>
              <a:rPr lang="en-US" dirty="0" smtClean="0">
                <a:solidFill>
                  <a:srgbClr val="000000"/>
                </a:solidFill>
              </a:rPr>
              <a:t> is a statement that two ratios are equal. </a:t>
            </a:r>
          </a:p>
          <a:p>
            <a:endParaRPr lang="en-US" sz="1200" dirty="0" smtClean="0">
              <a:solidFill>
                <a:srgbClr val="000000"/>
              </a:solidFill>
            </a:endParaRPr>
          </a:p>
          <a:p>
            <a:r>
              <a:rPr lang="en-US" dirty="0" smtClean="0">
                <a:solidFill>
                  <a:srgbClr val="000000"/>
                </a:solidFill>
              </a:rPr>
              <a:t>In symbols,              is a proportion.</a:t>
            </a:r>
            <a:endParaRPr lang="en-US" dirty="0">
              <a:solidFill>
                <a:srgbClr val="000000"/>
              </a:solidFill>
            </a:endParaRPr>
          </a:p>
        </p:txBody>
      </p:sp>
      <p:graphicFrame>
        <p:nvGraphicFramePr>
          <p:cNvPr id="8194" name="Object 2"/>
          <p:cNvGraphicFramePr>
            <a:graphicFrameLocks noChangeAspect="1"/>
          </p:cNvGraphicFramePr>
          <p:nvPr/>
        </p:nvGraphicFramePr>
        <p:xfrm>
          <a:off x="2256367" y="2384778"/>
          <a:ext cx="901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6" name="Equation" r:id="rId3" imgW="901440" imgH="838080" progId="Equation.DSMT4">
                  <p:embed/>
                </p:oleObj>
              </mc:Choice>
              <mc:Fallback>
                <p:oleObj name="Equation" r:id="rId3" imgW="901440" imgH="8380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56367" y="2384778"/>
                        <a:ext cx="901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Understanding Proportions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987040"/>
          </a:xfr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>
            <a:normAutofit/>
          </a:bodyPr>
          <a:lstStyle/>
          <a:p>
            <a:pPr algn="ctr"/>
            <a:r>
              <a:rPr lang="en-US" b="1" dirty="0" smtClean="0">
                <a:solidFill>
                  <a:srgbClr val="000000"/>
                </a:solidFill>
              </a:rPr>
              <a:t>Means and Extremes</a:t>
            </a:r>
          </a:p>
          <a:p>
            <a:r>
              <a:rPr lang="en-US" dirty="0" smtClean="0">
                <a:solidFill>
                  <a:srgbClr val="000000"/>
                </a:solidFill>
              </a:rPr>
              <a:t>In a true proportion, the product of the extremes is equal to the product of the means. In symbols,</a:t>
            </a:r>
          </a:p>
          <a:p>
            <a:endParaRPr lang="en-US" sz="1000" dirty="0" smtClean="0">
              <a:solidFill>
                <a:srgbClr val="000000"/>
              </a:solidFill>
            </a:endParaRPr>
          </a:p>
          <a:p>
            <a:r>
              <a:rPr lang="en-US" dirty="0" smtClean="0">
                <a:solidFill>
                  <a:srgbClr val="000000"/>
                </a:solidFill>
              </a:rPr>
              <a:t>	 if and only if </a:t>
            </a:r>
            <a:r>
              <a:rPr lang="en-US" b="1" i="1" dirty="0" smtClean="0">
                <a:solidFill>
                  <a:srgbClr val="0000FF"/>
                </a:solidFill>
              </a:rPr>
              <a:t>a</a:t>
            </a:r>
            <a:r>
              <a:rPr lang="en-US" dirty="0" smtClean="0">
                <a:solidFill>
                  <a:srgbClr val="0000FF"/>
                </a:solidFill>
              </a:rPr>
              <a:t> ⋅ </a:t>
            </a:r>
            <a:r>
              <a:rPr lang="en-US" b="1" i="1" dirty="0" smtClean="0">
                <a:solidFill>
                  <a:srgbClr val="0000FF"/>
                </a:solidFill>
              </a:rPr>
              <a:t>d</a:t>
            </a:r>
            <a:r>
              <a:rPr lang="en-US" dirty="0" smtClean="0">
                <a:solidFill>
                  <a:srgbClr val="0000FF"/>
                </a:solidFill>
              </a:rPr>
              <a:t> = </a:t>
            </a:r>
            <a:r>
              <a:rPr lang="en-US" b="1" i="1" dirty="0" smtClean="0">
                <a:solidFill>
                  <a:srgbClr val="0000FF"/>
                </a:solidFill>
              </a:rPr>
              <a:t>b</a:t>
            </a:r>
            <a:r>
              <a:rPr lang="en-US" dirty="0" smtClean="0">
                <a:solidFill>
                  <a:srgbClr val="0000FF"/>
                </a:solidFill>
              </a:rPr>
              <a:t> ⋅ </a:t>
            </a:r>
            <a:r>
              <a:rPr lang="en-US" b="1" i="1" dirty="0" smtClean="0">
                <a:solidFill>
                  <a:srgbClr val="0000FF"/>
                </a:solidFill>
              </a:rPr>
              <a:t>c</a:t>
            </a:r>
            <a:r>
              <a:rPr lang="en-US" dirty="0" smtClean="0">
                <a:solidFill>
                  <a:srgbClr val="0000FF"/>
                </a:solidFill>
              </a:rPr>
              <a:t> </a:t>
            </a:r>
            <a:r>
              <a:rPr lang="en-US" dirty="0" smtClean="0">
                <a:solidFill>
                  <a:srgbClr val="000000"/>
                </a:solidFill>
              </a:rPr>
              <a:t>(where </a:t>
            </a:r>
            <a:r>
              <a:rPr lang="en-US" i="1" dirty="0" smtClean="0">
                <a:solidFill>
                  <a:srgbClr val="000000"/>
                </a:solidFill>
              </a:rPr>
              <a:t>b</a:t>
            </a:r>
            <a:r>
              <a:rPr lang="en-US" dirty="0" smtClean="0">
                <a:solidFill>
                  <a:srgbClr val="000000"/>
                </a:solidFill>
              </a:rPr>
              <a:t> ≠ 0 and          </a:t>
            </a:r>
          </a:p>
          <a:p>
            <a:endParaRPr lang="en-US" sz="1500" i="1" dirty="0" smtClean="0">
              <a:solidFill>
                <a:srgbClr val="000000"/>
              </a:solidFill>
            </a:endParaRPr>
          </a:p>
          <a:p>
            <a:r>
              <a:rPr lang="en-US" i="1" dirty="0" smtClean="0">
                <a:solidFill>
                  <a:srgbClr val="000000"/>
                </a:solidFill>
              </a:rPr>
              <a:t>d </a:t>
            </a:r>
            <a:r>
              <a:rPr lang="en-US" dirty="0" smtClean="0">
                <a:solidFill>
                  <a:srgbClr val="000000"/>
                </a:solidFill>
              </a:rPr>
              <a:t>≠ 0).</a:t>
            </a:r>
            <a:endParaRPr lang="en-US" dirty="0">
              <a:solidFill>
                <a:srgbClr val="000000"/>
              </a:solidFill>
            </a:endParaRPr>
          </a:p>
        </p:txBody>
      </p:sp>
      <p:graphicFrame>
        <p:nvGraphicFramePr>
          <p:cNvPr id="9219" name="Object 3"/>
          <p:cNvGraphicFramePr>
            <a:graphicFrameLocks noChangeAspect="1"/>
          </p:cNvGraphicFramePr>
          <p:nvPr/>
        </p:nvGraphicFramePr>
        <p:xfrm>
          <a:off x="530352" y="2734734"/>
          <a:ext cx="901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1" name="Equation" r:id="rId3" imgW="901440" imgH="838080" progId="Equation.DSMT4">
                  <p:embed/>
                </p:oleObj>
              </mc:Choice>
              <mc:Fallback>
                <p:oleObj name="Equation" r:id="rId3" imgW="901440" imgH="8380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2734734"/>
                        <a:ext cx="901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5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Determine whether each of the following proportions is true or false.</a:t>
            </a:r>
          </a:p>
          <a:p>
            <a:endParaRPr lang="en-US" dirty="0"/>
          </a:p>
        </p:txBody>
      </p:sp>
      <p:graphicFrame>
        <p:nvGraphicFramePr>
          <p:cNvPr id="10242" name="Object 2"/>
          <p:cNvGraphicFramePr>
            <a:graphicFrameLocks noChangeAspect="1"/>
          </p:cNvGraphicFramePr>
          <p:nvPr/>
        </p:nvGraphicFramePr>
        <p:xfrm>
          <a:off x="530352" y="2425700"/>
          <a:ext cx="6235700" cy="168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4" name="Equation" r:id="rId3" imgW="6235560" imgH="1688760" progId="Equation.DSMT4">
                  <p:embed/>
                </p:oleObj>
              </mc:Choice>
              <mc:Fallback>
                <p:oleObj name="Equation" r:id="rId3" imgW="6235560" imgH="168876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2425700"/>
                        <a:ext cx="6235700" cy="1689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5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tabLst>
                <a:tab pos="519113" algn="l"/>
              </a:tabLst>
            </a:pPr>
            <a:r>
              <a:rPr lang="en-US" b="1" dirty="0" smtClean="0"/>
              <a:t>Solutions</a:t>
            </a:r>
          </a:p>
          <a:p>
            <a:pPr marL="514350" indent="-514350">
              <a:tabLst>
                <a:tab pos="519113" algn="l"/>
              </a:tabLst>
            </a:pPr>
            <a:r>
              <a:rPr lang="en-US" b="1" dirty="0" smtClean="0"/>
              <a:t>a.	</a:t>
            </a:r>
            <a:r>
              <a:rPr lang="en-US" dirty="0" smtClean="0"/>
              <a:t>For the proportion</a:t>
            </a:r>
          </a:p>
          <a:p>
            <a:pPr marL="514350" indent="-514350">
              <a:tabLst>
                <a:tab pos="519113" algn="l"/>
              </a:tabLst>
            </a:pPr>
            <a:endParaRPr lang="en-US" sz="800" dirty="0" smtClean="0"/>
          </a:p>
          <a:p>
            <a:pPr marL="514350" indent="-514350">
              <a:tabLst>
                <a:tab pos="519113" algn="l"/>
              </a:tabLst>
            </a:pPr>
            <a:r>
              <a:rPr lang="en-US" dirty="0" smtClean="0"/>
              <a:t>	the product of the extremes is 6 × 20 = 120, and</a:t>
            </a:r>
          </a:p>
          <a:p>
            <a:pPr>
              <a:tabLst>
                <a:tab pos="519113" algn="l"/>
              </a:tabLst>
            </a:pPr>
            <a:r>
              <a:rPr lang="en-US" dirty="0" smtClean="0"/>
              <a:t>	the product of the means is 8 × 15 = 120.</a:t>
            </a:r>
          </a:p>
          <a:p>
            <a:pPr>
              <a:tabLst>
                <a:tab pos="519113" algn="l"/>
              </a:tabLst>
            </a:pPr>
            <a:r>
              <a:rPr lang="en-US" dirty="0" smtClean="0"/>
              <a:t>	Since the product of the extremes is equal to the </a:t>
            </a:r>
          </a:p>
          <a:p>
            <a:pPr>
              <a:tabLst>
                <a:tab pos="519113" algn="l"/>
              </a:tabLst>
            </a:pPr>
            <a:endParaRPr lang="en-US" sz="500" dirty="0" smtClean="0"/>
          </a:p>
          <a:p>
            <a:pPr>
              <a:tabLst>
                <a:tab pos="519113" algn="l"/>
              </a:tabLst>
            </a:pPr>
            <a:r>
              <a:rPr lang="en-US" dirty="0" smtClean="0"/>
              <a:t>	product of the means, the proportion</a:t>
            </a:r>
          </a:p>
          <a:p>
            <a:pPr>
              <a:tabLst>
                <a:tab pos="519113" algn="l"/>
              </a:tabLst>
            </a:pPr>
            <a:r>
              <a:rPr lang="en-US" dirty="0" smtClean="0"/>
              <a:t>	is </a:t>
            </a:r>
            <a:r>
              <a:rPr lang="en-US" dirty="0" smtClean="0">
                <a:solidFill>
                  <a:srgbClr val="FF0000"/>
                </a:solidFill>
              </a:rPr>
              <a:t>true</a:t>
            </a:r>
            <a:r>
              <a:rPr lang="en-US" dirty="0" smtClean="0"/>
              <a:t>.</a:t>
            </a:r>
            <a:endParaRPr lang="en-US" dirty="0"/>
          </a:p>
        </p:txBody>
      </p:sp>
      <p:graphicFrame>
        <p:nvGraphicFramePr>
          <p:cNvPr id="11266" name="Object 2"/>
          <p:cNvGraphicFramePr>
            <a:graphicFrameLocks noChangeAspect="1"/>
          </p:cNvGraphicFramePr>
          <p:nvPr/>
        </p:nvGraphicFramePr>
        <p:xfrm>
          <a:off x="3857978" y="1636890"/>
          <a:ext cx="1117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0" name="Equation" r:id="rId3" imgW="1117440" imgH="838080" progId="Equation.DSMT4">
                  <p:embed/>
                </p:oleObj>
              </mc:Choice>
              <mc:Fallback>
                <p:oleObj name="Equation" r:id="rId3" imgW="1117440" imgH="8380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57978" y="1636890"/>
                        <a:ext cx="11176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67" name="Object 3"/>
          <p:cNvGraphicFramePr>
            <a:graphicFrameLocks noChangeAspect="1"/>
          </p:cNvGraphicFramePr>
          <p:nvPr/>
        </p:nvGraphicFramePr>
        <p:xfrm>
          <a:off x="6616700" y="3942645"/>
          <a:ext cx="1003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1" name="Equation" r:id="rId5" imgW="1002960" imgH="838080" progId="Equation.DSMT4">
                  <p:embed/>
                </p:oleObj>
              </mc:Choice>
              <mc:Fallback>
                <p:oleObj name="Equation" r:id="rId5" imgW="1002960" imgH="8380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16700" y="3942645"/>
                        <a:ext cx="10033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5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tabLst>
                <a:tab pos="463550" algn="l"/>
              </a:tabLst>
            </a:pPr>
            <a:r>
              <a:rPr lang="en-US" b="1" dirty="0" smtClean="0"/>
              <a:t>b.	</a:t>
            </a:r>
            <a:r>
              <a:rPr lang="en-US" dirty="0" smtClean="0"/>
              <a:t>For the proportion		   the calculations </a:t>
            </a:r>
          </a:p>
          <a:p>
            <a:pPr>
              <a:tabLst>
                <a:tab pos="463550" algn="l"/>
              </a:tabLst>
            </a:pPr>
            <a:endParaRPr lang="en-US" sz="800" dirty="0" smtClean="0"/>
          </a:p>
          <a:p>
            <a:pPr>
              <a:tabLst>
                <a:tab pos="463550" algn="l"/>
              </a:tabLst>
            </a:pPr>
            <a:r>
              <a:rPr lang="en-US" dirty="0" smtClean="0"/>
              <a:t>	shown here could easily be performed with a 	calculator.</a:t>
            </a:r>
          </a:p>
          <a:p>
            <a:pPr>
              <a:tabLst>
                <a:tab pos="463550" algn="l"/>
              </a:tabLst>
            </a:pPr>
            <a:r>
              <a:rPr lang="en-US" dirty="0" smtClean="0"/>
              <a:t>	The product of the extremes:</a:t>
            </a:r>
            <a:endParaRPr lang="en-US" dirty="0"/>
          </a:p>
        </p:txBody>
      </p:sp>
      <p:graphicFrame>
        <p:nvGraphicFramePr>
          <p:cNvPr id="12290" name="Object 2"/>
          <p:cNvGraphicFramePr>
            <a:graphicFrameLocks noChangeAspect="1"/>
          </p:cNvGraphicFramePr>
          <p:nvPr/>
        </p:nvGraphicFramePr>
        <p:xfrm>
          <a:off x="3810000" y="1143000"/>
          <a:ext cx="1447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1" name="Equation" r:id="rId3" imgW="1447560" imgH="838080" progId="Equation.DSMT4">
                  <p:embed/>
                </p:oleObj>
              </mc:Choice>
              <mc:Fallback>
                <p:oleObj name="Equation" r:id="rId3" imgW="1447560" imgH="8380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0" y="1143000"/>
                        <a:ext cx="1447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2" name="Object 4"/>
          <p:cNvGraphicFramePr>
            <a:graphicFrameLocks noChangeAspect="1"/>
          </p:cNvGraphicFramePr>
          <p:nvPr/>
        </p:nvGraphicFramePr>
        <p:xfrm>
          <a:off x="3962400" y="3429000"/>
          <a:ext cx="1028700" cy="977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2" name="Equation" r:id="rId5" imgW="1028520" imgH="977760" progId="Equation.DSMT4">
                  <p:embed/>
                </p:oleObj>
              </mc:Choice>
              <mc:Fallback>
                <p:oleObj name="Equation" r:id="rId5" imgW="1028520" imgH="9777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62400" y="3429000"/>
                        <a:ext cx="1028700" cy="977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3" name="Object 5"/>
          <p:cNvGraphicFramePr>
            <a:graphicFrameLocks noChangeAspect="1"/>
          </p:cNvGraphicFramePr>
          <p:nvPr/>
        </p:nvGraphicFramePr>
        <p:xfrm>
          <a:off x="4399845" y="4442178"/>
          <a:ext cx="558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3" name="Equation" r:id="rId7" imgW="558720" imgH="291960" progId="Equation.DSMT4">
                  <p:embed/>
                </p:oleObj>
              </mc:Choice>
              <mc:Fallback>
                <p:oleObj name="Equation" r:id="rId7" imgW="558720" imgH="2919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99845" y="4442178"/>
                        <a:ext cx="5588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4" name="Object 6"/>
          <p:cNvGraphicFramePr>
            <a:graphicFrameLocks noChangeAspect="1"/>
          </p:cNvGraphicFramePr>
          <p:nvPr/>
        </p:nvGraphicFramePr>
        <p:xfrm>
          <a:off x="3984978" y="4831645"/>
          <a:ext cx="9906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4" name="Equation" r:id="rId9" imgW="990360" imgH="495000" progId="Equation.DSMT4">
                  <p:embed/>
                </p:oleObj>
              </mc:Choice>
              <mc:Fallback>
                <p:oleObj name="Equation" r:id="rId9" imgW="990360" imgH="4950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84978" y="4831645"/>
                        <a:ext cx="9906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5" name="Object 7"/>
          <p:cNvGraphicFramePr>
            <a:graphicFrameLocks noChangeAspect="1"/>
          </p:cNvGraphicFramePr>
          <p:nvPr/>
        </p:nvGraphicFramePr>
        <p:xfrm>
          <a:off x="4004733" y="5407378"/>
          <a:ext cx="10033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5" name="Equation" r:id="rId11" imgW="1002960" imgH="330120" progId="Equation.DSMT4">
                  <p:embed/>
                </p:oleObj>
              </mc:Choice>
              <mc:Fallback>
                <p:oleObj name="Equation" r:id="rId11" imgW="1002960" imgH="33012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04733" y="5407378"/>
                        <a:ext cx="1003300" cy="330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5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tabLst>
                <a:tab pos="463550" algn="l"/>
              </a:tabLst>
            </a:pPr>
            <a:r>
              <a:rPr lang="en-US" dirty="0" smtClean="0"/>
              <a:t>	The product of the means:</a:t>
            </a:r>
          </a:p>
          <a:p>
            <a:pPr>
              <a:tabLst>
                <a:tab pos="463550" algn="l"/>
              </a:tabLst>
            </a:pPr>
            <a:endParaRPr lang="en-US" dirty="0" smtClean="0"/>
          </a:p>
          <a:p>
            <a:pPr>
              <a:tabLst>
                <a:tab pos="463550" algn="l"/>
              </a:tabLst>
            </a:pPr>
            <a:endParaRPr lang="en-US" dirty="0" smtClean="0"/>
          </a:p>
          <a:p>
            <a:pPr>
              <a:tabLst>
                <a:tab pos="463550" algn="l"/>
              </a:tabLst>
            </a:pPr>
            <a:endParaRPr lang="en-US" dirty="0" smtClean="0"/>
          </a:p>
          <a:p>
            <a:pPr>
              <a:tabLst>
                <a:tab pos="463550" algn="l"/>
              </a:tabLst>
            </a:pPr>
            <a:endParaRPr lang="en-US" dirty="0" smtClean="0"/>
          </a:p>
          <a:p>
            <a:pPr>
              <a:tabLst>
                <a:tab pos="463550" algn="l"/>
              </a:tabLst>
            </a:pPr>
            <a:endParaRPr lang="en-US" dirty="0" smtClean="0"/>
          </a:p>
          <a:p>
            <a:pPr>
              <a:tabLst>
                <a:tab pos="463550" algn="l"/>
              </a:tabLst>
            </a:pPr>
            <a:r>
              <a:rPr lang="en-US" dirty="0" smtClean="0"/>
              <a:t>	Since the product of the extremes is equal to the 	product of the means, the proportion is </a:t>
            </a:r>
            <a:r>
              <a:rPr lang="en-US" dirty="0" smtClean="0">
                <a:solidFill>
                  <a:srgbClr val="FF0000"/>
                </a:solidFill>
              </a:rPr>
              <a:t>true</a:t>
            </a:r>
            <a:r>
              <a:rPr lang="en-US" dirty="0" smtClean="0"/>
              <a:t>.</a:t>
            </a:r>
          </a:p>
          <a:p>
            <a:pPr>
              <a:tabLst>
                <a:tab pos="463550" algn="l"/>
              </a:tabLst>
            </a:pPr>
            <a:endParaRPr lang="en-US" dirty="0"/>
          </a:p>
        </p:txBody>
      </p:sp>
      <p:graphicFrame>
        <p:nvGraphicFramePr>
          <p:cNvPr id="13314" name="Object 2"/>
          <p:cNvGraphicFramePr>
            <a:graphicFrameLocks noChangeAspect="1"/>
          </p:cNvGraphicFramePr>
          <p:nvPr/>
        </p:nvGraphicFramePr>
        <p:xfrm>
          <a:off x="3657600" y="2088444"/>
          <a:ext cx="9398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2" name="Equation" r:id="rId3" imgW="939600" imgH="901440" progId="Equation.DSMT4">
                  <p:embed/>
                </p:oleObj>
              </mc:Choice>
              <mc:Fallback>
                <p:oleObj name="Equation" r:id="rId3" imgW="939600" imgH="90144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57600" y="2088444"/>
                        <a:ext cx="9398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5" name="Object 3"/>
          <p:cNvGraphicFramePr>
            <a:graphicFrameLocks noChangeAspect="1"/>
          </p:cNvGraphicFramePr>
          <p:nvPr/>
        </p:nvGraphicFramePr>
        <p:xfrm>
          <a:off x="4038600" y="3079044"/>
          <a:ext cx="558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3" name="Equation" r:id="rId5" imgW="558720" imgH="291960" progId="Equation.DSMT4">
                  <p:embed/>
                </p:oleObj>
              </mc:Choice>
              <mc:Fallback>
                <p:oleObj name="Equation" r:id="rId5" imgW="558720" imgH="29196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38600" y="3079044"/>
                        <a:ext cx="5588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6" name="Object 4"/>
          <p:cNvGraphicFramePr>
            <a:graphicFrameLocks noChangeAspect="1"/>
          </p:cNvGraphicFramePr>
          <p:nvPr/>
        </p:nvGraphicFramePr>
        <p:xfrm>
          <a:off x="3477904" y="3409421"/>
          <a:ext cx="9652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4" name="Equation" r:id="rId7" imgW="965160" imgH="495000" progId="Equation.DSMT4">
                  <p:embed/>
                </p:oleObj>
              </mc:Choice>
              <mc:Fallback>
                <p:oleObj name="Equation" r:id="rId7" imgW="965160" imgH="4950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77904" y="3409421"/>
                        <a:ext cx="9652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7" name="Object 5"/>
          <p:cNvGraphicFramePr>
            <a:graphicFrameLocks noChangeAspect="1"/>
          </p:cNvGraphicFramePr>
          <p:nvPr/>
        </p:nvGraphicFramePr>
        <p:xfrm>
          <a:off x="3592689" y="3937000"/>
          <a:ext cx="10033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5" name="Equation" r:id="rId9" imgW="1002960" imgH="330120" progId="Equation.DSMT4">
                  <p:embed/>
                </p:oleObj>
              </mc:Choice>
              <mc:Fallback>
                <p:oleObj name="Equation" r:id="rId9" imgW="1002960" imgH="33012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92689" y="3937000"/>
                        <a:ext cx="1003300" cy="330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344" name="Object 8"/>
          <p:cNvGraphicFramePr>
            <a:graphicFrameLocks noChangeAspect="1"/>
          </p:cNvGraphicFramePr>
          <p:nvPr/>
        </p:nvGraphicFramePr>
        <p:xfrm>
          <a:off x="4535311" y="4583289"/>
          <a:ext cx="1092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53" name="Equation" r:id="rId3" imgW="1091880" imgH="838080" progId="Equation.DSMT4">
                  <p:embed/>
                </p:oleObj>
              </mc:Choice>
              <mc:Fallback>
                <p:oleObj name="Equation" r:id="rId3" imgW="1091880" imgH="8380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35311" y="4583289"/>
                        <a:ext cx="1092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5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tabLst>
                <a:tab pos="463550" algn="l"/>
              </a:tabLst>
            </a:pPr>
            <a:endParaRPr lang="en-US" b="1" dirty="0" smtClean="0"/>
          </a:p>
          <a:p>
            <a:pPr>
              <a:tabLst>
                <a:tab pos="463550" algn="l"/>
              </a:tabLst>
            </a:pPr>
            <a:r>
              <a:rPr lang="en-US" b="1" dirty="0" smtClean="0"/>
              <a:t>c.	</a:t>
            </a:r>
            <a:r>
              <a:rPr lang="en-US" dirty="0" smtClean="0"/>
              <a:t>For the proportion                      change the means </a:t>
            </a:r>
          </a:p>
          <a:p>
            <a:pPr>
              <a:tabLst>
                <a:tab pos="463550" algn="l"/>
              </a:tabLst>
            </a:pPr>
            <a:endParaRPr lang="en-US" dirty="0" smtClean="0"/>
          </a:p>
          <a:p>
            <a:pPr>
              <a:tabLst>
                <a:tab pos="463550" algn="l"/>
              </a:tabLst>
            </a:pPr>
            <a:r>
              <a:rPr lang="en-US" dirty="0" smtClean="0"/>
              <a:t>	and extremes to improper fraction form and 	multiply:</a:t>
            </a:r>
          </a:p>
          <a:p>
            <a:pPr>
              <a:tabLst>
                <a:tab pos="463550" algn="l"/>
              </a:tabLst>
            </a:pPr>
            <a:r>
              <a:rPr lang="en-US" dirty="0" smtClean="0"/>
              <a:t>	The product of the means is </a:t>
            </a:r>
            <a:endParaRPr lang="en-US" dirty="0"/>
          </a:p>
        </p:txBody>
      </p:sp>
      <p:graphicFrame>
        <p:nvGraphicFramePr>
          <p:cNvPr id="14338" name="Object 2"/>
          <p:cNvGraphicFramePr>
            <a:graphicFrameLocks noChangeAspect="1"/>
          </p:cNvGraphicFramePr>
          <p:nvPr/>
        </p:nvGraphicFramePr>
        <p:xfrm>
          <a:off x="3810000" y="1241778"/>
          <a:ext cx="1524000" cy="168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54" name="Equation" r:id="rId5" imgW="1523880" imgH="1688760" progId="Equation.DSMT4">
                  <p:embed/>
                </p:oleObj>
              </mc:Choice>
              <mc:Fallback>
                <p:oleObj name="Equation" r:id="rId5" imgW="1523880" imgH="168876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0" y="1241778"/>
                        <a:ext cx="1524000" cy="1689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6" name="Straight Connector 5"/>
          <p:cNvCxnSpPr/>
          <p:nvPr/>
        </p:nvCxnSpPr>
        <p:spPr>
          <a:xfrm rot="5400000" flipH="1" flipV="1">
            <a:off x="5223933" y="4659489"/>
            <a:ext cx="3810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 rot="5400000" flipH="1" flipV="1">
            <a:off x="4735689" y="5159022"/>
            <a:ext cx="3810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4340" name="Object 4"/>
          <p:cNvGraphicFramePr>
            <a:graphicFrameLocks noChangeAspect="1"/>
          </p:cNvGraphicFramePr>
          <p:nvPr/>
        </p:nvGraphicFramePr>
        <p:xfrm>
          <a:off x="4953000" y="5410200"/>
          <a:ext cx="139700" cy="203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55" name="Equation" r:id="rId7" imgW="139680" imgH="203040" progId="Equation.DSMT4">
                  <p:embed/>
                </p:oleObj>
              </mc:Choice>
              <mc:Fallback>
                <p:oleObj name="Equation" r:id="rId7" imgW="139680" imgH="20304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53000" y="5410200"/>
                        <a:ext cx="139700" cy="203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1" name="Object 5"/>
          <p:cNvGraphicFramePr>
            <a:graphicFrameLocks noChangeAspect="1"/>
          </p:cNvGraphicFramePr>
          <p:nvPr/>
        </p:nvGraphicFramePr>
        <p:xfrm>
          <a:off x="5190067" y="4397022"/>
          <a:ext cx="2540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56" name="Equation" r:id="rId9" imgW="253800" imgH="215640" progId="Equation.DSMT4">
                  <p:embed/>
                </p:oleObj>
              </mc:Choice>
              <mc:Fallback>
                <p:oleObj name="Equation" r:id="rId9" imgW="253800" imgH="21564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90067" y="4397022"/>
                        <a:ext cx="254000" cy="215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2" name="Object 6"/>
          <p:cNvGraphicFramePr>
            <a:graphicFrameLocks noChangeAspect="1"/>
          </p:cNvGraphicFramePr>
          <p:nvPr/>
        </p:nvGraphicFramePr>
        <p:xfrm>
          <a:off x="2350911" y="4583289"/>
          <a:ext cx="1028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57" name="Equation" r:id="rId11" imgW="1028520" imgH="838080" progId="Equation.DSMT4">
                  <p:embed/>
                </p:oleObj>
              </mc:Choice>
              <mc:Fallback>
                <p:oleObj name="Equation" r:id="rId11" imgW="1028520" imgH="838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50911" y="4583289"/>
                        <a:ext cx="1028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3" name="Object 7"/>
          <p:cNvGraphicFramePr>
            <a:graphicFrameLocks noChangeAspect="1"/>
          </p:cNvGraphicFramePr>
          <p:nvPr/>
        </p:nvGraphicFramePr>
        <p:xfrm>
          <a:off x="3409245" y="4583289"/>
          <a:ext cx="1092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58" name="Equation" r:id="rId13" imgW="1091880" imgH="838080" progId="Equation.DSMT4">
                  <p:embed/>
                </p:oleObj>
              </mc:Choice>
              <mc:Fallback>
                <p:oleObj name="Equation" r:id="rId13" imgW="1091880" imgH="8380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09245" y="4583289"/>
                        <a:ext cx="1092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5" name="Object 9"/>
          <p:cNvGraphicFramePr>
            <a:graphicFrameLocks noChangeAspect="1"/>
          </p:cNvGraphicFramePr>
          <p:nvPr/>
        </p:nvGraphicFramePr>
        <p:xfrm>
          <a:off x="5662789" y="4572000"/>
          <a:ext cx="825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59" name="Equation" r:id="rId15" imgW="825480" imgH="838080" progId="Equation.DSMT4">
                  <p:embed/>
                </p:oleObj>
              </mc:Choice>
              <mc:Fallback>
                <p:oleObj name="Equation" r:id="rId15" imgW="825480" imgH="8380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62789" y="4572000"/>
                        <a:ext cx="825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5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and the product of the extremes is</a:t>
            </a:r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Since the product of the extremes is equal to the product of the means, the proportion is </a:t>
            </a:r>
            <a:r>
              <a:rPr lang="en-US" dirty="0" smtClean="0">
                <a:solidFill>
                  <a:srgbClr val="FF0000"/>
                </a:solidFill>
              </a:rPr>
              <a:t>true</a:t>
            </a:r>
            <a:r>
              <a:rPr lang="en-US" dirty="0" smtClean="0"/>
              <a:t>.</a:t>
            </a:r>
            <a:endParaRPr lang="en-US" dirty="0"/>
          </a:p>
        </p:txBody>
      </p:sp>
      <p:graphicFrame>
        <p:nvGraphicFramePr>
          <p:cNvPr id="15364" name="Object 4"/>
          <p:cNvGraphicFramePr>
            <a:graphicFrameLocks noChangeAspect="1"/>
          </p:cNvGraphicFramePr>
          <p:nvPr/>
        </p:nvGraphicFramePr>
        <p:xfrm>
          <a:off x="3214512" y="1871133"/>
          <a:ext cx="787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70" name="Equation" r:id="rId3" imgW="787320" imgH="838080" progId="Equation.DSMT4">
                  <p:embed/>
                </p:oleObj>
              </mc:Choice>
              <mc:Fallback>
                <p:oleObj name="Equation" r:id="rId3" imgW="787320" imgH="838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14512" y="1871133"/>
                        <a:ext cx="787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5" name="Object 5"/>
          <p:cNvGraphicFramePr>
            <a:graphicFrameLocks noChangeAspect="1"/>
          </p:cNvGraphicFramePr>
          <p:nvPr/>
        </p:nvGraphicFramePr>
        <p:xfrm>
          <a:off x="4027311" y="1871133"/>
          <a:ext cx="1066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71" name="Equation" r:id="rId5" imgW="1066680" imgH="838080" progId="Equation.DSMT4">
                  <p:embed/>
                </p:oleObj>
              </mc:Choice>
              <mc:Fallback>
                <p:oleObj name="Equation" r:id="rId5" imgW="106668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27311" y="1871133"/>
                        <a:ext cx="1066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6" name="Object 6"/>
          <p:cNvGraphicFramePr>
            <a:graphicFrameLocks noChangeAspect="1"/>
          </p:cNvGraphicFramePr>
          <p:nvPr/>
        </p:nvGraphicFramePr>
        <p:xfrm>
          <a:off x="5123745" y="1862667"/>
          <a:ext cx="800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72" name="Equation" r:id="rId7" imgW="799920" imgH="838080" progId="Equation.DSMT4">
                  <p:embed/>
                </p:oleObj>
              </mc:Choice>
              <mc:Fallback>
                <p:oleObj name="Equation" r:id="rId7" imgW="799920" imgH="838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23745" y="1862667"/>
                        <a:ext cx="800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Applications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444240"/>
          </a:xfr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>
            <a:normAutofit lnSpcReduction="10000"/>
          </a:bodyPr>
          <a:lstStyle/>
          <a:p>
            <a:pPr algn="ctr"/>
            <a:r>
              <a:rPr lang="en-US" b="1" dirty="0" smtClean="0">
                <a:solidFill>
                  <a:srgbClr val="000000"/>
                </a:solidFill>
              </a:rPr>
              <a:t>Solving for the Unknown Term in a Proportion</a:t>
            </a:r>
          </a:p>
          <a:p>
            <a:pPr>
              <a:tabLst>
                <a:tab pos="463550" algn="l"/>
              </a:tabLst>
            </a:pPr>
            <a:r>
              <a:rPr lang="en-US" b="1" dirty="0" smtClean="0">
                <a:solidFill>
                  <a:srgbClr val="000000"/>
                </a:solidFill>
              </a:rPr>
              <a:t>1.</a:t>
            </a:r>
            <a:r>
              <a:rPr lang="en-US" dirty="0" smtClean="0">
                <a:solidFill>
                  <a:srgbClr val="000000"/>
                </a:solidFill>
              </a:rPr>
              <a:t>	</a:t>
            </a:r>
            <a:r>
              <a:rPr lang="en-US" b="1" dirty="0" smtClean="0">
                <a:solidFill>
                  <a:srgbClr val="C00000"/>
                </a:solidFill>
              </a:rPr>
              <a:t>If the unknown term is in a denominator</a:t>
            </a:r>
            <a:r>
              <a:rPr lang="en-US" dirty="0" smtClean="0">
                <a:solidFill>
                  <a:srgbClr val="000000"/>
                </a:solidFill>
              </a:rPr>
              <a:t>, solve by 	setting the product of the means equal to the 	product of the extremes and then solving the 	resulting equation.</a:t>
            </a:r>
          </a:p>
          <a:p>
            <a:pPr>
              <a:tabLst>
                <a:tab pos="463550" algn="l"/>
              </a:tabLst>
            </a:pPr>
            <a:r>
              <a:rPr lang="en-US" b="1" dirty="0" smtClean="0">
                <a:solidFill>
                  <a:srgbClr val="000000"/>
                </a:solidFill>
              </a:rPr>
              <a:t>2.</a:t>
            </a:r>
            <a:r>
              <a:rPr lang="en-US" dirty="0" smtClean="0">
                <a:solidFill>
                  <a:srgbClr val="000000"/>
                </a:solidFill>
              </a:rPr>
              <a:t>	</a:t>
            </a:r>
            <a:r>
              <a:rPr lang="en-US" b="1" dirty="0" smtClean="0">
                <a:solidFill>
                  <a:srgbClr val="C00000"/>
                </a:solidFill>
              </a:rPr>
              <a:t>If the unknown term is in a numerator</a:t>
            </a:r>
            <a:r>
              <a:rPr lang="en-US" dirty="0" smtClean="0">
                <a:solidFill>
                  <a:srgbClr val="000000"/>
                </a:solidFill>
              </a:rPr>
              <a:t>, solve the 	proportion directly by multiplying both sides by the 	reciprocal of the denominator as in Section 3.6.</a:t>
            </a:r>
            <a:endParaRPr lang="en-US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Objectives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Courier New" pitchFamily="49" charset="0"/>
              <a:buChar char="o"/>
              <a:tabLst>
                <a:tab pos="463550" algn="l"/>
              </a:tabLst>
            </a:pPr>
            <a:r>
              <a:rPr lang="en-US" dirty="0" smtClean="0"/>
              <a:t>	Understand the meaning of the term </a:t>
            </a:r>
            <a:r>
              <a:rPr lang="en-US" b="1" dirty="0" smtClean="0"/>
              <a:t>ratio</a:t>
            </a:r>
            <a:r>
              <a:rPr lang="en-US" dirty="0" smtClean="0"/>
              <a:t>.</a:t>
            </a:r>
          </a:p>
          <a:p>
            <a:pPr>
              <a:buFont typeface="Courier New" pitchFamily="49" charset="0"/>
              <a:buChar char="o"/>
              <a:tabLst>
                <a:tab pos="463550" algn="l"/>
              </a:tabLst>
            </a:pPr>
            <a:r>
              <a:rPr lang="en-US" dirty="0" smtClean="0"/>
              <a:t>	Become familiar with the basic concepts related to 	</a:t>
            </a:r>
            <a:r>
              <a:rPr lang="en-US" b="1" dirty="0" smtClean="0"/>
              <a:t>probability</a:t>
            </a:r>
            <a:r>
              <a:rPr lang="en-US" dirty="0" smtClean="0"/>
              <a:t>.</a:t>
            </a:r>
          </a:p>
          <a:p>
            <a:pPr>
              <a:buFont typeface="Courier New" pitchFamily="49" charset="0"/>
              <a:buChar char="o"/>
              <a:tabLst>
                <a:tab pos="463550" algn="l"/>
              </a:tabLst>
            </a:pPr>
            <a:r>
              <a:rPr lang="en-US" dirty="0" smtClean="0"/>
              <a:t>	Understand that a </a:t>
            </a:r>
            <a:r>
              <a:rPr lang="en-US" b="1" dirty="0" smtClean="0"/>
              <a:t>proportion</a:t>
            </a:r>
            <a:r>
              <a:rPr lang="en-US" dirty="0" smtClean="0"/>
              <a:t> is an equation.</a:t>
            </a:r>
          </a:p>
          <a:p>
            <a:pPr>
              <a:buFont typeface="Courier New" pitchFamily="49" charset="0"/>
              <a:buChar char="o"/>
              <a:tabLst>
                <a:tab pos="463550" algn="l"/>
              </a:tabLst>
            </a:pPr>
            <a:r>
              <a:rPr lang="en-US" dirty="0" smtClean="0"/>
              <a:t>	Know the meanings of the terms </a:t>
            </a:r>
            <a:r>
              <a:rPr lang="en-US" b="1" dirty="0" smtClean="0"/>
              <a:t>means</a:t>
            </a:r>
            <a:r>
              <a:rPr lang="en-US" dirty="0" smtClean="0"/>
              <a:t> and 	</a:t>
            </a:r>
            <a:r>
              <a:rPr lang="en-US" b="1" dirty="0" smtClean="0"/>
              <a:t>extremes</a:t>
            </a:r>
            <a:r>
              <a:rPr lang="en-US" dirty="0" smtClean="0"/>
              <a:t>.</a:t>
            </a:r>
          </a:p>
          <a:p>
            <a:pPr>
              <a:buFont typeface="Courier New" pitchFamily="49" charset="0"/>
              <a:buChar char="o"/>
              <a:tabLst>
                <a:tab pos="463550" algn="l"/>
              </a:tabLst>
            </a:pPr>
            <a:r>
              <a:rPr lang="en-US" dirty="0" smtClean="0"/>
              <a:t>	Know how to solve for the unknown term in a 	proportion.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6389" name="Object 5"/>
          <p:cNvGraphicFramePr>
            <a:graphicFrameLocks noChangeAspect="1"/>
          </p:cNvGraphicFramePr>
          <p:nvPr/>
        </p:nvGraphicFramePr>
        <p:xfrm>
          <a:off x="2722033" y="4670778"/>
          <a:ext cx="1409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96" name="Equation" r:id="rId3" imgW="1409400" imgH="838080" progId="Equation.DSMT4">
                  <p:embed/>
                </p:oleObj>
              </mc:Choice>
              <mc:Fallback>
                <p:oleObj name="Equation" r:id="rId3" imgW="140940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22033" y="4670778"/>
                        <a:ext cx="1409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6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Find the unknown term in the following proportion:</a:t>
            </a:r>
          </a:p>
          <a:p>
            <a:endParaRPr lang="en-US" sz="800" dirty="0" smtClean="0">
              <a:solidFill>
                <a:schemeClr val="tx1"/>
              </a:solidFill>
            </a:endParaRPr>
          </a:p>
          <a:p>
            <a:r>
              <a:rPr lang="en-US" dirty="0" smtClean="0">
                <a:solidFill>
                  <a:schemeClr val="tx1"/>
                </a:solidFill>
              </a:rPr>
              <a:t>	       (In this case, the unknown term is in the </a:t>
            </a:r>
          </a:p>
          <a:p>
            <a:endParaRPr lang="en-US" sz="800" dirty="0" smtClean="0">
              <a:solidFill>
                <a:schemeClr val="tx1"/>
              </a:solidFill>
            </a:endParaRPr>
          </a:p>
          <a:p>
            <a:r>
              <a:rPr lang="en-US" dirty="0" smtClean="0">
                <a:solidFill>
                  <a:schemeClr val="tx1"/>
                </a:solidFill>
              </a:rPr>
              <a:t>denominator.)</a:t>
            </a:r>
          </a:p>
          <a:p>
            <a:r>
              <a:rPr lang="en-US" b="1" dirty="0" smtClean="0"/>
              <a:t>Solution</a:t>
            </a: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16386" name="Object 2"/>
          <p:cNvGraphicFramePr>
            <a:graphicFrameLocks noChangeAspect="1"/>
          </p:cNvGraphicFramePr>
          <p:nvPr/>
        </p:nvGraphicFramePr>
        <p:xfrm>
          <a:off x="564444" y="1783644"/>
          <a:ext cx="1320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97" name="Equation" r:id="rId5" imgW="1320480" imgH="838080" progId="Equation.DSMT4">
                  <p:embed/>
                </p:oleObj>
              </mc:Choice>
              <mc:Fallback>
                <p:oleObj name="Equation" r:id="rId5" imgW="1320480" imgH="8380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4444" y="1783644"/>
                        <a:ext cx="1320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87" name="Object 3"/>
          <p:cNvGraphicFramePr>
            <a:graphicFrameLocks noChangeAspect="1"/>
          </p:cNvGraphicFramePr>
          <p:nvPr/>
        </p:nvGraphicFramePr>
        <p:xfrm>
          <a:off x="2554111" y="3146778"/>
          <a:ext cx="1231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98" name="Equation" r:id="rId7" imgW="1231560" imgH="838080" progId="Equation.DSMT4">
                  <p:embed/>
                </p:oleObj>
              </mc:Choice>
              <mc:Fallback>
                <p:oleObj name="Equation" r:id="rId7" imgW="1231560" imgH="8380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54111" y="3146778"/>
                        <a:ext cx="1231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88" name="Object 4"/>
          <p:cNvGraphicFramePr>
            <a:graphicFrameLocks noChangeAspect="1"/>
          </p:cNvGraphicFramePr>
          <p:nvPr/>
        </p:nvGraphicFramePr>
        <p:xfrm>
          <a:off x="2743200" y="4114800"/>
          <a:ext cx="17272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99" name="Equation" r:id="rId9" imgW="1726920" imgH="469800" progId="Equation.DSMT4">
                  <p:embed/>
                </p:oleObj>
              </mc:Choice>
              <mc:Fallback>
                <p:oleObj name="Equation" r:id="rId9" imgW="1726920" imgH="4698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3200" y="4114800"/>
                        <a:ext cx="17272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90" name="Object 6"/>
          <p:cNvGraphicFramePr>
            <a:graphicFrameLocks noChangeAspect="1"/>
          </p:cNvGraphicFramePr>
          <p:nvPr/>
        </p:nvGraphicFramePr>
        <p:xfrm>
          <a:off x="2957689" y="5607756"/>
          <a:ext cx="939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00" name="Equation" r:id="rId11" imgW="939600" imgH="291960" progId="Equation.DSMT4">
                  <p:embed/>
                </p:oleObj>
              </mc:Choice>
              <mc:Fallback>
                <p:oleObj name="Equation" r:id="rId11" imgW="939600" imgH="2919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57689" y="5607756"/>
                        <a:ext cx="9398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Rectangle 8"/>
          <p:cNvSpPr/>
          <p:nvPr/>
        </p:nvSpPr>
        <p:spPr>
          <a:xfrm>
            <a:off x="5017911" y="3429000"/>
            <a:ext cx="242412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>
                <a:solidFill>
                  <a:srgbClr val="008080"/>
                </a:solidFill>
              </a:rPr>
              <a:t>Write the proportion.</a:t>
            </a:r>
            <a:endParaRPr lang="en-US" sz="2000" dirty="0">
              <a:solidFill>
                <a:srgbClr val="008080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5017911" y="4038600"/>
            <a:ext cx="38100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smtClean="0">
                <a:solidFill>
                  <a:srgbClr val="008080"/>
                </a:solidFill>
              </a:rPr>
              <a:t>Write the product of the extremes equal to the product of the means.</a:t>
            </a:r>
            <a:endParaRPr lang="en-US" sz="2000" dirty="0">
              <a:solidFill>
                <a:srgbClr val="008080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5017911" y="4953000"/>
            <a:ext cx="220118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>
                <a:solidFill>
                  <a:srgbClr val="008080"/>
                </a:solidFill>
              </a:rPr>
              <a:t>Solve the equation.</a:t>
            </a:r>
            <a:endParaRPr lang="en-US" sz="2000" dirty="0">
              <a:solidFill>
                <a:srgbClr val="008080"/>
              </a:solidFill>
            </a:endParaRPr>
          </a:p>
        </p:txBody>
      </p:sp>
      <p:cxnSp>
        <p:nvCxnSpPr>
          <p:cNvPr id="12" name="Straight Connector 11"/>
          <p:cNvCxnSpPr/>
          <p:nvPr/>
        </p:nvCxnSpPr>
        <p:spPr>
          <a:xfrm rot="5400000" flipH="1" flipV="1">
            <a:off x="2667000" y="4755444"/>
            <a:ext cx="3810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rot="5400000" flipH="1" flipV="1">
            <a:off x="2777067" y="5226756"/>
            <a:ext cx="3810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1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Completion Example 7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sz="800" dirty="0" smtClean="0"/>
          </a:p>
          <a:p>
            <a:r>
              <a:rPr lang="en-US" dirty="0" smtClean="0"/>
              <a:t>Find the value of </a:t>
            </a:r>
            <a:r>
              <a:rPr lang="en-US" i="1" dirty="0" smtClean="0"/>
              <a:t>x</a:t>
            </a:r>
            <a:r>
              <a:rPr lang="en-US" dirty="0" smtClean="0"/>
              <a:t> if                  (In this case the </a:t>
            </a:r>
          </a:p>
          <a:p>
            <a:endParaRPr lang="en-US" sz="500" dirty="0" smtClean="0"/>
          </a:p>
          <a:p>
            <a:r>
              <a:rPr lang="en-US" dirty="0" smtClean="0"/>
              <a:t>unknown term is in the numerator.)</a:t>
            </a:r>
          </a:p>
          <a:p>
            <a:r>
              <a:rPr lang="en-US" b="1" dirty="0" smtClean="0"/>
              <a:t>Solution</a:t>
            </a:r>
          </a:p>
          <a:p>
            <a:r>
              <a:rPr lang="en-US" dirty="0" smtClean="0"/>
              <a:t>Since the unknown term is in the numerator, multiply both sides by 100 and solve the proportion in one step.</a:t>
            </a:r>
            <a:endParaRPr lang="en-US" dirty="0"/>
          </a:p>
        </p:txBody>
      </p:sp>
      <p:graphicFrame>
        <p:nvGraphicFramePr>
          <p:cNvPr id="17410" name="Object 2"/>
          <p:cNvGraphicFramePr>
            <a:graphicFrameLocks noChangeAspect="1"/>
          </p:cNvGraphicFramePr>
          <p:nvPr/>
        </p:nvGraphicFramePr>
        <p:xfrm>
          <a:off x="3540478" y="1317978"/>
          <a:ext cx="1282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12" name="Equation" r:id="rId3" imgW="1282680" imgH="838080" progId="Equation.DSMT4">
                  <p:embed/>
                </p:oleObj>
              </mc:Choice>
              <mc:Fallback>
                <p:oleObj name="Equation" r:id="rId3" imgW="1282680" imgH="8380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40478" y="1317978"/>
                        <a:ext cx="1282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Completion Example 7 (cont.)</a:t>
            </a:r>
            <a:endParaRPr lang="en-US" dirty="0"/>
          </a:p>
        </p:txBody>
      </p:sp>
      <p:graphicFrame>
        <p:nvGraphicFramePr>
          <p:cNvPr id="18434" name="Object 2"/>
          <p:cNvGraphicFramePr>
            <a:graphicFrameLocks noChangeAspect="1"/>
          </p:cNvGraphicFramePr>
          <p:nvPr/>
        </p:nvGraphicFramePr>
        <p:xfrm>
          <a:off x="1219200" y="1676400"/>
          <a:ext cx="3314700" cy="2286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44" name="Equation" r:id="rId3" imgW="3314520" imgH="2286000" progId="Equation.DSMT4">
                  <p:embed/>
                </p:oleObj>
              </mc:Choice>
              <mc:Fallback>
                <p:oleObj name="Equation" r:id="rId3" imgW="3314520" imgH="228600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0" y="1676400"/>
                        <a:ext cx="3314700" cy="2286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Rectangle 4"/>
          <p:cNvSpPr/>
          <p:nvPr/>
        </p:nvSpPr>
        <p:spPr>
          <a:xfrm>
            <a:off x="5017911" y="1924755"/>
            <a:ext cx="242412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>
                <a:solidFill>
                  <a:srgbClr val="006666"/>
                </a:solidFill>
              </a:rPr>
              <a:t>Write the proportion.</a:t>
            </a:r>
            <a:endParaRPr lang="en-US" sz="2000" dirty="0">
              <a:solidFill>
                <a:srgbClr val="006666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996904" y="2971800"/>
            <a:ext cx="376609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>
                <a:solidFill>
                  <a:srgbClr val="006666"/>
                </a:solidFill>
              </a:rPr>
              <a:t>Multiply both sides by _________.</a:t>
            </a:r>
            <a:endParaRPr lang="en-US" sz="2000" dirty="0">
              <a:solidFill>
                <a:srgbClr val="006666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021215" y="3581400"/>
            <a:ext cx="106349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 smtClean="0">
                <a:solidFill>
                  <a:srgbClr val="006666"/>
                </a:solidFill>
              </a:rPr>
              <a:t>Simplify.</a:t>
            </a:r>
            <a:endParaRPr lang="en-US" sz="2000" dirty="0">
              <a:solidFill>
                <a:srgbClr val="006666"/>
              </a:solidFill>
            </a:endParaRPr>
          </a:p>
        </p:txBody>
      </p:sp>
      <p:graphicFrame>
        <p:nvGraphicFramePr>
          <p:cNvPr id="18435" name="Object 3"/>
          <p:cNvGraphicFramePr>
            <a:graphicFrameLocks noChangeAspect="1"/>
          </p:cNvGraphicFramePr>
          <p:nvPr/>
        </p:nvGraphicFramePr>
        <p:xfrm>
          <a:off x="1363134" y="2875845"/>
          <a:ext cx="5461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45" name="Equation" r:id="rId5" imgW="545760" imgH="291960" progId="Equation.DSMT4">
                  <p:embed/>
                </p:oleObj>
              </mc:Choice>
              <mc:Fallback>
                <p:oleObj name="Equation" r:id="rId5" imgW="545760" imgH="29196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63134" y="2875845"/>
                        <a:ext cx="5461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36" name="Object 4"/>
          <p:cNvGraphicFramePr>
            <a:graphicFrameLocks noChangeAspect="1"/>
          </p:cNvGraphicFramePr>
          <p:nvPr/>
        </p:nvGraphicFramePr>
        <p:xfrm>
          <a:off x="3797300" y="2887134"/>
          <a:ext cx="5461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46" name="Equation" r:id="rId7" imgW="545760" imgH="291960" progId="Equation.DSMT4">
                  <p:embed/>
                </p:oleObj>
              </mc:Choice>
              <mc:Fallback>
                <p:oleObj name="Equation" r:id="rId7" imgW="545760" imgH="2919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97300" y="2887134"/>
                        <a:ext cx="5461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37" name="Object 5"/>
          <p:cNvGraphicFramePr>
            <a:graphicFrameLocks noChangeAspect="1"/>
          </p:cNvGraphicFramePr>
          <p:nvPr/>
        </p:nvGraphicFramePr>
        <p:xfrm>
          <a:off x="3456517" y="3594100"/>
          <a:ext cx="381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47" name="Equation" r:id="rId9" imgW="380880" imgH="291960" progId="Equation.DSMT4">
                  <p:embed/>
                </p:oleObj>
              </mc:Choice>
              <mc:Fallback>
                <p:oleObj name="Equation" r:id="rId9" imgW="380880" imgH="2919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56517" y="3594100"/>
                        <a:ext cx="3810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38" name="Object 6"/>
          <p:cNvGraphicFramePr>
            <a:graphicFrameLocks noChangeAspect="1"/>
          </p:cNvGraphicFramePr>
          <p:nvPr/>
        </p:nvGraphicFramePr>
        <p:xfrm>
          <a:off x="7734300" y="2984500"/>
          <a:ext cx="4064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48" name="Equation" r:id="rId11" imgW="406080" imgH="228600" progId="Equation.DSMT4">
                  <p:embed/>
                </p:oleObj>
              </mc:Choice>
              <mc:Fallback>
                <p:oleObj name="Equation" r:id="rId11" imgW="406080" imgH="2286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34300" y="2984500"/>
                        <a:ext cx="406400" cy="228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Applications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206240"/>
          </a:xfr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/>
          <a:lstStyle/>
          <a:p>
            <a:pPr algn="ctr"/>
            <a:r>
              <a:rPr lang="en-US" b="1" dirty="0" smtClean="0">
                <a:solidFill>
                  <a:srgbClr val="000000"/>
                </a:solidFill>
              </a:rPr>
              <a:t>Setting Up a Proportion</a:t>
            </a:r>
          </a:p>
          <a:p>
            <a:r>
              <a:rPr lang="en-US" dirty="0" smtClean="0">
                <a:solidFill>
                  <a:srgbClr val="000000"/>
                </a:solidFill>
              </a:rPr>
              <a:t>Suppose that a car will travel 500 miles on 20 gallons of gas. How far would you expect to travel on 30 gallons of gas?</a:t>
            </a:r>
          </a:p>
          <a:p>
            <a:pPr>
              <a:tabLst>
                <a:tab pos="1603375" algn="l"/>
              </a:tabLst>
            </a:pPr>
            <a:r>
              <a:rPr lang="en-US" b="1" dirty="0" smtClean="0">
                <a:solidFill>
                  <a:srgbClr val="000000"/>
                </a:solidFill>
              </a:rPr>
              <a:t>Pattern A:	</a:t>
            </a:r>
            <a:r>
              <a:rPr lang="en-US" dirty="0" smtClean="0">
                <a:solidFill>
                  <a:srgbClr val="000000"/>
                </a:solidFill>
              </a:rPr>
              <a:t>Each ratio has different units, but they are 	in the same order. For example,</a:t>
            </a:r>
            <a:endParaRPr lang="en-US" dirty="0">
              <a:solidFill>
                <a:srgbClr val="000000"/>
              </a:solidFill>
            </a:endParaRPr>
          </a:p>
        </p:txBody>
      </p:sp>
      <p:graphicFrame>
        <p:nvGraphicFramePr>
          <p:cNvPr id="19458" name="Object 2"/>
          <p:cNvGraphicFramePr>
            <a:graphicFrameLocks noChangeAspect="1"/>
          </p:cNvGraphicFramePr>
          <p:nvPr/>
        </p:nvGraphicFramePr>
        <p:xfrm>
          <a:off x="812800" y="4419600"/>
          <a:ext cx="74422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60" name="Equation" r:id="rId3" imgW="7441920" imgH="901440" progId="Equation.DSMT4">
                  <p:embed/>
                </p:oleObj>
              </mc:Choice>
              <mc:Fallback>
                <p:oleObj name="Equation" r:id="rId3" imgW="7441920" imgH="90144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12800" y="4419600"/>
                        <a:ext cx="74422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Applications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215640"/>
          </a:xfr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/>
          <a:lstStyle/>
          <a:p>
            <a:pPr algn="ctr"/>
            <a:r>
              <a:rPr lang="en-US" b="1" dirty="0" smtClean="0">
                <a:solidFill>
                  <a:srgbClr val="000000"/>
                </a:solidFill>
              </a:rPr>
              <a:t>Setting Up a Proportion (cont.)</a:t>
            </a:r>
          </a:p>
          <a:p>
            <a:pPr>
              <a:tabLst>
                <a:tab pos="1658938" algn="l"/>
              </a:tabLst>
            </a:pPr>
            <a:r>
              <a:rPr lang="en-US" b="1" dirty="0" smtClean="0">
                <a:solidFill>
                  <a:srgbClr val="000000"/>
                </a:solidFill>
              </a:rPr>
              <a:t>Pattern B:	</a:t>
            </a:r>
            <a:r>
              <a:rPr lang="en-US" dirty="0" smtClean="0">
                <a:solidFill>
                  <a:srgbClr val="000000"/>
                </a:solidFill>
              </a:rPr>
              <a:t>Each ratio has the same units, the 	numerators correspond, and the 	denominators correspond. For example,</a:t>
            </a:r>
            <a:endParaRPr lang="en-US" dirty="0">
              <a:solidFill>
                <a:srgbClr val="000000"/>
              </a:solidFill>
            </a:endParaRPr>
          </a:p>
        </p:txBody>
      </p:sp>
      <p:graphicFrame>
        <p:nvGraphicFramePr>
          <p:cNvPr id="20483" name="Object 3"/>
          <p:cNvGraphicFramePr>
            <a:graphicFrameLocks noChangeAspect="1"/>
          </p:cNvGraphicFramePr>
          <p:nvPr/>
        </p:nvGraphicFramePr>
        <p:xfrm>
          <a:off x="984250" y="3429000"/>
          <a:ext cx="73025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85" name="Equation" r:id="rId3" imgW="7302240" imgH="901440" progId="Equation.DSMT4">
                  <p:embed/>
                </p:oleObj>
              </mc:Choice>
              <mc:Fallback>
                <p:oleObj name="Equation" r:id="rId3" imgW="7302240" imgH="90144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84250" y="3429000"/>
                        <a:ext cx="73025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Applications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206240"/>
          </a:xfr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>
            <a:noAutofit/>
          </a:bodyPr>
          <a:lstStyle/>
          <a:p>
            <a:pPr algn="ctr"/>
            <a:r>
              <a:rPr lang="en-US" b="1" dirty="0" smtClean="0">
                <a:solidFill>
                  <a:srgbClr val="000000"/>
                </a:solidFill>
              </a:rPr>
              <a:t>Setting Up a Proportion (cont.)</a:t>
            </a:r>
          </a:p>
          <a:p>
            <a:r>
              <a:rPr lang="en-US" dirty="0" smtClean="0">
                <a:solidFill>
                  <a:srgbClr val="000000"/>
                </a:solidFill>
              </a:rPr>
              <a:t>With every one of the four equations illustrated in Pattern A and Pattern B, setting the product of the extremes equal to the product of the means will give the same equation to be solved, namely,</a:t>
            </a:r>
          </a:p>
          <a:p>
            <a:pPr algn="ctr"/>
            <a:r>
              <a:rPr lang="en-US" dirty="0" smtClean="0">
                <a:solidFill>
                  <a:srgbClr val="0000FF"/>
                </a:solidFill>
              </a:rPr>
              <a:t>20</a:t>
            </a:r>
            <a:r>
              <a:rPr lang="en-US" i="1" dirty="0" smtClean="0">
                <a:solidFill>
                  <a:srgbClr val="0000FF"/>
                </a:solidFill>
              </a:rPr>
              <a:t>x</a:t>
            </a:r>
            <a:r>
              <a:rPr lang="en-US" dirty="0" smtClean="0">
                <a:solidFill>
                  <a:srgbClr val="0000FF"/>
                </a:solidFill>
              </a:rPr>
              <a:t> = 500 × 30</a:t>
            </a:r>
            <a:r>
              <a:rPr lang="en-US" i="1" dirty="0" smtClean="0">
                <a:solidFill>
                  <a:srgbClr val="000000"/>
                </a:solidFill>
              </a:rPr>
              <a:t>.</a:t>
            </a:r>
          </a:p>
          <a:p>
            <a:r>
              <a:rPr lang="en-US" dirty="0" smtClean="0">
                <a:solidFill>
                  <a:srgbClr val="000000"/>
                </a:solidFill>
              </a:rPr>
              <a:t>So you may use the form that occurs to you first. The solution will be the same regardless of the form chosen.</a:t>
            </a:r>
            <a:endParaRPr lang="en-US" b="1" dirty="0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8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tabLst>
                <a:tab pos="1139825" algn="l"/>
              </a:tabLst>
            </a:pPr>
            <a:r>
              <a:rPr lang="en-US" dirty="0" smtClean="0"/>
              <a:t>An architect draws the plans for a building using a scale </a:t>
            </a:r>
          </a:p>
          <a:p>
            <a:pPr>
              <a:lnSpc>
                <a:spcPct val="150000"/>
              </a:lnSpc>
              <a:tabLst>
                <a:tab pos="1139825" algn="l"/>
              </a:tabLst>
            </a:pPr>
            <a:r>
              <a:rPr lang="en-US" dirty="0" smtClean="0"/>
              <a:t>of     inch to represent </a:t>
            </a:r>
            <a:r>
              <a:rPr lang="en-US" dirty="0" smtClean="0">
                <a:solidFill>
                  <a:srgbClr val="0000FF"/>
                </a:solidFill>
              </a:rPr>
              <a:t>10 feet</a:t>
            </a:r>
            <a:r>
              <a:rPr lang="en-US" dirty="0" smtClean="0"/>
              <a:t>. How many feet would </a:t>
            </a:r>
          </a:p>
          <a:p>
            <a:pPr>
              <a:tabLst>
                <a:tab pos="1139825" algn="l"/>
              </a:tabLst>
            </a:pPr>
            <a:r>
              <a:rPr lang="en-US" dirty="0" smtClean="0">
                <a:solidFill>
                  <a:srgbClr val="0000FF"/>
                </a:solidFill>
              </a:rPr>
              <a:t>6 inches </a:t>
            </a:r>
            <a:r>
              <a:rPr lang="en-US" dirty="0" smtClean="0"/>
              <a:t>represent?</a:t>
            </a:r>
          </a:p>
          <a:p>
            <a:pPr>
              <a:tabLst>
                <a:tab pos="1139825" algn="l"/>
              </a:tabLst>
            </a:pPr>
            <a:r>
              <a:rPr lang="en-US" b="1" dirty="0" smtClean="0"/>
              <a:t>Solution</a:t>
            </a:r>
          </a:p>
          <a:p>
            <a:pPr>
              <a:tabLst>
                <a:tab pos="1139825" algn="l"/>
              </a:tabLst>
            </a:pPr>
            <a:r>
              <a:rPr lang="en-US" b="1" dirty="0" smtClean="0"/>
              <a:t>Step 1:	</a:t>
            </a:r>
            <a:r>
              <a:rPr lang="en-US" dirty="0" smtClean="0"/>
              <a:t>Let </a:t>
            </a:r>
            <a:r>
              <a:rPr lang="en-US" i="1" dirty="0" smtClean="0"/>
              <a:t>y</a:t>
            </a:r>
            <a:r>
              <a:rPr lang="en-US" dirty="0" smtClean="0"/>
              <a:t> represent the number of unknown feet.</a:t>
            </a:r>
          </a:p>
          <a:p>
            <a:pPr>
              <a:tabLst>
                <a:tab pos="1139825" algn="l"/>
              </a:tabLst>
            </a:pPr>
            <a:r>
              <a:rPr lang="en-US" b="1" dirty="0" smtClean="0"/>
              <a:t>Step 2:	</a:t>
            </a:r>
            <a:r>
              <a:rPr lang="en-US" dirty="0" smtClean="0"/>
              <a:t>Set up a proportion and label the numerators 	and denominators to be sure that the pattern is 	correct.</a:t>
            </a:r>
            <a:endParaRPr lang="en-US" dirty="0"/>
          </a:p>
        </p:txBody>
      </p:sp>
      <p:graphicFrame>
        <p:nvGraphicFramePr>
          <p:cNvPr id="29697" name="Object 1"/>
          <p:cNvGraphicFramePr>
            <a:graphicFrameLocks noChangeAspect="1"/>
          </p:cNvGraphicFramePr>
          <p:nvPr/>
        </p:nvGraphicFramePr>
        <p:xfrm>
          <a:off x="914400" y="1771936"/>
          <a:ext cx="279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699" name="Equation" r:id="rId3" imgW="279360" imgH="838080" progId="Equation.DSMT4">
                  <p:embed/>
                </p:oleObj>
              </mc:Choice>
              <mc:Fallback>
                <p:oleObj name="Equation" r:id="rId3" imgW="279360" imgH="838080" progId="Equation.DSMT4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1771936"/>
                        <a:ext cx="279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8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tabLst>
                <a:tab pos="1196975" algn="l"/>
              </a:tabLst>
            </a:pPr>
            <a:r>
              <a:rPr lang="en-US" b="1" dirty="0" smtClean="0"/>
              <a:t>Step 3:	</a:t>
            </a:r>
            <a:r>
              <a:rPr lang="en-US" dirty="0" smtClean="0"/>
              <a:t>One such proportion (following Pattern B) is</a:t>
            </a:r>
            <a:endParaRPr lang="en-US" dirty="0"/>
          </a:p>
        </p:txBody>
      </p:sp>
      <p:graphicFrame>
        <p:nvGraphicFramePr>
          <p:cNvPr id="22530" name="Object 2"/>
          <p:cNvGraphicFramePr>
            <a:graphicFrameLocks noChangeAspect="1"/>
          </p:cNvGraphicFramePr>
          <p:nvPr/>
        </p:nvGraphicFramePr>
        <p:xfrm>
          <a:off x="812800" y="2286000"/>
          <a:ext cx="2768600" cy="1295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32" name="Equation" r:id="rId3" imgW="2768400" imgH="1295280" progId="Equation.DSMT4">
                  <p:embed/>
                </p:oleObj>
              </mc:Choice>
              <mc:Fallback>
                <p:oleObj name="Equation" r:id="rId3" imgW="2768400" imgH="12952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12800" y="2286000"/>
                        <a:ext cx="2768600" cy="1295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Rectangle 4"/>
          <p:cNvSpPr/>
          <p:nvPr/>
        </p:nvSpPr>
        <p:spPr>
          <a:xfrm>
            <a:off x="4343400" y="2641937"/>
            <a:ext cx="396240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smtClean="0">
                <a:solidFill>
                  <a:srgbClr val="006666"/>
                </a:solidFill>
              </a:rPr>
              <a:t>Any of the proportions following Pattern A or Pattern B will give the same solution.</a:t>
            </a:r>
            <a:endParaRPr lang="en-US" sz="2000" dirty="0">
              <a:solidFill>
                <a:srgbClr val="006666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8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tabLst>
                <a:tab pos="1196975" algn="l"/>
              </a:tabLst>
            </a:pPr>
            <a:r>
              <a:rPr lang="en-US" b="1" dirty="0" smtClean="0"/>
              <a:t>Step 4:	</a:t>
            </a:r>
            <a:r>
              <a:rPr lang="en-US" dirty="0" smtClean="0"/>
              <a:t>Solve the proportion:</a:t>
            </a:r>
          </a:p>
        </p:txBody>
      </p:sp>
      <p:graphicFrame>
        <p:nvGraphicFramePr>
          <p:cNvPr id="23554" name="Object 2"/>
          <p:cNvGraphicFramePr>
            <a:graphicFrameLocks noChangeAspect="1"/>
          </p:cNvGraphicFramePr>
          <p:nvPr/>
        </p:nvGraphicFramePr>
        <p:xfrm>
          <a:off x="2673350" y="1905000"/>
          <a:ext cx="2692400" cy="1295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66" name="Equation" r:id="rId3" imgW="2692080" imgH="1295280" progId="Equation.DSMT4">
                  <p:embed/>
                </p:oleObj>
              </mc:Choice>
              <mc:Fallback>
                <p:oleObj name="Equation" r:id="rId3" imgW="2692080" imgH="12952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73350" y="1905000"/>
                        <a:ext cx="2692400" cy="1295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55" name="Object 3"/>
          <p:cNvGraphicFramePr>
            <a:graphicFrameLocks noChangeAspect="1"/>
          </p:cNvGraphicFramePr>
          <p:nvPr/>
        </p:nvGraphicFramePr>
        <p:xfrm>
          <a:off x="3471333" y="3200400"/>
          <a:ext cx="1485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67" name="Equation" r:id="rId5" imgW="1485720" imgH="838080" progId="Equation.DSMT4">
                  <p:embed/>
                </p:oleObj>
              </mc:Choice>
              <mc:Fallback>
                <p:oleObj name="Equation" r:id="rId5" imgW="1485720" imgH="8380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71333" y="3200400"/>
                        <a:ext cx="1485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56" name="Object 4"/>
          <p:cNvGraphicFramePr>
            <a:graphicFrameLocks noChangeAspect="1"/>
          </p:cNvGraphicFramePr>
          <p:nvPr/>
        </p:nvGraphicFramePr>
        <p:xfrm>
          <a:off x="3079044" y="4241800"/>
          <a:ext cx="2336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68" name="Equation" r:id="rId7" imgW="2336760" imgH="838080" progId="Equation.DSMT4">
                  <p:embed/>
                </p:oleObj>
              </mc:Choice>
              <mc:Fallback>
                <p:oleObj name="Equation" r:id="rId7" imgW="2336760" imgH="838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79044" y="4241800"/>
                        <a:ext cx="2336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57" name="Object 5"/>
          <p:cNvGraphicFramePr>
            <a:graphicFrameLocks noChangeAspect="1"/>
          </p:cNvGraphicFramePr>
          <p:nvPr/>
        </p:nvGraphicFramePr>
        <p:xfrm>
          <a:off x="3733800" y="5359400"/>
          <a:ext cx="9906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69" name="Equation" r:id="rId9" imgW="990360" imgH="355320" progId="Equation.DSMT4">
                  <p:embed/>
                </p:oleObj>
              </mc:Choice>
              <mc:Fallback>
                <p:oleObj name="Equation" r:id="rId9" imgW="990360" imgH="35532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33800" y="5359400"/>
                        <a:ext cx="9906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8" name="Straight Connector 7"/>
          <p:cNvCxnSpPr/>
          <p:nvPr/>
        </p:nvCxnSpPr>
        <p:spPr>
          <a:xfrm rot="5400000" flipH="1" flipV="1">
            <a:off x="3417711" y="4800600"/>
            <a:ext cx="3810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rot="5400000" flipH="1" flipV="1">
            <a:off x="3016956" y="4800600"/>
            <a:ext cx="3810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rot="5400000" flipH="1" flipV="1">
            <a:off x="3025422" y="4309533"/>
            <a:ext cx="3810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rot="5400000" flipH="1" flipV="1">
            <a:off x="3417711" y="4312356"/>
            <a:ext cx="3810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5334000" y="4168914"/>
            <a:ext cx="3657600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smtClean="0">
                <a:solidFill>
                  <a:srgbClr val="008080"/>
                </a:solidFill>
              </a:rPr>
              <a:t>Multiply both sides by </a:t>
            </a:r>
          </a:p>
          <a:p>
            <a:endParaRPr lang="en-US" sz="1000" dirty="0" smtClean="0">
              <a:solidFill>
                <a:srgbClr val="008080"/>
              </a:solidFill>
            </a:endParaRPr>
          </a:p>
          <a:p>
            <a:r>
              <a:rPr lang="en-US" sz="2000" dirty="0" smtClean="0">
                <a:solidFill>
                  <a:srgbClr val="008080"/>
                </a:solidFill>
              </a:rPr>
              <a:t>the reciprocal of </a:t>
            </a:r>
            <a:endParaRPr lang="en-US" sz="2000" dirty="0">
              <a:solidFill>
                <a:srgbClr val="008080"/>
              </a:solidFill>
            </a:endParaRPr>
          </a:p>
        </p:txBody>
      </p:sp>
      <p:graphicFrame>
        <p:nvGraphicFramePr>
          <p:cNvPr id="23558" name="Object 6"/>
          <p:cNvGraphicFramePr>
            <a:graphicFrameLocks noChangeAspect="1"/>
          </p:cNvGraphicFramePr>
          <p:nvPr/>
        </p:nvGraphicFramePr>
        <p:xfrm>
          <a:off x="7785100" y="4056944"/>
          <a:ext cx="2921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70" name="Equation" r:id="rId11" imgW="291960" imgH="622080" progId="Equation.DSMT4">
                  <p:embed/>
                </p:oleObj>
              </mc:Choice>
              <mc:Fallback>
                <p:oleObj name="Equation" r:id="rId11" imgW="291960" imgH="622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85100" y="4056944"/>
                        <a:ext cx="2921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59" name="Object 7"/>
          <p:cNvGraphicFramePr>
            <a:graphicFrameLocks noChangeAspect="1"/>
          </p:cNvGraphicFramePr>
          <p:nvPr/>
        </p:nvGraphicFramePr>
        <p:xfrm>
          <a:off x="7222067" y="4529667"/>
          <a:ext cx="2794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71" name="Equation" r:id="rId13" imgW="279360" imgH="622080" progId="Equation.DSMT4">
                  <p:embed/>
                </p:oleObj>
              </mc:Choice>
              <mc:Fallback>
                <p:oleObj name="Equation" r:id="rId13" imgW="279360" imgH="6220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22067" y="4529667"/>
                        <a:ext cx="2794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8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tabLst>
                <a:tab pos="1196975" algn="l"/>
              </a:tabLst>
            </a:pPr>
            <a:r>
              <a:rPr lang="en-US" dirty="0" smtClean="0"/>
              <a:t>Therefore, on the architect’s drawing, 6 inches represents 80 feet.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Objectives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Courier New" pitchFamily="49" charset="0"/>
              <a:buChar char="o"/>
              <a:tabLst>
                <a:tab pos="463550" algn="l"/>
              </a:tabLst>
            </a:pPr>
            <a:r>
              <a:rPr lang="en-US" dirty="0" smtClean="0"/>
              <a:t>	Learn how to solve word problems and problems in 	geometry by setting up and solving proportions with 	unknown terms.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Applications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072640"/>
          </a:xfr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/>
          <a:lstStyle/>
          <a:p>
            <a:pPr algn="ctr">
              <a:tabLst>
                <a:tab pos="463550" algn="l"/>
              </a:tabLst>
            </a:pPr>
            <a:r>
              <a:rPr lang="en-US" b="1" dirty="0" smtClean="0">
                <a:solidFill>
                  <a:srgbClr val="000000"/>
                </a:solidFill>
              </a:rPr>
              <a:t>Two Triangles are Similar if</a:t>
            </a:r>
          </a:p>
          <a:p>
            <a:pPr>
              <a:tabLst>
                <a:tab pos="463550" algn="l"/>
              </a:tabLst>
            </a:pPr>
            <a:r>
              <a:rPr lang="en-US" b="1" dirty="0" smtClean="0">
                <a:solidFill>
                  <a:srgbClr val="000000"/>
                </a:solidFill>
              </a:rPr>
              <a:t>1.	</a:t>
            </a:r>
            <a:r>
              <a:rPr lang="en-US" dirty="0" smtClean="0">
                <a:solidFill>
                  <a:srgbClr val="000000"/>
                </a:solidFill>
              </a:rPr>
              <a:t>Their </a:t>
            </a:r>
            <a:r>
              <a:rPr lang="en-US" b="1" dirty="0" smtClean="0">
                <a:solidFill>
                  <a:srgbClr val="C00000"/>
                </a:solidFill>
              </a:rPr>
              <a:t>corresponding angles are equal</a:t>
            </a:r>
            <a:r>
              <a:rPr lang="en-US" dirty="0" smtClean="0">
                <a:solidFill>
                  <a:srgbClr val="000000"/>
                </a:solidFill>
              </a:rPr>
              <a:t>. (The 	corresponding angles have the same measure.)</a:t>
            </a:r>
          </a:p>
          <a:p>
            <a:pPr>
              <a:tabLst>
                <a:tab pos="463550" algn="l"/>
              </a:tabLst>
            </a:pPr>
            <a:r>
              <a:rPr lang="en-US" b="1" dirty="0" smtClean="0">
                <a:solidFill>
                  <a:srgbClr val="000000"/>
                </a:solidFill>
              </a:rPr>
              <a:t>2.	</a:t>
            </a:r>
            <a:r>
              <a:rPr lang="en-US" dirty="0" smtClean="0">
                <a:solidFill>
                  <a:srgbClr val="000000"/>
                </a:solidFill>
              </a:rPr>
              <a:t>Their </a:t>
            </a:r>
            <a:r>
              <a:rPr lang="en-US" b="1" dirty="0" smtClean="0">
                <a:solidFill>
                  <a:srgbClr val="C00000"/>
                </a:solidFill>
              </a:rPr>
              <a:t>corresponding sides are proportional</a:t>
            </a:r>
            <a:r>
              <a:rPr lang="en-US" dirty="0" smtClean="0">
                <a:solidFill>
                  <a:srgbClr val="000000"/>
                </a:solidFill>
              </a:rPr>
              <a:t>.</a:t>
            </a:r>
            <a:endParaRPr lang="en-US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9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Given that </a:t>
            </a:r>
            <a:r>
              <a:rPr lang="en-US" dirty="0" smtClean="0">
                <a:latin typeface="+mj-lt"/>
              </a:rPr>
              <a:t>Δ</a:t>
            </a:r>
            <a:r>
              <a:rPr lang="en-US" i="1" dirty="0" smtClean="0"/>
              <a:t>ABC </a:t>
            </a:r>
            <a:r>
              <a:rPr lang="en-US" i="1" dirty="0" smtClean="0">
                <a:latin typeface="Symbol" panose="05050102010706020507" pitchFamily="18" charset="2"/>
              </a:rPr>
              <a:t>~</a:t>
            </a:r>
            <a:r>
              <a:rPr lang="en-US" i="1" dirty="0" smtClean="0"/>
              <a:t> </a:t>
            </a:r>
            <a:r>
              <a:rPr lang="en-US" dirty="0" smtClean="0"/>
              <a:t>Δ</a:t>
            </a:r>
            <a:r>
              <a:rPr lang="en-US" i="1" dirty="0" smtClean="0"/>
              <a:t>PQR</a:t>
            </a:r>
            <a:r>
              <a:rPr lang="en-US" dirty="0" smtClean="0"/>
              <a:t>, use the fact that corresponding sides are proportional and find the values of </a:t>
            </a:r>
            <a:r>
              <a:rPr lang="en-US" i="1" dirty="0" smtClean="0"/>
              <a:t>x</a:t>
            </a:r>
            <a:r>
              <a:rPr lang="en-US" dirty="0" smtClean="0"/>
              <a:t> and </a:t>
            </a:r>
            <a:r>
              <a:rPr lang="en-US" i="1" dirty="0" smtClean="0"/>
              <a:t>y</a:t>
            </a:r>
            <a:r>
              <a:rPr lang="en-US" dirty="0" smtClean="0"/>
              <a:t>.</a:t>
            </a:r>
            <a:endParaRPr lang="en-US" dirty="0"/>
          </a:p>
        </p:txBody>
      </p:sp>
      <p:pic>
        <p:nvPicPr>
          <p:cNvPr id="2560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66800" y="3048000"/>
            <a:ext cx="1952625" cy="1304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5603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62475" y="3419475"/>
            <a:ext cx="19050" cy="19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5604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419600" y="2590800"/>
            <a:ext cx="3514725" cy="2000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6632" name="Object 8"/>
          <p:cNvGraphicFramePr>
            <a:graphicFrameLocks noChangeAspect="1"/>
          </p:cNvGraphicFramePr>
          <p:nvPr/>
        </p:nvGraphicFramePr>
        <p:xfrm>
          <a:off x="5040489" y="3812823"/>
          <a:ext cx="1752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40" name="Equation" r:id="rId3" imgW="1752480" imgH="838080" progId="Equation.DSMT4">
                  <p:embed/>
                </p:oleObj>
              </mc:Choice>
              <mc:Fallback>
                <p:oleObj name="Equation" r:id="rId3" imgW="1752480" imgH="8380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40489" y="3812823"/>
                        <a:ext cx="17526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629" name="Object 5"/>
          <p:cNvGraphicFramePr>
            <a:graphicFrameLocks noChangeAspect="1"/>
          </p:cNvGraphicFramePr>
          <p:nvPr/>
        </p:nvGraphicFramePr>
        <p:xfrm>
          <a:off x="812799" y="3810000"/>
          <a:ext cx="2222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41" name="Equation" r:id="rId5" imgW="2222280" imgH="838080" progId="Equation.DSMT4">
                  <p:embed/>
                </p:oleObj>
              </mc:Choice>
              <mc:Fallback>
                <p:oleObj name="Equation" r:id="rId5" imgW="222228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12799" y="3810000"/>
                        <a:ext cx="2222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9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Solution</a:t>
            </a:r>
          </a:p>
          <a:p>
            <a:r>
              <a:rPr lang="en-US" dirty="0" smtClean="0"/>
              <a:t>Set up two proportions and solve for the unknown terms.</a:t>
            </a:r>
            <a:endParaRPr lang="en-US" dirty="0"/>
          </a:p>
        </p:txBody>
      </p:sp>
      <p:cxnSp>
        <p:nvCxnSpPr>
          <p:cNvPr id="6" name="Straight Connector 5"/>
          <p:cNvCxnSpPr/>
          <p:nvPr/>
        </p:nvCxnSpPr>
        <p:spPr>
          <a:xfrm rot="5400000" flipH="1" flipV="1">
            <a:off x="1382889" y="4354689"/>
            <a:ext cx="3810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 rot="5400000" flipH="1" flipV="1">
            <a:off x="826911" y="3863622"/>
            <a:ext cx="3810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rot="5400000" flipH="1" flipV="1">
            <a:off x="5334000" y="4377267"/>
            <a:ext cx="3810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rot="5400000" flipH="1" flipV="1">
            <a:off x="4953000" y="3886200"/>
            <a:ext cx="3810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6628" name="Object 4"/>
          <p:cNvGraphicFramePr>
            <a:graphicFrameLocks noChangeAspect="1"/>
          </p:cNvGraphicFramePr>
          <p:nvPr/>
        </p:nvGraphicFramePr>
        <p:xfrm>
          <a:off x="1329267" y="2873022"/>
          <a:ext cx="1155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42" name="Equation" r:id="rId7" imgW="1155600" imgH="838080" progId="Equation.DSMT4">
                  <p:embed/>
                </p:oleObj>
              </mc:Choice>
              <mc:Fallback>
                <p:oleObj name="Equation" r:id="rId7" imgW="1155600" imgH="838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29267" y="2873022"/>
                        <a:ext cx="1155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630" name="Object 6"/>
          <p:cNvGraphicFramePr>
            <a:graphicFrameLocks noChangeAspect="1"/>
          </p:cNvGraphicFramePr>
          <p:nvPr/>
        </p:nvGraphicFramePr>
        <p:xfrm>
          <a:off x="1538111" y="4758267"/>
          <a:ext cx="2641600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43" name="Equation" r:id="rId9" imgW="2641320" imgH="888840" progId="Equation.DSMT4">
                  <p:embed/>
                </p:oleObj>
              </mc:Choice>
              <mc:Fallback>
                <p:oleObj name="Equation" r:id="rId9" imgW="2641320" imgH="88884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38111" y="4758267"/>
                        <a:ext cx="2641600" cy="889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631" name="Object 7"/>
          <p:cNvGraphicFramePr>
            <a:graphicFrameLocks noChangeAspect="1"/>
          </p:cNvGraphicFramePr>
          <p:nvPr/>
        </p:nvGraphicFramePr>
        <p:xfrm>
          <a:off x="5420078" y="2884311"/>
          <a:ext cx="1003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44" name="Equation" r:id="rId11" imgW="1002960" imgH="838080" progId="Equation.DSMT4">
                  <p:embed/>
                </p:oleObj>
              </mc:Choice>
              <mc:Fallback>
                <p:oleObj name="Equation" r:id="rId11" imgW="1002960" imgH="8380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20078" y="2884311"/>
                        <a:ext cx="10033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633" name="Object 9"/>
          <p:cNvGraphicFramePr>
            <a:graphicFrameLocks noChangeAspect="1"/>
          </p:cNvGraphicFramePr>
          <p:nvPr/>
        </p:nvGraphicFramePr>
        <p:xfrm>
          <a:off x="5476522" y="4758266"/>
          <a:ext cx="2730500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45" name="Equation" r:id="rId13" imgW="2730240" imgH="888840" progId="Equation.DSMT4">
                  <p:embed/>
                </p:oleObj>
              </mc:Choice>
              <mc:Fallback>
                <p:oleObj name="Equation" r:id="rId13" imgW="2730240" imgH="88884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76522" y="4758266"/>
                        <a:ext cx="2730500" cy="889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7658" name="Object 10"/>
          <p:cNvGraphicFramePr>
            <a:graphicFrameLocks noChangeAspect="1"/>
          </p:cNvGraphicFramePr>
          <p:nvPr/>
        </p:nvGraphicFramePr>
        <p:xfrm>
          <a:off x="5398911" y="4114800"/>
          <a:ext cx="1574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668" name="Equation" r:id="rId3" imgW="1574640" imgH="838080" progId="Equation.DSMT4">
                  <p:embed/>
                </p:oleObj>
              </mc:Choice>
              <mc:Fallback>
                <p:oleObj name="Equation" r:id="rId3" imgW="1574640" imgH="83808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98911" y="4114800"/>
                        <a:ext cx="1574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9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0"/>
              </a:spcBef>
            </a:pPr>
            <a:r>
              <a:rPr lang="en-US" dirty="0" smtClean="0"/>
              <a:t>OR: Reducing first may lead to equations that are easier to solve. The answers will be the same.</a:t>
            </a:r>
            <a:endParaRPr lang="en-US" dirty="0"/>
          </a:p>
        </p:txBody>
      </p:sp>
      <p:graphicFrame>
        <p:nvGraphicFramePr>
          <p:cNvPr id="27652" name="Object 4"/>
          <p:cNvGraphicFramePr>
            <a:graphicFrameLocks noChangeAspect="1"/>
          </p:cNvGraphicFramePr>
          <p:nvPr/>
        </p:nvGraphicFramePr>
        <p:xfrm>
          <a:off x="1306689" y="2130777"/>
          <a:ext cx="1155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669" name="Equation" r:id="rId5" imgW="1155600" imgH="838080" progId="Equation.DSMT4">
                  <p:embed/>
                </p:oleObj>
              </mc:Choice>
              <mc:Fallback>
                <p:oleObj name="Equation" r:id="rId5" imgW="1155600" imgH="838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06689" y="2130777"/>
                        <a:ext cx="1155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653" name="Object 5"/>
          <p:cNvGraphicFramePr>
            <a:graphicFrameLocks noChangeAspect="1"/>
          </p:cNvGraphicFramePr>
          <p:nvPr/>
        </p:nvGraphicFramePr>
        <p:xfrm>
          <a:off x="1315155" y="3079044"/>
          <a:ext cx="977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670" name="Equation" r:id="rId7" imgW="977760" imgH="838080" progId="Equation.DSMT4">
                  <p:embed/>
                </p:oleObj>
              </mc:Choice>
              <mc:Fallback>
                <p:oleObj name="Equation" r:id="rId7" imgW="97776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15155" y="3079044"/>
                        <a:ext cx="977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654" name="Object 6"/>
          <p:cNvGraphicFramePr>
            <a:graphicFrameLocks noChangeAspect="1"/>
          </p:cNvGraphicFramePr>
          <p:nvPr/>
        </p:nvGraphicFramePr>
        <p:xfrm>
          <a:off x="774700" y="4086225"/>
          <a:ext cx="2044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671" name="Equation" r:id="rId9" imgW="2044440" imgH="838080" progId="Equation.DSMT4">
                  <p:embed/>
                </p:oleObj>
              </mc:Choice>
              <mc:Fallback>
                <p:oleObj name="Equation" r:id="rId9" imgW="2044440" imgH="838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4700" y="4086225"/>
                        <a:ext cx="2044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655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63388437"/>
              </p:ext>
            </p:extLst>
          </p:nvPr>
        </p:nvGraphicFramePr>
        <p:xfrm>
          <a:off x="1524000" y="5091113"/>
          <a:ext cx="2895600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672" name="Equation" r:id="rId11" imgW="2895480" imgH="888840" progId="Equation.DSMT4">
                  <p:embed/>
                </p:oleObj>
              </mc:Choice>
              <mc:Fallback>
                <p:oleObj name="Equation" r:id="rId11" imgW="2895480" imgH="88884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0" y="5091113"/>
                        <a:ext cx="2895600" cy="889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0" name="Straight Connector 9"/>
          <p:cNvCxnSpPr/>
          <p:nvPr/>
        </p:nvCxnSpPr>
        <p:spPr>
          <a:xfrm rot="5400000" flipH="1" flipV="1">
            <a:off x="795867" y="4148667"/>
            <a:ext cx="3810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rot="5400000" flipH="1" flipV="1">
            <a:off x="1329267" y="4659489"/>
            <a:ext cx="3810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rot="5400000" flipH="1" flipV="1">
            <a:off x="5334000" y="4191000"/>
            <a:ext cx="3810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rot="5400000" flipH="1" flipV="1">
            <a:off x="5715000" y="4701822"/>
            <a:ext cx="3810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7656" name="Object 8"/>
          <p:cNvGraphicFramePr>
            <a:graphicFrameLocks noChangeAspect="1"/>
          </p:cNvGraphicFramePr>
          <p:nvPr/>
        </p:nvGraphicFramePr>
        <p:xfrm>
          <a:off x="5758745" y="2178756"/>
          <a:ext cx="1003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673" name="Equation" r:id="rId13" imgW="1002960" imgH="838080" progId="Equation.DSMT4">
                  <p:embed/>
                </p:oleObj>
              </mc:Choice>
              <mc:Fallback>
                <p:oleObj name="Equation" r:id="rId13" imgW="1002960" imgH="8380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58745" y="2178756"/>
                        <a:ext cx="10033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657" name="Object 9"/>
          <p:cNvGraphicFramePr>
            <a:graphicFrameLocks noChangeAspect="1"/>
          </p:cNvGraphicFramePr>
          <p:nvPr/>
        </p:nvGraphicFramePr>
        <p:xfrm>
          <a:off x="5748867" y="3112911"/>
          <a:ext cx="825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674" name="Equation" r:id="rId15" imgW="825480" imgH="838080" progId="Equation.DSMT4">
                  <p:embed/>
                </p:oleObj>
              </mc:Choice>
              <mc:Fallback>
                <p:oleObj name="Equation" r:id="rId15" imgW="825480" imgH="8380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48867" y="3112911"/>
                        <a:ext cx="825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659" name="Object 11"/>
          <p:cNvGraphicFramePr>
            <a:graphicFrameLocks noChangeAspect="1"/>
          </p:cNvGraphicFramePr>
          <p:nvPr/>
        </p:nvGraphicFramePr>
        <p:xfrm>
          <a:off x="5808135" y="5136444"/>
          <a:ext cx="2730500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675" name="Equation" r:id="rId17" imgW="2730240" imgH="888840" progId="Equation.DSMT4">
                  <p:embed/>
                </p:oleObj>
              </mc:Choice>
              <mc:Fallback>
                <p:oleObj name="Equation" r:id="rId17" imgW="2730240" imgH="88884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08135" y="5136444"/>
                        <a:ext cx="2730500" cy="889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10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dirty="0" smtClean="0"/>
              <a:t>A very tall magnificently decorated tree was on display in an outside patio area at the mall during the month before Christmas. Joann knew that the height of a nearby lamppost was </a:t>
            </a:r>
            <a:r>
              <a:rPr lang="en-US" dirty="0" smtClean="0">
                <a:solidFill>
                  <a:srgbClr val="0000FF"/>
                </a:solidFill>
              </a:rPr>
              <a:t>10 feet</a:t>
            </a:r>
            <a:r>
              <a:rPr lang="en-US" dirty="0" smtClean="0"/>
              <a:t>. At </a:t>
            </a:r>
            <a:r>
              <a:rPr lang="en-US" dirty="0" smtClean="0">
                <a:solidFill>
                  <a:srgbClr val="0000FF"/>
                </a:solidFill>
              </a:rPr>
              <a:t>2 p.m</a:t>
            </a:r>
            <a:r>
              <a:rPr lang="en-US" dirty="0" smtClean="0"/>
              <a:t>. on a Tuesday afternoon, she measured the shadow of the lamppost </a:t>
            </a:r>
          </a:p>
          <a:p>
            <a:r>
              <a:rPr lang="en-US" dirty="0" smtClean="0"/>
              <a:t>to be 	     </a:t>
            </a:r>
            <a:r>
              <a:rPr lang="en-US" dirty="0" smtClean="0">
                <a:solidFill>
                  <a:srgbClr val="0000FF"/>
                </a:solidFill>
              </a:rPr>
              <a:t>feet</a:t>
            </a:r>
            <a:r>
              <a:rPr lang="en-US" dirty="0" smtClean="0"/>
              <a:t> long and the shadow of the tree to be </a:t>
            </a:r>
            <a:r>
              <a:rPr lang="en-US" dirty="0" smtClean="0">
                <a:solidFill>
                  <a:srgbClr val="0000FF"/>
                </a:solidFill>
              </a:rPr>
              <a:t>21 </a:t>
            </a:r>
          </a:p>
          <a:p>
            <a:r>
              <a:rPr lang="en-US" dirty="0" smtClean="0">
                <a:solidFill>
                  <a:srgbClr val="0000FF"/>
                </a:solidFill>
              </a:rPr>
              <a:t>feet</a:t>
            </a:r>
            <a:r>
              <a:rPr lang="en-US" dirty="0" smtClean="0"/>
              <a:t> long and the shadow of the tree to be </a:t>
            </a:r>
            <a:r>
              <a:rPr lang="en-US" dirty="0" smtClean="0">
                <a:solidFill>
                  <a:srgbClr val="0000FF"/>
                </a:solidFill>
              </a:rPr>
              <a:t>21 feet</a:t>
            </a:r>
            <a:r>
              <a:rPr lang="en-US" dirty="0" smtClean="0"/>
              <a:t> long. </a:t>
            </a:r>
          </a:p>
          <a:p>
            <a:r>
              <a:rPr lang="en-US" dirty="0" smtClean="0"/>
              <a:t>With her understanding of similar triangles, Joann was able to calculate the height of the tree. What was the height of the tree?</a:t>
            </a:r>
            <a:endParaRPr lang="en-US" dirty="0"/>
          </a:p>
        </p:txBody>
      </p:sp>
      <p:graphicFrame>
        <p:nvGraphicFramePr>
          <p:cNvPr id="28675" name="Object 3"/>
          <p:cNvGraphicFramePr>
            <a:graphicFrameLocks noChangeAspect="1"/>
          </p:cNvGraphicFramePr>
          <p:nvPr/>
        </p:nvGraphicFramePr>
        <p:xfrm>
          <a:off x="1322696" y="3352800"/>
          <a:ext cx="444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677" name="Equation" r:id="rId3" imgW="444240" imgH="838080" progId="Equation.DSMT4">
                  <p:embed/>
                </p:oleObj>
              </mc:Choice>
              <mc:Fallback>
                <p:oleObj name="Equation" r:id="rId3" imgW="444240" imgH="8380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22696" y="3352800"/>
                        <a:ext cx="444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10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</p:txBody>
      </p:sp>
      <p:pic>
        <p:nvPicPr>
          <p:cNvPr id="29698" name="Picture 2" descr="C:\Documents and Settings\Nagesh\Desktop\xmas-tree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71525" y="1676400"/>
            <a:ext cx="7686675" cy="389399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10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Solution</a:t>
            </a:r>
          </a:p>
          <a:p>
            <a:r>
              <a:rPr lang="en-US" dirty="0" smtClean="0"/>
              <a:t>By letting </a:t>
            </a:r>
            <a:r>
              <a:rPr lang="en-US" i="1" dirty="0" smtClean="0"/>
              <a:t>x</a:t>
            </a:r>
            <a:r>
              <a:rPr lang="en-US" dirty="0" smtClean="0"/>
              <a:t> represent the height of the tree, Joann set up and solved the following proportion.</a:t>
            </a:r>
            <a:endParaRPr lang="en-US" dirty="0"/>
          </a:p>
        </p:txBody>
      </p:sp>
      <p:graphicFrame>
        <p:nvGraphicFramePr>
          <p:cNvPr id="30723" name="Object 3"/>
          <p:cNvGraphicFramePr>
            <a:graphicFrameLocks noChangeAspect="1"/>
          </p:cNvGraphicFramePr>
          <p:nvPr/>
        </p:nvGraphicFramePr>
        <p:xfrm>
          <a:off x="1447800" y="2952750"/>
          <a:ext cx="41910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27" name="Equation" r:id="rId3" imgW="4190760" imgH="901440" progId="Equation.DSMT4">
                  <p:embed/>
                </p:oleObj>
              </mc:Choice>
              <mc:Fallback>
                <p:oleObj name="Equation" r:id="rId3" imgW="4190760" imgH="90144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7800" y="2952750"/>
                        <a:ext cx="41910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24" name="Object 4"/>
          <p:cNvGraphicFramePr>
            <a:graphicFrameLocks noChangeAspect="1"/>
          </p:cNvGraphicFramePr>
          <p:nvPr/>
        </p:nvGraphicFramePr>
        <p:xfrm>
          <a:off x="2266950" y="4133850"/>
          <a:ext cx="4610100" cy="1270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28" name="Equation" r:id="rId5" imgW="4609800" imgH="1269720" progId="Equation.DSMT4">
                  <p:embed/>
                </p:oleObj>
              </mc:Choice>
              <mc:Fallback>
                <p:oleObj name="Equation" r:id="rId5" imgW="4609800" imgH="126972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66950" y="4133850"/>
                        <a:ext cx="4610100" cy="1270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1749" name="Object 5"/>
          <p:cNvGraphicFramePr>
            <a:graphicFrameLocks noChangeAspect="1"/>
          </p:cNvGraphicFramePr>
          <p:nvPr/>
        </p:nvGraphicFramePr>
        <p:xfrm>
          <a:off x="3474155" y="3009900"/>
          <a:ext cx="1765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56" name="Equation" r:id="rId3" imgW="1765080" imgH="838080" progId="Equation.DSMT4">
                  <p:embed/>
                </p:oleObj>
              </mc:Choice>
              <mc:Fallback>
                <p:oleObj name="Equation" r:id="rId3" imgW="176508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74155" y="3009900"/>
                        <a:ext cx="17653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10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The tree was </a:t>
            </a:r>
            <a:r>
              <a:rPr lang="en-US" dirty="0" smtClean="0">
                <a:solidFill>
                  <a:srgbClr val="FF0000"/>
                </a:solidFill>
              </a:rPr>
              <a:t>60 feet </a:t>
            </a:r>
            <a:r>
              <a:rPr lang="en-US" dirty="0" smtClean="0"/>
              <a:t>tall.</a:t>
            </a:r>
            <a:endParaRPr lang="en-US" dirty="0"/>
          </a:p>
        </p:txBody>
      </p:sp>
      <p:graphicFrame>
        <p:nvGraphicFramePr>
          <p:cNvPr id="31747" name="Object 3"/>
          <p:cNvGraphicFramePr>
            <a:graphicFrameLocks noChangeAspect="1"/>
          </p:cNvGraphicFramePr>
          <p:nvPr/>
        </p:nvGraphicFramePr>
        <p:xfrm>
          <a:off x="2819400" y="1590675"/>
          <a:ext cx="2133600" cy="1282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57" name="Equation" r:id="rId5" imgW="2133360" imgH="1282680" progId="Equation.DSMT4">
                  <p:embed/>
                </p:oleObj>
              </mc:Choice>
              <mc:Fallback>
                <p:oleObj name="Equation" r:id="rId5" imgW="2133360" imgH="12826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9400" y="1590675"/>
                        <a:ext cx="2133600" cy="1282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750" name="Object 6"/>
          <p:cNvGraphicFramePr>
            <a:graphicFrameLocks noChangeAspect="1"/>
          </p:cNvGraphicFramePr>
          <p:nvPr/>
        </p:nvGraphicFramePr>
        <p:xfrm>
          <a:off x="3468688" y="3919538"/>
          <a:ext cx="901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58" name="Equation" r:id="rId7" imgW="901440" imgH="291960" progId="Equation.DSMT4">
                  <p:embed/>
                </p:oleObj>
              </mc:Choice>
              <mc:Fallback>
                <p:oleObj name="Equation" r:id="rId7" imgW="901440" imgH="2919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68688" y="3919538"/>
                        <a:ext cx="9017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9" name="Straight Connector 8"/>
          <p:cNvCxnSpPr/>
          <p:nvPr/>
        </p:nvCxnSpPr>
        <p:spPr>
          <a:xfrm rot="5400000" flipH="1" flipV="1">
            <a:off x="4919133" y="3570111"/>
            <a:ext cx="3810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rot="5400000" flipH="1" flipV="1">
            <a:off x="3996267" y="3299178"/>
            <a:ext cx="3810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1751" name="Object 7"/>
          <p:cNvGraphicFramePr>
            <a:graphicFrameLocks noChangeAspect="1"/>
          </p:cNvGraphicFramePr>
          <p:nvPr/>
        </p:nvGraphicFramePr>
        <p:xfrm>
          <a:off x="4061178" y="3070578"/>
          <a:ext cx="1524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59" name="Equation" r:id="rId9" imgW="152280" imgH="215640" progId="Equation.DSMT4">
                  <p:embed/>
                </p:oleObj>
              </mc:Choice>
              <mc:Fallback>
                <p:oleObj name="Equation" r:id="rId9" imgW="152280" imgH="21564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61178" y="3070578"/>
                        <a:ext cx="152400" cy="215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11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Find the values of </a:t>
            </a:r>
            <a:r>
              <a:rPr lang="en-US" i="1" dirty="0" smtClean="0"/>
              <a:t>x</a:t>
            </a:r>
            <a:r>
              <a:rPr lang="en-US" dirty="0" smtClean="0"/>
              <a:t> and </a:t>
            </a:r>
            <a:r>
              <a:rPr lang="en-US" i="1" dirty="0" smtClean="0"/>
              <a:t>y</a:t>
            </a:r>
            <a:r>
              <a:rPr lang="en-US" dirty="0" smtClean="0"/>
              <a:t> in triangles </a:t>
            </a:r>
            <a:r>
              <a:rPr lang="en-US" dirty="0" smtClean="0">
                <a:sym typeface="Symbol"/>
              </a:rPr>
              <a:t></a:t>
            </a:r>
            <a:r>
              <a:rPr lang="en-US" i="1" dirty="0" smtClean="0"/>
              <a:t>ABC</a:t>
            </a:r>
            <a:r>
              <a:rPr lang="en-US" dirty="0" smtClean="0"/>
              <a:t> and </a:t>
            </a:r>
            <a:r>
              <a:rPr lang="en-US" dirty="0" smtClean="0">
                <a:sym typeface="Symbol"/>
              </a:rPr>
              <a:t></a:t>
            </a:r>
            <a:r>
              <a:rPr lang="en-US" i="1" dirty="0" smtClean="0"/>
              <a:t>ADE</a:t>
            </a:r>
            <a:r>
              <a:rPr lang="en-US" dirty="0" smtClean="0"/>
              <a:t> where </a:t>
            </a:r>
            <a:r>
              <a:rPr lang="en-US" dirty="0" smtClean="0">
                <a:sym typeface="Symbol"/>
              </a:rPr>
              <a:t></a:t>
            </a:r>
            <a:r>
              <a:rPr lang="en-US" i="1" dirty="0" smtClean="0"/>
              <a:t>ABC ∼ </a:t>
            </a:r>
            <a:r>
              <a:rPr lang="en-US" dirty="0" smtClean="0">
                <a:sym typeface="Symbol"/>
              </a:rPr>
              <a:t></a:t>
            </a:r>
            <a:r>
              <a:rPr lang="en-US" i="1" dirty="0" smtClean="0"/>
              <a:t>ADE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  <p:pic>
        <p:nvPicPr>
          <p:cNvPr id="32771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667000" y="2514600"/>
            <a:ext cx="4152900" cy="2066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11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Solution</a:t>
            </a:r>
          </a:p>
          <a:p>
            <a:r>
              <a:rPr lang="en-US" dirty="0" smtClean="0"/>
              <a:t>Let </a:t>
            </a:r>
            <a:r>
              <a:rPr lang="en-US" i="1" dirty="0" smtClean="0"/>
              <a:t>x</a:t>
            </a:r>
            <a:r>
              <a:rPr lang="en-US" dirty="0" smtClean="0"/>
              <a:t> be the measure of ∠</a:t>
            </a:r>
            <a:r>
              <a:rPr lang="en-US" i="1" dirty="0" smtClean="0"/>
              <a:t>A</a:t>
            </a:r>
            <a:r>
              <a:rPr lang="en-US" dirty="0" smtClean="0"/>
              <a:t> and </a:t>
            </a:r>
            <a:r>
              <a:rPr lang="en-US" i="1" dirty="0" smtClean="0"/>
              <a:t>y</a:t>
            </a:r>
            <a:r>
              <a:rPr lang="en-US" dirty="0" smtClean="0"/>
              <a:t> be the measure of ∠</a:t>
            </a:r>
            <a:r>
              <a:rPr lang="en-US" i="1" dirty="0" smtClean="0"/>
              <a:t>B</a:t>
            </a:r>
            <a:r>
              <a:rPr lang="en-US" dirty="0" smtClean="0"/>
              <a:t> in </a:t>
            </a:r>
            <a:r>
              <a:rPr lang="en-US" dirty="0" smtClean="0">
                <a:sym typeface="Symbol"/>
              </a:rPr>
              <a:t></a:t>
            </a:r>
            <a:r>
              <a:rPr lang="en-US" i="1" dirty="0" smtClean="0"/>
              <a:t>ABC</a:t>
            </a:r>
            <a:r>
              <a:rPr lang="en-US" dirty="0" smtClean="0"/>
              <a:t> as illustrated. Since </a:t>
            </a:r>
            <a:r>
              <a:rPr lang="en-US" i="1" dirty="0" smtClean="0"/>
              <a:t>y</a:t>
            </a:r>
            <a:r>
              <a:rPr lang="en-US" dirty="0" smtClean="0"/>
              <a:t> is in the same relative position as 75</a:t>
            </a:r>
            <a:r>
              <a:rPr lang="en-US" dirty="0" smtClean="0">
                <a:sym typeface="Symbol"/>
              </a:rPr>
              <a:t></a:t>
            </a:r>
            <a:r>
              <a:rPr lang="en-US" dirty="0" smtClean="0"/>
              <a:t> in </a:t>
            </a:r>
            <a:r>
              <a:rPr lang="en-US" dirty="0" smtClean="0">
                <a:sym typeface="Symbol"/>
              </a:rPr>
              <a:t></a:t>
            </a:r>
            <a:r>
              <a:rPr lang="en-US" i="1" dirty="0" smtClean="0"/>
              <a:t>ADE</a:t>
            </a:r>
            <a:r>
              <a:rPr lang="en-US" dirty="0" smtClean="0"/>
              <a:t> (∠</a:t>
            </a:r>
            <a:r>
              <a:rPr lang="en-US" i="1" dirty="0" smtClean="0"/>
              <a:t>B</a:t>
            </a:r>
            <a:r>
              <a:rPr lang="en-US" dirty="0" smtClean="0"/>
              <a:t> and ∠</a:t>
            </a:r>
            <a:r>
              <a:rPr lang="en-US" i="1" dirty="0" smtClean="0"/>
              <a:t>D</a:t>
            </a:r>
            <a:r>
              <a:rPr lang="en-US" dirty="0" smtClean="0"/>
              <a:t> are corresponding angles ), we have </a:t>
            </a:r>
            <a:r>
              <a:rPr lang="en-US" i="1" dirty="0" smtClean="0">
                <a:solidFill>
                  <a:srgbClr val="FF0000"/>
                </a:solidFill>
              </a:rPr>
              <a:t>y</a:t>
            </a:r>
            <a:r>
              <a:rPr lang="en-US" dirty="0" smtClean="0">
                <a:solidFill>
                  <a:srgbClr val="FF0000"/>
                </a:solidFill>
              </a:rPr>
              <a:t> = 75</a:t>
            </a:r>
            <a:r>
              <a:rPr lang="en-US" dirty="0" smtClean="0">
                <a:solidFill>
                  <a:srgbClr val="FF0000"/>
                </a:solidFill>
                <a:sym typeface="Symbol"/>
              </a:rPr>
              <a:t></a:t>
            </a:r>
            <a:r>
              <a:rPr lang="en-US" dirty="0" smtClean="0"/>
              <a:t>. In </a:t>
            </a:r>
            <a:r>
              <a:rPr lang="en-US" dirty="0" smtClean="0">
                <a:sym typeface="Symbol"/>
              </a:rPr>
              <a:t></a:t>
            </a:r>
            <a:r>
              <a:rPr lang="en-US" i="1" dirty="0" smtClean="0"/>
              <a:t>ADE</a:t>
            </a:r>
            <a:r>
              <a:rPr lang="en-US" dirty="0" smtClean="0"/>
              <a:t>, using the fact that the sum of the measures of the angles of a triangle must be 180</a:t>
            </a:r>
            <a:r>
              <a:rPr lang="en-US" dirty="0" smtClean="0">
                <a:sym typeface="Symbol"/>
              </a:rPr>
              <a:t></a:t>
            </a:r>
            <a:r>
              <a:rPr lang="en-US" dirty="0" smtClean="0"/>
              <a:t> gives the equation </a:t>
            </a:r>
            <a:r>
              <a:rPr lang="en-US" i="1" dirty="0" smtClean="0">
                <a:solidFill>
                  <a:srgbClr val="000099"/>
                </a:solidFill>
              </a:rPr>
              <a:t>x</a:t>
            </a:r>
            <a:r>
              <a:rPr lang="en-US" dirty="0" smtClean="0">
                <a:solidFill>
                  <a:srgbClr val="000099"/>
                </a:solidFill>
              </a:rPr>
              <a:t> + 75 + 60 = 180</a:t>
            </a:r>
            <a:r>
              <a:rPr lang="en-US" dirty="0" smtClean="0"/>
              <a:t>. Solving for </a:t>
            </a:r>
            <a:r>
              <a:rPr lang="en-US" i="1" dirty="0" smtClean="0"/>
              <a:t>x</a:t>
            </a:r>
            <a:r>
              <a:rPr lang="en-US" dirty="0" smtClean="0"/>
              <a:t> gives </a:t>
            </a:r>
            <a:r>
              <a:rPr lang="en-US" i="1" dirty="0" smtClean="0">
                <a:solidFill>
                  <a:srgbClr val="FF0000"/>
                </a:solidFill>
              </a:rPr>
              <a:t>x</a:t>
            </a:r>
            <a:r>
              <a:rPr lang="en-US" dirty="0" smtClean="0">
                <a:solidFill>
                  <a:srgbClr val="FF0000"/>
                </a:solidFill>
              </a:rPr>
              <a:t> = 45</a:t>
            </a:r>
            <a:r>
              <a:rPr lang="en-US" dirty="0" smtClean="0">
                <a:solidFill>
                  <a:srgbClr val="FF0000"/>
                </a:solidFill>
                <a:sym typeface="Symbol"/>
              </a:rPr>
              <a:t>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Understanding Ratios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606040"/>
          </a:xfr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/>
          <a:lstStyle/>
          <a:p>
            <a:pPr algn="ctr"/>
            <a:r>
              <a:rPr lang="en-US" b="1" dirty="0" smtClean="0">
                <a:solidFill>
                  <a:srgbClr val="000000"/>
                </a:solidFill>
              </a:rPr>
              <a:t>Ratio</a:t>
            </a:r>
          </a:p>
          <a:p>
            <a:r>
              <a:rPr lang="en-US" dirty="0" smtClean="0">
                <a:solidFill>
                  <a:srgbClr val="000000"/>
                </a:solidFill>
              </a:rPr>
              <a:t>A </a:t>
            </a:r>
            <a:r>
              <a:rPr lang="en-US" b="1" dirty="0" smtClean="0">
                <a:solidFill>
                  <a:srgbClr val="C00000"/>
                </a:solidFill>
              </a:rPr>
              <a:t>ratio</a:t>
            </a:r>
            <a:r>
              <a:rPr lang="en-US" b="1" dirty="0" smtClean="0">
                <a:solidFill>
                  <a:srgbClr val="000000"/>
                </a:solidFill>
              </a:rPr>
              <a:t> </a:t>
            </a:r>
            <a:r>
              <a:rPr lang="en-US" dirty="0" smtClean="0">
                <a:solidFill>
                  <a:srgbClr val="000000"/>
                </a:solidFill>
              </a:rPr>
              <a:t>is a comparison of two quantities by division. The ratio of </a:t>
            </a:r>
            <a:r>
              <a:rPr lang="en-US" i="1" dirty="0" smtClean="0">
                <a:solidFill>
                  <a:srgbClr val="000000"/>
                </a:solidFill>
              </a:rPr>
              <a:t>a</a:t>
            </a:r>
            <a:r>
              <a:rPr lang="en-US" dirty="0" smtClean="0">
                <a:solidFill>
                  <a:srgbClr val="000000"/>
                </a:solidFill>
              </a:rPr>
              <a:t> to </a:t>
            </a:r>
            <a:r>
              <a:rPr lang="en-US" i="1" dirty="0" smtClean="0">
                <a:solidFill>
                  <a:srgbClr val="000000"/>
                </a:solidFill>
              </a:rPr>
              <a:t>b</a:t>
            </a:r>
            <a:r>
              <a:rPr lang="en-US" dirty="0" smtClean="0">
                <a:solidFill>
                  <a:srgbClr val="000000"/>
                </a:solidFill>
              </a:rPr>
              <a:t> can be written as</a:t>
            </a:r>
          </a:p>
          <a:p>
            <a:endParaRPr lang="en-US" sz="1500" dirty="0" smtClean="0">
              <a:solidFill>
                <a:srgbClr val="000000"/>
              </a:solidFill>
            </a:endParaRPr>
          </a:p>
          <a:p>
            <a:r>
              <a:rPr lang="en-US" b="1" dirty="0" smtClean="0"/>
              <a:t>			</a:t>
            </a:r>
            <a:r>
              <a:rPr lang="en-US" b="1" dirty="0" smtClean="0">
                <a:solidFill>
                  <a:srgbClr val="000000"/>
                </a:solidFill>
              </a:rPr>
              <a:t>or</a:t>
            </a:r>
            <a:r>
              <a:rPr lang="en-US" b="1" dirty="0" smtClean="0">
                <a:solidFill>
                  <a:srgbClr val="0000FF"/>
                </a:solidFill>
              </a:rPr>
              <a:t> </a:t>
            </a:r>
            <a:r>
              <a:rPr lang="en-US" b="1" i="1" dirty="0" smtClean="0">
                <a:solidFill>
                  <a:srgbClr val="0000FF"/>
                </a:solidFill>
              </a:rPr>
              <a:t>a</a:t>
            </a:r>
            <a:r>
              <a:rPr lang="en-US" b="1" dirty="0" smtClean="0">
                <a:solidFill>
                  <a:srgbClr val="0000FF"/>
                </a:solidFill>
              </a:rPr>
              <a:t> : </a:t>
            </a:r>
            <a:r>
              <a:rPr lang="en-US" b="1" i="1" dirty="0" smtClean="0">
                <a:solidFill>
                  <a:srgbClr val="0000FF"/>
                </a:solidFill>
              </a:rPr>
              <a:t>b</a:t>
            </a:r>
            <a:r>
              <a:rPr lang="en-US" b="1" dirty="0" smtClean="0">
                <a:solidFill>
                  <a:srgbClr val="0000FF"/>
                </a:solidFill>
              </a:rPr>
              <a:t> </a:t>
            </a:r>
            <a:r>
              <a:rPr lang="en-US" b="1" dirty="0" smtClean="0">
                <a:solidFill>
                  <a:srgbClr val="000000"/>
                </a:solidFill>
              </a:rPr>
              <a:t>or</a:t>
            </a:r>
            <a:r>
              <a:rPr lang="en-US" b="1" dirty="0" smtClean="0">
                <a:solidFill>
                  <a:srgbClr val="0000FF"/>
                </a:solidFill>
              </a:rPr>
              <a:t> </a:t>
            </a:r>
            <a:r>
              <a:rPr lang="en-US" b="1" i="1" dirty="0" smtClean="0">
                <a:solidFill>
                  <a:srgbClr val="0000FF"/>
                </a:solidFill>
              </a:rPr>
              <a:t>a</a:t>
            </a:r>
            <a:r>
              <a:rPr lang="en-US" b="1" dirty="0" smtClean="0">
                <a:solidFill>
                  <a:srgbClr val="0000FF"/>
                </a:solidFill>
              </a:rPr>
              <a:t> to </a:t>
            </a:r>
            <a:r>
              <a:rPr lang="en-US" b="1" i="1" dirty="0" smtClean="0">
                <a:solidFill>
                  <a:srgbClr val="0000FF"/>
                </a:solidFill>
              </a:rPr>
              <a:t>b</a:t>
            </a:r>
            <a:r>
              <a:rPr lang="en-US" b="1" dirty="0" smtClean="0">
                <a:solidFill>
                  <a:srgbClr val="000000"/>
                </a:solidFill>
              </a:rPr>
              <a:t>.</a:t>
            </a:r>
            <a:endParaRPr lang="en-US" b="1" dirty="0">
              <a:solidFill>
                <a:srgbClr val="000000"/>
              </a:solidFill>
            </a:endParaRPr>
          </a:p>
        </p:txBody>
      </p:sp>
      <p:graphicFrame>
        <p:nvGraphicFramePr>
          <p:cNvPr id="1026" name="Object 2"/>
          <p:cNvGraphicFramePr>
            <a:graphicFrameLocks noChangeAspect="1"/>
          </p:cNvGraphicFramePr>
          <p:nvPr/>
        </p:nvGraphicFramePr>
        <p:xfrm>
          <a:off x="2922588" y="2862263"/>
          <a:ext cx="279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" name="Equation" r:id="rId3" imgW="279360" imgH="838080" progId="Equation.DSMT4">
                  <p:embed/>
                </p:oleObj>
              </mc:Choice>
              <mc:Fallback>
                <p:oleObj name="Equation" r:id="rId3" imgW="279360" imgH="8380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22588" y="2862263"/>
                        <a:ext cx="279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Major league baseball players’ batting averages are a rate (a ratio) of the number of hits to the number of times at bat. (Newspapers report these numbers in decimal form. See Chapter 5.) Suppose a player has a batting average indicating he gets </a:t>
            </a:r>
            <a:r>
              <a:rPr lang="en-US" dirty="0" smtClean="0">
                <a:solidFill>
                  <a:srgbClr val="0000FF"/>
                </a:solidFill>
              </a:rPr>
              <a:t>320 hits </a:t>
            </a:r>
            <a:r>
              <a:rPr lang="en-US" dirty="0" smtClean="0"/>
              <a:t>for every </a:t>
            </a:r>
            <a:r>
              <a:rPr lang="en-US" dirty="0" smtClean="0">
                <a:solidFill>
                  <a:srgbClr val="0000FF"/>
                </a:solidFill>
              </a:rPr>
              <a:t>1000 times </a:t>
            </a:r>
            <a:r>
              <a:rPr lang="en-US" dirty="0" smtClean="0"/>
              <a:t>he is at bat. What is this player’s rate of hits to times at bat in reduced form?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53" name="Object 5"/>
          <p:cNvGraphicFramePr>
            <a:graphicFrameLocks noChangeAspect="1"/>
          </p:cNvGraphicFramePr>
          <p:nvPr/>
        </p:nvGraphicFramePr>
        <p:xfrm>
          <a:off x="3059289" y="4041423"/>
          <a:ext cx="1206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9" name="Equation" r:id="rId3" imgW="1206360" imgH="838080" progId="Equation.DSMT4">
                  <p:embed/>
                </p:oleObj>
              </mc:Choice>
              <mc:Fallback>
                <p:oleObj name="Equation" r:id="rId3" imgW="120636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59289" y="4041423"/>
                        <a:ext cx="1206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1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Solution</a:t>
            </a:r>
          </a:p>
          <a:p>
            <a:r>
              <a:rPr lang="en-US" dirty="0" smtClean="0"/>
              <a:t>In fraction form, his batting average is the ratio:</a:t>
            </a:r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Reducing gives</a:t>
            </a:r>
            <a:endParaRPr lang="en-US" dirty="0"/>
          </a:p>
        </p:txBody>
      </p:sp>
      <p:graphicFrame>
        <p:nvGraphicFramePr>
          <p:cNvPr id="2050" name="Object 2"/>
          <p:cNvGraphicFramePr>
            <a:graphicFrameLocks noChangeAspect="1"/>
          </p:cNvGraphicFramePr>
          <p:nvPr/>
        </p:nvGraphicFramePr>
        <p:xfrm>
          <a:off x="3232150" y="2438400"/>
          <a:ext cx="2679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0" name="Equation" r:id="rId5" imgW="2679480" imgH="838080" progId="Equation.DSMT4">
                  <p:embed/>
                </p:oleObj>
              </mc:Choice>
              <mc:Fallback>
                <p:oleObj name="Equation" r:id="rId5" imgW="2679480" imgH="8380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32150" y="2438400"/>
                        <a:ext cx="2679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6" name="Straight Connector 5"/>
          <p:cNvCxnSpPr/>
          <p:nvPr/>
        </p:nvCxnSpPr>
        <p:spPr>
          <a:xfrm rot="5400000" flipH="1" flipV="1">
            <a:off x="3429000" y="4114800"/>
            <a:ext cx="3810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 rot="5400000" flipH="1" flipV="1">
            <a:off x="3375378" y="4614333"/>
            <a:ext cx="3810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052" name="Object 4"/>
          <p:cNvGraphicFramePr>
            <a:graphicFrameLocks noChangeAspect="1"/>
          </p:cNvGraphicFramePr>
          <p:nvPr/>
        </p:nvGraphicFramePr>
        <p:xfrm>
          <a:off x="2263422" y="4038600"/>
          <a:ext cx="787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1" name="Equation" r:id="rId7" imgW="787320" imgH="838080" progId="Equation.DSMT4">
                  <p:embed/>
                </p:oleObj>
              </mc:Choice>
              <mc:Fallback>
                <p:oleObj name="Equation" r:id="rId7" imgW="787320" imgH="838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63422" y="4038600"/>
                        <a:ext cx="787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4" name="Object 6"/>
          <p:cNvGraphicFramePr>
            <a:graphicFrameLocks noChangeAspect="1"/>
          </p:cNvGraphicFramePr>
          <p:nvPr/>
        </p:nvGraphicFramePr>
        <p:xfrm>
          <a:off x="4299656" y="4038600"/>
          <a:ext cx="2603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2" name="Equation" r:id="rId9" imgW="2603160" imgH="838080" progId="Equation.DSMT4">
                  <p:embed/>
                </p:oleObj>
              </mc:Choice>
              <mc:Fallback>
                <p:oleObj name="Equation" r:id="rId9" imgW="2603160" imgH="838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99656" y="4038600"/>
                        <a:ext cx="2603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Content Placeholder 2"/>
          <p:cNvSpPr txBox="1">
            <a:spLocks/>
          </p:cNvSpPr>
          <p:nvPr/>
        </p:nvSpPr>
        <p:spPr>
          <a:xfrm>
            <a:off x="457200" y="5065693"/>
            <a:ext cx="8229600" cy="954107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This means that we can expect this player to hit safely at a rate of 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8 hits for every 25 times 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he comes to bat.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101" name="Object 5"/>
          <p:cNvGraphicFramePr>
            <a:graphicFrameLocks noChangeAspect="1"/>
          </p:cNvGraphicFramePr>
          <p:nvPr/>
        </p:nvGraphicFramePr>
        <p:xfrm>
          <a:off x="5008033" y="4763910"/>
          <a:ext cx="1054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7" name="Equation" r:id="rId3" imgW="1054080" imgH="838080" progId="Equation.DSMT4">
                  <p:embed/>
                </p:oleObj>
              </mc:Choice>
              <mc:Fallback>
                <p:oleObj name="Equation" r:id="rId3" imgW="105408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08033" y="4763910"/>
                        <a:ext cx="1054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0"/>
              </a:spcBef>
            </a:pPr>
            <a:r>
              <a:rPr lang="en-US" dirty="0" smtClean="0"/>
              <a:t>What is the reduced ratio of </a:t>
            </a:r>
            <a:r>
              <a:rPr lang="en-US" dirty="0" smtClean="0">
                <a:solidFill>
                  <a:srgbClr val="0000FF"/>
                </a:solidFill>
              </a:rPr>
              <a:t>250 centimeters </a:t>
            </a:r>
            <a:r>
              <a:rPr lang="en-US" dirty="0" smtClean="0"/>
              <a:t>(cm) to </a:t>
            </a:r>
            <a:r>
              <a:rPr lang="en-US" dirty="0" smtClean="0">
                <a:solidFill>
                  <a:srgbClr val="0000FF"/>
                </a:solidFill>
              </a:rPr>
              <a:t>2 meters </a:t>
            </a:r>
            <a:r>
              <a:rPr lang="en-US" dirty="0" smtClean="0"/>
              <a:t>(m)? Centimeters and meters are units of measure in the metric system. (See Chapter 10 for more details.)</a:t>
            </a:r>
          </a:p>
          <a:p>
            <a:pPr>
              <a:spcBef>
                <a:spcPts val="0"/>
              </a:spcBef>
            </a:pPr>
            <a:r>
              <a:rPr lang="en-US" b="1" dirty="0" smtClean="0"/>
              <a:t>Solution</a:t>
            </a:r>
          </a:p>
          <a:p>
            <a:pPr>
              <a:spcBef>
                <a:spcPts val="0"/>
              </a:spcBef>
            </a:pPr>
            <a:r>
              <a:rPr lang="en-US" dirty="0" smtClean="0"/>
              <a:t>Here we change the units so that they are the same. There are 100 centimeters in 1 meter. Therefore,           2 m = 200 cm, and the ratio is</a:t>
            </a:r>
            <a:endParaRPr lang="en-US" dirty="0"/>
          </a:p>
        </p:txBody>
      </p:sp>
      <p:cxnSp>
        <p:nvCxnSpPr>
          <p:cNvPr id="5" name="Straight Connector 4"/>
          <p:cNvCxnSpPr/>
          <p:nvPr/>
        </p:nvCxnSpPr>
        <p:spPr>
          <a:xfrm rot="5400000" flipH="1" flipV="1">
            <a:off x="5311422" y="5334000"/>
            <a:ext cx="3810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 rot="5400000" flipH="1" flipV="1">
            <a:off x="5334000" y="4834467"/>
            <a:ext cx="3810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4099" name="Object 3"/>
          <p:cNvGraphicFramePr>
            <a:graphicFrameLocks noChangeAspect="1"/>
          </p:cNvGraphicFramePr>
          <p:nvPr/>
        </p:nvGraphicFramePr>
        <p:xfrm>
          <a:off x="2408767" y="4758267"/>
          <a:ext cx="1130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8" name="Equation" r:id="rId5" imgW="1130040" imgH="838080" progId="Equation.DSMT4">
                  <p:embed/>
                </p:oleObj>
              </mc:Choice>
              <mc:Fallback>
                <p:oleObj name="Equation" r:id="rId5" imgW="1130040" imgH="8380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08767" y="4758267"/>
                        <a:ext cx="11303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0" name="Object 4"/>
          <p:cNvGraphicFramePr>
            <a:graphicFrameLocks noChangeAspect="1"/>
          </p:cNvGraphicFramePr>
          <p:nvPr/>
        </p:nvGraphicFramePr>
        <p:xfrm>
          <a:off x="3570111" y="4758267"/>
          <a:ext cx="1409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9" name="Equation" r:id="rId7" imgW="1409400" imgH="838080" progId="Equation.DSMT4">
                  <p:embed/>
                </p:oleObj>
              </mc:Choice>
              <mc:Fallback>
                <p:oleObj name="Equation" r:id="rId7" imgW="1409400" imgH="838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70111" y="4758267"/>
                        <a:ext cx="1409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2" name="Object 6"/>
          <p:cNvGraphicFramePr>
            <a:graphicFrameLocks noChangeAspect="1"/>
          </p:cNvGraphicFramePr>
          <p:nvPr/>
        </p:nvGraphicFramePr>
        <p:xfrm>
          <a:off x="6103056" y="4766733"/>
          <a:ext cx="647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0" name="Equation" r:id="rId9" imgW="647640" imgH="838080" progId="Equation.DSMT4">
                  <p:embed/>
                </p:oleObj>
              </mc:Choice>
              <mc:Fallback>
                <p:oleObj name="Equation" r:id="rId9" imgW="647640" imgH="838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03056" y="4766733"/>
                        <a:ext cx="647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Content Placeholder 2"/>
          <p:cNvSpPr txBox="1">
            <a:spLocks/>
          </p:cNvSpPr>
          <p:nvPr/>
        </p:nvSpPr>
        <p:spPr>
          <a:xfrm>
            <a:off x="457200" y="5547380"/>
            <a:ext cx="822960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The reduced ratio can also be written as 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5 : 4 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or 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5 to 4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36609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If two fair coins are tossed, find the probability of the following events:</a:t>
            </a:r>
          </a:p>
          <a:p>
            <a:pPr marL="514350" indent="-514350"/>
            <a:r>
              <a:rPr lang="en-US" b="1" dirty="0" smtClean="0"/>
              <a:t>a.	</a:t>
            </a:r>
            <a:r>
              <a:rPr lang="en-US" dirty="0" smtClean="0"/>
              <a:t>exactly one heads occurs </a:t>
            </a:r>
          </a:p>
          <a:p>
            <a:pPr marL="514350" indent="-514350"/>
            <a:r>
              <a:rPr lang="en-US" b="1" dirty="0" smtClean="0"/>
              <a:t>b.	</a:t>
            </a:r>
            <a:r>
              <a:rPr lang="en-US" dirty="0" smtClean="0"/>
              <a:t>at least one heads occurs</a:t>
            </a:r>
          </a:p>
          <a:p>
            <a:r>
              <a:rPr lang="en-US" b="1" dirty="0" smtClean="0"/>
              <a:t>Solutions</a:t>
            </a:r>
          </a:p>
          <a:p>
            <a:r>
              <a:rPr lang="en-US" dirty="0" smtClean="0"/>
              <a:t>We know that the possible outcomes are </a:t>
            </a:r>
            <a:r>
              <a:rPr lang="en-US" dirty="0" smtClean="0">
                <a:solidFill>
                  <a:srgbClr val="000099"/>
                </a:solidFill>
              </a:rPr>
              <a:t>{</a:t>
            </a:r>
            <a:r>
              <a:rPr lang="en-US" i="1" dirty="0" smtClean="0">
                <a:solidFill>
                  <a:srgbClr val="000099"/>
                </a:solidFill>
              </a:rPr>
              <a:t>HH,HT,TH,TT</a:t>
            </a:r>
            <a:r>
              <a:rPr lang="en-US" dirty="0" smtClean="0">
                <a:solidFill>
                  <a:srgbClr val="000099"/>
                </a:solidFill>
              </a:rPr>
              <a:t>}.</a:t>
            </a:r>
          </a:p>
          <a:p>
            <a:pPr>
              <a:tabLst>
                <a:tab pos="463550" algn="l"/>
              </a:tabLst>
            </a:pPr>
            <a:r>
              <a:rPr lang="en-US" b="1" dirty="0" smtClean="0"/>
              <a:t>a. 	</a:t>
            </a:r>
            <a:r>
              <a:rPr lang="en-US" dirty="0" smtClean="0"/>
              <a:t>Of all possible outcomes, there are two outcomes 	with exactly one heads: </a:t>
            </a:r>
            <a:r>
              <a:rPr lang="en-US" i="1" dirty="0" smtClean="0"/>
              <a:t>HT</a:t>
            </a:r>
            <a:r>
              <a:rPr lang="en-US" dirty="0" smtClean="0"/>
              <a:t>, </a:t>
            </a:r>
            <a:r>
              <a:rPr lang="en-US" i="1" dirty="0" smtClean="0"/>
              <a:t>TH</a:t>
            </a:r>
            <a:r>
              <a:rPr lang="en-US" dirty="0" smtClean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3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Each of these outcomes is considered a success. Thus</a:t>
            </a:r>
          </a:p>
          <a:p>
            <a:endParaRPr lang="en-US" dirty="0" smtClean="0"/>
          </a:p>
          <a:p>
            <a:endParaRPr lang="en-US" b="1" dirty="0" smtClean="0"/>
          </a:p>
          <a:p>
            <a:pPr>
              <a:tabLst>
                <a:tab pos="463550" algn="l"/>
              </a:tabLst>
            </a:pPr>
            <a:r>
              <a:rPr lang="en-US" b="1" dirty="0" smtClean="0"/>
              <a:t>b.	</a:t>
            </a:r>
            <a:r>
              <a:rPr lang="en-US" dirty="0" smtClean="0"/>
              <a:t>There are three outcomes with at least one heads: 	</a:t>
            </a:r>
            <a:r>
              <a:rPr lang="en-US" i="1" dirty="0" smtClean="0"/>
              <a:t>HH</a:t>
            </a:r>
            <a:r>
              <a:rPr lang="en-US" dirty="0" smtClean="0"/>
              <a:t>,</a:t>
            </a:r>
            <a:r>
              <a:rPr lang="en-US" i="1" dirty="0" smtClean="0"/>
              <a:t> HT</a:t>
            </a:r>
            <a:r>
              <a:rPr lang="en-US" dirty="0" smtClean="0"/>
              <a:t>, </a:t>
            </a:r>
            <a:r>
              <a:rPr lang="en-US" i="1" dirty="0" smtClean="0"/>
              <a:t>TH</a:t>
            </a:r>
            <a:r>
              <a:rPr lang="en-US" dirty="0" smtClean="0"/>
              <a:t>.</a:t>
            </a:r>
          </a:p>
          <a:p>
            <a:r>
              <a:rPr lang="en-US" dirty="0" smtClean="0"/>
              <a:t>Each of these outcomes is considered a success. The probability is the ratio of 3 to 4:</a:t>
            </a:r>
          </a:p>
          <a:p>
            <a:endParaRPr lang="en-US" dirty="0"/>
          </a:p>
        </p:txBody>
      </p:sp>
      <p:graphicFrame>
        <p:nvGraphicFramePr>
          <p:cNvPr id="6148" name="Object 4"/>
          <p:cNvGraphicFramePr>
            <a:graphicFrameLocks noChangeAspect="1"/>
          </p:cNvGraphicFramePr>
          <p:nvPr/>
        </p:nvGraphicFramePr>
        <p:xfrm>
          <a:off x="7131756" y="1848555"/>
          <a:ext cx="533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2" name="Equation" r:id="rId3" imgW="533160" imgH="838080" progId="Equation.DSMT4">
                  <p:embed/>
                </p:oleObj>
              </mc:Choice>
              <mc:Fallback>
                <p:oleObj name="Equation" r:id="rId3" imgW="533160" imgH="838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31756" y="1848555"/>
                        <a:ext cx="533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9" name="Object 5"/>
          <p:cNvGraphicFramePr>
            <a:graphicFrameLocks noChangeAspect="1"/>
          </p:cNvGraphicFramePr>
          <p:nvPr/>
        </p:nvGraphicFramePr>
        <p:xfrm>
          <a:off x="6540500" y="1848555"/>
          <a:ext cx="546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3" name="Equation" r:id="rId5" imgW="545760" imgH="838080" progId="Equation.DSMT4">
                  <p:embed/>
                </p:oleObj>
              </mc:Choice>
              <mc:Fallback>
                <p:oleObj name="Equation" r:id="rId5" imgW="54576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40500" y="1848555"/>
                        <a:ext cx="546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0" name="Object 6"/>
          <p:cNvGraphicFramePr>
            <a:graphicFrameLocks noChangeAspect="1"/>
          </p:cNvGraphicFramePr>
          <p:nvPr/>
        </p:nvGraphicFramePr>
        <p:xfrm>
          <a:off x="4491567" y="2043288"/>
          <a:ext cx="20193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4" name="Equation" r:id="rId7" imgW="2019240" imgH="495000" progId="Equation.DSMT4">
                  <p:embed/>
                </p:oleObj>
              </mc:Choice>
              <mc:Fallback>
                <p:oleObj name="Equation" r:id="rId7" imgW="2019240" imgH="4950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91567" y="2043288"/>
                        <a:ext cx="20193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1" name="Object 7"/>
          <p:cNvGraphicFramePr>
            <a:graphicFrameLocks noChangeAspect="1"/>
          </p:cNvGraphicFramePr>
          <p:nvPr/>
        </p:nvGraphicFramePr>
        <p:xfrm>
          <a:off x="1401233" y="2041878"/>
          <a:ext cx="30607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5" name="Equation" r:id="rId9" imgW="3060360" imgH="495000" progId="Equation.DSMT4">
                  <p:embed/>
                </p:oleObj>
              </mc:Choice>
              <mc:Fallback>
                <p:oleObj name="Equation" r:id="rId9" imgW="3060360" imgH="4950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01233" y="2041878"/>
                        <a:ext cx="30607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2" name="Object 8"/>
          <p:cNvGraphicFramePr>
            <a:graphicFrameLocks noChangeAspect="1"/>
          </p:cNvGraphicFramePr>
          <p:nvPr/>
        </p:nvGraphicFramePr>
        <p:xfrm>
          <a:off x="1188156" y="4979811"/>
          <a:ext cx="31242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6" name="Equation" r:id="rId11" imgW="3124080" imgH="495000" progId="Equation.DSMT4">
                  <p:embed/>
                </p:oleObj>
              </mc:Choice>
              <mc:Fallback>
                <p:oleObj name="Equation" r:id="rId11" imgW="3124080" imgH="4950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88156" y="4979811"/>
                        <a:ext cx="31242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3" name="Object 9"/>
          <p:cNvGraphicFramePr>
            <a:graphicFrameLocks noChangeAspect="1"/>
          </p:cNvGraphicFramePr>
          <p:nvPr/>
        </p:nvGraphicFramePr>
        <p:xfrm>
          <a:off x="4354689" y="4968522"/>
          <a:ext cx="29210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7" name="Equation" r:id="rId13" imgW="2920680" imgH="495000" progId="Equation.DSMT4">
                  <p:embed/>
                </p:oleObj>
              </mc:Choice>
              <mc:Fallback>
                <p:oleObj name="Equation" r:id="rId13" imgW="2920680" imgH="49500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54689" y="4968522"/>
                        <a:ext cx="29210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4" name="Object 10"/>
          <p:cNvGraphicFramePr>
            <a:graphicFrameLocks noChangeAspect="1"/>
          </p:cNvGraphicFramePr>
          <p:nvPr/>
        </p:nvGraphicFramePr>
        <p:xfrm>
          <a:off x="7319433" y="4778022"/>
          <a:ext cx="647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8" name="Equation" r:id="rId15" imgW="647640" imgH="838080" progId="Equation.DSMT4">
                  <p:embed/>
                </p:oleObj>
              </mc:Choice>
              <mc:Fallback>
                <p:oleObj name="Equation" r:id="rId15" imgW="647640" imgH="83808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19433" y="4778022"/>
                        <a:ext cx="647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439</TotalTime>
  <Words>1028</Words>
  <Application>Microsoft Office PowerPoint</Application>
  <PresentationFormat>On-screen Show (4:3)</PresentationFormat>
  <Paragraphs>182</Paragraphs>
  <Slides>39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39</vt:i4>
      </vt:variant>
    </vt:vector>
  </HeadingPairs>
  <TitlesOfParts>
    <vt:vector size="45" baseType="lpstr">
      <vt:lpstr>Calibri</vt:lpstr>
      <vt:lpstr>Courier New</vt:lpstr>
      <vt:lpstr>Arial</vt:lpstr>
      <vt:lpstr>Symbol</vt:lpstr>
      <vt:lpstr>Office Theme</vt:lpstr>
      <vt:lpstr>Equation</vt:lpstr>
      <vt:lpstr>Section 4.6</vt:lpstr>
      <vt:lpstr>Objectives</vt:lpstr>
      <vt:lpstr>Objectives (cont.)</vt:lpstr>
      <vt:lpstr>Understanding Ratios</vt:lpstr>
      <vt:lpstr>Example 1</vt:lpstr>
      <vt:lpstr>Example 1 (cont.)</vt:lpstr>
      <vt:lpstr>Example 2</vt:lpstr>
      <vt:lpstr>Example 3</vt:lpstr>
      <vt:lpstr>Example 3 (cont.)</vt:lpstr>
      <vt:lpstr>Example 4</vt:lpstr>
      <vt:lpstr>Understanding Proportions</vt:lpstr>
      <vt:lpstr>Understanding Proportions</vt:lpstr>
      <vt:lpstr>Example 5</vt:lpstr>
      <vt:lpstr>Example 5 (cont.)</vt:lpstr>
      <vt:lpstr>Example 5 (cont.)</vt:lpstr>
      <vt:lpstr>Example 5 (cont.)</vt:lpstr>
      <vt:lpstr>Example 5 (cont.)</vt:lpstr>
      <vt:lpstr>Example 5 (cont.)</vt:lpstr>
      <vt:lpstr>Applications</vt:lpstr>
      <vt:lpstr>Example 6</vt:lpstr>
      <vt:lpstr>Completion Example 7</vt:lpstr>
      <vt:lpstr>Completion Example 7 (cont.)</vt:lpstr>
      <vt:lpstr>Applications</vt:lpstr>
      <vt:lpstr>Applications</vt:lpstr>
      <vt:lpstr>Applications</vt:lpstr>
      <vt:lpstr>Example 8</vt:lpstr>
      <vt:lpstr>Example 8 (cont.)</vt:lpstr>
      <vt:lpstr>Example 8 (cont.)</vt:lpstr>
      <vt:lpstr>Example 8 (cont.)</vt:lpstr>
      <vt:lpstr>Applications</vt:lpstr>
      <vt:lpstr>Example 9</vt:lpstr>
      <vt:lpstr>Example 9 (cont.)</vt:lpstr>
      <vt:lpstr>Example 9 (cont.)</vt:lpstr>
      <vt:lpstr>Example 10</vt:lpstr>
      <vt:lpstr>Example 10 (cont.)</vt:lpstr>
      <vt:lpstr>Example 10 (cont.)</vt:lpstr>
      <vt:lpstr>Example 10 (cont.)</vt:lpstr>
      <vt:lpstr>Example 11</vt:lpstr>
      <vt:lpstr>Example 11 (cont.)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Prealgebra</dc:title>
  <dc:creator>Hawkes Learning Systems</dc:creator>
  <cp:lastModifiedBy>ashish.samudre</cp:lastModifiedBy>
  <cp:revision>184</cp:revision>
  <dcterms:created xsi:type="dcterms:W3CDTF">2013-04-26T14:43:13Z</dcterms:created>
  <dcterms:modified xsi:type="dcterms:W3CDTF">2017-08-02T16:30:01Z</dcterms:modified>
</cp:coreProperties>
</file>