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handoutMasterIdLst>
    <p:handoutMasterId r:id="rId19"/>
  </p:handoutMasterIdLst>
  <p:sldIdLst>
    <p:sldId id="256" r:id="rId2"/>
    <p:sldId id="258" r:id="rId3"/>
    <p:sldId id="264" r:id="rId4"/>
    <p:sldId id="265" r:id="rId5"/>
    <p:sldId id="267" r:id="rId6"/>
    <p:sldId id="269" r:id="rId7"/>
    <p:sldId id="270" r:id="rId8"/>
    <p:sldId id="272" r:id="rId9"/>
    <p:sldId id="274" r:id="rId10"/>
    <p:sldId id="276" r:id="rId11"/>
    <p:sldId id="286" r:id="rId12"/>
    <p:sldId id="277" r:id="rId13"/>
    <p:sldId id="279" r:id="rId14"/>
    <p:sldId id="283" r:id="rId15"/>
    <p:sldId id="287" r:id="rId16"/>
    <p:sldId id="285" r:id="rId17"/>
  </p:sldIdLst>
  <p:sldSz cx="9144000" cy="6858000" type="screen4x3"/>
  <p:notesSz cx="6858000" cy="9144000"/>
  <p:embeddedFontLst>
    <p:embeddedFont>
      <p:font typeface="Calibri" panose="020F0502020204030204" pitchFamily="34" charset="0"/>
      <p:regular r:id="rId20"/>
      <p:bold r:id="rId21"/>
      <p:italic r:id="rId22"/>
      <p:boldItalic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FF"/>
    <a:srgbClr val="008080"/>
    <a:srgbClr val="000099"/>
    <a:srgbClr val="000000"/>
    <a:srgbClr val="366092"/>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19" autoAdjust="0"/>
    <p:restoredTop sz="94709" autoAdjust="0"/>
  </p:normalViewPr>
  <p:slideViewPr>
    <p:cSldViewPr>
      <p:cViewPr varScale="1">
        <p:scale>
          <a:sx n="71" d="100"/>
          <a:sy n="71" d="100"/>
        </p:scale>
        <p:origin x="1728"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4"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5694270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973CF-09D7-4052-A646-9CEA07203C14}"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70B726-89BE-47BA-84FE-5B5C1DBE184A}" type="slidenum">
              <a:rPr lang="en-US" smtClean="0"/>
              <a:pPr/>
              <a:t>‹#›</a:t>
            </a:fld>
            <a:endParaRPr lang="en-US"/>
          </a:p>
        </p:txBody>
      </p:sp>
    </p:spTree>
    <p:extLst>
      <p:ext uri="{BB962C8B-B14F-4D97-AF65-F5344CB8AC3E}">
        <p14:creationId xmlns:p14="http://schemas.microsoft.com/office/powerpoint/2010/main" val="2748148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30870659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15</a:t>
            </a:fld>
            <a:endParaRPr lang="en-US" dirty="0"/>
          </a:p>
        </p:txBody>
      </p:sp>
    </p:spTree>
    <p:extLst>
      <p:ext uri="{BB962C8B-B14F-4D97-AF65-F5344CB8AC3E}">
        <p14:creationId xmlns:p14="http://schemas.microsoft.com/office/powerpoint/2010/main" val="2140249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4</a:t>
            </a:fld>
            <a:endParaRPr lang="en-US" dirty="0"/>
          </a:p>
        </p:txBody>
      </p:sp>
    </p:spTree>
    <p:extLst>
      <p:ext uri="{BB962C8B-B14F-4D97-AF65-F5344CB8AC3E}">
        <p14:creationId xmlns:p14="http://schemas.microsoft.com/office/powerpoint/2010/main" val="8021161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5</a:t>
            </a:fld>
            <a:endParaRPr lang="en-US" dirty="0"/>
          </a:p>
        </p:txBody>
      </p:sp>
    </p:spTree>
    <p:extLst>
      <p:ext uri="{BB962C8B-B14F-4D97-AF65-F5344CB8AC3E}">
        <p14:creationId xmlns:p14="http://schemas.microsoft.com/office/powerpoint/2010/main" val="34296782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7</a:t>
            </a:fld>
            <a:endParaRPr lang="en-US" dirty="0"/>
          </a:p>
        </p:txBody>
      </p:sp>
    </p:spTree>
    <p:extLst>
      <p:ext uri="{BB962C8B-B14F-4D97-AF65-F5344CB8AC3E}">
        <p14:creationId xmlns:p14="http://schemas.microsoft.com/office/powerpoint/2010/main" val="39218601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8</a:t>
            </a:fld>
            <a:endParaRPr lang="en-US" dirty="0"/>
          </a:p>
        </p:txBody>
      </p:sp>
    </p:spTree>
    <p:extLst>
      <p:ext uri="{BB962C8B-B14F-4D97-AF65-F5344CB8AC3E}">
        <p14:creationId xmlns:p14="http://schemas.microsoft.com/office/powerpoint/2010/main" val="4005044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9</a:t>
            </a:fld>
            <a:endParaRPr lang="en-US" dirty="0"/>
          </a:p>
        </p:txBody>
      </p:sp>
    </p:spTree>
    <p:extLst>
      <p:ext uri="{BB962C8B-B14F-4D97-AF65-F5344CB8AC3E}">
        <p14:creationId xmlns:p14="http://schemas.microsoft.com/office/powerpoint/2010/main" val="20594064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12</a:t>
            </a:fld>
            <a:endParaRPr lang="en-US" dirty="0"/>
          </a:p>
        </p:txBody>
      </p:sp>
    </p:spTree>
    <p:extLst>
      <p:ext uri="{BB962C8B-B14F-4D97-AF65-F5344CB8AC3E}">
        <p14:creationId xmlns:p14="http://schemas.microsoft.com/office/powerpoint/2010/main" val="12657958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13</a:t>
            </a:fld>
            <a:endParaRPr lang="en-US" dirty="0"/>
          </a:p>
        </p:txBody>
      </p:sp>
    </p:spTree>
    <p:extLst>
      <p:ext uri="{BB962C8B-B14F-4D97-AF65-F5344CB8AC3E}">
        <p14:creationId xmlns:p14="http://schemas.microsoft.com/office/powerpoint/2010/main" val="11513249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14</a:t>
            </a:fld>
            <a:endParaRPr lang="en-US" dirty="0"/>
          </a:p>
        </p:txBody>
      </p:sp>
    </p:spTree>
    <p:extLst>
      <p:ext uri="{BB962C8B-B14F-4D97-AF65-F5344CB8AC3E}">
        <p14:creationId xmlns:p14="http://schemas.microsoft.com/office/powerpoint/2010/main" val="32298379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2.xml"/><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5.wmf"/><Relationship Id="rId5" Type="http://schemas.openxmlformats.org/officeDocument/2006/relationships/image" Target="../media/image2.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4.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notesSlide" Target="../notesSlides/notesSlide3.xml"/><Relationship Id="rId7"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6.bin"/><Relationship Id="rId11" Type="http://schemas.openxmlformats.org/officeDocument/2006/relationships/image" Target="../media/image5.wmf"/><Relationship Id="rId5" Type="http://schemas.openxmlformats.org/officeDocument/2006/relationships/image" Target="../media/image6.wmf"/><Relationship Id="rId10" Type="http://schemas.openxmlformats.org/officeDocument/2006/relationships/oleObject" Target="../embeddings/oleObject8.bin"/><Relationship Id="rId4" Type="http://schemas.openxmlformats.org/officeDocument/2006/relationships/oleObject" Target="../embeddings/oleObject5.bin"/><Relationship Id="rId9" Type="http://schemas.openxmlformats.org/officeDocument/2006/relationships/image" Target="../media/image8.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5.1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Reading, Writing, and Rounding Decimal Numbers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Rounding Decimal Numbers</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3711785"/>
          </a:xfrm>
          <a:solidFill>
            <a:srgbClr val="FFFFCC"/>
          </a:solidFill>
          <a:ln w="28575">
            <a:solidFill>
              <a:srgbClr val="000000"/>
            </a:solidFill>
          </a:ln>
        </p:spPr>
        <p:txBody>
          <a:bodyPr>
            <a:spAutoFit/>
          </a:bodyPr>
          <a:lstStyle/>
          <a:p>
            <a:pPr algn="ctr">
              <a:buNone/>
            </a:pPr>
            <a:r>
              <a:rPr lang="en-US" b="1" i="0" dirty="0" smtClean="0">
                <a:solidFill>
                  <a:srgbClr val="000000"/>
                </a:solidFill>
              </a:rPr>
              <a:t>Rule for Rounding Decimal Numbers</a:t>
            </a:r>
          </a:p>
          <a:p>
            <a:pPr marL="465138" indent="-465138">
              <a:buNone/>
            </a:pPr>
            <a:r>
              <a:rPr lang="en-US" b="1" i="0" dirty="0" smtClean="0">
                <a:solidFill>
                  <a:srgbClr val="000000"/>
                </a:solidFill>
              </a:rPr>
              <a:t>1.</a:t>
            </a:r>
            <a:r>
              <a:rPr lang="en-US" i="0" dirty="0" smtClean="0">
                <a:solidFill>
                  <a:srgbClr val="000000"/>
                </a:solidFill>
              </a:rPr>
              <a:t>	Look at the single digit just to the right of the place of desired accuracy.</a:t>
            </a:r>
          </a:p>
          <a:p>
            <a:pPr marL="465138" indent="-465138">
              <a:buNone/>
            </a:pPr>
            <a:r>
              <a:rPr lang="en-US" b="1" i="0" dirty="0" smtClean="0">
                <a:solidFill>
                  <a:srgbClr val="000000"/>
                </a:solidFill>
              </a:rPr>
              <a:t>2.</a:t>
            </a:r>
            <a:r>
              <a:rPr lang="en-US" i="0" dirty="0" smtClean="0">
                <a:solidFill>
                  <a:srgbClr val="000000"/>
                </a:solidFill>
              </a:rPr>
              <a:t>	If this digit is 5 or greater, make the digit in the desired place of accuracy one larger and replace all digits to the right with zeros.  All digits to the left remain unchanged unless a 9 is made one larger, and then the next digit to the left is increased by 1.</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Round Decimal Numbers</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4142673"/>
          </a:xfrm>
          <a:solidFill>
            <a:srgbClr val="FFFFCC"/>
          </a:solidFill>
          <a:ln w="28575">
            <a:solidFill>
              <a:srgbClr val="000000"/>
            </a:solidFill>
          </a:ln>
        </p:spPr>
        <p:txBody>
          <a:bodyPr>
            <a:spAutoFit/>
          </a:bodyPr>
          <a:lstStyle/>
          <a:p>
            <a:pPr algn="ctr">
              <a:buNone/>
            </a:pPr>
            <a:r>
              <a:rPr lang="en-US" b="1" i="0" dirty="0" smtClean="0">
                <a:solidFill>
                  <a:srgbClr val="000000"/>
                </a:solidFill>
              </a:rPr>
              <a:t>Rule for Rounding Decimal Numbers</a:t>
            </a:r>
            <a:r>
              <a:rPr lang="en-US" b="1" dirty="0" smtClean="0">
                <a:solidFill>
                  <a:srgbClr val="000000"/>
                </a:solidFill>
              </a:rPr>
              <a:t> (cont.)</a:t>
            </a:r>
            <a:endParaRPr lang="en-US" b="1" i="0" dirty="0" smtClean="0">
              <a:solidFill>
                <a:srgbClr val="000000"/>
              </a:solidFill>
            </a:endParaRPr>
          </a:p>
          <a:p>
            <a:pPr marL="465138" indent="-465138">
              <a:buNone/>
            </a:pPr>
            <a:r>
              <a:rPr lang="en-US" b="1" i="0" dirty="0" smtClean="0">
                <a:solidFill>
                  <a:srgbClr val="000000"/>
                </a:solidFill>
              </a:rPr>
              <a:t>3.</a:t>
            </a:r>
            <a:r>
              <a:rPr lang="en-US" i="0" dirty="0" smtClean="0">
                <a:solidFill>
                  <a:srgbClr val="000000"/>
                </a:solidFill>
              </a:rPr>
              <a:t>	If this digit is less than 5, leave the digit in the desired place of accuracy as it is and replace all digits to the right with zeros.  All digits to the left remain unchanged.</a:t>
            </a:r>
          </a:p>
          <a:p>
            <a:pPr marL="465138" indent="-465138">
              <a:buNone/>
            </a:pPr>
            <a:r>
              <a:rPr lang="en-US" b="1" i="0" dirty="0" smtClean="0">
                <a:solidFill>
                  <a:srgbClr val="000000"/>
                </a:solidFill>
              </a:rPr>
              <a:t>4.</a:t>
            </a:r>
            <a:r>
              <a:rPr lang="en-US" i="0" dirty="0" smtClean="0">
                <a:solidFill>
                  <a:srgbClr val="000000"/>
                </a:solidFill>
              </a:rPr>
              <a:t>	Trailing 0’s </a:t>
            </a:r>
            <a:r>
              <a:rPr lang="en-US" b="1" i="0" dirty="0" smtClean="0">
                <a:solidFill>
                  <a:srgbClr val="C00000"/>
                </a:solidFill>
              </a:rPr>
              <a:t>to the right of the decimal place</a:t>
            </a:r>
            <a:r>
              <a:rPr lang="en-US" b="1" i="0" dirty="0" smtClean="0">
                <a:solidFill>
                  <a:srgbClr val="000000"/>
                </a:solidFill>
              </a:rPr>
              <a:t> </a:t>
            </a:r>
            <a:r>
              <a:rPr lang="en-US" i="0" dirty="0" smtClean="0">
                <a:solidFill>
                  <a:srgbClr val="000000"/>
                </a:solidFill>
              </a:rPr>
              <a:t>must be dropped so that the place of accuracy is clearly understood.  If a rounded number has a 0 in the decimal place of accuracy, then that 0 remains.</a:t>
            </a:r>
            <a:endParaRPr lang="en-US" i="0" dirty="0">
              <a:solidFill>
                <a:srgbClr val="00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6</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572000"/>
          </a:xfrm>
        </p:spPr>
        <p:txBody>
          <a:bodyPr>
            <a:noAutofit/>
          </a:bodyPr>
          <a:lstStyle/>
          <a:p>
            <a:pPr eaLnBrk="1" hangingPunct="1">
              <a:buNone/>
            </a:pPr>
            <a:r>
              <a:rPr lang="en-US" i="0" dirty="0" smtClean="0"/>
              <a:t>Round </a:t>
            </a:r>
            <a:r>
              <a:rPr lang="en-US" i="0" dirty="0" smtClean="0">
                <a:solidFill>
                  <a:srgbClr val="0000FF"/>
                </a:solidFill>
              </a:rPr>
              <a:t>18.649</a:t>
            </a:r>
            <a:r>
              <a:rPr lang="en-US" i="0" dirty="0" smtClean="0"/>
              <a:t> to the nearest tenth.</a:t>
            </a:r>
          </a:p>
          <a:p>
            <a:r>
              <a:rPr lang="en-US" b="1" dirty="0" smtClean="0"/>
              <a:t>Solution</a:t>
            </a:r>
            <a:endParaRPr lang="en-US" i="0" dirty="0" smtClean="0"/>
          </a:p>
          <a:p>
            <a:pPr eaLnBrk="1" hangingPunct="1">
              <a:lnSpc>
                <a:spcPct val="200000"/>
              </a:lnSpc>
              <a:buNone/>
            </a:pPr>
            <a:r>
              <a:rPr lang="en-US" b="1" i="0" dirty="0" smtClean="0"/>
              <a:t>a.</a:t>
            </a:r>
          </a:p>
          <a:p>
            <a:pPr eaLnBrk="1" hangingPunct="1">
              <a:buNone/>
            </a:pPr>
            <a:r>
              <a:rPr lang="en-US" i="0" dirty="0" smtClean="0"/>
              <a:t>		</a:t>
            </a:r>
            <a:endParaRPr lang="en-US" i="0" dirty="0" smtClean="0">
              <a:solidFill>
                <a:srgbClr val="0000FF"/>
              </a:solidFill>
            </a:endParaRPr>
          </a:p>
          <a:p>
            <a:pPr eaLnBrk="1" hangingPunct="1">
              <a:buNone/>
              <a:tabLst>
                <a:tab pos="463550" algn="l"/>
              </a:tabLst>
            </a:pPr>
            <a:r>
              <a:rPr lang="en-US" b="1" i="0" dirty="0" smtClean="0"/>
              <a:t>b.</a:t>
            </a:r>
            <a:r>
              <a:rPr lang="en-US" i="0" dirty="0" smtClean="0"/>
              <a:t>	Since 4 is less than 5, leave the 6 and replace 4 and 	9 with 0’s.</a:t>
            </a:r>
          </a:p>
          <a:p>
            <a:pPr eaLnBrk="1" hangingPunct="1">
              <a:buNone/>
              <a:tabLst>
                <a:tab pos="463550" algn="l"/>
              </a:tabLst>
            </a:pPr>
            <a:r>
              <a:rPr lang="en-US" b="1" i="0" dirty="0" smtClean="0"/>
              <a:t>c.</a:t>
            </a:r>
            <a:r>
              <a:rPr lang="en-US" i="0" dirty="0" smtClean="0"/>
              <a:t>	</a:t>
            </a:r>
            <a:r>
              <a:rPr lang="en-US" i="0" dirty="0" smtClean="0">
                <a:solidFill>
                  <a:srgbClr val="0000FF"/>
                </a:solidFill>
              </a:rPr>
              <a:t>18.649</a:t>
            </a:r>
            <a:r>
              <a:rPr lang="en-US" i="0" dirty="0" smtClean="0"/>
              <a:t> rounds to </a:t>
            </a:r>
            <a:r>
              <a:rPr lang="en-US" i="0" dirty="0" smtClean="0">
                <a:solidFill>
                  <a:srgbClr val="FF0000"/>
                </a:solidFill>
              </a:rPr>
              <a:t>18.6 </a:t>
            </a:r>
            <a:r>
              <a:rPr lang="en-US" i="0" dirty="0" smtClean="0"/>
              <a:t>to the nearest tenth.  Note 	that the trailing 0’s in 18.600 are dropped to 	indicate the position of accuracy.</a:t>
            </a:r>
          </a:p>
        </p:txBody>
      </p:sp>
      <p:cxnSp>
        <p:nvCxnSpPr>
          <p:cNvPr id="5" name="Straight Arrow Connector 4"/>
          <p:cNvCxnSpPr/>
          <p:nvPr/>
        </p:nvCxnSpPr>
        <p:spPr>
          <a:xfrm rot="5400000" flipH="1" flipV="1">
            <a:off x="2736313" y="3217701"/>
            <a:ext cx="365760" cy="794"/>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5400000">
            <a:off x="2955802" y="2465182"/>
            <a:ext cx="36576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2702256" y="1921561"/>
            <a:ext cx="3304110" cy="400110"/>
          </a:xfrm>
          <a:prstGeom prst="rect">
            <a:avLst/>
          </a:prstGeom>
        </p:spPr>
        <p:txBody>
          <a:bodyPr wrap="none">
            <a:spAutoFit/>
          </a:bodyPr>
          <a:lstStyle/>
          <a:p>
            <a:r>
              <a:rPr lang="en-US" sz="2000" dirty="0" smtClean="0">
                <a:solidFill>
                  <a:srgbClr val="008080"/>
                </a:solidFill>
                <a:latin typeface="+mj-lt"/>
              </a:rPr>
              <a:t>The next digit to the right is 4.</a:t>
            </a:r>
            <a:endParaRPr lang="en-US" sz="2000" dirty="0">
              <a:solidFill>
                <a:srgbClr val="008080"/>
              </a:solidFill>
              <a:latin typeface="+mj-lt"/>
            </a:endParaRPr>
          </a:p>
        </p:txBody>
      </p:sp>
      <p:sp>
        <p:nvSpPr>
          <p:cNvPr id="9" name="Rectangle 8"/>
          <p:cNvSpPr/>
          <p:nvPr/>
        </p:nvSpPr>
        <p:spPr>
          <a:xfrm>
            <a:off x="2133600" y="3170147"/>
            <a:ext cx="2882199" cy="621709"/>
          </a:xfrm>
          <a:prstGeom prst="rect">
            <a:avLst/>
          </a:prstGeom>
        </p:spPr>
        <p:txBody>
          <a:bodyPr wrap="none">
            <a:spAutoFit/>
          </a:bodyPr>
          <a:lstStyle/>
          <a:p>
            <a:pPr>
              <a:lnSpc>
                <a:spcPct val="200000"/>
              </a:lnSpc>
            </a:pPr>
            <a:r>
              <a:rPr lang="en-US" sz="2000" dirty="0" smtClean="0">
                <a:solidFill>
                  <a:srgbClr val="008080"/>
                </a:solidFill>
              </a:rPr>
              <a:t>6 is in the tenths position.</a:t>
            </a:r>
          </a:p>
        </p:txBody>
      </p:sp>
      <p:sp>
        <p:nvSpPr>
          <p:cNvPr id="10" name="Rectangle 9"/>
          <p:cNvSpPr/>
          <p:nvPr/>
        </p:nvSpPr>
        <p:spPr>
          <a:xfrm>
            <a:off x="2271486" y="2590800"/>
            <a:ext cx="1189749" cy="523220"/>
          </a:xfrm>
          <a:prstGeom prst="rect">
            <a:avLst/>
          </a:prstGeom>
        </p:spPr>
        <p:txBody>
          <a:bodyPr wrap="none">
            <a:spAutoFit/>
          </a:bodyPr>
          <a:lstStyle/>
          <a:p>
            <a:r>
              <a:rPr lang="en-US" sz="2800" dirty="0" smtClean="0">
                <a:solidFill>
                  <a:srgbClr val="0000FF"/>
                </a:solidFill>
              </a:rPr>
              <a:t>18.649</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7</a:t>
            </a:r>
            <a:endParaRPr lang="en-US" dirty="0">
              <a:solidFill>
                <a:schemeClr val="accent1">
                  <a:lumMod val="50000"/>
                </a:schemeClr>
              </a:solidFill>
            </a:endParaRPr>
          </a:p>
        </p:txBody>
      </p:sp>
      <p:sp>
        <p:nvSpPr>
          <p:cNvPr id="15362" name="Content Placeholder 2"/>
          <p:cNvSpPr>
            <a:spLocks noGrp="1"/>
          </p:cNvSpPr>
          <p:nvPr>
            <p:ph idx="1"/>
          </p:nvPr>
        </p:nvSpPr>
        <p:spPr/>
        <p:txBody>
          <a:bodyPr>
            <a:noAutofit/>
          </a:bodyPr>
          <a:lstStyle/>
          <a:p>
            <a:pPr eaLnBrk="1" hangingPunct="1">
              <a:buNone/>
            </a:pPr>
            <a:r>
              <a:rPr lang="en-US" i="0" dirty="0" smtClean="0"/>
              <a:t>Round </a:t>
            </a:r>
            <a:r>
              <a:rPr lang="en-US" i="0" dirty="0" smtClean="0">
                <a:solidFill>
                  <a:srgbClr val="0000FF"/>
                </a:solidFill>
              </a:rPr>
              <a:t>5.83971</a:t>
            </a:r>
            <a:r>
              <a:rPr lang="en-US" i="0" dirty="0" smtClean="0"/>
              <a:t> to the nearest thousandth.</a:t>
            </a:r>
          </a:p>
          <a:p>
            <a:r>
              <a:rPr lang="en-US" b="1" dirty="0" smtClean="0"/>
              <a:t>Solution</a:t>
            </a:r>
            <a:endParaRPr lang="en-US" dirty="0" smtClean="0"/>
          </a:p>
          <a:p>
            <a:pPr eaLnBrk="1" hangingPunct="1">
              <a:lnSpc>
                <a:spcPct val="150000"/>
              </a:lnSpc>
              <a:buNone/>
            </a:pPr>
            <a:r>
              <a:rPr lang="en-US" b="1" i="0" dirty="0" smtClean="0"/>
              <a:t>a.</a:t>
            </a:r>
            <a:r>
              <a:rPr lang="en-US" i="0" dirty="0" smtClean="0"/>
              <a:t> 			</a:t>
            </a:r>
          </a:p>
          <a:p>
            <a:pPr eaLnBrk="1" hangingPunct="1">
              <a:spcBef>
                <a:spcPts val="600"/>
              </a:spcBef>
              <a:buNone/>
              <a:tabLst>
                <a:tab pos="463550" algn="l"/>
              </a:tabLst>
            </a:pPr>
            <a:endParaRPr lang="en-US" b="1" i="0" dirty="0" smtClean="0"/>
          </a:p>
          <a:p>
            <a:pPr eaLnBrk="1" hangingPunct="1">
              <a:spcBef>
                <a:spcPts val="1800"/>
              </a:spcBef>
              <a:buNone/>
              <a:tabLst>
                <a:tab pos="463550" algn="l"/>
              </a:tabLst>
            </a:pPr>
            <a:r>
              <a:rPr lang="en-US" b="1" i="0" dirty="0" smtClean="0"/>
              <a:t>b.</a:t>
            </a:r>
            <a:r>
              <a:rPr lang="en-US" i="0" dirty="0" smtClean="0"/>
              <a:t>	Since </a:t>
            </a:r>
            <a:r>
              <a:rPr lang="en-US" i="0" dirty="0" smtClean="0">
                <a:solidFill>
                  <a:srgbClr val="000099"/>
                </a:solidFill>
              </a:rPr>
              <a:t>7</a:t>
            </a:r>
            <a:r>
              <a:rPr lang="en-US" i="0" dirty="0" smtClean="0"/>
              <a:t> is greater than </a:t>
            </a:r>
            <a:r>
              <a:rPr lang="en-US" i="0" dirty="0" smtClean="0">
                <a:solidFill>
                  <a:srgbClr val="000099"/>
                </a:solidFill>
              </a:rPr>
              <a:t>5</a:t>
            </a:r>
            <a:r>
              <a:rPr lang="en-US" i="0" dirty="0" smtClean="0"/>
              <a:t>, make </a:t>
            </a:r>
            <a:r>
              <a:rPr lang="en-US" i="0" dirty="0" smtClean="0">
                <a:solidFill>
                  <a:srgbClr val="000099"/>
                </a:solidFill>
              </a:rPr>
              <a:t>9</a:t>
            </a:r>
            <a:r>
              <a:rPr lang="en-US" i="0" dirty="0" smtClean="0"/>
              <a:t> one larger and 	replace </a:t>
            </a:r>
            <a:r>
              <a:rPr lang="en-US" i="0" dirty="0" smtClean="0">
                <a:solidFill>
                  <a:srgbClr val="000099"/>
                </a:solidFill>
              </a:rPr>
              <a:t>7</a:t>
            </a:r>
            <a:r>
              <a:rPr lang="en-US" i="0" dirty="0" smtClean="0"/>
              <a:t> and </a:t>
            </a:r>
            <a:r>
              <a:rPr lang="en-US" i="0" dirty="0" smtClean="0">
                <a:solidFill>
                  <a:srgbClr val="000099"/>
                </a:solidFill>
              </a:rPr>
              <a:t>1</a:t>
            </a:r>
            <a:r>
              <a:rPr lang="en-US" i="0" dirty="0" smtClean="0"/>
              <a:t> with </a:t>
            </a:r>
            <a:r>
              <a:rPr lang="en-US" i="0" dirty="0" smtClean="0">
                <a:solidFill>
                  <a:srgbClr val="000099"/>
                </a:solidFill>
              </a:rPr>
              <a:t>0</a:t>
            </a:r>
            <a:r>
              <a:rPr lang="en-US" i="0" dirty="0" smtClean="0"/>
              <a:t>’s. (Making </a:t>
            </a:r>
            <a:r>
              <a:rPr lang="en-US" i="0" dirty="0" smtClean="0">
                <a:solidFill>
                  <a:srgbClr val="000099"/>
                </a:solidFill>
              </a:rPr>
              <a:t>9</a:t>
            </a:r>
            <a:r>
              <a:rPr lang="en-US" i="0" dirty="0" smtClean="0"/>
              <a:t> one larger gives 	</a:t>
            </a:r>
            <a:r>
              <a:rPr lang="en-US" i="0" dirty="0" smtClean="0">
                <a:solidFill>
                  <a:srgbClr val="000099"/>
                </a:solidFill>
              </a:rPr>
              <a:t>10</a:t>
            </a:r>
            <a:r>
              <a:rPr lang="en-US" i="0" dirty="0" smtClean="0"/>
              <a:t>, which affects the digit </a:t>
            </a:r>
            <a:r>
              <a:rPr lang="en-US" i="0" dirty="0" smtClean="0">
                <a:solidFill>
                  <a:srgbClr val="000099"/>
                </a:solidFill>
              </a:rPr>
              <a:t>3</a:t>
            </a:r>
            <a:r>
              <a:rPr lang="en-US" i="0" dirty="0" smtClean="0"/>
              <a:t>, too.)</a:t>
            </a:r>
          </a:p>
          <a:p>
            <a:pPr>
              <a:tabLst>
                <a:tab pos="457200" algn="l"/>
              </a:tabLst>
            </a:pPr>
            <a:r>
              <a:rPr lang="en-US" b="1" i="0" dirty="0" smtClean="0"/>
              <a:t>c.</a:t>
            </a:r>
            <a:r>
              <a:rPr lang="en-US" i="0" dirty="0" smtClean="0"/>
              <a:t>	</a:t>
            </a:r>
            <a:r>
              <a:rPr lang="en-US" dirty="0" smtClean="0">
                <a:solidFill>
                  <a:srgbClr val="0000FF"/>
                </a:solidFill>
              </a:rPr>
              <a:t>5.83971</a:t>
            </a:r>
            <a:r>
              <a:rPr lang="en-US" dirty="0" smtClean="0"/>
              <a:t> rounds to </a:t>
            </a:r>
            <a:r>
              <a:rPr lang="en-US" dirty="0" smtClean="0">
                <a:solidFill>
                  <a:srgbClr val="FF0000"/>
                </a:solidFill>
              </a:rPr>
              <a:t>5.84000</a:t>
            </a:r>
            <a:r>
              <a:rPr lang="en-US" dirty="0" smtClean="0"/>
              <a:t>, or </a:t>
            </a:r>
            <a:r>
              <a:rPr lang="en-US" dirty="0" smtClean="0">
                <a:solidFill>
                  <a:srgbClr val="FF0000"/>
                </a:solidFill>
              </a:rPr>
              <a:t>5.840</a:t>
            </a:r>
            <a:r>
              <a:rPr lang="en-US" b="1" dirty="0" smtClean="0"/>
              <a:t> </a:t>
            </a:r>
            <a:r>
              <a:rPr lang="en-US" dirty="0" smtClean="0"/>
              <a:t>to the nearest 	thousandth, and only two trailing 0’s are dropped.</a:t>
            </a:r>
            <a:endParaRPr lang="en-US" i="0" dirty="0" smtClean="0"/>
          </a:p>
        </p:txBody>
      </p:sp>
      <p:cxnSp>
        <p:nvCxnSpPr>
          <p:cNvPr id="5" name="Straight Arrow Connector 4"/>
          <p:cNvCxnSpPr/>
          <p:nvPr/>
        </p:nvCxnSpPr>
        <p:spPr>
          <a:xfrm rot="5400000" flipH="1" flipV="1">
            <a:off x="4066651" y="3057651"/>
            <a:ext cx="365760" cy="794"/>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5400000">
            <a:off x="4279468" y="2280430"/>
            <a:ext cx="36576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3406281" y="1787856"/>
            <a:ext cx="3304110" cy="400110"/>
          </a:xfrm>
          <a:prstGeom prst="rect">
            <a:avLst/>
          </a:prstGeom>
        </p:spPr>
        <p:txBody>
          <a:bodyPr wrap="none">
            <a:spAutoFit/>
          </a:bodyPr>
          <a:lstStyle/>
          <a:p>
            <a:r>
              <a:rPr lang="en-US" sz="2000" dirty="0" smtClean="0">
                <a:solidFill>
                  <a:srgbClr val="008080"/>
                </a:solidFill>
                <a:latin typeface="+mj-lt"/>
              </a:rPr>
              <a:t>The next digit to the right is 7.</a:t>
            </a:r>
            <a:endParaRPr lang="en-US" sz="2000" dirty="0">
              <a:solidFill>
                <a:srgbClr val="008080"/>
              </a:solidFill>
              <a:latin typeface="+mj-lt"/>
            </a:endParaRPr>
          </a:p>
        </p:txBody>
      </p:sp>
      <p:sp>
        <p:nvSpPr>
          <p:cNvPr id="7" name="Rectangle 6"/>
          <p:cNvSpPr/>
          <p:nvPr/>
        </p:nvSpPr>
        <p:spPr>
          <a:xfrm>
            <a:off x="2968170" y="3262086"/>
            <a:ext cx="3566160" cy="400110"/>
          </a:xfrm>
          <a:prstGeom prst="rect">
            <a:avLst/>
          </a:prstGeom>
        </p:spPr>
        <p:txBody>
          <a:bodyPr>
            <a:spAutoFit/>
          </a:bodyPr>
          <a:lstStyle/>
          <a:p>
            <a:r>
              <a:rPr lang="en-US" sz="2000" dirty="0" smtClean="0">
                <a:solidFill>
                  <a:srgbClr val="008080"/>
                </a:solidFill>
              </a:rPr>
              <a:t>9 is in the thousandths position.</a:t>
            </a:r>
          </a:p>
        </p:txBody>
      </p:sp>
      <p:sp>
        <p:nvSpPr>
          <p:cNvPr id="9" name="Rectangle 8"/>
          <p:cNvSpPr/>
          <p:nvPr/>
        </p:nvSpPr>
        <p:spPr>
          <a:xfrm>
            <a:off x="3443514" y="2442030"/>
            <a:ext cx="1372492" cy="523220"/>
          </a:xfrm>
          <a:prstGeom prst="rect">
            <a:avLst/>
          </a:prstGeom>
        </p:spPr>
        <p:txBody>
          <a:bodyPr wrap="none">
            <a:spAutoFit/>
          </a:bodyPr>
          <a:lstStyle/>
          <a:p>
            <a:r>
              <a:rPr lang="en-US" sz="2800" dirty="0" smtClean="0">
                <a:solidFill>
                  <a:srgbClr val="0000FF"/>
                </a:solidFill>
              </a:rPr>
              <a:t>5.83971</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Completion Example 8</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eaLnBrk="1" hangingPunct="1">
              <a:buNone/>
            </a:pPr>
            <a:r>
              <a:rPr lang="en-US" i="0" dirty="0" smtClean="0">
                <a:solidFill>
                  <a:schemeClr val="tx1"/>
                </a:solidFill>
              </a:rPr>
              <a:t>Round </a:t>
            </a:r>
            <a:r>
              <a:rPr lang="en-US" i="0" dirty="0" smtClean="0">
                <a:solidFill>
                  <a:srgbClr val="0000FF"/>
                </a:solidFill>
              </a:rPr>
              <a:t>2.00643</a:t>
            </a:r>
            <a:r>
              <a:rPr lang="en-US" i="0" dirty="0" smtClean="0">
                <a:solidFill>
                  <a:schemeClr val="tx1"/>
                </a:solidFill>
              </a:rPr>
              <a:t> to the nearest ten-thousandth.</a:t>
            </a:r>
          </a:p>
          <a:p>
            <a:r>
              <a:rPr lang="en-US" b="1" dirty="0" smtClean="0"/>
              <a:t>Solution</a:t>
            </a:r>
            <a:endParaRPr lang="en-US" i="0" dirty="0" smtClean="0">
              <a:solidFill>
                <a:schemeClr val="tx1"/>
              </a:solidFill>
            </a:endParaRPr>
          </a:p>
          <a:p>
            <a:pPr eaLnBrk="1" hangingPunct="1">
              <a:buNone/>
              <a:tabLst>
                <a:tab pos="463550" algn="l"/>
              </a:tabLst>
            </a:pPr>
            <a:r>
              <a:rPr lang="en-US" b="1" i="0" dirty="0" smtClean="0"/>
              <a:t>a.</a:t>
            </a:r>
            <a:r>
              <a:rPr lang="en-US" i="0" dirty="0" smtClean="0"/>
              <a:t>	The digit in the ten-thousandths position is ____.</a:t>
            </a:r>
          </a:p>
          <a:p>
            <a:pPr eaLnBrk="1" hangingPunct="1">
              <a:buNone/>
              <a:tabLst>
                <a:tab pos="463550" algn="l"/>
              </a:tabLst>
            </a:pPr>
            <a:endParaRPr lang="en-US" sz="1000" i="0" dirty="0" smtClean="0"/>
          </a:p>
          <a:p>
            <a:pPr eaLnBrk="1" hangingPunct="1">
              <a:buNone/>
              <a:tabLst>
                <a:tab pos="463550" algn="l"/>
              </a:tabLst>
            </a:pPr>
            <a:r>
              <a:rPr lang="en-US" b="1" i="0" dirty="0" smtClean="0"/>
              <a:t>b.</a:t>
            </a:r>
            <a:r>
              <a:rPr lang="en-US" i="0" dirty="0" smtClean="0"/>
              <a:t>	The next digit to the right is ____.</a:t>
            </a:r>
          </a:p>
          <a:p>
            <a:pPr eaLnBrk="1" hangingPunct="1">
              <a:buNone/>
              <a:tabLst>
                <a:tab pos="463550" algn="l"/>
              </a:tabLst>
            </a:pPr>
            <a:endParaRPr lang="en-US" sz="1000" i="0" dirty="0" smtClean="0"/>
          </a:p>
          <a:p>
            <a:pPr eaLnBrk="1" hangingPunct="1">
              <a:buNone/>
              <a:tabLst>
                <a:tab pos="463550" algn="l"/>
              </a:tabLst>
            </a:pPr>
            <a:r>
              <a:rPr lang="en-US" b="1" i="0" dirty="0" smtClean="0"/>
              <a:t>c.</a:t>
            </a:r>
            <a:r>
              <a:rPr lang="en-US" i="0" dirty="0" smtClean="0"/>
              <a:t> 	Since ____ is less than 5, leave ____ as it is and 	replace ____ with a 0.</a:t>
            </a:r>
          </a:p>
          <a:p>
            <a:pPr eaLnBrk="1" hangingPunct="1">
              <a:buNone/>
              <a:tabLst>
                <a:tab pos="463550" algn="l"/>
              </a:tabLst>
            </a:pPr>
            <a:endParaRPr lang="en-US" sz="1000" i="0" dirty="0" smtClean="0"/>
          </a:p>
          <a:p>
            <a:pPr eaLnBrk="1" hangingPunct="1">
              <a:buNone/>
              <a:tabLst>
                <a:tab pos="463550" algn="l"/>
              </a:tabLst>
            </a:pPr>
            <a:r>
              <a:rPr lang="en-US" b="1" i="0" dirty="0" smtClean="0"/>
              <a:t>d.</a:t>
            </a:r>
            <a:r>
              <a:rPr lang="en-US" i="0" dirty="0" smtClean="0"/>
              <a:t>	2.00643 rounds to _______ to the nearest 	______________. </a:t>
            </a:r>
          </a:p>
        </p:txBody>
      </p:sp>
      <p:sp>
        <p:nvSpPr>
          <p:cNvPr id="6" name="TextBox 5"/>
          <p:cNvSpPr txBox="1"/>
          <p:nvPr/>
        </p:nvSpPr>
        <p:spPr>
          <a:xfrm>
            <a:off x="7444848" y="2276238"/>
            <a:ext cx="381000" cy="523220"/>
          </a:xfrm>
          <a:prstGeom prst="rect">
            <a:avLst/>
          </a:prstGeom>
          <a:noFill/>
        </p:spPr>
        <p:txBody>
          <a:bodyPr wrap="square" rtlCol="0">
            <a:spAutoFit/>
          </a:bodyPr>
          <a:lstStyle/>
          <a:p>
            <a:r>
              <a:rPr lang="en-US" sz="2800" dirty="0" smtClean="0">
                <a:solidFill>
                  <a:srgbClr val="FF0000"/>
                </a:solidFill>
                <a:latin typeface="+mn-lt"/>
              </a:rPr>
              <a:t>4</a:t>
            </a:r>
            <a:endParaRPr lang="en-US" sz="2800" dirty="0">
              <a:solidFill>
                <a:srgbClr val="FF0000"/>
              </a:solidFill>
              <a:latin typeface="+mn-lt"/>
            </a:endParaRPr>
          </a:p>
        </p:txBody>
      </p:sp>
      <p:sp>
        <p:nvSpPr>
          <p:cNvPr id="7" name="TextBox 6"/>
          <p:cNvSpPr txBox="1"/>
          <p:nvPr/>
        </p:nvSpPr>
        <p:spPr>
          <a:xfrm>
            <a:off x="5214830" y="2960037"/>
            <a:ext cx="381000" cy="523220"/>
          </a:xfrm>
          <a:prstGeom prst="rect">
            <a:avLst/>
          </a:prstGeom>
          <a:noFill/>
        </p:spPr>
        <p:txBody>
          <a:bodyPr wrap="square" rtlCol="0">
            <a:spAutoFit/>
          </a:bodyPr>
          <a:lstStyle/>
          <a:p>
            <a:r>
              <a:rPr lang="en-US" sz="2800" dirty="0" smtClean="0">
                <a:solidFill>
                  <a:srgbClr val="FF0000"/>
                </a:solidFill>
                <a:latin typeface="+mn-lt"/>
              </a:rPr>
              <a:t>3</a:t>
            </a:r>
            <a:endParaRPr lang="en-US" sz="2800" dirty="0">
              <a:solidFill>
                <a:srgbClr val="FF0000"/>
              </a:solidFill>
              <a:latin typeface="+mn-lt"/>
            </a:endParaRPr>
          </a:p>
        </p:txBody>
      </p:sp>
      <p:sp>
        <p:nvSpPr>
          <p:cNvPr id="9" name="TextBox 8"/>
          <p:cNvSpPr txBox="1"/>
          <p:nvPr/>
        </p:nvSpPr>
        <p:spPr>
          <a:xfrm>
            <a:off x="2039097" y="3652506"/>
            <a:ext cx="381000" cy="523220"/>
          </a:xfrm>
          <a:prstGeom prst="rect">
            <a:avLst/>
          </a:prstGeom>
          <a:noFill/>
        </p:spPr>
        <p:txBody>
          <a:bodyPr wrap="square" rtlCol="0">
            <a:spAutoFit/>
          </a:bodyPr>
          <a:lstStyle/>
          <a:p>
            <a:r>
              <a:rPr lang="en-US" sz="2800" dirty="0" smtClean="0">
                <a:solidFill>
                  <a:srgbClr val="FF0000"/>
                </a:solidFill>
                <a:latin typeface="+mn-lt"/>
              </a:rPr>
              <a:t>3</a:t>
            </a:r>
            <a:endParaRPr lang="en-US" sz="2800" dirty="0">
              <a:solidFill>
                <a:srgbClr val="FF0000"/>
              </a:solidFill>
              <a:latin typeface="+mn-lt"/>
            </a:endParaRPr>
          </a:p>
        </p:txBody>
      </p:sp>
      <p:sp>
        <p:nvSpPr>
          <p:cNvPr id="10" name="TextBox 9"/>
          <p:cNvSpPr txBox="1"/>
          <p:nvPr/>
        </p:nvSpPr>
        <p:spPr>
          <a:xfrm>
            <a:off x="5618980" y="3636785"/>
            <a:ext cx="381000" cy="523220"/>
          </a:xfrm>
          <a:prstGeom prst="rect">
            <a:avLst/>
          </a:prstGeom>
          <a:noFill/>
        </p:spPr>
        <p:txBody>
          <a:bodyPr wrap="square" rtlCol="0">
            <a:spAutoFit/>
          </a:bodyPr>
          <a:lstStyle/>
          <a:p>
            <a:r>
              <a:rPr lang="en-US" sz="2800" dirty="0" smtClean="0">
                <a:solidFill>
                  <a:srgbClr val="FF0000"/>
                </a:solidFill>
                <a:latin typeface="+mn-lt"/>
              </a:rPr>
              <a:t>4</a:t>
            </a:r>
            <a:endParaRPr lang="en-US" sz="2800" dirty="0">
              <a:solidFill>
                <a:srgbClr val="FF0000"/>
              </a:solidFill>
              <a:latin typeface="+mn-lt"/>
            </a:endParaRPr>
          </a:p>
        </p:txBody>
      </p:sp>
      <p:sp>
        <p:nvSpPr>
          <p:cNvPr id="11" name="TextBox 10"/>
          <p:cNvSpPr txBox="1"/>
          <p:nvPr/>
        </p:nvSpPr>
        <p:spPr>
          <a:xfrm>
            <a:off x="2278040" y="4094067"/>
            <a:ext cx="381000" cy="523220"/>
          </a:xfrm>
          <a:prstGeom prst="rect">
            <a:avLst/>
          </a:prstGeom>
          <a:noFill/>
        </p:spPr>
        <p:txBody>
          <a:bodyPr wrap="square" rtlCol="0">
            <a:spAutoFit/>
          </a:bodyPr>
          <a:lstStyle/>
          <a:p>
            <a:r>
              <a:rPr lang="en-US" sz="2800" dirty="0" smtClean="0">
                <a:solidFill>
                  <a:srgbClr val="FF0000"/>
                </a:solidFill>
                <a:latin typeface="+mn-lt"/>
              </a:rPr>
              <a:t>3</a:t>
            </a:r>
            <a:endParaRPr lang="en-US" sz="2800" dirty="0">
              <a:solidFill>
                <a:srgbClr val="FF0000"/>
              </a:solidFill>
              <a:latin typeface="+mn-lt"/>
            </a:endParaRPr>
          </a:p>
        </p:txBody>
      </p:sp>
      <p:sp>
        <p:nvSpPr>
          <p:cNvPr id="12" name="TextBox 11"/>
          <p:cNvSpPr txBox="1"/>
          <p:nvPr/>
        </p:nvSpPr>
        <p:spPr>
          <a:xfrm>
            <a:off x="3783972" y="4778894"/>
            <a:ext cx="1259711" cy="523220"/>
          </a:xfrm>
          <a:prstGeom prst="rect">
            <a:avLst/>
          </a:prstGeom>
          <a:noFill/>
        </p:spPr>
        <p:txBody>
          <a:bodyPr wrap="square" rtlCol="0">
            <a:spAutoFit/>
          </a:bodyPr>
          <a:lstStyle/>
          <a:p>
            <a:r>
              <a:rPr lang="en-US" sz="2800" dirty="0" smtClean="0">
                <a:solidFill>
                  <a:srgbClr val="FF0000"/>
                </a:solidFill>
                <a:latin typeface="+mn-lt"/>
              </a:rPr>
              <a:t>2.0064</a:t>
            </a:r>
            <a:endParaRPr lang="en-US" sz="2800" dirty="0">
              <a:solidFill>
                <a:srgbClr val="FF0000"/>
              </a:solidFill>
              <a:latin typeface="+mn-lt"/>
            </a:endParaRPr>
          </a:p>
        </p:txBody>
      </p:sp>
      <p:sp>
        <p:nvSpPr>
          <p:cNvPr id="13" name="TextBox 12"/>
          <p:cNvSpPr txBox="1"/>
          <p:nvPr/>
        </p:nvSpPr>
        <p:spPr>
          <a:xfrm>
            <a:off x="982640" y="5206294"/>
            <a:ext cx="3048000" cy="523220"/>
          </a:xfrm>
          <a:prstGeom prst="rect">
            <a:avLst/>
          </a:prstGeom>
          <a:noFill/>
        </p:spPr>
        <p:txBody>
          <a:bodyPr wrap="square" rtlCol="0">
            <a:spAutoFit/>
          </a:bodyPr>
          <a:lstStyle/>
          <a:p>
            <a:r>
              <a:rPr lang="en-US" sz="2800" dirty="0" smtClean="0">
                <a:solidFill>
                  <a:srgbClr val="FF0000"/>
                </a:solidFill>
                <a:latin typeface="+mn-lt"/>
              </a:rPr>
              <a:t>ten-thousandth</a:t>
            </a:r>
            <a:endParaRPr lang="en-US" sz="2800" dirty="0">
              <a:solidFill>
                <a:srgbClr val="FF000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0" grpId="0"/>
      <p:bldP spid="11" grpId="0"/>
      <p:bldP spid="12" grpId="0"/>
      <p:bldP spid="1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Completion Example 9</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lnSpcReduction="10000"/>
          </a:bodyPr>
          <a:lstStyle/>
          <a:p>
            <a:pPr eaLnBrk="1" hangingPunct="1">
              <a:buNone/>
            </a:pPr>
            <a:r>
              <a:rPr lang="en-US" i="0" dirty="0" smtClean="0">
                <a:solidFill>
                  <a:schemeClr val="tx1"/>
                </a:solidFill>
              </a:rPr>
              <a:t>Round </a:t>
            </a:r>
            <a:r>
              <a:rPr lang="en-US" i="0" dirty="0" smtClean="0">
                <a:solidFill>
                  <a:srgbClr val="0000FF"/>
                </a:solidFill>
              </a:rPr>
              <a:t>9653</a:t>
            </a:r>
            <a:r>
              <a:rPr lang="en-US" i="0" dirty="0" smtClean="0">
                <a:solidFill>
                  <a:schemeClr val="tx1"/>
                </a:solidFill>
              </a:rPr>
              <a:t> to the nearest hundred.</a:t>
            </a:r>
          </a:p>
          <a:p>
            <a:r>
              <a:rPr lang="en-US" b="1" dirty="0" smtClean="0"/>
              <a:t>Solution</a:t>
            </a:r>
            <a:endParaRPr lang="en-US" i="0" dirty="0" smtClean="0">
              <a:solidFill>
                <a:schemeClr val="tx1"/>
              </a:solidFill>
            </a:endParaRPr>
          </a:p>
          <a:p>
            <a:pPr eaLnBrk="1" hangingPunct="1">
              <a:buNone/>
              <a:tabLst>
                <a:tab pos="463550" algn="l"/>
              </a:tabLst>
            </a:pPr>
            <a:r>
              <a:rPr lang="en-US" b="1" i="0" dirty="0" smtClean="0"/>
              <a:t>a.</a:t>
            </a:r>
            <a:r>
              <a:rPr lang="en-US" i="0" dirty="0" smtClean="0"/>
              <a:t>	The decimal point is understood to be to the right of 	____.</a:t>
            </a:r>
          </a:p>
          <a:p>
            <a:pPr eaLnBrk="1" hangingPunct="1">
              <a:buNone/>
              <a:tabLst>
                <a:tab pos="463550" algn="l"/>
              </a:tabLst>
            </a:pPr>
            <a:endParaRPr lang="en-US" sz="1000" i="0" dirty="0" smtClean="0"/>
          </a:p>
          <a:p>
            <a:pPr eaLnBrk="1" hangingPunct="1">
              <a:buNone/>
              <a:tabLst>
                <a:tab pos="463550" algn="l"/>
              </a:tabLst>
            </a:pPr>
            <a:r>
              <a:rPr lang="en-US" b="1" i="0" dirty="0" smtClean="0"/>
              <a:t>b.</a:t>
            </a:r>
            <a:r>
              <a:rPr lang="en-US" i="0" dirty="0" smtClean="0"/>
              <a:t>	The digit in the hundreds position is ____.</a:t>
            </a:r>
          </a:p>
          <a:p>
            <a:pPr eaLnBrk="1" hangingPunct="1">
              <a:buNone/>
              <a:tabLst>
                <a:tab pos="463550" algn="l"/>
              </a:tabLst>
            </a:pPr>
            <a:endParaRPr lang="en-US" sz="1000" i="0" dirty="0" smtClean="0"/>
          </a:p>
          <a:p>
            <a:pPr eaLnBrk="1" hangingPunct="1">
              <a:buNone/>
              <a:tabLst>
                <a:tab pos="463550" algn="l"/>
              </a:tabLst>
            </a:pPr>
            <a:r>
              <a:rPr lang="en-US" b="1" i="0" dirty="0" smtClean="0"/>
              <a:t>c.</a:t>
            </a:r>
            <a:r>
              <a:rPr lang="en-US" i="0" dirty="0" smtClean="0"/>
              <a:t> 	</a:t>
            </a:r>
            <a:r>
              <a:rPr lang="en-US" dirty="0" smtClean="0"/>
              <a:t>The next digit to the right is _____</a:t>
            </a:r>
            <a:r>
              <a:rPr lang="en-US" i="0" dirty="0" smtClean="0"/>
              <a:t>.</a:t>
            </a:r>
          </a:p>
          <a:p>
            <a:pPr eaLnBrk="1" hangingPunct="1">
              <a:buNone/>
              <a:tabLst>
                <a:tab pos="463550" algn="l"/>
              </a:tabLst>
            </a:pPr>
            <a:endParaRPr lang="en-US" sz="1000" i="0" dirty="0" smtClean="0"/>
          </a:p>
          <a:p>
            <a:pPr eaLnBrk="1" hangingPunct="1">
              <a:buNone/>
              <a:tabLst>
                <a:tab pos="463550" algn="l"/>
              </a:tabLst>
            </a:pPr>
            <a:r>
              <a:rPr lang="en-US" b="1" i="0" dirty="0" smtClean="0"/>
              <a:t>d.</a:t>
            </a:r>
            <a:r>
              <a:rPr lang="en-US" i="0" dirty="0" smtClean="0"/>
              <a:t>	Since _______is equal to 5, change the _____ to 	_____ and replace _____and ______with 0’s.</a:t>
            </a:r>
          </a:p>
          <a:p>
            <a:pPr eaLnBrk="1" hangingPunct="1">
              <a:buNone/>
              <a:tabLst>
                <a:tab pos="463550" algn="l"/>
              </a:tabLst>
            </a:pPr>
            <a:r>
              <a:rPr lang="en-US" b="1" i="0" dirty="0" smtClean="0"/>
              <a:t>e.</a:t>
            </a:r>
            <a:r>
              <a:rPr lang="en-US" i="0" dirty="0" smtClean="0"/>
              <a:t>	So, 9653 round to ______ (to the nearest hundred).</a:t>
            </a:r>
          </a:p>
        </p:txBody>
      </p:sp>
      <p:sp>
        <p:nvSpPr>
          <p:cNvPr id="6" name="TextBox 5"/>
          <p:cNvSpPr txBox="1"/>
          <p:nvPr/>
        </p:nvSpPr>
        <p:spPr>
          <a:xfrm>
            <a:off x="6400800" y="3181552"/>
            <a:ext cx="381000" cy="523220"/>
          </a:xfrm>
          <a:prstGeom prst="rect">
            <a:avLst/>
          </a:prstGeom>
          <a:noFill/>
        </p:spPr>
        <p:txBody>
          <a:bodyPr wrap="square" rtlCol="0">
            <a:spAutoFit/>
          </a:bodyPr>
          <a:lstStyle/>
          <a:p>
            <a:r>
              <a:rPr lang="en-US" sz="2800" dirty="0" smtClean="0">
                <a:solidFill>
                  <a:srgbClr val="FF0000"/>
                </a:solidFill>
                <a:latin typeface="+mn-lt"/>
              </a:rPr>
              <a:t>6</a:t>
            </a:r>
            <a:endParaRPr lang="en-US" sz="2800" dirty="0">
              <a:solidFill>
                <a:srgbClr val="FF0000"/>
              </a:solidFill>
              <a:latin typeface="+mn-lt"/>
            </a:endParaRPr>
          </a:p>
        </p:txBody>
      </p:sp>
      <p:sp>
        <p:nvSpPr>
          <p:cNvPr id="7" name="TextBox 6"/>
          <p:cNvSpPr txBox="1"/>
          <p:nvPr/>
        </p:nvSpPr>
        <p:spPr>
          <a:xfrm>
            <a:off x="1143000" y="2553808"/>
            <a:ext cx="381000" cy="523220"/>
          </a:xfrm>
          <a:prstGeom prst="rect">
            <a:avLst/>
          </a:prstGeom>
          <a:noFill/>
        </p:spPr>
        <p:txBody>
          <a:bodyPr wrap="square" rtlCol="0">
            <a:spAutoFit/>
          </a:bodyPr>
          <a:lstStyle/>
          <a:p>
            <a:r>
              <a:rPr lang="en-US" sz="2800" dirty="0" smtClean="0">
                <a:solidFill>
                  <a:srgbClr val="FF0000"/>
                </a:solidFill>
                <a:latin typeface="+mn-lt"/>
              </a:rPr>
              <a:t>3</a:t>
            </a:r>
            <a:endParaRPr lang="en-US" sz="2800" dirty="0">
              <a:solidFill>
                <a:srgbClr val="FF0000"/>
              </a:solidFill>
              <a:latin typeface="+mn-lt"/>
            </a:endParaRPr>
          </a:p>
        </p:txBody>
      </p:sp>
      <p:sp>
        <p:nvSpPr>
          <p:cNvPr id="9" name="TextBox 8"/>
          <p:cNvSpPr txBox="1"/>
          <p:nvPr/>
        </p:nvSpPr>
        <p:spPr>
          <a:xfrm>
            <a:off x="5257800" y="3820180"/>
            <a:ext cx="381000" cy="523220"/>
          </a:xfrm>
          <a:prstGeom prst="rect">
            <a:avLst/>
          </a:prstGeom>
          <a:noFill/>
        </p:spPr>
        <p:txBody>
          <a:bodyPr wrap="square" rtlCol="0">
            <a:spAutoFit/>
          </a:bodyPr>
          <a:lstStyle/>
          <a:p>
            <a:r>
              <a:rPr lang="en-US" sz="2800" dirty="0" smtClean="0">
                <a:solidFill>
                  <a:srgbClr val="FF0000"/>
                </a:solidFill>
                <a:latin typeface="+mn-lt"/>
              </a:rPr>
              <a:t>5</a:t>
            </a:r>
            <a:endParaRPr lang="en-US" sz="2800" dirty="0">
              <a:solidFill>
                <a:srgbClr val="FF0000"/>
              </a:solidFill>
              <a:latin typeface="+mn-lt"/>
            </a:endParaRPr>
          </a:p>
        </p:txBody>
      </p:sp>
      <p:sp>
        <p:nvSpPr>
          <p:cNvPr id="10" name="TextBox 9"/>
          <p:cNvSpPr txBox="1"/>
          <p:nvPr/>
        </p:nvSpPr>
        <p:spPr>
          <a:xfrm>
            <a:off x="6934200" y="4444294"/>
            <a:ext cx="381000" cy="523220"/>
          </a:xfrm>
          <a:prstGeom prst="rect">
            <a:avLst/>
          </a:prstGeom>
          <a:noFill/>
        </p:spPr>
        <p:txBody>
          <a:bodyPr wrap="square" rtlCol="0">
            <a:spAutoFit/>
          </a:bodyPr>
          <a:lstStyle/>
          <a:p>
            <a:r>
              <a:rPr lang="en-US" sz="2800" dirty="0" smtClean="0">
                <a:solidFill>
                  <a:srgbClr val="FF0000"/>
                </a:solidFill>
                <a:latin typeface="+mn-lt"/>
              </a:rPr>
              <a:t>6</a:t>
            </a:r>
            <a:endParaRPr lang="en-US" sz="2800" dirty="0">
              <a:solidFill>
                <a:srgbClr val="FF0000"/>
              </a:solidFill>
              <a:latin typeface="+mn-lt"/>
            </a:endParaRPr>
          </a:p>
        </p:txBody>
      </p:sp>
      <p:sp>
        <p:nvSpPr>
          <p:cNvPr id="11" name="TextBox 10"/>
          <p:cNvSpPr txBox="1"/>
          <p:nvPr/>
        </p:nvSpPr>
        <p:spPr>
          <a:xfrm>
            <a:off x="2223448" y="4458808"/>
            <a:ext cx="381000" cy="523220"/>
          </a:xfrm>
          <a:prstGeom prst="rect">
            <a:avLst/>
          </a:prstGeom>
          <a:noFill/>
        </p:spPr>
        <p:txBody>
          <a:bodyPr wrap="square" rtlCol="0">
            <a:spAutoFit/>
          </a:bodyPr>
          <a:lstStyle/>
          <a:p>
            <a:r>
              <a:rPr lang="en-US" sz="2800" dirty="0" smtClean="0">
                <a:solidFill>
                  <a:srgbClr val="FF0000"/>
                </a:solidFill>
                <a:latin typeface="+mn-lt"/>
              </a:rPr>
              <a:t>5</a:t>
            </a:r>
            <a:endParaRPr lang="en-US" sz="2800" dirty="0">
              <a:solidFill>
                <a:srgbClr val="FF0000"/>
              </a:solidFill>
              <a:latin typeface="+mn-lt"/>
            </a:endParaRPr>
          </a:p>
        </p:txBody>
      </p:sp>
      <p:sp>
        <p:nvSpPr>
          <p:cNvPr id="12" name="TextBox 11"/>
          <p:cNvSpPr txBox="1"/>
          <p:nvPr/>
        </p:nvSpPr>
        <p:spPr>
          <a:xfrm>
            <a:off x="1284350" y="4839808"/>
            <a:ext cx="457200" cy="523220"/>
          </a:xfrm>
          <a:prstGeom prst="rect">
            <a:avLst/>
          </a:prstGeom>
          <a:noFill/>
        </p:spPr>
        <p:txBody>
          <a:bodyPr wrap="square" rtlCol="0">
            <a:spAutoFit/>
          </a:bodyPr>
          <a:lstStyle/>
          <a:p>
            <a:r>
              <a:rPr lang="en-US" sz="2800" dirty="0" smtClean="0">
                <a:solidFill>
                  <a:srgbClr val="FF0000"/>
                </a:solidFill>
                <a:latin typeface="+mn-lt"/>
              </a:rPr>
              <a:t>7</a:t>
            </a:r>
            <a:endParaRPr lang="en-US" sz="2800" dirty="0">
              <a:solidFill>
                <a:srgbClr val="FF0000"/>
              </a:solidFill>
              <a:latin typeface="+mn-lt"/>
            </a:endParaRPr>
          </a:p>
        </p:txBody>
      </p:sp>
      <p:sp>
        <p:nvSpPr>
          <p:cNvPr id="14" name="TextBox 13"/>
          <p:cNvSpPr txBox="1"/>
          <p:nvPr/>
        </p:nvSpPr>
        <p:spPr>
          <a:xfrm>
            <a:off x="4011304" y="4840512"/>
            <a:ext cx="381000" cy="523220"/>
          </a:xfrm>
          <a:prstGeom prst="rect">
            <a:avLst/>
          </a:prstGeom>
          <a:noFill/>
        </p:spPr>
        <p:txBody>
          <a:bodyPr wrap="square" rtlCol="0">
            <a:spAutoFit/>
          </a:bodyPr>
          <a:lstStyle/>
          <a:p>
            <a:r>
              <a:rPr lang="en-US" sz="2800" dirty="0" smtClean="0">
                <a:solidFill>
                  <a:srgbClr val="FF0000"/>
                </a:solidFill>
                <a:latin typeface="+mn-lt"/>
              </a:rPr>
              <a:t>5</a:t>
            </a:r>
            <a:endParaRPr lang="en-US" sz="2800" dirty="0">
              <a:solidFill>
                <a:srgbClr val="FF0000"/>
              </a:solidFill>
              <a:latin typeface="+mn-lt"/>
            </a:endParaRPr>
          </a:p>
        </p:txBody>
      </p:sp>
      <p:sp>
        <p:nvSpPr>
          <p:cNvPr id="15" name="TextBox 14"/>
          <p:cNvSpPr txBox="1"/>
          <p:nvPr/>
        </p:nvSpPr>
        <p:spPr>
          <a:xfrm>
            <a:off x="5576248" y="4839808"/>
            <a:ext cx="381000" cy="523220"/>
          </a:xfrm>
          <a:prstGeom prst="rect">
            <a:avLst/>
          </a:prstGeom>
          <a:noFill/>
        </p:spPr>
        <p:txBody>
          <a:bodyPr wrap="square" rtlCol="0">
            <a:spAutoFit/>
          </a:bodyPr>
          <a:lstStyle/>
          <a:p>
            <a:r>
              <a:rPr lang="en-US" sz="2800" dirty="0" smtClean="0">
                <a:solidFill>
                  <a:srgbClr val="FF0000"/>
                </a:solidFill>
                <a:latin typeface="+mn-lt"/>
              </a:rPr>
              <a:t>3</a:t>
            </a:r>
            <a:endParaRPr lang="en-US" sz="2800" dirty="0">
              <a:solidFill>
                <a:srgbClr val="FF0000"/>
              </a:solidFill>
              <a:latin typeface="+mn-lt"/>
            </a:endParaRPr>
          </a:p>
        </p:txBody>
      </p:sp>
      <p:sp>
        <p:nvSpPr>
          <p:cNvPr id="16" name="TextBox 15"/>
          <p:cNvSpPr txBox="1"/>
          <p:nvPr/>
        </p:nvSpPr>
        <p:spPr>
          <a:xfrm>
            <a:off x="3733800" y="5326036"/>
            <a:ext cx="914400" cy="523220"/>
          </a:xfrm>
          <a:prstGeom prst="rect">
            <a:avLst/>
          </a:prstGeom>
          <a:noFill/>
        </p:spPr>
        <p:txBody>
          <a:bodyPr wrap="square" rtlCol="0">
            <a:spAutoFit/>
          </a:bodyPr>
          <a:lstStyle/>
          <a:p>
            <a:r>
              <a:rPr lang="en-US" sz="2800" dirty="0" smtClean="0">
                <a:solidFill>
                  <a:srgbClr val="FF0000"/>
                </a:solidFill>
                <a:latin typeface="+mn-lt"/>
              </a:rPr>
              <a:t>9700</a:t>
            </a:r>
            <a:endParaRPr lang="en-US" sz="2800" dirty="0">
              <a:solidFill>
                <a:srgbClr val="FF000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0" grpId="0"/>
      <p:bldP spid="11" grpId="0"/>
      <p:bldP spid="12" grpId="0"/>
      <p:bldP spid="14" grpId="0"/>
      <p:bldP spid="15" grpId="0"/>
      <p:bldP spid="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a:spLocks noGrp="1"/>
          </p:cNvSpPr>
          <p:nvPr>
            <p:ph idx="1"/>
          </p:nvPr>
        </p:nvSpPr>
        <p:spPr>
          <a:xfrm>
            <a:off x="457200" y="1280160"/>
            <a:ext cx="8229600" cy="1979003"/>
          </a:xfrm>
          <a:noFill/>
          <a:ln w="28575">
            <a:solidFill>
              <a:srgbClr val="FF0000"/>
            </a:solidFill>
          </a:ln>
        </p:spPr>
        <p:txBody>
          <a:bodyPr>
            <a:spAutoFit/>
          </a:bodyPr>
          <a:lstStyle/>
          <a:p>
            <a:pPr marL="342900" lvl="0" indent="-342900" algn="ctr" eaLnBrk="0" fontAlgn="base" hangingPunct="0">
              <a:spcAft>
                <a:spcPts val="600"/>
              </a:spcAft>
              <a:defRPr/>
            </a:pPr>
            <a:r>
              <a:rPr lang="en-US" b="1" dirty="0" smtClean="0">
                <a:solidFill>
                  <a:srgbClr val="000000"/>
                </a:solidFill>
              </a:rPr>
              <a:t>Important Note</a:t>
            </a:r>
          </a:p>
          <a:p>
            <a:pPr lvl="0" eaLnBrk="0" fontAlgn="base" hangingPunct="0">
              <a:spcAft>
                <a:spcPct val="0"/>
              </a:spcAft>
              <a:defRPr/>
            </a:pPr>
            <a:r>
              <a:rPr lang="en-US" dirty="0" smtClean="0">
                <a:solidFill>
                  <a:srgbClr val="000000"/>
                </a:solidFill>
              </a:rPr>
              <a:t>The 0’s must </a:t>
            </a:r>
            <a:r>
              <a:rPr lang="en-US" b="1" dirty="0" smtClean="0">
                <a:solidFill>
                  <a:srgbClr val="C00000"/>
                </a:solidFill>
              </a:rPr>
              <a:t>not</a:t>
            </a:r>
            <a:r>
              <a:rPr lang="en-US" dirty="0" smtClean="0">
                <a:solidFill>
                  <a:srgbClr val="000000"/>
                </a:solidFill>
              </a:rPr>
              <a:t> be dropped in a whole number.  Every 0 to the right of the desired place of accuracy to the right of the decimal point </a:t>
            </a:r>
            <a:r>
              <a:rPr lang="en-US" b="1" dirty="0" smtClean="0">
                <a:solidFill>
                  <a:srgbClr val="C00000"/>
                </a:solidFill>
              </a:rPr>
              <a:t>must</a:t>
            </a:r>
            <a:r>
              <a:rPr lang="en-US" dirty="0" smtClean="0">
                <a:solidFill>
                  <a:srgbClr val="000000"/>
                </a:solidFill>
              </a:rPr>
              <a:t> be dropped.</a:t>
            </a:r>
            <a:endParaRPr lang="en-US" sz="2400" dirty="0" smtClean="0">
              <a:solidFill>
                <a:srgbClr val="000000"/>
              </a:solidFill>
            </a:endParaRPr>
          </a:p>
        </p:txBody>
      </p:sp>
      <p:sp>
        <p:nvSpPr>
          <p:cNvPr id="2" name="Title 1"/>
          <p:cNvSpPr>
            <a:spLocks noGrp="1"/>
          </p:cNvSpPr>
          <p:nvPr>
            <p:ph type="title"/>
          </p:nvPr>
        </p:nvSpPr>
        <p:spPr/>
        <p:txBody>
          <a:bodyPr/>
          <a:lstStyle/>
          <a:p>
            <a:r>
              <a:rPr lang="en-US" sz="3200" dirty="0" smtClean="0">
                <a:solidFill>
                  <a:schemeClr val="accent1"/>
                </a:solidFill>
              </a:rPr>
              <a:t>Rounding Decimal Numbers</a:t>
            </a:r>
            <a:endParaRPr lang="en-US" sz="3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Objectives</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indent="-457200" eaLnBrk="1" hangingPunct="1">
              <a:buFont typeface="Courier New" pitchFamily="49" charset="0"/>
              <a:buChar char="o"/>
            </a:pPr>
            <a:r>
              <a:rPr lang="en-US" i="0" dirty="0" smtClean="0">
                <a:solidFill>
                  <a:schemeClr val="tx1"/>
                </a:solidFill>
              </a:rPr>
              <a:t>Learn to read and write decimal numbers.</a:t>
            </a:r>
          </a:p>
          <a:p>
            <a:pPr marL="457200" indent="-457200" eaLnBrk="1" hangingPunct="1">
              <a:buFont typeface="Courier New" pitchFamily="49" charset="0"/>
              <a:buChar char="o"/>
            </a:pPr>
            <a:r>
              <a:rPr lang="en-US" i="0" dirty="0" smtClean="0">
                <a:solidFill>
                  <a:schemeClr val="tx1"/>
                </a:solidFill>
              </a:rPr>
              <a:t>Understand that </a:t>
            </a:r>
            <a:r>
              <a:rPr lang="en-US" b="1" i="0" dirty="0" err="1" smtClean="0">
                <a:solidFill>
                  <a:schemeClr val="tx1"/>
                </a:solidFill>
              </a:rPr>
              <a:t>th</a:t>
            </a:r>
            <a:r>
              <a:rPr lang="en-US" i="0" dirty="0" smtClean="0">
                <a:solidFill>
                  <a:schemeClr val="tx1"/>
                </a:solidFill>
              </a:rPr>
              <a:t> indicates a fraction part of a decimal number.</a:t>
            </a:r>
          </a:p>
          <a:p>
            <a:pPr marL="457200" indent="-457200" eaLnBrk="1" hangingPunct="1">
              <a:buFont typeface="Courier New" pitchFamily="49" charset="0"/>
              <a:buChar char="o"/>
            </a:pPr>
            <a:r>
              <a:rPr lang="en-US" i="0" dirty="0" smtClean="0">
                <a:solidFill>
                  <a:schemeClr val="tx1"/>
                </a:solidFill>
              </a:rPr>
              <a:t>Learn how to round decimal numbers to indicated places of accuracy.</a:t>
            </a:r>
          </a:p>
          <a:p>
            <a:pPr marL="457200" indent="-457200" eaLnBrk="1" hangingPunct="1">
              <a:buFont typeface="Courier New" pitchFamily="49" charset="0"/>
              <a:buChar char="o"/>
            </a:pPr>
            <a:endParaRPr lang="en-US" i="0" dirty="0" smtClean="0">
              <a:solidFill>
                <a:schemeClr val="tx1"/>
              </a:solidFill>
            </a:endParaRPr>
          </a:p>
          <a:p>
            <a:pPr marL="457200" indent="-457200" eaLnBrk="1" hangingPunct="1">
              <a:buFont typeface="Courier New" pitchFamily="49" charset="0"/>
              <a:buChar char="o"/>
            </a:pP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Reading, Writing, and Rounding Decimal Numbers</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pPr algn="ctr">
              <a:buNone/>
            </a:pPr>
            <a:r>
              <a:rPr lang="en-US" b="1" i="0" dirty="0" smtClean="0">
                <a:solidFill>
                  <a:srgbClr val="000000"/>
                </a:solidFill>
              </a:rPr>
              <a:t>To Read or Write a Decimal Number:</a:t>
            </a:r>
          </a:p>
          <a:p>
            <a:pPr marL="465138" indent="-465138">
              <a:buNone/>
            </a:pPr>
            <a:r>
              <a:rPr lang="en-US" b="1" i="0" dirty="0" smtClean="0">
                <a:solidFill>
                  <a:srgbClr val="000000"/>
                </a:solidFill>
              </a:rPr>
              <a:t>1.</a:t>
            </a:r>
            <a:r>
              <a:rPr lang="en-US" i="0" dirty="0" smtClean="0">
                <a:solidFill>
                  <a:srgbClr val="000000"/>
                </a:solidFill>
              </a:rPr>
              <a:t> 	Read (or write) the whole number.</a:t>
            </a:r>
          </a:p>
          <a:p>
            <a:pPr marL="465138" indent="-465138">
              <a:buNone/>
            </a:pPr>
            <a:r>
              <a:rPr lang="en-US" b="1" i="0" dirty="0" smtClean="0">
                <a:solidFill>
                  <a:srgbClr val="000000"/>
                </a:solidFill>
              </a:rPr>
              <a:t>2.</a:t>
            </a:r>
            <a:r>
              <a:rPr lang="en-US" i="0" dirty="0" smtClean="0">
                <a:solidFill>
                  <a:srgbClr val="000000"/>
                </a:solidFill>
              </a:rPr>
              <a:t> 	Read (or write) </a:t>
            </a:r>
            <a:r>
              <a:rPr lang="en-US" b="1" i="0" dirty="0" smtClean="0">
                <a:solidFill>
                  <a:srgbClr val="C00000"/>
                </a:solidFill>
              </a:rPr>
              <a:t>and</a:t>
            </a:r>
            <a:r>
              <a:rPr lang="en-US" i="0" dirty="0" smtClean="0">
                <a:solidFill>
                  <a:srgbClr val="000000"/>
                </a:solidFill>
              </a:rPr>
              <a:t> in place of the decimal point.</a:t>
            </a:r>
          </a:p>
          <a:p>
            <a:pPr marL="465138" indent="-465138">
              <a:buNone/>
            </a:pPr>
            <a:r>
              <a:rPr lang="en-US" b="1" i="0" dirty="0" smtClean="0">
                <a:solidFill>
                  <a:srgbClr val="000000"/>
                </a:solidFill>
              </a:rPr>
              <a:t>3.</a:t>
            </a:r>
            <a:r>
              <a:rPr lang="en-US" i="0" dirty="0" smtClean="0">
                <a:solidFill>
                  <a:srgbClr val="000000"/>
                </a:solidFill>
              </a:rPr>
              <a:t> 	Read (or write) the fraction part as a whole number     with the name of the place of the last digit on the     right.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eaLnBrk="1" hangingPunct="1">
              <a:buNone/>
            </a:pPr>
            <a:r>
              <a:rPr lang="en-US" i="0" dirty="0" smtClean="0">
                <a:solidFill>
                  <a:schemeClr val="tx1"/>
                </a:solidFill>
              </a:rPr>
              <a:t>Write            in decimal notation and in words.</a:t>
            </a:r>
          </a:p>
          <a:p>
            <a:pPr>
              <a:spcBef>
                <a:spcPts val="2400"/>
              </a:spcBef>
            </a:pPr>
            <a:r>
              <a:rPr lang="en-US" b="1" dirty="0" smtClean="0"/>
              <a:t>Solution</a:t>
            </a:r>
            <a:endParaRPr lang="en-US" i="0" dirty="0" smtClean="0">
              <a:solidFill>
                <a:schemeClr val="tx1"/>
              </a:solidFill>
            </a:endParaRPr>
          </a:p>
          <a:p>
            <a:pPr eaLnBrk="1" hangingPunct="1">
              <a:buNone/>
            </a:pPr>
            <a:endParaRPr lang="en-US" i="0" dirty="0" smtClean="0">
              <a:solidFill>
                <a:schemeClr val="tx1"/>
              </a:solidFill>
            </a:endParaRPr>
          </a:p>
          <a:p>
            <a:pPr eaLnBrk="1" hangingPunct="1">
              <a:buNone/>
            </a:pPr>
            <a:r>
              <a:rPr lang="en-US" i="0" dirty="0" smtClean="0"/>
              <a:t>	</a:t>
            </a:r>
          </a:p>
          <a:p>
            <a:endParaRPr lang="en-US" dirty="0" smtClean="0"/>
          </a:p>
          <a:p>
            <a:pPr>
              <a:lnSpc>
                <a:spcPct val="150000"/>
              </a:lnSpc>
            </a:pPr>
            <a:r>
              <a:rPr lang="en-US" dirty="0" smtClean="0"/>
              <a:t>     </a:t>
            </a:r>
          </a:p>
          <a:p>
            <a:pPr marL="0" indent="0" eaLnBrk="1" hangingPunct="1">
              <a:buNone/>
            </a:pPr>
            <a:r>
              <a:rPr lang="en-US" b="1" i="0" dirty="0" smtClean="0"/>
              <a:t>And</a:t>
            </a:r>
            <a:r>
              <a:rPr lang="en-US" i="0" dirty="0" smtClean="0"/>
              <a:t> indicates the decimal point; the digit 8 is in the tenths place.</a:t>
            </a:r>
          </a:p>
        </p:txBody>
      </p:sp>
      <p:graphicFrame>
        <p:nvGraphicFramePr>
          <p:cNvPr id="4" name="Object 3"/>
          <p:cNvGraphicFramePr>
            <a:graphicFrameLocks noChangeAspect="1"/>
          </p:cNvGraphicFramePr>
          <p:nvPr/>
        </p:nvGraphicFramePr>
        <p:xfrm>
          <a:off x="1416050" y="1134469"/>
          <a:ext cx="800100" cy="838200"/>
        </p:xfrm>
        <a:graphic>
          <a:graphicData uri="http://schemas.openxmlformats.org/presentationml/2006/ole">
            <mc:AlternateContent xmlns:mc="http://schemas.openxmlformats.org/markup-compatibility/2006">
              <mc:Choice xmlns:v="urn:schemas-microsoft-com:vml" Requires="v">
                <p:oleObj spid="_x0000_s2058" name="Equation" r:id="rId4" imgW="799920" imgH="838080" progId="Equation.DSMT4">
                  <p:embed/>
                </p:oleObj>
              </mc:Choice>
              <mc:Fallback>
                <p:oleObj name="Equation" r:id="rId4" imgW="799920" imgH="83808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16050" y="1134469"/>
                        <a:ext cx="800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Left Brace 4"/>
          <p:cNvSpPr/>
          <p:nvPr/>
        </p:nvSpPr>
        <p:spPr>
          <a:xfrm rot="16200000">
            <a:off x="2847093" y="3115942"/>
            <a:ext cx="105409" cy="412749"/>
          </a:xfrm>
          <a:prstGeom prst="leftBrace">
            <a:avLst/>
          </a:prstGeom>
          <a:ln w="12700">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6666"/>
              </a:solidFill>
            </a:endParaRPr>
          </a:p>
        </p:txBody>
      </p:sp>
      <p:sp>
        <p:nvSpPr>
          <p:cNvPr id="6" name="Left Brace 5"/>
          <p:cNvSpPr/>
          <p:nvPr/>
        </p:nvSpPr>
        <p:spPr>
          <a:xfrm rot="16200000">
            <a:off x="3529164" y="3167112"/>
            <a:ext cx="110205" cy="313813"/>
          </a:xfrm>
          <a:prstGeom prst="leftBrace">
            <a:avLst/>
          </a:prstGeom>
          <a:ln w="12700">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6666"/>
              </a:solidFill>
            </a:endParaRPr>
          </a:p>
        </p:txBody>
      </p:sp>
      <p:cxnSp>
        <p:nvCxnSpPr>
          <p:cNvPr id="8" name="Straight Arrow Connector 7"/>
          <p:cNvCxnSpPr/>
          <p:nvPr/>
        </p:nvCxnSpPr>
        <p:spPr>
          <a:xfrm rot="5400000" flipH="1" flipV="1">
            <a:off x="2336912" y="3457460"/>
            <a:ext cx="559599" cy="509022"/>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flipH="1" flipV="1">
            <a:off x="2917697" y="3640515"/>
            <a:ext cx="697679" cy="3227"/>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6200000" flipV="1">
            <a:off x="3535417" y="3498228"/>
            <a:ext cx="578648" cy="408431"/>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5144326" y="2852058"/>
            <a:ext cx="2259849" cy="400110"/>
          </a:xfrm>
          <a:prstGeom prst="rect">
            <a:avLst/>
          </a:prstGeom>
        </p:spPr>
        <p:txBody>
          <a:bodyPr wrap="none">
            <a:spAutoFit/>
          </a:bodyPr>
          <a:lstStyle/>
          <a:p>
            <a:r>
              <a:rPr lang="en-US" sz="2000" dirty="0" smtClean="0">
                <a:solidFill>
                  <a:srgbClr val="008080"/>
                </a:solidFill>
                <a:latin typeface="+mj-lt"/>
              </a:rPr>
              <a:t>in decimal notation </a:t>
            </a:r>
            <a:endParaRPr lang="en-US" sz="2000" dirty="0">
              <a:solidFill>
                <a:srgbClr val="008080"/>
              </a:solidFill>
              <a:latin typeface="+mj-lt"/>
            </a:endParaRPr>
          </a:p>
        </p:txBody>
      </p:sp>
      <p:sp>
        <p:nvSpPr>
          <p:cNvPr id="17" name="Rectangle 16"/>
          <p:cNvSpPr/>
          <p:nvPr/>
        </p:nvSpPr>
        <p:spPr>
          <a:xfrm>
            <a:off x="6477195" y="4034004"/>
            <a:ext cx="1073243" cy="400110"/>
          </a:xfrm>
          <a:prstGeom prst="rect">
            <a:avLst/>
          </a:prstGeom>
        </p:spPr>
        <p:txBody>
          <a:bodyPr wrap="none">
            <a:spAutoFit/>
          </a:bodyPr>
          <a:lstStyle/>
          <a:p>
            <a:r>
              <a:rPr lang="en-US" sz="2000" dirty="0" smtClean="0">
                <a:solidFill>
                  <a:srgbClr val="008080"/>
                </a:solidFill>
                <a:latin typeface="+mj-lt"/>
              </a:rPr>
              <a:t>in words</a:t>
            </a:r>
            <a:endParaRPr lang="en-US" sz="2000" dirty="0">
              <a:solidFill>
                <a:srgbClr val="008080"/>
              </a:solidFill>
              <a:latin typeface="+mj-lt"/>
            </a:endParaRPr>
          </a:p>
        </p:txBody>
      </p:sp>
      <p:cxnSp>
        <p:nvCxnSpPr>
          <p:cNvPr id="18" name="Straight Arrow Connector 17"/>
          <p:cNvCxnSpPr/>
          <p:nvPr/>
        </p:nvCxnSpPr>
        <p:spPr>
          <a:xfrm rot="10800000">
            <a:off x="5626077" y="4260126"/>
            <a:ext cx="812054" cy="1133"/>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10800000" flipV="1">
            <a:off x="3936360" y="3060018"/>
            <a:ext cx="1157466" cy="1"/>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914400" y="3995058"/>
            <a:ext cx="4684296" cy="523220"/>
          </a:xfrm>
          <a:prstGeom prst="rect">
            <a:avLst/>
          </a:prstGeom>
        </p:spPr>
        <p:txBody>
          <a:bodyPr wrap="none">
            <a:spAutoFit/>
          </a:bodyPr>
          <a:lstStyle/>
          <a:p>
            <a:r>
              <a:rPr lang="en-US" sz="2800" dirty="0" smtClean="0">
                <a:solidFill>
                  <a:srgbClr val="FF0000"/>
                </a:solidFill>
              </a:rPr>
              <a:t>seventy-two   and  eight tenths</a:t>
            </a:r>
            <a:endParaRPr lang="en-US" sz="2800" dirty="0">
              <a:solidFill>
                <a:srgbClr val="FF0000"/>
              </a:solidFill>
            </a:endParaRPr>
          </a:p>
        </p:txBody>
      </p:sp>
      <p:graphicFrame>
        <p:nvGraphicFramePr>
          <p:cNvPr id="2051" name="Object 3"/>
          <p:cNvGraphicFramePr>
            <a:graphicFrameLocks noChangeAspect="1"/>
          </p:cNvGraphicFramePr>
          <p:nvPr/>
        </p:nvGraphicFramePr>
        <p:xfrm>
          <a:off x="2743200" y="2901950"/>
          <a:ext cx="381000" cy="279400"/>
        </p:xfrm>
        <a:graphic>
          <a:graphicData uri="http://schemas.openxmlformats.org/presentationml/2006/ole">
            <mc:AlternateContent xmlns:mc="http://schemas.openxmlformats.org/markup-compatibility/2006">
              <mc:Choice xmlns:v="urn:schemas-microsoft-com:vml" Requires="v">
                <p:oleObj spid="_x0000_s2059" name="Equation" r:id="rId6" imgW="380880" imgH="279360" progId="Equation.DSMT4">
                  <p:embed/>
                </p:oleObj>
              </mc:Choice>
              <mc:Fallback>
                <p:oleObj name="Equation" r:id="rId6" imgW="380880" imgH="27936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43200" y="2901950"/>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3505200" y="2895600"/>
          <a:ext cx="203200" cy="292100"/>
        </p:xfrm>
        <a:graphic>
          <a:graphicData uri="http://schemas.openxmlformats.org/presentationml/2006/ole">
            <mc:AlternateContent xmlns:mc="http://schemas.openxmlformats.org/markup-compatibility/2006">
              <mc:Choice xmlns:v="urn:schemas-microsoft-com:vml" Requires="v">
                <p:oleObj spid="_x0000_s2060" name="Equation" r:id="rId8" imgW="203040" imgH="291960" progId="Equation.DSMT4">
                  <p:embed/>
                </p:oleObj>
              </mc:Choice>
              <mc:Fallback>
                <p:oleObj name="Equation" r:id="rId8" imgW="203040" imgH="29196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05200" y="28956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3229428" y="3020786"/>
          <a:ext cx="88900" cy="165100"/>
        </p:xfrm>
        <a:graphic>
          <a:graphicData uri="http://schemas.openxmlformats.org/presentationml/2006/ole">
            <mc:AlternateContent xmlns:mc="http://schemas.openxmlformats.org/markup-compatibility/2006">
              <mc:Choice xmlns:v="urn:schemas-microsoft-com:vml" Requires="v">
                <p:oleObj spid="_x0000_s2061" name="Equation" r:id="rId10" imgW="88560" imgH="164880" progId="Equation.DSMT4">
                  <p:embed/>
                </p:oleObj>
              </mc:Choice>
              <mc:Fallback>
                <p:oleObj name="Equation" r:id="rId10" imgW="88560" imgH="164880"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29428" y="3020786"/>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0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6" grpId="0"/>
      <p:bldP spid="17" grpId="0"/>
      <p:bldP spid="1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499693"/>
          </a:xfrm>
        </p:spPr>
        <p:txBody>
          <a:bodyPr>
            <a:spAutoFit/>
          </a:bodyPr>
          <a:lstStyle/>
          <a:p>
            <a:pPr eaLnBrk="1" hangingPunct="1">
              <a:buNone/>
            </a:pPr>
            <a:r>
              <a:rPr lang="en-US" i="0" dirty="0" smtClean="0">
                <a:solidFill>
                  <a:schemeClr val="tx1"/>
                </a:solidFill>
              </a:rPr>
              <a:t>Write              in decimal notation and in words.</a:t>
            </a:r>
          </a:p>
          <a:p>
            <a:pPr>
              <a:spcBef>
                <a:spcPts val="3000"/>
              </a:spcBef>
            </a:pPr>
            <a:r>
              <a:rPr lang="en-US" b="1" dirty="0" smtClean="0"/>
              <a:t>Solution</a:t>
            </a:r>
            <a:endParaRPr lang="en-US" i="0" dirty="0" smtClean="0">
              <a:solidFill>
                <a:schemeClr val="tx1"/>
              </a:solidFill>
            </a:endParaRPr>
          </a:p>
          <a:p>
            <a:pPr eaLnBrk="1" hangingPunct="1">
              <a:buNone/>
            </a:pPr>
            <a:endParaRPr lang="en-US" i="0" dirty="0" smtClean="0">
              <a:solidFill>
                <a:srgbClr val="006666"/>
              </a:solidFill>
            </a:endParaRPr>
          </a:p>
          <a:p>
            <a:pPr eaLnBrk="1" hangingPunct="1">
              <a:buNone/>
            </a:pPr>
            <a:endParaRPr lang="en-US" i="0" dirty="0" smtClean="0">
              <a:solidFill>
                <a:srgbClr val="006666"/>
              </a:solidFill>
            </a:endParaRPr>
          </a:p>
          <a:p>
            <a:pPr eaLnBrk="1" hangingPunct="1">
              <a:buNone/>
            </a:pPr>
            <a:r>
              <a:rPr lang="en-US" i="0" dirty="0" smtClean="0">
                <a:solidFill>
                  <a:srgbClr val="006666"/>
                </a:solidFill>
              </a:rPr>
              <a:t>		          </a:t>
            </a:r>
          </a:p>
          <a:p>
            <a:pPr eaLnBrk="1" hangingPunct="1">
              <a:buNone/>
            </a:pPr>
            <a:r>
              <a:rPr lang="en-US" i="0" dirty="0" smtClean="0"/>
              <a:t>	</a:t>
            </a:r>
          </a:p>
          <a:p>
            <a:pPr marL="0" indent="0" eaLnBrk="1" hangingPunct="1">
              <a:spcBef>
                <a:spcPts val="1800"/>
              </a:spcBef>
              <a:buNone/>
            </a:pPr>
            <a:r>
              <a:rPr lang="en-US" b="1" i="0" dirty="0" smtClean="0"/>
              <a:t>And</a:t>
            </a:r>
            <a:r>
              <a:rPr lang="en-US" i="0" dirty="0" smtClean="0"/>
              <a:t> indicates the decimal point; the digit 3 is in the thousandths place.</a:t>
            </a:r>
          </a:p>
        </p:txBody>
      </p:sp>
      <p:graphicFrame>
        <p:nvGraphicFramePr>
          <p:cNvPr id="4" name="Object 3"/>
          <p:cNvGraphicFramePr>
            <a:graphicFrameLocks noChangeAspect="1"/>
          </p:cNvGraphicFramePr>
          <p:nvPr/>
        </p:nvGraphicFramePr>
        <p:xfrm>
          <a:off x="1435100" y="1143000"/>
          <a:ext cx="990600" cy="838200"/>
        </p:xfrm>
        <a:graphic>
          <a:graphicData uri="http://schemas.openxmlformats.org/presentationml/2006/ole">
            <mc:AlternateContent xmlns:mc="http://schemas.openxmlformats.org/markup-compatibility/2006">
              <mc:Choice xmlns:v="urn:schemas-microsoft-com:vml" Requires="v">
                <p:oleObj spid="_x0000_s4106" name="Equation" r:id="rId4" imgW="990360" imgH="838080" progId="Equation.DSMT4">
                  <p:embed/>
                </p:oleObj>
              </mc:Choice>
              <mc:Fallback>
                <p:oleObj name="Equation" r:id="rId4" imgW="990360" imgH="83808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35100" y="1143000"/>
                        <a:ext cx="990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5" name="Straight Connector 14"/>
          <p:cNvCxnSpPr/>
          <p:nvPr/>
        </p:nvCxnSpPr>
        <p:spPr>
          <a:xfrm flipH="1">
            <a:off x="3133384" y="2584246"/>
            <a:ext cx="1133375"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2999569" y="2736646"/>
            <a:ext cx="3048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3" name="Left Brace 12"/>
          <p:cNvSpPr/>
          <p:nvPr/>
        </p:nvSpPr>
        <p:spPr>
          <a:xfrm rot="16200000">
            <a:off x="2447622" y="3148889"/>
            <a:ext cx="112448" cy="266218"/>
          </a:xfrm>
          <a:prstGeom prst="leftBrace">
            <a:avLst/>
          </a:prstGeom>
          <a:ln w="12700">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6666"/>
              </a:solidFill>
            </a:endParaRPr>
          </a:p>
        </p:txBody>
      </p:sp>
      <p:sp>
        <p:nvSpPr>
          <p:cNvPr id="14" name="Left Brace 13"/>
          <p:cNvSpPr/>
          <p:nvPr/>
        </p:nvSpPr>
        <p:spPr>
          <a:xfrm rot="16200000">
            <a:off x="3266134" y="3033146"/>
            <a:ext cx="154030" cy="532167"/>
          </a:xfrm>
          <a:prstGeom prst="leftBrace">
            <a:avLst/>
          </a:prstGeom>
          <a:ln w="12700">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6666"/>
              </a:solidFill>
            </a:endParaRPr>
          </a:p>
        </p:txBody>
      </p:sp>
      <p:cxnSp>
        <p:nvCxnSpPr>
          <p:cNvPr id="22" name="Straight Arrow Connector 21"/>
          <p:cNvCxnSpPr/>
          <p:nvPr/>
        </p:nvCxnSpPr>
        <p:spPr>
          <a:xfrm rot="5400000" flipH="1" flipV="1">
            <a:off x="1951891" y="3420662"/>
            <a:ext cx="559599" cy="509022"/>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5400000" flipH="1" flipV="1">
            <a:off x="2532676" y="3603717"/>
            <a:ext cx="697679" cy="3227"/>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16200000" flipV="1">
            <a:off x="3348797" y="3497777"/>
            <a:ext cx="532428" cy="428252"/>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4990805" y="2838410"/>
            <a:ext cx="2259849" cy="400110"/>
          </a:xfrm>
          <a:prstGeom prst="rect">
            <a:avLst/>
          </a:prstGeom>
        </p:spPr>
        <p:txBody>
          <a:bodyPr wrap="none">
            <a:spAutoFit/>
          </a:bodyPr>
          <a:lstStyle/>
          <a:p>
            <a:r>
              <a:rPr lang="en-US" sz="2000" dirty="0" smtClean="0">
                <a:solidFill>
                  <a:srgbClr val="008080"/>
                </a:solidFill>
                <a:latin typeface="+mj-lt"/>
              </a:rPr>
              <a:t>in decimal notation </a:t>
            </a:r>
            <a:endParaRPr lang="en-US" sz="2000" dirty="0">
              <a:solidFill>
                <a:srgbClr val="008080"/>
              </a:solidFill>
              <a:latin typeface="+mj-lt"/>
            </a:endParaRPr>
          </a:p>
        </p:txBody>
      </p:sp>
      <p:sp>
        <p:nvSpPr>
          <p:cNvPr id="19" name="Rectangle 18"/>
          <p:cNvSpPr/>
          <p:nvPr/>
        </p:nvSpPr>
        <p:spPr>
          <a:xfrm>
            <a:off x="7611438" y="4019490"/>
            <a:ext cx="1073243" cy="400110"/>
          </a:xfrm>
          <a:prstGeom prst="rect">
            <a:avLst/>
          </a:prstGeom>
        </p:spPr>
        <p:txBody>
          <a:bodyPr wrap="none">
            <a:spAutoFit/>
          </a:bodyPr>
          <a:lstStyle/>
          <a:p>
            <a:r>
              <a:rPr lang="en-US" sz="2000" dirty="0" smtClean="0">
                <a:solidFill>
                  <a:srgbClr val="008080"/>
                </a:solidFill>
                <a:latin typeface="+mj-lt"/>
              </a:rPr>
              <a:t>in words</a:t>
            </a:r>
            <a:endParaRPr lang="en-US" sz="2000" dirty="0">
              <a:solidFill>
                <a:srgbClr val="008080"/>
              </a:solidFill>
              <a:latin typeface="+mj-lt"/>
            </a:endParaRPr>
          </a:p>
        </p:txBody>
      </p:sp>
      <p:cxnSp>
        <p:nvCxnSpPr>
          <p:cNvPr id="20" name="Straight Arrow Connector 19"/>
          <p:cNvCxnSpPr/>
          <p:nvPr/>
        </p:nvCxnSpPr>
        <p:spPr>
          <a:xfrm rot="10800000">
            <a:off x="6771895" y="4245612"/>
            <a:ext cx="812054" cy="1133"/>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10800000" flipV="1">
            <a:off x="3782839" y="3046370"/>
            <a:ext cx="1157466" cy="1"/>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4386942" y="2394858"/>
            <a:ext cx="4572000" cy="400110"/>
          </a:xfrm>
          <a:prstGeom prst="rect">
            <a:avLst/>
          </a:prstGeom>
        </p:spPr>
        <p:txBody>
          <a:bodyPr>
            <a:spAutoFit/>
          </a:bodyPr>
          <a:lstStyle/>
          <a:p>
            <a:r>
              <a:rPr lang="en-US" sz="2000" dirty="0" smtClean="0">
                <a:solidFill>
                  <a:srgbClr val="008080"/>
                </a:solidFill>
              </a:rPr>
              <a:t>One 0 must be inserted as a placeholder.</a:t>
            </a:r>
          </a:p>
        </p:txBody>
      </p:sp>
      <p:graphicFrame>
        <p:nvGraphicFramePr>
          <p:cNvPr id="4099" name="Object 3"/>
          <p:cNvGraphicFramePr>
            <a:graphicFrameLocks noChangeAspect="1"/>
          </p:cNvGraphicFramePr>
          <p:nvPr/>
        </p:nvGraphicFramePr>
        <p:xfrm>
          <a:off x="2411104" y="2895600"/>
          <a:ext cx="203200" cy="292100"/>
        </p:xfrm>
        <a:graphic>
          <a:graphicData uri="http://schemas.openxmlformats.org/presentationml/2006/ole">
            <mc:AlternateContent xmlns:mc="http://schemas.openxmlformats.org/markup-compatibility/2006">
              <mc:Choice xmlns:v="urn:schemas-microsoft-com:vml" Requires="v">
                <p:oleObj spid="_x0000_s4107" name="Equation" r:id="rId6" imgW="203040" imgH="291960" progId="Equation.DSMT4">
                  <p:embed/>
                </p:oleObj>
              </mc:Choice>
              <mc:Fallback>
                <p:oleObj name="Equation" r:id="rId6" imgW="203040" imgH="29196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11104" y="28956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3069608" y="2895600"/>
          <a:ext cx="558800" cy="292100"/>
        </p:xfrm>
        <a:graphic>
          <a:graphicData uri="http://schemas.openxmlformats.org/presentationml/2006/ole">
            <mc:AlternateContent xmlns:mc="http://schemas.openxmlformats.org/markup-compatibility/2006">
              <mc:Choice xmlns:v="urn:schemas-microsoft-com:vml" Requires="v">
                <p:oleObj spid="_x0000_s4108" name="Equation" r:id="rId8" imgW="558720" imgH="291960" progId="Equation.DSMT4">
                  <p:embed/>
                </p:oleObj>
              </mc:Choice>
              <mc:Fallback>
                <p:oleObj name="Equation" r:id="rId8" imgW="558720" imgH="29196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69608" y="28956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2839872" y="3021013"/>
          <a:ext cx="88900" cy="165100"/>
        </p:xfrm>
        <a:graphic>
          <a:graphicData uri="http://schemas.openxmlformats.org/presentationml/2006/ole">
            <mc:AlternateContent xmlns:mc="http://schemas.openxmlformats.org/markup-compatibility/2006">
              <mc:Choice xmlns:v="urn:schemas-microsoft-com:vml" Requires="v">
                <p:oleObj spid="_x0000_s4109" name="Equation" r:id="rId10" imgW="88560" imgH="164880" progId="Equation.DSMT4">
                  <p:embed/>
                </p:oleObj>
              </mc:Choice>
              <mc:Fallback>
                <p:oleObj name="Equation" r:id="rId10" imgW="88560" imgH="164880"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39872" y="3021013"/>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7" name="Rectangle 26"/>
          <p:cNvSpPr/>
          <p:nvPr/>
        </p:nvSpPr>
        <p:spPr>
          <a:xfrm>
            <a:off x="1295400" y="3947886"/>
            <a:ext cx="5494902" cy="523220"/>
          </a:xfrm>
          <a:prstGeom prst="rect">
            <a:avLst/>
          </a:prstGeom>
        </p:spPr>
        <p:txBody>
          <a:bodyPr wrap="none">
            <a:spAutoFit/>
          </a:bodyPr>
          <a:lstStyle/>
          <a:p>
            <a:r>
              <a:rPr lang="en-US" sz="2800" dirty="0" smtClean="0">
                <a:solidFill>
                  <a:srgbClr val="FF0000"/>
                </a:solidFill>
              </a:rPr>
              <a:t>nine      and  sixty-three thousandths</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10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0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8" grpId="0"/>
      <p:bldP spid="19" grpId="0"/>
      <p:bldP spid="25" grpId="0"/>
      <p:bldP spid="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solidFill>
                  <a:schemeClr val="accent1"/>
                </a:solidFill>
              </a:rPr>
              <a:t>Read and Write Decimal Numbers</a:t>
            </a:r>
            <a:endParaRPr lang="en-US" dirty="0">
              <a:solidFill>
                <a:schemeClr val="accent1">
                  <a:lumMod val="50000"/>
                </a:schemeClr>
              </a:solidFill>
            </a:endParaRPr>
          </a:p>
        </p:txBody>
      </p:sp>
      <p:sp>
        <p:nvSpPr>
          <p:cNvPr id="4" name="Content Placeholder 2"/>
          <p:cNvSpPr>
            <a:spLocks noGrp="1"/>
          </p:cNvSpPr>
          <p:nvPr>
            <p:ph idx="1"/>
          </p:nvPr>
        </p:nvSpPr>
        <p:spPr>
          <a:noFill/>
          <a:ln w="28575">
            <a:solidFill>
              <a:srgbClr val="FF0000"/>
            </a:solidFill>
          </a:ln>
        </p:spPr>
        <p:txBody>
          <a:bodyPr>
            <a:noAutofit/>
          </a:bodyPr>
          <a:lstStyle/>
          <a:p>
            <a:pPr algn="ctr">
              <a:buNone/>
            </a:pPr>
            <a:r>
              <a:rPr lang="en-US" b="1" i="0" dirty="0" smtClean="0">
                <a:solidFill>
                  <a:srgbClr val="000000"/>
                </a:solidFill>
              </a:rPr>
              <a:t>Special Notes</a:t>
            </a:r>
          </a:p>
          <a:p>
            <a:pPr>
              <a:buNone/>
              <a:tabLst>
                <a:tab pos="463550" algn="l"/>
              </a:tabLst>
            </a:pPr>
            <a:r>
              <a:rPr lang="en-US" b="1" i="0" dirty="0" smtClean="0">
                <a:solidFill>
                  <a:srgbClr val="000000"/>
                </a:solidFill>
              </a:rPr>
              <a:t>1.</a:t>
            </a:r>
            <a:r>
              <a:rPr lang="en-US" i="0" dirty="0" smtClean="0">
                <a:solidFill>
                  <a:srgbClr val="000000"/>
                </a:solidFill>
              </a:rPr>
              <a:t>	The </a:t>
            </a:r>
            <a:r>
              <a:rPr lang="en-US" b="1" i="0" dirty="0" err="1" smtClean="0">
                <a:solidFill>
                  <a:srgbClr val="C00000"/>
                </a:solidFill>
              </a:rPr>
              <a:t>ths</a:t>
            </a:r>
            <a:r>
              <a:rPr lang="en-US" i="0" dirty="0" smtClean="0">
                <a:solidFill>
                  <a:srgbClr val="000000"/>
                </a:solidFill>
              </a:rPr>
              <a:t> (or </a:t>
            </a:r>
            <a:r>
              <a:rPr lang="en-US" b="1" i="0" dirty="0" err="1" smtClean="0">
                <a:solidFill>
                  <a:srgbClr val="C00000"/>
                </a:solidFill>
              </a:rPr>
              <a:t>th</a:t>
            </a:r>
            <a:r>
              <a:rPr lang="en-US" i="0" dirty="0" smtClean="0">
                <a:solidFill>
                  <a:srgbClr val="000000"/>
                </a:solidFill>
              </a:rPr>
              <a:t>) at the end of a word indicates a 	fraction part (a part to the right of the decimal 	point).</a:t>
            </a:r>
          </a:p>
          <a:p>
            <a:pPr>
              <a:buNone/>
            </a:pPr>
            <a:r>
              <a:rPr lang="en-US" i="0" dirty="0" smtClean="0">
                <a:solidFill>
                  <a:srgbClr val="000000"/>
                </a:solidFill>
              </a:rPr>
              <a:t>	seven hundred = 700</a:t>
            </a:r>
          </a:p>
          <a:p>
            <a:pPr>
              <a:buNone/>
            </a:pPr>
            <a:r>
              <a:rPr lang="en-US" i="0" dirty="0" smtClean="0">
                <a:solidFill>
                  <a:srgbClr val="000000"/>
                </a:solidFill>
              </a:rPr>
              <a:t>	seven hundred</a:t>
            </a:r>
            <a:r>
              <a:rPr lang="en-US" b="1" i="0" dirty="0" smtClean="0">
                <a:solidFill>
                  <a:srgbClr val="C00000"/>
                </a:solidFill>
              </a:rPr>
              <a:t>ths</a:t>
            </a:r>
            <a:r>
              <a:rPr lang="en-US" i="0" dirty="0" smtClean="0">
                <a:solidFill>
                  <a:srgbClr val="000000"/>
                </a:solidFill>
              </a:rPr>
              <a:t> = 0.07</a:t>
            </a:r>
          </a:p>
          <a:p>
            <a:pPr>
              <a:buNone/>
              <a:tabLst>
                <a:tab pos="463550" algn="l"/>
              </a:tabLst>
            </a:pPr>
            <a:r>
              <a:rPr lang="en-US" b="1" i="0" dirty="0" smtClean="0">
                <a:solidFill>
                  <a:srgbClr val="000000"/>
                </a:solidFill>
              </a:rPr>
              <a:t>2.</a:t>
            </a:r>
            <a:r>
              <a:rPr lang="en-US" i="0" dirty="0" smtClean="0">
                <a:solidFill>
                  <a:srgbClr val="000000"/>
                </a:solidFill>
              </a:rPr>
              <a:t>	The hyphen (-) indicates one word.</a:t>
            </a:r>
          </a:p>
          <a:p>
            <a:pPr>
              <a:buNone/>
            </a:pPr>
            <a:r>
              <a:rPr lang="en-US" i="0" dirty="0" smtClean="0">
                <a:solidFill>
                  <a:srgbClr val="000000"/>
                </a:solidFill>
              </a:rPr>
              <a:t>	three hundred thousand = 300,000</a:t>
            </a:r>
          </a:p>
          <a:p>
            <a:pPr>
              <a:buNone/>
            </a:pPr>
            <a:r>
              <a:rPr lang="en-US" i="0" dirty="0" smtClean="0">
                <a:solidFill>
                  <a:srgbClr val="000000"/>
                </a:solidFill>
              </a:rPr>
              <a:t>	three hundred-thousand</a:t>
            </a:r>
            <a:r>
              <a:rPr lang="en-US" b="1" i="0" dirty="0" smtClean="0">
                <a:solidFill>
                  <a:srgbClr val="C00000"/>
                </a:solidFill>
              </a:rPr>
              <a:t>ths</a:t>
            </a:r>
            <a:r>
              <a:rPr lang="en-US" i="0" dirty="0" smtClean="0">
                <a:solidFill>
                  <a:srgbClr val="000000"/>
                </a:solidFill>
              </a:rPr>
              <a:t> = 0.00003</a:t>
            </a:r>
          </a:p>
          <a:p>
            <a:pPr>
              <a:buNone/>
            </a:pPr>
            <a:endParaRPr lang="en-US" i="0" dirty="0" smtClean="0">
              <a:solidFill>
                <a:srgbClr val="000000"/>
              </a:solidFill>
            </a:endParaRPr>
          </a:p>
          <a:p>
            <a:pPr>
              <a:buNone/>
            </a:pPr>
            <a:endParaRPr lang="en-US" i="0" dirty="0">
              <a:solidFill>
                <a:srgbClr val="00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3</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eaLnBrk="1" hangingPunct="1">
              <a:spcBef>
                <a:spcPts val="1200"/>
              </a:spcBef>
              <a:buNone/>
            </a:pPr>
            <a:r>
              <a:rPr lang="en-US" i="0" dirty="0" smtClean="0">
                <a:solidFill>
                  <a:schemeClr val="tx1"/>
                </a:solidFill>
              </a:rPr>
              <a:t>Write </a:t>
            </a:r>
            <a:r>
              <a:rPr lang="en-US" i="0" dirty="0" smtClean="0">
                <a:solidFill>
                  <a:srgbClr val="0000FF"/>
                </a:solidFill>
              </a:rPr>
              <a:t>fifteen hundredths</a:t>
            </a:r>
            <a:r>
              <a:rPr lang="en-US" i="0" dirty="0" smtClean="0">
                <a:solidFill>
                  <a:schemeClr val="tx1"/>
                </a:solidFill>
              </a:rPr>
              <a:t> in decimal notation.</a:t>
            </a:r>
          </a:p>
          <a:p>
            <a:pPr eaLnBrk="1" hangingPunct="1">
              <a:spcBef>
                <a:spcPts val="1200"/>
              </a:spcBef>
              <a:buNone/>
            </a:pPr>
            <a:r>
              <a:rPr lang="en-US" b="1" i="0" dirty="0" smtClean="0">
                <a:solidFill>
                  <a:schemeClr val="tx1"/>
                </a:solidFill>
              </a:rPr>
              <a:t>Solution</a:t>
            </a:r>
          </a:p>
          <a:p>
            <a:pPr eaLnBrk="1" hangingPunct="1">
              <a:spcBef>
                <a:spcPts val="1200"/>
              </a:spcBef>
              <a:buNone/>
            </a:pPr>
            <a:r>
              <a:rPr lang="en-US" i="0" dirty="0" smtClean="0">
                <a:solidFill>
                  <a:srgbClr val="006666"/>
                </a:solidFill>
              </a:rPr>
              <a:t>		</a:t>
            </a:r>
            <a:r>
              <a:rPr lang="en-US" i="0" dirty="0" smtClean="0">
                <a:solidFill>
                  <a:srgbClr val="FF0000"/>
                </a:solidFill>
              </a:rPr>
              <a:t>0.15</a:t>
            </a:r>
          </a:p>
          <a:p>
            <a:pPr eaLnBrk="1" hangingPunct="1">
              <a:spcBef>
                <a:spcPts val="1200"/>
              </a:spcBef>
              <a:buNone/>
            </a:pPr>
            <a:r>
              <a:rPr lang="en-US" i="0" dirty="0" smtClean="0"/>
              <a:t>Note that the digit </a:t>
            </a:r>
            <a:r>
              <a:rPr lang="en-US" i="0" dirty="0" smtClean="0">
                <a:solidFill>
                  <a:srgbClr val="000099"/>
                </a:solidFill>
              </a:rPr>
              <a:t>5</a:t>
            </a:r>
            <a:r>
              <a:rPr lang="en-US" i="0" dirty="0" smtClean="0"/>
              <a:t> is in the hundredths position.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4</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0" indent="0" eaLnBrk="1" hangingPunct="1">
              <a:buNone/>
            </a:pPr>
            <a:r>
              <a:rPr lang="en-US" i="0" dirty="0" smtClean="0">
                <a:solidFill>
                  <a:schemeClr val="tx1"/>
                </a:solidFill>
              </a:rPr>
              <a:t>Write </a:t>
            </a:r>
            <a:r>
              <a:rPr lang="en-US" i="0" dirty="0" smtClean="0">
                <a:solidFill>
                  <a:srgbClr val="0000FF"/>
                </a:solidFill>
              </a:rPr>
              <a:t>four hundred and two thousandths</a:t>
            </a:r>
            <a:r>
              <a:rPr lang="en-US" i="0" dirty="0" smtClean="0">
                <a:solidFill>
                  <a:schemeClr val="tx1"/>
                </a:solidFill>
              </a:rPr>
              <a:t> in decimal notation.</a:t>
            </a:r>
          </a:p>
          <a:p>
            <a:pPr eaLnBrk="1" hangingPunct="1">
              <a:buNone/>
            </a:pPr>
            <a:r>
              <a:rPr lang="en-US" b="1" i="0" dirty="0" smtClean="0">
                <a:solidFill>
                  <a:schemeClr val="tx1"/>
                </a:solidFill>
              </a:rPr>
              <a:t>Solution</a:t>
            </a:r>
          </a:p>
          <a:p>
            <a:pPr eaLnBrk="1" hangingPunct="1">
              <a:buNone/>
            </a:pPr>
            <a:r>
              <a:rPr lang="en-US" i="0" dirty="0" smtClean="0">
                <a:solidFill>
                  <a:srgbClr val="006666"/>
                </a:solidFill>
              </a:rPr>
              <a:t>				     </a:t>
            </a:r>
            <a:r>
              <a:rPr lang="en-US" sz="2000" i="0" dirty="0" smtClean="0">
                <a:solidFill>
                  <a:srgbClr val="006666"/>
                </a:solidFill>
              </a:rPr>
              <a:t>			</a:t>
            </a:r>
          </a:p>
          <a:p>
            <a:pPr eaLnBrk="1" hangingPunct="1">
              <a:buNone/>
            </a:pPr>
            <a:endParaRPr lang="en-US" sz="2000" i="0" dirty="0" smtClean="0">
              <a:solidFill>
                <a:srgbClr val="006666"/>
              </a:solidFill>
            </a:endParaRPr>
          </a:p>
          <a:p>
            <a:pPr eaLnBrk="1" hangingPunct="1">
              <a:buNone/>
            </a:pPr>
            <a:r>
              <a:rPr lang="en-US" sz="2000" i="0" dirty="0" smtClean="0">
                <a:solidFill>
                  <a:srgbClr val="006666"/>
                </a:solidFill>
              </a:rPr>
              <a:t>		</a:t>
            </a:r>
            <a:r>
              <a:rPr lang="en-US" i="0" dirty="0" smtClean="0">
                <a:solidFill>
                  <a:srgbClr val="006666"/>
                </a:solidFill>
              </a:rPr>
              <a:t>    </a:t>
            </a:r>
            <a:r>
              <a:rPr lang="en-US" i="0" dirty="0" smtClean="0">
                <a:solidFill>
                  <a:srgbClr val="FF0000"/>
                </a:solidFill>
              </a:rPr>
              <a:t>400.002</a:t>
            </a:r>
            <a:endParaRPr lang="en-US" sz="2000" i="0" dirty="0" smtClean="0">
              <a:solidFill>
                <a:srgbClr val="FF0000"/>
              </a:solidFill>
            </a:endParaRPr>
          </a:p>
          <a:p>
            <a:pPr eaLnBrk="1" hangingPunct="1">
              <a:buNone/>
            </a:pPr>
            <a:endParaRPr lang="en-US" i="0" dirty="0" smtClean="0">
              <a:solidFill>
                <a:srgbClr val="FF0000"/>
              </a:solidFill>
            </a:endParaRPr>
          </a:p>
        </p:txBody>
      </p:sp>
      <p:sp>
        <p:nvSpPr>
          <p:cNvPr id="8" name="Rectangle 7"/>
          <p:cNvSpPr/>
          <p:nvPr/>
        </p:nvSpPr>
        <p:spPr>
          <a:xfrm>
            <a:off x="4582277" y="2743200"/>
            <a:ext cx="4000582" cy="400110"/>
          </a:xfrm>
          <a:prstGeom prst="rect">
            <a:avLst/>
          </a:prstGeom>
        </p:spPr>
        <p:txBody>
          <a:bodyPr wrap="none">
            <a:spAutoFit/>
          </a:bodyPr>
          <a:lstStyle/>
          <a:p>
            <a:r>
              <a:rPr lang="en-US" sz="2000" dirty="0" smtClean="0">
                <a:solidFill>
                  <a:srgbClr val="008080"/>
                </a:solidFill>
              </a:rPr>
              <a:t>Two 0’s are inserted as placeholders.</a:t>
            </a:r>
            <a:endParaRPr lang="en-US" sz="2000" dirty="0">
              <a:solidFill>
                <a:srgbClr val="008080"/>
              </a:solidFill>
            </a:endParaRPr>
          </a:p>
        </p:txBody>
      </p:sp>
      <p:sp>
        <p:nvSpPr>
          <p:cNvPr id="10" name="Rectangle 9"/>
          <p:cNvSpPr/>
          <p:nvPr/>
        </p:nvSpPr>
        <p:spPr>
          <a:xfrm>
            <a:off x="4582277" y="3672114"/>
            <a:ext cx="4485523" cy="400110"/>
          </a:xfrm>
          <a:prstGeom prst="rect">
            <a:avLst/>
          </a:prstGeom>
        </p:spPr>
        <p:txBody>
          <a:bodyPr wrap="none">
            <a:spAutoFit/>
          </a:bodyPr>
          <a:lstStyle/>
          <a:p>
            <a:r>
              <a:rPr lang="en-US" sz="2000" dirty="0" smtClean="0">
                <a:solidFill>
                  <a:srgbClr val="008080"/>
                </a:solidFill>
              </a:rPr>
              <a:t>The digit 2 is in the thousandths position.</a:t>
            </a:r>
            <a:endParaRPr lang="en-US" sz="2000" dirty="0">
              <a:solidFill>
                <a:srgbClr val="008080"/>
              </a:solidFill>
            </a:endParaRPr>
          </a:p>
        </p:txBody>
      </p:sp>
      <p:grpSp>
        <p:nvGrpSpPr>
          <p:cNvPr id="14" name="Group 13"/>
          <p:cNvGrpSpPr/>
          <p:nvPr/>
        </p:nvGrpSpPr>
        <p:grpSpPr>
          <a:xfrm>
            <a:off x="3357640" y="2951235"/>
            <a:ext cx="1084937" cy="716937"/>
            <a:chOff x="3396349" y="2951235"/>
            <a:chExt cx="1084937" cy="716937"/>
          </a:xfrm>
        </p:grpSpPr>
        <p:cxnSp>
          <p:nvCxnSpPr>
            <p:cNvPr id="5" name="Straight Connector 4"/>
            <p:cNvCxnSpPr/>
            <p:nvPr/>
          </p:nvCxnSpPr>
          <p:spPr>
            <a:xfrm rot="10800000">
              <a:off x="3490686" y="2951235"/>
              <a:ext cx="9906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5400000">
              <a:off x="3184975" y="3438778"/>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a:off x="3377795" y="3438778"/>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a:off x="3396349" y="3213168"/>
              <a:ext cx="2286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a:off x="3368040" y="3089045"/>
              <a:ext cx="27432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5</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0" indent="0" eaLnBrk="1" hangingPunct="1">
              <a:buNone/>
            </a:pPr>
            <a:r>
              <a:rPr lang="en-US" i="0" dirty="0" smtClean="0">
                <a:solidFill>
                  <a:schemeClr val="tx1"/>
                </a:solidFill>
              </a:rPr>
              <a:t>Write </a:t>
            </a:r>
            <a:r>
              <a:rPr lang="en-US" i="0" dirty="0" smtClean="0">
                <a:solidFill>
                  <a:srgbClr val="0000FF"/>
                </a:solidFill>
              </a:rPr>
              <a:t>four hundred two thousandths</a:t>
            </a:r>
            <a:r>
              <a:rPr lang="en-US" i="0" dirty="0" smtClean="0">
                <a:solidFill>
                  <a:schemeClr val="tx1"/>
                </a:solidFill>
              </a:rPr>
              <a:t> in decimal notation.</a:t>
            </a:r>
          </a:p>
          <a:p>
            <a:pPr eaLnBrk="1" hangingPunct="1">
              <a:buNone/>
            </a:pPr>
            <a:r>
              <a:rPr lang="en-US" b="1" dirty="0" smtClean="0"/>
              <a:t>Solution</a:t>
            </a:r>
            <a:r>
              <a:rPr lang="en-US" i="0" dirty="0" smtClean="0">
                <a:solidFill>
                  <a:srgbClr val="006666"/>
                </a:solidFill>
              </a:rPr>
              <a:t>							</a:t>
            </a:r>
          </a:p>
          <a:p>
            <a:pPr eaLnBrk="1" hangingPunct="1">
              <a:buNone/>
            </a:pPr>
            <a:r>
              <a:rPr lang="en-US" i="0" dirty="0" smtClean="0"/>
              <a:t>  	      </a:t>
            </a:r>
            <a:r>
              <a:rPr lang="en-US" i="0" dirty="0" smtClean="0">
                <a:solidFill>
                  <a:srgbClr val="FF0000"/>
                </a:solidFill>
              </a:rPr>
              <a:t>0.402</a:t>
            </a:r>
          </a:p>
          <a:p>
            <a:r>
              <a:rPr lang="en-US" dirty="0" smtClean="0"/>
              <a:t>Note carefully how the use of </a:t>
            </a:r>
            <a:r>
              <a:rPr lang="en-US" b="1" dirty="0" smtClean="0"/>
              <a:t>and </a:t>
            </a:r>
            <a:r>
              <a:rPr lang="en-US" dirty="0" smtClean="0"/>
              <a:t>in the phrase in Example 4 gives it a completely different meaning from the phrase in this example.</a:t>
            </a:r>
            <a:endParaRPr lang="en-US" i="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275</TotalTime>
  <Words>341</Words>
  <Application>Microsoft Office PowerPoint</Application>
  <PresentationFormat>On-screen Show (4:3)</PresentationFormat>
  <Paragraphs>138</Paragraphs>
  <Slides>16</Slides>
  <Notes>10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1" baseType="lpstr">
      <vt:lpstr>Calibri</vt:lpstr>
      <vt:lpstr>Courier New</vt:lpstr>
      <vt:lpstr>Arial</vt:lpstr>
      <vt:lpstr>Office Theme</vt:lpstr>
      <vt:lpstr>Equation</vt:lpstr>
      <vt:lpstr>Section 5.1</vt:lpstr>
      <vt:lpstr>Objectives</vt:lpstr>
      <vt:lpstr>Reading, Writing, and Rounding Decimal Numbers</vt:lpstr>
      <vt:lpstr>Example 1</vt:lpstr>
      <vt:lpstr>Example 2</vt:lpstr>
      <vt:lpstr>Read and Write Decimal Numbers</vt:lpstr>
      <vt:lpstr>Example 3</vt:lpstr>
      <vt:lpstr>Example 4</vt:lpstr>
      <vt:lpstr>Example 5</vt:lpstr>
      <vt:lpstr>Rounding Decimal Numbers</vt:lpstr>
      <vt:lpstr>Round Decimal Numbers</vt:lpstr>
      <vt:lpstr>Example 6</vt:lpstr>
      <vt:lpstr>Example 7</vt:lpstr>
      <vt:lpstr>Completion Example 8</vt:lpstr>
      <vt:lpstr>Completion Example 9</vt:lpstr>
      <vt:lpstr>Rounding Decimal Numbers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ashish.samudre</cp:lastModifiedBy>
  <cp:revision>62</cp:revision>
  <dcterms:created xsi:type="dcterms:W3CDTF">2013-04-26T14:43:13Z</dcterms:created>
  <dcterms:modified xsi:type="dcterms:W3CDTF">2017-08-02T16:32:26Z</dcterms:modified>
</cp:coreProperties>
</file>