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1" r:id="rId4"/>
    <p:sldId id="262" r:id="rId5"/>
    <p:sldId id="264" r:id="rId6"/>
    <p:sldId id="266" r:id="rId7"/>
    <p:sldId id="267" r:id="rId8"/>
    <p:sldId id="269" r:id="rId9"/>
    <p:sldId id="284" r:id="rId10"/>
    <p:sldId id="272" r:id="rId11"/>
    <p:sldId id="274" r:id="rId12"/>
    <p:sldId id="277" r:id="rId13"/>
    <p:sldId id="285" r:id="rId14"/>
    <p:sldId id="279" r:id="rId15"/>
    <p:sldId id="281" r:id="rId16"/>
    <p:sldId id="286" r:id="rId17"/>
    <p:sldId id="288" r:id="rId18"/>
    <p:sldId id="283" r:id="rId19"/>
    <p:sldId id="28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008080"/>
    <a:srgbClr val="366092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73CF-09D7-4052-A646-9CEA07203C1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B726-89BE-47BA-84FE-5B5C1DBE1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8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4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5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68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0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2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6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4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7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9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5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Addition and Subtraction with Decimal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Find the difference:</a:t>
            </a:r>
          </a:p>
          <a:p>
            <a:pPr eaLnBrk="1" hangingPunct="1"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69944" y="1344304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2857320" imgH="469800" progId="Equation.DSMT4">
                  <p:embed/>
                </p:oleObj>
              </mc:Choice>
              <mc:Fallback>
                <p:oleObj name="Equation" r:id="rId4" imgW="285732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44" y="1344304"/>
                        <a:ext cx="2857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9152" y="4048793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We find the difference between the absolute values and use the negative sign.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34704" y="2514600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6" imgW="2768400" imgH="469800" progId="Equation.DSMT4">
                  <p:embed/>
                </p:oleObj>
              </mc:Choice>
              <mc:Fallback>
                <p:oleObj name="Equation" r:id="rId6" imgW="27684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04" y="2514600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540456" y="25146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8" imgW="3035160" imgH="469800" progId="Equation.DSMT4">
                  <p:embed/>
                </p:oleObj>
              </mc:Choice>
              <mc:Fallback>
                <p:oleObj name="Equation" r:id="rId8" imgW="30351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56" y="25146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24000" y="3505200"/>
          <a:ext cx="1231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0" imgW="1231560" imgH="1015920" progId="Equation.DSMT4">
                  <p:embed/>
                </p:oleObj>
              </mc:Choice>
              <mc:Fallback>
                <p:oleObj name="Equation" r:id="rId10" imgW="123156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1231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510352" y="4697104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2" imgW="1218960" imgH="291960" progId="Equation.DSMT4">
                  <p:embed/>
                </p:oleObj>
              </mc:Choice>
              <mc:Fallback>
                <p:oleObj name="Equation" r:id="rId12" imgW="12189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352" y="4697104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</a:p>
          <a:p>
            <a:pPr eaLnBrk="1" hangingPunct="1"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54114" y="1420504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3085920" imgH="291960" progId="Equation.DSMT4">
                  <p:embed/>
                </p:oleObj>
              </mc:Choice>
              <mc:Fallback>
                <p:oleObj name="Equation" r:id="rId4" imgW="3085920" imgH="291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114" y="1420504"/>
                        <a:ext cx="308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955800" y="2487418"/>
          <a:ext cx="299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6" imgW="2997000" imgH="291960" progId="Equation.DSMT4">
                  <p:embed/>
                </p:oleObj>
              </mc:Choice>
              <mc:Fallback>
                <p:oleObj name="Equation" r:id="rId6" imgW="29970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487418"/>
                        <a:ext cx="299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987550" y="3055290"/>
          <a:ext cx="246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8" imgW="2463480" imgH="291960" progId="Equation.DSMT4">
                  <p:embed/>
                </p:oleObj>
              </mc:Choice>
              <mc:Fallback>
                <p:oleObj name="Equation" r:id="rId8" imgW="246348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055290"/>
                        <a:ext cx="246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863600" y="3654425"/>
          <a:ext cx="468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0" imgW="4686120" imgH="291960" progId="Equation.DSMT4">
                  <p:embed/>
                </p:oleObj>
              </mc:Choice>
              <mc:Fallback>
                <p:oleObj name="Equation" r:id="rId10" imgW="468612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654425"/>
                        <a:ext cx="4686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051506" y="4299156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2" imgW="1333440" imgH="291960" progId="Equation.DSMT4">
                  <p:embed/>
                </p:oleObj>
              </mc:Choice>
              <mc:Fallback>
                <p:oleObj name="Equation" r:id="rId12" imgW="133344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506" y="4299156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0" y="2438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Write the equation.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01897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Simplify.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359591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Add 25.67 to both sides.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4267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7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i="0" dirty="0"/>
              <a:t>First estimate the sum                                 then find the sum.</a:t>
            </a:r>
          </a:p>
          <a:p>
            <a:pPr marL="0" indent="0" eaLnBrk="1" hangingPunct="1">
              <a:buNone/>
            </a:pPr>
            <a:r>
              <a:rPr lang="en-US" b="1" dirty="0"/>
              <a:t>Solution</a:t>
            </a:r>
            <a:endParaRPr lang="en-US" b="1" i="0" dirty="0"/>
          </a:p>
          <a:p>
            <a:pPr>
              <a:buNone/>
            </a:pPr>
            <a:r>
              <a:rPr lang="en-US" b="1" i="0" dirty="0"/>
              <a:t>a.  </a:t>
            </a:r>
            <a:r>
              <a:rPr lang="en-US" i="0" dirty="0"/>
              <a:t>Estimate by adding rounded numbers.  </a:t>
            </a:r>
          </a:p>
          <a:p>
            <a:pPr>
              <a:tabLst>
                <a:tab pos="465138" algn="l"/>
              </a:tabLst>
            </a:pPr>
            <a:r>
              <a:rPr lang="en-US" b="1" dirty="0"/>
              <a:t>	Actual value				</a:t>
            </a:r>
            <a:endParaRPr lang="en-US" i="0" dirty="0"/>
          </a:p>
          <a:p>
            <a:pPr>
              <a:buNone/>
            </a:pPr>
            <a:r>
              <a:rPr lang="en-US" dirty="0"/>
              <a:t>		</a:t>
            </a:r>
            <a:endParaRPr lang="en-US" i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51728" y="1420813"/>
          <a:ext cx="250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2501640" imgH="330120" progId="Equation.DSMT4">
                  <p:embed/>
                </p:oleObj>
              </mc:Choice>
              <mc:Fallback>
                <p:oleObj name="Equation" r:id="rId4" imgW="250164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728" y="1420813"/>
                        <a:ext cx="2501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358900" y="3886200"/>
          <a:ext cx="850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6" imgW="850680" imgH="1562040" progId="Equation.DSMT4">
                  <p:embed/>
                </p:oleObj>
              </mc:Choice>
              <mc:Fallback>
                <p:oleObj name="Equation" r:id="rId6" imgW="850680" imgH="1562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86200"/>
                        <a:ext cx="850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09544" y="5486400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estimate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547512" y="3802040"/>
          <a:ext cx="749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8" imgW="749160" imgH="1562040" progId="Equation.DSMT4">
                  <p:embed/>
                </p:oleObj>
              </mc:Choice>
              <mc:Fallback>
                <p:oleObj name="Equation" r:id="rId8" imgW="749160" imgH="1562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12" y="3802040"/>
                        <a:ext cx="749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754504" y="5548952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0" imgW="558720" imgH="279360" progId="Equation.DSMT4">
                  <p:embed/>
                </p:oleObj>
              </mc:Choice>
              <mc:Fallback>
                <p:oleObj name="Equation" r:id="rId10" imgW="55872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04" y="5548952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71800" y="3733800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(Each number is rounded to the place of the leftmost nonzero digit in that number.)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7486" y="3214914"/>
            <a:ext cx="240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Rounded value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7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Find the actual sum.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524000" y="2057400"/>
          <a:ext cx="13208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4" imgW="1320480" imgH="1562040" progId="Equation.DSMT4">
                  <p:embed/>
                </p:oleObj>
              </mc:Choice>
              <mc:Fallback>
                <p:oleObj name="Equation" r:id="rId4" imgW="1320480" imgH="1562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13208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828800" y="3769056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6" imgW="1002960" imgH="291960" progId="Equation.DSMT4">
                  <p:embed/>
                </p:oleObj>
              </mc:Choice>
              <mc:Fallback>
                <p:oleObj name="Equation" r:id="rId6" imgW="10029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69056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Completion Example 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Estimate the difference 			       then find the difference.</a:t>
            </a:r>
          </a:p>
          <a:p>
            <a:pPr eaLnBrk="1" hangingPunct="1">
              <a:buNone/>
            </a:pPr>
            <a:r>
              <a:rPr lang="en-US" b="1" i="0" dirty="0"/>
              <a:t>Solution</a:t>
            </a:r>
          </a:p>
          <a:p>
            <a:r>
              <a:rPr lang="en-US" b="1" dirty="0"/>
              <a:t>a. </a:t>
            </a:r>
            <a:r>
              <a:rPr lang="en-US" dirty="0"/>
              <a:t>Estimate: </a:t>
            </a:r>
            <a:r>
              <a:rPr lang="en-US" b="1" dirty="0"/>
              <a:t>			b. </a:t>
            </a:r>
            <a:r>
              <a:rPr lang="en-US" dirty="0"/>
              <a:t>Actual difference:</a:t>
            </a:r>
            <a:endParaRPr lang="en-US" i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3988" y="1416050"/>
          <a:ext cx="254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4" imgW="2539800" imgH="330120" progId="Equation.DSMT4">
                  <p:embed/>
                </p:oleObj>
              </mc:Choice>
              <mc:Fallback>
                <p:oleObj name="Equation" r:id="rId4" imgW="25398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416050"/>
                        <a:ext cx="2540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191904" y="3600736"/>
          <a:ext cx="6096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6" imgW="609480" imgH="1536480" progId="Equation.DSMT4">
                  <p:embed/>
                </p:oleObj>
              </mc:Choice>
              <mc:Fallback>
                <p:oleObj name="Equation" r:id="rId6" imgW="609480" imgH="1536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04" y="3600736"/>
                        <a:ext cx="6096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105400" y="3581400"/>
          <a:ext cx="12192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8" imgW="1218960" imgH="1536480" progId="Equation.DSMT4">
                  <p:embed/>
                </p:oleObj>
              </mc:Choice>
              <mc:Fallback>
                <p:oleObj name="Equation" r:id="rId8" imgW="1218960" imgH="1536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12192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286000" y="4648200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estimate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53334" y="4697104"/>
            <a:ext cx="19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actual difference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295400" y="47244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0" imgW="380880" imgH="291960" progId="Equation.DSMT4">
                  <p:embed/>
                </p:oleObj>
              </mc:Choice>
              <mc:Fallback>
                <p:oleObj name="Equation" r:id="rId10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167086" y="4677228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2" imgW="1168200" imgH="291960" progId="Equation.DSMT4">
                  <p:embed/>
                </p:oleObj>
              </mc:Choice>
              <mc:Fallback>
                <p:oleObj name="Equation" r:id="rId12" imgW="1168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86" y="4677228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Completion Example 9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Samantha bought a pair of shoes for </a:t>
            </a:r>
            <a:r>
              <a:rPr lang="en-US" i="0" dirty="0">
                <a:solidFill>
                  <a:srgbClr val="0000FF"/>
                </a:solidFill>
              </a:rPr>
              <a:t>$47.50</a:t>
            </a:r>
            <a:r>
              <a:rPr lang="en-US" i="0" dirty="0">
                <a:solidFill>
                  <a:schemeClr val="tx1"/>
                </a:solidFill>
              </a:rPr>
              <a:t>, a jacket for </a:t>
            </a:r>
            <a:r>
              <a:rPr lang="en-US" i="0" dirty="0">
                <a:solidFill>
                  <a:srgbClr val="0000FF"/>
                </a:solidFill>
              </a:rPr>
              <a:t>$25.60</a:t>
            </a:r>
            <a:r>
              <a:rPr lang="en-US" i="0" dirty="0">
                <a:solidFill>
                  <a:schemeClr val="tx1"/>
                </a:solidFill>
              </a:rPr>
              <a:t> (on sale), and a pair of slacks for </a:t>
            </a:r>
            <a:r>
              <a:rPr lang="en-US" i="0" dirty="0">
                <a:solidFill>
                  <a:srgbClr val="0000FF"/>
                </a:solidFill>
              </a:rPr>
              <a:t>$39.75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6348" y="6037006"/>
            <a:ext cx="228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286000" cy="34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Completion Example 9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5840"/>
          </a:xfrm>
        </p:spPr>
        <p:txBody>
          <a:bodyPr>
            <a:normAutofit/>
          </a:bodyPr>
          <a:lstStyle/>
          <a:p>
            <a:pPr marL="465138" indent="-465138"/>
            <a:r>
              <a:rPr lang="en-US" b="1" dirty="0"/>
              <a:t>a.</a:t>
            </a:r>
            <a:r>
              <a:rPr lang="en-US" dirty="0"/>
              <a:t>	How much did she spend? (Tax was included in the prices.)</a:t>
            </a:r>
            <a:endParaRPr lang="en-US" b="1" i="0" dirty="0">
              <a:solidFill>
                <a:schemeClr val="tx1"/>
              </a:solidFill>
            </a:endParaRPr>
          </a:p>
          <a:p>
            <a:pPr marL="465138" indent="-465138"/>
            <a:r>
              <a:rPr lang="en-US" b="1" dirty="0"/>
              <a:t>b.</a:t>
            </a:r>
            <a:r>
              <a:rPr lang="en-US" dirty="0"/>
              <a:t>	What was her change from </a:t>
            </a:r>
            <a:r>
              <a:rPr lang="en-US" dirty="0">
                <a:solidFill>
                  <a:srgbClr val="0000FF"/>
                </a:solidFill>
              </a:rPr>
              <a:t>$120</a:t>
            </a:r>
            <a:r>
              <a:rPr lang="en-US" dirty="0"/>
              <a:t>? </a:t>
            </a:r>
          </a:p>
          <a:p>
            <a:pPr marL="465138" indent="-465138"/>
            <a:r>
              <a:rPr lang="en-US" dirty="0"/>
              <a:t>	[Mentally estimate both answers before you </a:t>
            </a:r>
            <a:r>
              <a:rPr lang="en-US"/>
              <a:t>actually calculate </a:t>
            </a:r>
            <a:r>
              <a:rPr lang="en-US" dirty="0"/>
              <a:t>them.]</a:t>
            </a:r>
          </a:p>
          <a:p>
            <a:pPr marL="465138" indent="-465138" eaLnBrk="1" hangingPunct="1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65138" indent="-465138"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Completion Example 9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584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i="0" dirty="0">
                <a:solidFill>
                  <a:schemeClr val="tx1"/>
                </a:solidFill>
              </a:rPr>
              <a:t>Solutions  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b="1" i="0" dirty="0">
                <a:solidFill>
                  <a:schemeClr val="tx1"/>
                </a:solidFill>
              </a:rPr>
              <a:t>a.				b.</a:t>
            </a:r>
          </a:p>
          <a:p>
            <a:pPr eaLnBrk="1" hangingPunct="1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/>
              <a:t>Did you estimate her expenses as </a:t>
            </a:r>
            <a:r>
              <a:rPr lang="en-US" dirty="0">
                <a:solidFill>
                  <a:srgbClr val="0000FF"/>
                </a:solidFill>
              </a:rPr>
              <a:t>$120 </a:t>
            </a:r>
            <a:r>
              <a:rPr lang="en-US" dirty="0"/>
              <a:t>and her change as $0?</a:t>
            </a: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172" y="363038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expenses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516" y="316774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change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9516" y="256177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expenses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66800" y="2044700"/>
          <a:ext cx="14986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Equation" r:id="rId4" imgW="1498320" imgH="2070000" progId="Equation.DSMT4">
                  <p:embed/>
                </p:oleObj>
              </mc:Choice>
              <mc:Fallback>
                <p:oleObj name="Equation" r:id="rId4" imgW="1498320" imgH="2070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44700"/>
                        <a:ext cx="14986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105400" y="2112940"/>
          <a:ext cx="1676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6" imgW="1676160" imgH="1536480" progId="Equation.DSMT4">
                  <p:embed/>
                </p:oleObj>
              </mc:Choice>
              <mc:Fallback>
                <p:oleObj name="Equation" r:id="rId6" imgW="1676160" imgH="1536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12940"/>
                        <a:ext cx="16764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328384" y="3672196"/>
          <a:ext cx="116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8" imgW="1168200" imgH="368280" progId="Equation.DSMT4">
                  <p:embed/>
                </p:oleObj>
              </mc:Choice>
              <mc:Fallback>
                <p:oleObj name="Equation" r:id="rId8" imgW="11682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384" y="3672196"/>
                        <a:ext cx="116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20036"/>
              </p:ext>
            </p:extLst>
          </p:nvPr>
        </p:nvGraphicFramePr>
        <p:xfrm>
          <a:off x="5791200" y="265094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Equation" r:id="rId10" imgW="990360" imgH="291960" progId="Equation.DSMT4">
                  <p:embed/>
                </p:oleObj>
              </mc:Choice>
              <mc:Fallback>
                <p:oleObj name="Equation" r:id="rId10" imgW="99036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5094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26262"/>
              </p:ext>
            </p:extLst>
          </p:nvPr>
        </p:nvGraphicFramePr>
        <p:xfrm>
          <a:off x="5969000" y="3210220"/>
          <a:ext cx="812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tion" r:id="rId12" imgW="812520" imgH="368280" progId="Equation.DSMT4">
                  <p:embed/>
                </p:oleObj>
              </mc:Choice>
              <mc:Fallback>
                <p:oleObj name="Equation" r:id="rId12" imgW="81252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210220"/>
                        <a:ext cx="812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10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i="0" dirty="0"/>
              <a:t>Use a TI-84 Plus graphing calculator to perform the following operations: </a:t>
            </a:r>
          </a:p>
          <a:p>
            <a:pPr marL="514350" indent="-514350" eaLnBrk="1" hangingPunct="1">
              <a:spcBef>
                <a:spcPts val="600"/>
              </a:spcBef>
              <a:buAutoNum type="alphaLcPeriod"/>
            </a:pPr>
            <a:r>
              <a:rPr lang="en-US" b="1" i="0" dirty="0"/>
              <a:t>                                               b.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b="1" i="0" dirty="0"/>
              <a:t>Solution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i="0" dirty="0"/>
              <a:t>After entering the values and operations into the calculator, the display will be as follows:</a:t>
            </a:r>
          </a:p>
          <a:p>
            <a:pPr eaLnBrk="1" hangingPunct="1">
              <a:spcBef>
                <a:spcPts val="600"/>
              </a:spcBef>
              <a:buNone/>
            </a:pPr>
            <a:endParaRPr lang="en-US" i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42975" y="2362200"/>
          <a:ext cx="264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2641320" imgH="291960" progId="Equation.DSMT4">
                  <p:embed/>
                </p:oleObj>
              </mc:Choice>
              <mc:Fallback>
                <p:oleObj name="Equation" r:id="rId4" imgW="26413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362200"/>
                        <a:ext cx="2641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251450" y="2362200"/>
          <a:ext cx="229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6" imgW="2298600" imgH="291960" progId="Equation.DSMT4">
                  <p:embed/>
                </p:oleObj>
              </mc:Choice>
              <mc:Fallback>
                <p:oleObj name="Equation" r:id="rId6" imgW="229860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2362200"/>
                        <a:ext cx="2298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10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b="1" i="0" dirty="0"/>
              <a:t>a.				b.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answer to part </a:t>
            </a:r>
            <a:r>
              <a:rPr lang="en-US" b="1" dirty="0"/>
              <a:t>a.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10,295.721</a:t>
            </a:r>
            <a:r>
              <a:rPr lang="en-US" dirty="0"/>
              <a:t> and the answer to part </a:t>
            </a:r>
            <a:r>
              <a:rPr lang="en-US" b="1" dirty="0"/>
              <a:t>b.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37.3813</a:t>
            </a:r>
            <a:r>
              <a:rPr lang="en-US" dirty="0"/>
              <a:t>.</a:t>
            </a:r>
          </a:p>
          <a:p>
            <a:pPr eaLnBrk="1" hangingPunct="1">
              <a:buNone/>
            </a:pPr>
            <a:endParaRPr lang="en-US" b="1" i="0" dirty="0"/>
          </a:p>
          <a:p>
            <a:pPr eaLnBrk="1" hangingPunct="1">
              <a:buNone/>
            </a:pPr>
            <a:endParaRPr lang="en-US" b="1" dirty="0"/>
          </a:p>
          <a:p>
            <a:pPr eaLnBrk="1" hangingPunct="1">
              <a:buNone/>
            </a:pPr>
            <a:endParaRPr lang="en-US" b="1" i="0" dirty="0"/>
          </a:p>
          <a:p>
            <a:pPr eaLnBrk="1" hangingPunct="1">
              <a:buNone/>
            </a:pPr>
            <a:endParaRPr lang="en-US" b="1" dirty="0"/>
          </a:p>
          <a:p>
            <a:pPr eaLnBrk="1" hangingPunct="1">
              <a:buNone/>
            </a:pPr>
            <a:endParaRPr lang="en-US" b="1" i="0" dirty="0"/>
          </a:p>
          <a:p>
            <a:pPr eaLnBrk="1" hangingPunct="1">
              <a:buNone/>
            </a:pPr>
            <a:endParaRPr lang="en-US" b="1" i="0" dirty="0"/>
          </a:p>
        </p:txBody>
      </p:sp>
      <p:pic>
        <p:nvPicPr>
          <p:cNvPr id="9" name="Picture 8" descr="5.2 EX 1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211" y="1371600"/>
            <a:ext cx="2695849" cy="2227006"/>
          </a:xfrm>
          <a:prstGeom prst="rect">
            <a:avLst/>
          </a:prstGeom>
        </p:spPr>
      </p:pic>
      <p:pic>
        <p:nvPicPr>
          <p:cNvPr id="10" name="Picture 9" descr="5.2 EX 1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805" y="1371600"/>
            <a:ext cx="2695849" cy="222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Know how to add with decimal numbers.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Know how to subtract with decimal numbers.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Learn how to add and subtract with positive and negative decimal numbers.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Be able to estimate sums and differences with rounded decimal numbers.</a:t>
            </a:r>
          </a:p>
          <a:p>
            <a:pPr marL="457200" indent="-457200"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Addition With Decimal Numbers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To Add Decimal Numbers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1.</a:t>
            </a:r>
            <a:r>
              <a:rPr lang="en-US" i="0" dirty="0">
                <a:solidFill>
                  <a:srgbClr val="000000"/>
                </a:solidFill>
              </a:rPr>
              <a:t>	Write the addends in a vertical column.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2.</a:t>
            </a:r>
            <a:r>
              <a:rPr lang="en-US" i="0" dirty="0">
                <a:solidFill>
                  <a:srgbClr val="000000"/>
                </a:solidFill>
              </a:rPr>
              <a:t>	Keep the decimal points aligned vertically.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3.</a:t>
            </a:r>
            <a:r>
              <a:rPr lang="en-US" i="0" dirty="0">
                <a:solidFill>
                  <a:srgbClr val="000000"/>
                </a:solidFill>
              </a:rPr>
              <a:t>	Keep digits with the same position value aligned. (Zeros may be filled in as aids.)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4.</a:t>
            </a:r>
            <a:r>
              <a:rPr lang="en-US" i="0" dirty="0">
                <a:solidFill>
                  <a:srgbClr val="000000"/>
                </a:solidFill>
              </a:rPr>
              <a:t>	Add the numbers, just as with whole numbers, keeping the decimal point in the sum aligned with the other decimal points.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Find the sum:</a:t>
            </a:r>
          </a:p>
          <a:p>
            <a:r>
              <a:rPr lang="en-US" b="1" dirty="0"/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86038" y="1408113"/>
          <a:ext cx="344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3441600" imgH="291960" progId="Equation.DSMT4">
                  <p:embed/>
                </p:oleObj>
              </mc:Choice>
              <mc:Fallback>
                <p:oleObj name="Equation" r:id="rId4" imgW="34416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408113"/>
                        <a:ext cx="344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4058" y="2133600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Align decimal points vertically.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824308" y="2362200"/>
            <a:ext cx="1828800" cy="533400"/>
            <a:chOff x="3738708" y="2362200"/>
            <a:chExt cx="1828800" cy="533400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3738708" y="2362200"/>
              <a:ext cx="1828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3472802" y="2628900"/>
              <a:ext cx="532606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884058" y="425994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0’s are filled in to help keep the digits in line.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4571999"/>
            <a:ext cx="1371600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05200" y="3048000"/>
            <a:ext cx="1371600" cy="15240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05200" y="3581400"/>
            <a:ext cx="1371600" cy="990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4058" y="505103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sum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581401" y="5203437"/>
            <a:ext cx="1143000" cy="4765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4058" y="2819400"/>
            <a:ext cx="356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n-lt"/>
              </a:rPr>
              <a:t>The decimal point is understood to be to the right of 17, as 17.0.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09800" y="2805752"/>
          <a:ext cx="12192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218960" imgH="2082600" progId="Equation.DSMT4">
                  <p:embed/>
                </p:oleObj>
              </mc:Choice>
              <mc:Fallback>
                <p:oleObj name="Equation" r:id="rId6" imgW="1218960" imgH="2082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05752"/>
                        <a:ext cx="12192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38400" y="502920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8" imgW="990360" imgH="291960" progId="Equation.DSMT4">
                  <p:embed/>
                </p:oleObj>
              </mc:Choice>
              <mc:Fallback>
                <p:oleObj name="Equation" r:id="rId8" imgW="9903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2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Simplify by combining like terms:</a:t>
            </a:r>
          </a:p>
          <a:p>
            <a:r>
              <a:rPr lang="en-US" b="1" dirty="0"/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i="0" dirty="0"/>
              <a:t>The method for combining like terms is to use the distributive property with decimal coefficients just as with integer coefficients.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87975" y="1420813"/>
          <a:ext cx="312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3124080" imgH="291960" progId="Equation.DSMT4">
                  <p:embed/>
                </p:oleObj>
              </mc:Choice>
              <mc:Fallback>
                <p:oleObj name="Equation" r:id="rId4" imgW="312408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420813"/>
                        <a:ext cx="3124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28048" y="3898900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3047760" imgH="291960" progId="Equation.DSMT4">
                  <p:embed/>
                </p:oleObj>
              </mc:Choice>
              <mc:Fallback>
                <p:oleObj name="Equation" r:id="rId6" imgW="3047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048" y="3898900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596570" y="4383396"/>
          <a:ext cx="320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3200400" imgH="469800" progId="Equation.DSMT4">
                  <p:embed/>
                </p:oleObj>
              </mc:Choice>
              <mc:Fallback>
                <p:oleObj name="Equation" r:id="rId8" imgW="32004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570" y="4383396"/>
                        <a:ext cx="320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610218" y="5020292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295280" imgH="291960" progId="Equation.DSMT4">
                  <p:embed/>
                </p:oleObj>
              </mc:Choice>
              <mc:Fallback>
                <p:oleObj name="Equation" r:id="rId10" imgW="12952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218" y="5020292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943600" y="3760148"/>
          <a:ext cx="1143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2" imgW="1143000" imgH="1562040" progId="Equation.DSMT4">
                  <p:embed/>
                </p:oleObj>
              </mc:Choice>
              <mc:Fallback>
                <p:oleObj name="Equation" r:id="rId12" imgW="1143000" imgH="1562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60148"/>
                        <a:ext cx="11430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48400" y="5499100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4" imgW="838080" imgH="291960" progId="Equation.DSMT4">
                  <p:embed/>
                </p:oleObj>
              </mc:Choice>
              <mc:Fallback>
                <p:oleObj name="Equation" r:id="rId14" imgW="8380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99100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Subtraction With Decimal Numbers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i="0" dirty="0">
                <a:solidFill>
                  <a:srgbClr val="000000"/>
                </a:solidFill>
              </a:rPr>
              <a:t>To Subtract Decimal Numbers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1.</a:t>
            </a:r>
            <a:r>
              <a:rPr lang="en-US" i="0" dirty="0">
                <a:solidFill>
                  <a:srgbClr val="000000"/>
                </a:solidFill>
              </a:rPr>
              <a:t>	Write the numbers in a vertical column.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2.</a:t>
            </a:r>
            <a:r>
              <a:rPr lang="en-US" i="0" dirty="0">
                <a:solidFill>
                  <a:srgbClr val="000000"/>
                </a:solidFill>
              </a:rPr>
              <a:t>	Keep the decimal points aligned vertically.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3.</a:t>
            </a:r>
            <a:r>
              <a:rPr lang="en-US" i="0" dirty="0">
                <a:solidFill>
                  <a:srgbClr val="000000"/>
                </a:solidFill>
              </a:rPr>
              <a:t>	Keep digits with the same position value aligned. (Zeros may be filled in as aids.)</a:t>
            </a:r>
          </a:p>
          <a:p>
            <a:pPr marL="465138" indent="-465138">
              <a:buNone/>
            </a:pPr>
            <a:r>
              <a:rPr lang="en-US" b="1" i="0" dirty="0">
                <a:solidFill>
                  <a:srgbClr val="000000"/>
                </a:solidFill>
              </a:rPr>
              <a:t>4.</a:t>
            </a:r>
            <a:r>
              <a:rPr lang="en-US" i="0" dirty="0">
                <a:solidFill>
                  <a:srgbClr val="000000"/>
                </a:solidFill>
              </a:rPr>
              <a:t>	Subtract, just as with whole numbers, keeping the decimal point in the difference aligned with the other decimal points.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i="0" dirty="0">
                <a:solidFill>
                  <a:schemeClr val="tx1"/>
                </a:solidFill>
              </a:rPr>
              <a:t>Find the difference:</a:t>
            </a:r>
          </a:p>
          <a:p>
            <a:pPr eaLnBrk="1" hangingPunct="1"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i="0" dirty="0">
              <a:solidFill>
                <a:srgbClr val="00808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8080"/>
                </a:solidFill>
              </a:rPr>
              <a:t>				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55062" y="144780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2336760" imgH="291960" progId="Equation.DSMT4">
                  <p:embed/>
                </p:oleObj>
              </mc:Choice>
              <mc:Fallback>
                <p:oleObj name="Equation" r:id="rId4" imgW="233676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062" y="1447800"/>
                        <a:ext cx="233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93960" y="236220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1473120" imgH="1015920" progId="Equation.DSMT4">
                  <p:embed/>
                </p:oleObj>
              </mc:Choice>
              <mc:Fallback>
                <p:oleObj name="Equation" r:id="rId6" imgW="147312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60" y="236220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943556" y="3546144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8" imgW="825480" imgH="291960" progId="Equation.DSMT4">
                  <p:embed/>
                </p:oleObj>
              </mc:Choice>
              <mc:Fallback>
                <p:oleObj name="Equation" r:id="rId8" imgW="8254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556" y="3546144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993800" y="3483592"/>
            <a:ext cx="1264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difference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i="0" dirty="0">
                <a:solidFill>
                  <a:schemeClr val="tx1"/>
                </a:solidFill>
              </a:rPr>
              <a:t>At the bookstore, Mrs. Gonzalez bought a text for </a:t>
            </a:r>
            <a:r>
              <a:rPr lang="en-US" i="0" dirty="0">
                <a:solidFill>
                  <a:srgbClr val="0000FF"/>
                </a:solidFill>
              </a:rPr>
              <a:t>$55</a:t>
            </a:r>
            <a:r>
              <a:rPr lang="en-US" i="0" dirty="0">
                <a:solidFill>
                  <a:schemeClr val="tx1"/>
                </a:solidFill>
              </a:rPr>
              <a:t>, art supplies for </a:t>
            </a:r>
            <a:r>
              <a:rPr lang="en-US" i="0" dirty="0">
                <a:solidFill>
                  <a:srgbClr val="0000FF"/>
                </a:solidFill>
              </a:rPr>
              <a:t>$32.50</a:t>
            </a:r>
            <a:r>
              <a:rPr lang="en-US" i="0" dirty="0">
                <a:solidFill>
                  <a:schemeClr val="tx1"/>
                </a:solidFill>
              </a:rPr>
              <a:t>, and computer supplies for </a:t>
            </a:r>
            <a:r>
              <a:rPr lang="en-US" i="0" dirty="0">
                <a:solidFill>
                  <a:srgbClr val="0000FF"/>
                </a:solidFill>
              </a:rPr>
              <a:t>$29.25</a:t>
            </a:r>
            <a:r>
              <a:rPr lang="en-US" i="0" dirty="0">
                <a:solidFill>
                  <a:schemeClr val="tx1"/>
                </a:solidFill>
              </a:rPr>
              <a:t>.  If tax was </a:t>
            </a:r>
            <a:r>
              <a:rPr lang="en-US" i="0" dirty="0">
                <a:solidFill>
                  <a:srgbClr val="0000FF"/>
                </a:solidFill>
              </a:rPr>
              <a:t>$9.34</a:t>
            </a:r>
            <a:r>
              <a:rPr lang="en-US" i="0" dirty="0">
                <a:solidFill>
                  <a:schemeClr val="tx1"/>
                </a:solidFill>
              </a:rPr>
              <a:t>, how much change did she receive from a gift certificate worth </a:t>
            </a:r>
            <a:r>
              <a:rPr lang="en-US" i="0" dirty="0">
                <a:solidFill>
                  <a:srgbClr val="0000FF"/>
                </a:solidFill>
              </a:rPr>
              <a:t>$150</a:t>
            </a:r>
            <a:r>
              <a:rPr lang="en-US" i="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10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sz="2800" b="1" dirty="0">
                <a:solidFill>
                  <a:srgbClr val="366092"/>
                </a:solidFill>
                <a:latin typeface="+mn-lt"/>
              </a:rPr>
              <a:t>a.	</a:t>
            </a:r>
            <a:r>
              <a:rPr lang="en-US" sz="2800" dirty="0">
                <a:solidFill>
                  <a:srgbClr val="366092"/>
                </a:solidFill>
                <a:latin typeface="+mn-lt"/>
              </a:rPr>
              <a:t>Find the total of her expenses including tax.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079500" y="3733800"/>
          <a:ext cx="1511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4" imgW="1511280" imgH="1777680" progId="Equation.DSMT4">
                  <p:embed/>
                </p:oleObj>
              </mc:Choice>
              <mc:Fallback>
                <p:oleObj name="Equation" r:id="rId4" imgW="1511280" imgH="1777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733800"/>
                        <a:ext cx="1511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409700" y="5562600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6" imgW="1180800" imgH="368280" progId="Equation.DSMT4">
                  <p:embed/>
                </p:oleObj>
              </mc:Choice>
              <mc:Fallback>
                <p:oleObj name="Equation" r:id="rId6" imgW="118080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562600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864686" y="5562600"/>
            <a:ext cx="669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Example 4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57952"/>
            <a:ext cx="8229600" cy="4572000"/>
          </a:xfrm>
        </p:spPr>
        <p:txBody>
          <a:bodyPr>
            <a:noAutofit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Subtract the answer in part </a:t>
            </a:r>
            <a:r>
              <a:rPr lang="en-US" b="1" dirty="0"/>
              <a:t>a.</a:t>
            </a:r>
            <a:r>
              <a:rPr lang="en-US" dirty="0"/>
              <a:t> from </a:t>
            </a:r>
            <a:r>
              <a:rPr lang="en-US" dirty="0">
                <a:solidFill>
                  <a:srgbClr val="0000FF"/>
                </a:solidFill>
              </a:rPr>
              <a:t>$150.</a:t>
            </a: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r>
              <a:rPr lang="en-US" dirty="0"/>
              <a:t>	She received </a:t>
            </a:r>
            <a:r>
              <a:rPr lang="en-US" dirty="0">
                <a:solidFill>
                  <a:srgbClr val="FF0000"/>
                </a:solidFill>
              </a:rPr>
              <a:t>$23.91 </a:t>
            </a:r>
            <a:r>
              <a:rPr lang="en-US" dirty="0"/>
              <a:t>in change.</a:t>
            </a:r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447800" y="2057400"/>
          <a:ext cx="167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4" imgW="1676160" imgH="1015920" progId="Equation.DSMT4">
                  <p:embed/>
                </p:oleObj>
              </mc:Choice>
              <mc:Fallback>
                <p:oleObj name="Equation" r:id="rId4" imgW="167616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1676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098344" y="32004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6" imgW="990360" imgH="368280" progId="Equation.DSMT4">
                  <p:embed/>
                </p:oleObj>
              </mc:Choice>
              <mc:Fallback>
                <p:oleObj name="Equation" r:id="rId6" imgW="99036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44" y="32004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416</Words>
  <Application>Microsoft Office PowerPoint</Application>
  <PresentationFormat>On-screen Show (4:3)</PresentationFormat>
  <Paragraphs>128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Calibri</vt:lpstr>
      <vt:lpstr>Office Theme</vt:lpstr>
      <vt:lpstr>Equation</vt:lpstr>
      <vt:lpstr>Section 5.2</vt:lpstr>
      <vt:lpstr>Objectives</vt:lpstr>
      <vt:lpstr>Addition With Decimal Numbers</vt:lpstr>
      <vt:lpstr>Example 1</vt:lpstr>
      <vt:lpstr>Example 2</vt:lpstr>
      <vt:lpstr>Subtraction With Decimal Numbers</vt:lpstr>
      <vt:lpstr>Example 3</vt:lpstr>
      <vt:lpstr>Example 4</vt:lpstr>
      <vt:lpstr>Example 4 (cont.)</vt:lpstr>
      <vt:lpstr>Example 5</vt:lpstr>
      <vt:lpstr>Example 6</vt:lpstr>
      <vt:lpstr>Example 7</vt:lpstr>
      <vt:lpstr>Example 7 (cont.)</vt:lpstr>
      <vt:lpstr>Completion Example 8</vt:lpstr>
      <vt:lpstr>Completion Example 9</vt:lpstr>
      <vt:lpstr>Completion Example 9 (cont.)</vt:lpstr>
      <vt:lpstr>Completion Example 9 (cont.)</vt:lpstr>
      <vt:lpstr>Example 10</vt:lpstr>
      <vt:lpstr>Example 10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Prealgebra</dc:title>
  <dc:creator>Hawkes Learning Systems</dc:creator>
  <cp:lastModifiedBy>Thomas Durst</cp:lastModifiedBy>
  <cp:revision>90</cp:revision>
  <dcterms:created xsi:type="dcterms:W3CDTF">2013-04-26T14:43:13Z</dcterms:created>
  <dcterms:modified xsi:type="dcterms:W3CDTF">2019-11-20T13:26:12Z</dcterms:modified>
</cp:coreProperties>
</file>