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8" r:id="rId3"/>
    <p:sldId id="261" r:id="rId4"/>
    <p:sldId id="262" r:id="rId5"/>
    <p:sldId id="285" r:id="rId6"/>
    <p:sldId id="263" r:id="rId7"/>
    <p:sldId id="277" r:id="rId8"/>
    <p:sldId id="265" r:id="rId9"/>
    <p:sldId id="278" r:id="rId10"/>
    <p:sldId id="266" r:id="rId11"/>
    <p:sldId id="286" r:id="rId12"/>
    <p:sldId id="267" r:id="rId13"/>
    <p:sldId id="280" r:id="rId14"/>
    <p:sldId id="269" r:id="rId15"/>
    <p:sldId id="270" r:id="rId16"/>
    <p:sldId id="272" r:id="rId17"/>
    <p:sldId id="281" r:id="rId18"/>
    <p:sldId id="273" r:id="rId19"/>
    <p:sldId id="274" r:id="rId20"/>
    <p:sldId id="282" r:id="rId21"/>
    <p:sldId id="283" r:id="rId22"/>
    <p:sldId id="284" r:id="rId23"/>
  </p:sldIdLst>
  <p:sldSz cx="9144000" cy="6858000" type="screen4x3"/>
  <p:notesSz cx="6858000" cy="9144000"/>
  <p:embeddedFontLst>
    <p:embeddedFont>
      <p:font typeface="Calibri" panose="020F0502020204030204"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99"/>
    <a:srgbClr val="0000FF"/>
    <a:srgbClr val="000000"/>
    <a:srgbClr val="366092"/>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19" autoAdjust="0"/>
    <p:restoredTop sz="94709" autoAdjust="0"/>
  </p:normalViewPr>
  <p:slideViewPr>
    <p:cSldViewPr>
      <p:cViewPr varScale="1">
        <p:scale>
          <a:sx n="71" d="100"/>
          <a:sy n="71" d="100"/>
        </p:scale>
        <p:origin x="1680" y="60"/>
      </p:cViewPr>
      <p:guideLst>
        <p:guide orient="horz" pos="2160"/>
        <p:guide pos="2880"/>
      </p:guideLst>
    </p:cSldViewPr>
  </p:slideViewPr>
  <p:notesTextViewPr>
    <p:cViewPr>
      <p:scale>
        <a:sx n="1" d="1"/>
        <a:sy n="1" d="1"/>
      </p:scale>
      <p:origin x="0" y="0"/>
    </p:cViewPr>
  </p:notesTextViewPr>
  <p:sorterViewPr>
    <p:cViewPr>
      <p:scale>
        <a:sx n="66" d="100"/>
        <a:sy n="66" d="100"/>
      </p:scale>
      <p:origin x="0" y="372"/>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12" Type="http://schemas.openxmlformats.org/officeDocument/2006/relationships/image" Target="../media/image13.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11" Type="http://schemas.openxmlformats.org/officeDocument/2006/relationships/image" Target="../media/image12.wmf"/><Relationship Id="rId5" Type="http://schemas.openxmlformats.org/officeDocument/2006/relationships/image" Target="../media/image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4"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6471059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1101522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34945144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16</a:t>
            </a:fld>
            <a:endParaRPr lang="en-US" dirty="0"/>
          </a:p>
        </p:txBody>
      </p:sp>
    </p:spTree>
    <p:extLst>
      <p:ext uri="{BB962C8B-B14F-4D97-AF65-F5344CB8AC3E}">
        <p14:creationId xmlns:p14="http://schemas.microsoft.com/office/powerpoint/2010/main" val="25159632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17</a:t>
            </a:fld>
            <a:endParaRPr lang="en-US" dirty="0"/>
          </a:p>
        </p:txBody>
      </p:sp>
    </p:spTree>
    <p:extLst>
      <p:ext uri="{BB962C8B-B14F-4D97-AF65-F5344CB8AC3E}">
        <p14:creationId xmlns:p14="http://schemas.microsoft.com/office/powerpoint/2010/main" val="36783518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18</a:t>
            </a:fld>
            <a:endParaRPr lang="en-US" dirty="0"/>
          </a:p>
        </p:txBody>
      </p:sp>
    </p:spTree>
    <p:extLst>
      <p:ext uri="{BB962C8B-B14F-4D97-AF65-F5344CB8AC3E}">
        <p14:creationId xmlns:p14="http://schemas.microsoft.com/office/powerpoint/2010/main" val="41731191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19</a:t>
            </a:fld>
            <a:endParaRPr lang="en-US" dirty="0"/>
          </a:p>
        </p:txBody>
      </p:sp>
    </p:spTree>
    <p:extLst>
      <p:ext uri="{BB962C8B-B14F-4D97-AF65-F5344CB8AC3E}">
        <p14:creationId xmlns:p14="http://schemas.microsoft.com/office/powerpoint/2010/main" val="11922998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20</a:t>
            </a:fld>
            <a:endParaRPr lang="en-US" dirty="0"/>
          </a:p>
        </p:txBody>
      </p:sp>
    </p:spTree>
    <p:extLst>
      <p:ext uri="{BB962C8B-B14F-4D97-AF65-F5344CB8AC3E}">
        <p14:creationId xmlns:p14="http://schemas.microsoft.com/office/powerpoint/2010/main" val="929643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6</a:t>
            </a:fld>
            <a:endParaRPr lang="en-US" dirty="0"/>
          </a:p>
        </p:txBody>
      </p:sp>
    </p:spTree>
    <p:extLst>
      <p:ext uri="{BB962C8B-B14F-4D97-AF65-F5344CB8AC3E}">
        <p14:creationId xmlns:p14="http://schemas.microsoft.com/office/powerpoint/2010/main" val="4213036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7</a:t>
            </a:fld>
            <a:endParaRPr lang="en-US" dirty="0"/>
          </a:p>
        </p:txBody>
      </p:sp>
    </p:spTree>
    <p:extLst>
      <p:ext uri="{BB962C8B-B14F-4D97-AF65-F5344CB8AC3E}">
        <p14:creationId xmlns:p14="http://schemas.microsoft.com/office/powerpoint/2010/main" val="32448771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10</a:t>
            </a:fld>
            <a:endParaRPr lang="en-US" dirty="0"/>
          </a:p>
        </p:txBody>
      </p:sp>
    </p:spTree>
    <p:extLst>
      <p:ext uri="{BB962C8B-B14F-4D97-AF65-F5344CB8AC3E}">
        <p14:creationId xmlns:p14="http://schemas.microsoft.com/office/powerpoint/2010/main" val="1542334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11</a:t>
            </a:fld>
            <a:endParaRPr lang="en-US" dirty="0"/>
          </a:p>
        </p:txBody>
      </p:sp>
    </p:spTree>
    <p:extLst>
      <p:ext uri="{BB962C8B-B14F-4D97-AF65-F5344CB8AC3E}">
        <p14:creationId xmlns:p14="http://schemas.microsoft.com/office/powerpoint/2010/main" val="42197389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12</a:t>
            </a:fld>
            <a:endParaRPr lang="en-US" dirty="0"/>
          </a:p>
        </p:txBody>
      </p:sp>
    </p:spTree>
    <p:extLst>
      <p:ext uri="{BB962C8B-B14F-4D97-AF65-F5344CB8AC3E}">
        <p14:creationId xmlns:p14="http://schemas.microsoft.com/office/powerpoint/2010/main" val="15137366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13</a:t>
            </a:fld>
            <a:endParaRPr lang="en-US" dirty="0"/>
          </a:p>
        </p:txBody>
      </p:sp>
    </p:spTree>
    <p:extLst>
      <p:ext uri="{BB962C8B-B14F-4D97-AF65-F5344CB8AC3E}">
        <p14:creationId xmlns:p14="http://schemas.microsoft.com/office/powerpoint/2010/main" val="10012079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14</a:t>
            </a:fld>
            <a:endParaRPr lang="en-US" dirty="0"/>
          </a:p>
        </p:txBody>
      </p:sp>
    </p:spTree>
    <p:extLst>
      <p:ext uri="{BB962C8B-B14F-4D97-AF65-F5344CB8AC3E}">
        <p14:creationId xmlns:p14="http://schemas.microsoft.com/office/powerpoint/2010/main" val="42747239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15</a:t>
            </a:fld>
            <a:endParaRPr lang="en-US" dirty="0"/>
          </a:p>
        </p:txBody>
      </p:sp>
    </p:spTree>
    <p:extLst>
      <p:ext uri="{BB962C8B-B14F-4D97-AF65-F5344CB8AC3E}">
        <p14:creationId xmlns:p14="http://schemas.microsoft.com/office/powerpoint/2010/main" val="39392306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notesSlide" Target="../notesSlides/notesSlide6.xml"/><Relationship Id="rId7"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5.bin"/><Relationship Id="rId11" Type="http://schemas.openxmlformats.org/officeDocument/2006/relationships/image" Target="../media/image19.wmf"/><Relationship Id="rId5" Type="http://schemas.openxmlformats.org/officeDocument/2006/relationships/image" Target="../media/image16.wmf"/><Relationship Id="rId10" Type="http://schemas.openxmlformats.org/officeDocument/2006/relationships/oleObject" Target="../embeddings/oleObject17.bin"/><Relationship Id="rId4" Type="http://schemas.openxmlformats.org/officeDocument/2006/relationships/oleObject" Target="../embeddings/oleObject14.bin"/><Relationship Id="rId9" Type="http://schemas.openxmlformats.org/officeDocument/2006/relationships/image" Target="../media/image18.wmf"/></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20.wmf"/><Relationship Id="rId4" Type="http://schemas.openxmlformats.org/officeDocument/2006/relationships/oleObject" Target="../embeddings/oleObject18.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image" Target="../media/image22.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20.bin"/><Relationship Id="rId5" Type="http://schemas.openxmlformats.org/officeDocument/2006/relationships/image" Target="../media/image21.wmf"/><Relationship Id="rId4" Type="http://schemas.openxmlformats.org/officeDocument/2006/relationships/oleObject" Target="../embeddings/oleObject19.bin"/></Relationships>
</file>

<file path=ppt/slides/_rels/slide19.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notesSlide" Target="../notesSlides/notesSlide13.xml"/><Relationship Id="rId7" Type="http://schemas.openxmlformats.org/officeDocument/2006/relationships/image" Target="../media/image24.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22.bin"/><Relationship Id="rId5" Type="http://schemas.openxmlformats.org/officeDocument/2006/relationships/image" Target="../media/image23.wmf"/><Relationship Id="rId4" Type="http://schemas.openxmlformats.org/officeDocument/2006/relationships/oleObject" Target="../embeddings/oleObject21.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notesSlide" Target="../notesSlides/notesSlide14.xml"/><Relationship Id="rId7" Type="http://schemas.openxmlformats.org/officeDocument/2006/relationships/image" Target="../media/image27.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24.bin"/><Relationship Id="rId5" Type="http://schemas.openxmlformats.org/officeDocument/2006/relationships/image" Target="../media/image26.wmf"/><Relationship Id="rId10" Type="http://schemas.openxmlformats.org/officeDocument/2006/relationships/oleObject" Target="../embeddings/oleObject26.bin"/><Relationship Id="rId4" Type="http://schemas.openxmlformats.org/officeDocument/2006/relationships/oleObject" Target="../embeddings/oleObject23.bin"/><Relationship Id="rId9" Type="http://schemas.openxmlformats.org/officeDocument/2006/relationships/image" Target="../media/image28.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6.wmf"/><Relationship Id="rId18" Type="http://schemas.openxmlformats.org/officeDocument/2006/relationships/oleObject" Target="../embeddings/oleObject8.bin"/><Relationship Id="rId26" Type="http://schemas.openxmlformats.org/officeDocument/2006/relationships/image" Target="../media/image12.wmf"/><Relationship Id="rId3" Type="http://schemas.openxmlformats.org/officeDocument/2006/relationships/notesSlide" Target="../notesSlides/notesSlide3.xml"/><Relationship Id="rId21" Type="http://schemas.openxmlformats.org/officeDocument/2006/relationships/oleObject" Target="../embeddings/oleObject9.bin"/><Relationship Id="rId7" Type="http://schemas.openxmlformats.org/officeDocument/2006/relationships/image" Target="../media/image3.wmf"/><Relationship Id="rId12" Type="http://schemas.openxmlformats.org/officeDocument/2006/relationships/oleObject" Target="../embeddings/oleObject5.bin"/><Relationship Id="rId17" Type="http://schemas.openxmlformats.org/officeDocument/2006/relationships/image" Target="../media/image8.wmf"/><Relationship Id="rId25" Type="http://schemas.openxmlformats.org/officeDocument/2006/relationships/oleObject" Target="../embeddings/oleObject11.bin"/><Relationship Id="rId2" Type="http://schemas.openxmlformats.org/officeDocument/2006/relationships/slideLayout" Target="../slideLayouts/slideLayout2.xml"/><Relationship Id="rId16" Type="http://schemas.openxmlformats.org/officeDocument/2006/relationships/oleObject" Target="../embeddings/oleObject7.bin"/><Relationship Id="rId20" Type="http://schemas.openxmlformats.org/officeDocument/2006/relationships/image" Target="../media/image14.png"/><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5.wmf"/><Relationship Id="rId24" Type="http://schemas.openxmlformats.org/officeDocument/2006/relationships/image" Target="../media/image11.wmf"/><Relationship Id="rId5" Type="http://schemas.openxmlformats.org/officeDocument/2006/relationships/image" Target="../media/image2.wmf"/><Relationship Id="rId15" Type="http://schemas.openxmlformats.org/officeDocument/2006/relationships/image" Target="../media/image7.wmf"/><Relationship Id="rId23" Type="http://schemas.openxmlformats.org/officeDocument/2006/relationships/oleObject" Target="../embeddings/oleObject10.bin"/><Relationship Id="rId28" Type="http://schemas.openxmlformats.org/officeDocument/2006/relationships/image" Target="../media/image13.wmf"/><Relationship Id="rId10" Type="http://schemas.openxmlformats.org/officeDocument/2006/relationships/oleObject" Target="../embeddings/oleObject4.bin"/><Relationship Id="rId19" Type="http://schemas.openxmlformats.org/officeDocument/2006/relationships/image" Target="../media/image9.wmf"/><Relationship Id="rId4" Type="http://schemas.openxmlformats.org/officeDocument/2006/relationships/oleObject" Target="../embeddings/oleObject1.bin"/><Relationship Id="rId9" Type="http://schemas.openxmlformats.org/officeDocument/2006/relationships/image" Target="../media/image4.wmf"/><Relationship Id="rId14" Type="http://schemas.openxmlformats.org/officeDocument/2006/relationships/oleObject" Target="../embeddings/oleObject6.bin"/><Relationship Id="rId22" Type="http://schemas.openxmlformats.org/officeDocument/2006/relationships/image" Target="../media/image10.wmf"/><Relationship Id="rId27" Type="http://schemas.openxmlformats.org/officeDocument/2006/relationships/oleObject" Target="../embeddings/oleObject12.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5.4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Applications in Statistics (Mean, Median, Mode, and Range)</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708981"/>
          </a:xfrm>
        </p:spPr>
        <p:txBody>
          <a:bodyPr>
            <a:spAutoFit/>
          </a:bodyPr>
          <a:lstStyle/>
          <a:p>
            <a:r>
              <a:rPr lang="en-US" dirty="0" smtClean="0"/>
              <a:t>Find the median temperature for the 8 people in Group A and the median time for the movies in Group B.</a:t>
            </a:r>
          </a:p>
          <a:p>
            <a:endParaRPr lang="en-US" b="1" dirty="0" smtClean="0"/>
          </a:p>
          <a:p>
            <a:endParaRPr lang="en-US" b="1" dirty="0" smtClean="0"/>
          </a:p>
          <a:p>
            <a:endParaRPr lang="en-US" b="1" dirty="0" smtClean="0"/>
          </a:p>
          <a:p>
            <a:endParaRPr lang="en-US" b="1" dirty="0" smtClean="0"/>
          </a:p>
          <a:p>
            <a:pPr>
              <a:spcBef>
                <a:spcPts val="2400"/>
              </a:spcBef>
            </a:pPr>
            <a:r>
              <a:rPr lang="en-US" b="1" dirty="0" smtClean="0"/>
              <a:t>Solution</a:t>
            </a:r>
          </a:p>
          <a:p>
            <a:r>
              <a:rPr lang="en-US" dirty="0" smtClean="0"/>
              <a:t>First, we rank both sets of data in order from smallest to largest.</a:t>
            </a:r>
            <a:endParaRPr lang="en-US" i="0" dirty="0" smtClean="0">
              <a:solidFill>
                <a:srgbClr val="006666"/>
              </a:solidFill>
            </a:endParaRPr>
          </a:p>
        </p:txBody>
      </p:sp>
      <p:graphicFrame>
        <p:nvGraphicFramePr>
          <p:cNvPr id="5" name="Table 4"/>
          <p:cNvGraphicFramePr>
            <a:graphicFrameLocks noGrp="1"/>
          </p:cNvGraphicFramePr>
          <p:nvPr/>
        </p:nvGraphicFramePr>
        <p:xfrm>
          <a:off x="914400" y="2242458"/>
          <a:ext cx="7315200" cy="914400"/>
        </p:xfrm>
        <a:graphic>
          <a:graphicData uri="http://schemas.openxmlformats.org/drawingml/2006/table">
            <a:tbl>
              <a:tblPr firstRow="1" bandRow="1">
                <a:tableStyleId>{5C22544A-7EE6-4342-B048-85BDC9FD1C3A}</a:tableStyleId>
              </a:tblPr>
              <a:tblGrid>
                <a:gridCol w="7315200"/>
              </a:tblGrid>
              <a:tr h="457200">
                <a:tc>
                  <a:txBody>
                    <a:bodyPr/>
                    <a:lstStyle/>
                    <a:p>
                      <a:pPr algn="ctr"/>
                      <a:r>
                        <a:rPr lang="en-US" sz="2000" b="1" kern="1200" baseline="0" dirty="0" smtClean="0">
                          <a:solidFill>
                            <a:schemeClr val="lt1"/>
                          </a:solidFill>
                          <a:latin typeface="+mn-lt"/>
                          <a:ea typeface="+mn-ea"/>
                          <a:cs typeface="+mn-cs"/>
                        </a:rPr>
                        <a:t>Group A: Body Temperature (in Fahrenheit degrees) of 8 People</a:t>
                      </a:r>
                      <a:endParaRPr lang="en-US" sz="2000" dirty="0"/>
                    </a:p>
                  </a:txBody>
                  <a:tcPr anchor="ctr"/>
                </a:tc>
              </a:tr>
              <a:tr h="457200">
                <a:tc>
                  <a:txBody>
                    <a:bodyPr/>
                    <a:lstStyle/>
                    <a:p>
                      <a:r>
                        <a:rPr lang="en-US" sz="2000" kern="1200" baseline="0" dirty="0" smtClean="0">
                          <a:solidFill>
                            <a:srgbClr val="000000"/>
                          </a:solidFill>
                          <a:latin typeface="+mn-lt"/>
                          <a:ea typeface="+mn-ea"/>
                          <a:cs typeface="+mn-cs"/>
                        </a:rPr>
                        <a:t>96.4</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98.6</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98.7</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99.8</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99.2</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101.2</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98.6</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97.1</a:t>
                      </a:r>
                      <a:r>
                        <a:rPr lang="en-US" sz="2000" kern="1200" baseline="0" dirty="0" smtClean="0">
                          <a:solidFill>
                            <a:srgbClr val="000000"/>
                          </a:solidFill>
                          <a:latin typeface="+mn-lt"/>
                          <a:ea typeface="+mn-ea"/>
                          <a:cs typeface="+mn-cs"/>
                          <a:sym typeface="Symbol"/>
                        </a:rPr>
                        <a:t></a:t>
                      </a:r>
                      <a:endParaRPr lang="en-US" sz="2000" dirty="0">
                        <a:solidFill>
                          <a:srgbClr val="000000"/>
                        </a:solidFill>
                      </a:endParaRPr>
                    </a:p>
                  </a:txBody>
                  <a:tcPr anchor="ctr"/>
                </a:tc>
              </a:tr>
            </a:tbl>
          </a:graphicData>
        </a:graphic>
      </p:graphicFrame>
      <p:graphicFrame>
        <p:nvGraphicFramePr>
          <p:cNvPr id="6" name="Table 5"/>
          <p:cNvGraphicFramePr>
            <a:graphicFrameLocks noGrp="1"/>
          </p:cNvGraphicFramePr>
          <p:nvPr/>
        </p:nvGraphicFramePr>
        <p:xfrm>
          <a:off x="914400" y="3309258"/>
          <a:ext cx="7315200" cy="1158240"/>
        </p:xfrm>
        <a:graphic>
          <a:graphicData uri="http://schemas.openxmlformats.org/drawingml/2006/table">
            <a:tbl>
              <a:tblPr firstRow="1" bandRow="1">
                <a:tableStyleId>{5C22544A-7EE6-4342-B048-85BDC9FD1C3A}</a:tableStyleId>
              </a:tblPr>
              <a:tblGrid>
                <a:gridCol w="7315200"/>
              </a:tblGrid>
              <a:tr h="457200">
                <a:tc>
                  <a:txBody>
                    <a:bodyPr/>
                    <a:lstStyle/>
                    <a:p>
                      <a:pPr algn="ctr"/>
                      <a:r>
                        <a:rPr lang="en-US" sz="2000" b="1" kern="1200" baseline="0" dirty="0" smtClean="0">
                          <a:solidFill>
                            <a:schemeClr val="lt1"/>
                          </a:solidFill>
                          <a:latin typeface="+mn-lt"/>
                          <a:ea typeface="+mn-ea"/>
                          <a:cs typeface="+mn-cs"/>
                        </a:rPr>
                        <a:t>Group B: The Time (in minutes) of 11 Movies</a:t>
                      </a:r>
                      <a:endParaRPr lang="en-US" sz="2000" dirty="0"/>
                    </a:p>
                  </a:txBody>
                  <a:tcPr anchor="ctr"/>
                </a:tc>
              </a:tr>
              <a:tr h="457200">
                <a:tc>
                  <a:txBody>
                    <a:bodyPr/>
                    <a:lstStyle/>
                    <a:p>
                      <a:pPr>
                        <a:tabLst>
                          <a:tab pos="1146175" algn="l"/>
                          <a:tab pos="2395538" algn="l"/>
                          <a:tab pos="3889375" algn="l"/>
                          <a:tab pos="5195888" algn="l"/>
                          <a:tab pos="6400800" algn="l"/>
                        </a:tabLst>
                      </a:pPr>
                      <a:r>
                        <a:rPr lang="sv-SE" sz="2000" kern="1200" baseline="0" dirty="0" smtClean="0">
                          <a:solidFill>
                            <a:srgbClr val="000000"/>
                          </a:solidFill>
                          <a:latin typeface="+mn-lt"/>
                          <a:ea typeface="+mn-ea"/>
                          <a:cs typeface="+mn-cs"/>
                        </a:rPr>
                        <a:t>100 min 	90 min 	113 min 	110 min 	88 min 	90 min</a:t>
                      </a:r>
                    </a:p>
                    <a:p>
                      <a:pPr>
                        <a:tabLst>
                          <a:tab pos="1146175" algn="l"/>
                          <a:tab pos="2395538" algn="l"/>
                          <a:tab pos="3889375" algn="l"/>
                          <a:tab pos="5195888" algn="l"/>
                          <a:tab pos="6400800" algn="l"/>
                        </a:tabLst>
                      </a:pPr>
                      <a:r>
                        <a:rPr lang="sv-SE" sz="2000" kern="1200" baseline="0" dirty="0" smtClean="0">
                          <a:solidFill>
                            <a:srgbClr val="000000"/>
                          </a:solidFill>
                          <a:latin typeface="+mn-lt"/>
                          <a:ea typeface="+mn-ea"/>
                          <a:cs typeface="+mn-cs"/>
                        </a:rPr>
                        <a:t>155 min 	88 min 	105 min 	93 min 	90 min</a:t>
                      </a:r>
                      <a:endParaRPr lang="en-US" sz="2000" dirty="0">
                        <a:solidFill>
                          <a:srgbClr val="000000"/>
                        </a:solidFill>
                      </a:endParaRPr>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smtClean="0">
                <a:solidFill>
                  <a:schemeClr val="accent1"/>
                </a:solidFill>
              </a:rPr>
              <a:t>Example 2 (cont.)</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r>
              <a:rPr lang="en-US" b="1" dirty="0" smtClean="0"/>
              <a:t>Group A (Temperatures)		</a:t>
            </a:r>
          </a:p>
          <a:p>
            <a:endParaRPr lang="en-US" i="0" dirty="0" smtClean="0">
              <a:solidFill>
                <a:srgbClr val="006666"/>
              </a:solidFill>
            </a:endParaRPr>
          </a:p>
        </p:txBody>
      </p:sp>
      <p:sp>
        <p:nvSpPr>
          <p:cNvPr id="5" name="Rectangle 4"/>
          <p:cNvSpPr/>
          <p:nvPr/>
        </p:nvSpPr>
        <p:spPr>
          <a:xfrm>
            <a:off x="595086" y="1799772"/>
            <a:ext cx="1234953" cy="3585597"/>
          </a:xfrm>
          <a:prstGeom prst="rect">
            <a:avLst/>
          </a:prstGeom>
        </p:spPr>
        <p:txBody>
          <a:bodyPr wrap="none">
            <a:spAutoFit/>
          </a:bodyPr>
          <a:lstStyle/>
          <a:p>
            <a:pPr>
              <a:spcBef>
                <a:spcPts val="600"/>
              </a:spcBef>
              <a:tabLst>
                <a:tab pos="347663" algn="l"/>
              </a:tabLst>
            </a:pPr>
            <a:r>
              <a:rPr lang="en-US" sz="2400" dirty="0" smtClean="0"/>
              <a:t>1. 	96.4</a:t>
            </a:r>
          </a:p>
          <a:p>
            <a:pPr>
              <a:spcBef>
                <a:spcPts val="600"/>
              </a:spcBef>
              <a:tabLst>
                <a:tab pos="347663" algn="l"/>
              </a:tabLst>
            </a:pPr>
            <a:r>
              <a:rPr lang="en-US" sz="2400" dirty="0" smtClean="0"/>
              <a:t>2. 	97.1</a:t>
            </a:r>
          </a:p>
          <a:p>
            <a:pPr>
              <a:spcBef>
                <a:spcPts val="600"/>
              </a:spcBef>
              <a:tabLst>
                <a:tab pos="347663" algn="l"/>
              </a:tabLst>
            </a:pPr>
            <a:r>
              <a:rPr lang="en-US" sz="2400" dirty="0" smtClean="0"/>
              <a:t>3. 	98.6</a:t>
            </a:r>
          </a:p>
          <a:p>
            <a:pPr>
              <a:spcBef>
                <a:spcPts val="600"/>
              </a:spcBef>
              <a:tabLst>
                <a:tab pos="347663" algn="l"/>
              </a:tabLst>
            </a:pPr>
            <a:r>
              <a:rPr lang="en-US" sz="2400" dirty="0" smtClean="0"/>
              <a:t>4. 	98.6</a:t>
            </a:r>
          </a:p>
          <a:p>
            <a:pPr>
              <a:spcBef>
                <a:spcPts val="600"/>
              </a:spcBef>
              <a:tabLst>
                <a:tab pos="347663" algn="l"/>
              </a:tabLst>
            </a:pPr>
            <a:r>
              <a:rPr lang="en-US" sz="2400" dirty="0" smtClean="0"/>
              <a:t>5. 	98.7 </a:t>
            </a:r>
          </a:p>
          <a:p>
            <a:pPr>
              <a:spcBef>
                <a:spcPts val="600"/>
              </a:spcBef>
              <a:tabLst>
                <a:tab pos="347663" algn="l"/>
              </a:tabLst>
            </a:pPr>
            <a:r>
              <a:rPr lang="en-US" sz="2400" dirty="0" smtClean="0"/>
              <a:t>6. 	99.2</a:t>
            </a:r>
          </a:p>
          <a:p>
            <a:pPr>
              <a:spcBef>
                <a:spcPts val="600"/>
              </a:spcBef>
              <a:tabLst>
                <a:tab pos="347663" algn="l"/>
              </a:tabLst>
            </a:pPr>
            <a:r>
              <a:rPr lang="en-US" sz="2400" dirty="0" smtClean="0"/>
              <a:t>7. 	99.8</a:t>
            </a:r>
          </a:p>
          <a:p>
            <a:pPr>
              <a:spcBef>
                <a:spcPts val="600"/>
              </a:spcBef>
              <a:tabLst>
                <a:tab pos="347663" algn="l"/>
              </a:tabLst>
            </a:pPr>
            <a:r>
              <a:rPr lang="en-US" sz="2400" dirty="0" smtClean="0"/>
              <a:t>8. 	101.2</a:t>
            </a:r>
            <a:endParaRPr lang="en-US" sz="2400" dirty="0"/>
          </a:p>
        </p:txBody>
      </p:sp>
      <p:sp>
        <p:nvSpPr>
          <p:cNvPr id="7" name="Rectangle 6"/>
          <p:cNvSpPr/>
          <p:nvPr/>
        </p:nvSpPr>
        <p:spPr>
          <a:xfrm>
            <a:off x="5167086" y="1745074"/>
            <a:ext cx="1121141" cy="4157548"/>
          </a:xfrm>
          <a:prstGeom prst="rect">
            <a:avLst/>
          </a:prstGeom>
        </p:spPr>
        <p:txBody>
          <a:bodyPr wrap="none">
            <a:spAutoFit/>
          </a:bodyPr>
          <a:lstStyle/>
          <a:p>
            <a:pPr>
              <a:lnSpc>
                <a:spcPts val="2700"/>
              </a:lnSpc>
              <a:spcBef>
                <a:spcPts val="200"/>
              </a:spcBef>
              <a:tabLst>
                <a:tab pos="465138" algn="l"/>
              </a:tabLst>
            </a:pPr>
            <a:r>
              <a:rPr lang="en-US" sz="2400" dirty="0" smtClean="0"/>
              <a:t>1. 	88</a:t>
            </a:r>
          </a:p>
          <a:p>
            <a:pPr>
              <a:lnSpc>
                <a:spcPts val="2700"/>
              </a:lnSpc>
              <a:spcBef>
                <a:spcPts val="200"/>
              </a:spcBef>
              <a:tabLst>
                <a:tab pos="465138" algn="l"/>
              </a:tabLst>
            </a:pPr>
            <a:r>
              <a:rPr lang="en-US" sz="2400" dirty="0" smtClean="0"/>
              <a:t>2. 	88</a:t>
            </a:r>
          </a:p>
          <a:p>
            <a:pPr>
              <a:lnSpc>
                <a:spcPts val="2700"/>
              </a:lnSpc>
              <a:spcBef>
                <a:spcPts val="200"/>
              </a:spcBef>
              <a:tabLst>
                <a:tab pos="465138" algn="l"/>
              </a:tabLst>
            </a:pPr>
            <a:r>
              <a:rPr lang="en-US" sz="2400" dirty="0" smtClean="0"/>
              <a:t>3. 	90</a:t>
            </a:r>
          </a:p>
          <a:p>
            <a:pPr>
              <a:lnSpc>
                <a:spcPts val="2700"/>
              </a:lnSpc>
              <a:spcBef>
                <a:spcPts val="200"/>
              </a:spcBef>
              <a:tabLst>
                <a:tab pos="465138" algn="l"/>
              </a:tabLst>
            </a:pPr>
            <a:r>
              <a:rPr lang="en-US" sz="2400" dirty="0" smtClean="0"/>
              <a:t>4. 	90</a:t>
            </a:r>
          </a:p>
          <a:p>
            <a:pPr>
              <a:lnSpc>
                <a:spcPts val="2700"/>
              </a:lnSpc>
              <a:spcBef>
                <a:spcPts val="200"/>
              </a:spcBef>
              <a:tabLst>
                <a:tab pos="465138" algn="l"/>
              </a:tabLst>
            </a:pPr>
            <a:r>
              <a:rPr lang="en-US" sz="2400" dirty="0" smtClean="0"/>
              <a:t>5. 	90</a:t>
            </a:r>
          </a:p>
          <a:p>
            <a:pPr>
              <a:lnSpc>
                <a:spcPts val="2700"/>
              </a:lnSpc>
              <a:spcBef>
                <a:spcPts val="200"/>
              </a:spcBef>
              <a:tabLst>
                <a:tab pos="465138" algn="l"/>
              </a:tabLst>
            </a:pPr>
            <a:r>
              <a:rPr lang="en-US" sz="2400" dirty="0" smtClean="0"/>
              <a:t>6. 	93</a:t>
            </a:r>
          </a:p>
          <a:p>
            <a:pPr>
              <a:lnSpc>
                <a:spcPts val="2700"/>
              </a:lnSpc>
              <a:spcBef>
                <a:spcPts val="200"/>
              </a:spcBef>
              <a:tabLst>
                <a:tab pos="465138" algn="l"/>
              </a:tabLst>
            </a:pPr>
            <a:r>
              <a:rPr lang="en-US" sz="2400" dirty="0" smtClean="0"/>
              <a:t>7. 	100</a:t>
            </a:r>
          </a:p>
          <a:p>
            <a:pPr>
              <a:lnSpc>
                <a:spcPts val="2700"/>
              </a:lnSpc>
              <a:spcBef>
                <a:spcPts val="200"/>
              </a:spcBef>
              <a:tabLst>
                <a:tab pos="465138" algn="l"/>
              </a:tabLst>
            </a:pPr>
            <a:r>
              <a:rPr lang="en-US" sz="2400" dirty="0" smtClean="0"/>
              <a:t>8. 	105</a:t>
            </a:r>
          </a:p>
          <a:p>
            <a:pPr>
              <a:lnSpc>
                <a:spcPts val="2700"/>
              </a:lnSpc>
              <a:spcBef>
                <a:spcPts val="200"/>
              </a:spcBef>
              <a:tabLst>
                <a:tab pos="465138" algn="l"/>
              </a:tabLst>
            </a:pPr>
            <a:r>
              <a:rPr lang="en-US" sz="2400" dirty="0" smtClean="0"/>
              <a:t>9. 	110</a:t>
            </a:r>
          </a:p>
          <a:p>
            <a:pPr>
              <a:lnSpc>
                <a:spcPts val="2700"/>
              </a:lnSpc>
              <a:spcBef>
                <a:spcPts val="200"/>
              </a:spcBef>
              <a:tabLst>
                <a:tab pos="465138" algn="l"/>
              </a:tabLst>
            </a:pPr>
            <a:r>
              <a:rPr lang="en-US" sz="2400" dirty="0" smtClean="0"/>
              <a:t>10. 	113</a:t>
            </a:r>
          </a:p>
          <a:p>
            <a:pPr>
              <a:lnSpc>
                <a:spcPts val="2700"/>
              </a:lnSpc>
              <a:spcBef>
                <a:spcPts val="200"/>
              </a:spcBef>
              <a:tabLst>
                <a:tab pos="465138" algn="l"/>
              </a:tabLst>
            </a:pPr>
            <a:r>
              <a:rPr lang="en-US" sz="2400" dirty="0" smtClean="0"/>
              <a:t>11. 	155</a:t>
            </a:r>
            <a:endParaRPr lang="en-US" sz="2400" dirty="0"/>
          </a:p>
        </p:txBody>
      </p:sp>
      <p:cxnSp>
        <p:nvCxnSpPr>
          <p:cNvPr id="8" name="Straight Arrow Connector 7"/>
          <p:cNvCxnSpPr/>
          <p:nvPr/>
        </p:nvCxnSpPr>
        <p:spPr>
          <a:xfrm flipH="1">
            <a:off x="1600200" y="3316200"/>
            <a:ext cx="762000" cy="22860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flipV="1">
            <a:off x="1600200" y="3621000"/>
            <a:ext cx="685800" cy="38100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365830" y="3377886"/>
            <a:ext cx="2819400" cy="707886"/>
          </a:xfrm>
          <a:prstGeom prst="rect">
            <a:avLst/>
          </a:prstGeom>
        </p:spPr>
        <p:txBody>
          <a:bodyPr wrap="square">
            <a:spAutoFit/>
          </a:bodyPr>
          <a:lstStyle/>
          <a:p>
            <a:r>
              <a:rPr lang="en-US" sz="2000" dirty="0" smtClean="0">
                <a:solidFill>
                  <a:srgbClr val="008080"/>
                </a:solidFill>
              </a:rPr>
              <a:t>The median is between</a:t>
            </a:r>
          </a:p>
          <a:p>
            <a:r>
              <a:rPr lang="en-US" sz="2000" dirty="0" smtClean="0">
                <a:solidFill>
                  <a:srgbClr val="008080"/>
                </a:solidFill>
              </a:rPr>
              <a:t>98.6 and 98.7.</a:t>
            </a:r>
            <a:endParaRPr lang="en-US" sz="2000" dirty="0">
              <a:solidFill>
                <a:srgbClr val="008080"/>
              </a:solidFill>
            </a:endParaRPr>
          </a:p>
        </p:txBody>
      </p:sp>
      <p:cxnSp>
        <p:nvCxnSpPr>
          <p:cNvPr id="11" name="Straight Arrow Connector 10"/>
          <p:cNvCxnSpPr/>
          <p:nvPr/>
        </p:nvCxnSpPr>
        <p:spPr>
          <a:xfrm flipH="1">
            <a:off x="6139542" y="3780972"/>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6781800" y="3581400"/>
            <a:ext cx="2015295" cy="400110"/>
          </a:xfrm>
          <a:prstGeom prst="rect">
            <a:avLst/>
          </a:prstGeom>
        </p:spPr>
        <p:txBody>
          <a:bodyPr wrap="none">
            <a:spAutoFit/>
          </a:bodyPr>
          <a:lstStyle/>
          <a:p>
            <a:r>
              <a:rPr lang="en-US" sz="2000" dirty="0" smtClean="0">
                <a:solidFill>
                  <a:srgbClr val="008080"/>
                </a:solidFill>
              </a:rPr>
              <a:t>The median is 93.</a:t>
            </a:r>
            <a:endParaRPr lang="en-US" sz="2000" dirty="0">
              <a:solidFill>
                <a:srgbClr val="008080"/>
              </a:solidFill>
            </a:endParaRPr>
          </a:p>
        </p:txBody>
      </p:sp>
      <p:sp>
        <p:nvSpPr>
          <p:cNvPr id="13" name="Rectangle 12"/>
          <p:cNvSpPr/>
          <p:nvPr/>
        </p:nvSpPr>
        <p:spPr>
          <a:xfrm>
            <a:off x="4997688" y="1266372"/>
            <a:ext cx="3612912" cy="523220"/>
          </a:xfrm>
          <a:prstGeom prst="rect">
            <a:avLst/>
          </a:prstGeom>
        </p:spPr>
        <p:txBody>
          <a:bodyPr wrap="none">
            <a:spAutoFit/>
          </a:bodyPr>
          <a:lstStyle/>
          <a:p>
            <a:r>
              <a:rPr lang="en-US" sz="2800" b="1" dirty="0" smtClean="0"/>
              <a:t>Group B (Movie Times)</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2"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 (cont.)</a:t>
            </a:r>
            <a:endParaRPr lang="en-US" dirty="0">
              <a:solidFill>
                <a:schemeClr val="accent1">
                  <a:lumMod val="50000"/>
                </a:schemeClr>
              </a:solidFill>
            </a:endParaRPr>
          </a:p>
        </p:txBody>
      </p:sp>
      <p:sp>
        <p:nvSpPr>
          <p:cNvPr id="15362" name="Content Placeholder 2"/>
          <p:cNvSpPr>
            <a:spLocks noGrp="1"/>
          </p:cNvSpPr>
          <p:nvPr>
            <p:ph idx="1"/>
          </p:nvPr>
        </p:nvSpPr>
        <p:spPr/>
        <p:txBody>
          <a:bodyPr>
            <a:noAutofit/>
          </a:bodyPr>
          <a:lstStyle/>
          <a:p>
            <a:r>
              <a:rPr lang="en-US" dirty="0" smtClean="0"/>
              <a:t>Group A has 8 items. With the formula for the position</a:t>
            </a:r>
          </a:p>
          <a:p>
            <a:pPr>
              <a:lnSpc>
                <a:spcPct val="150000"/>
              </a:lnSpc>
            </a:pPr>
            <a:r>
              <a:rPr lang="en-US" dirty="0" smtClean="0"/>
              <a:t>			       the median is the average of </a:t>
            </a:r>
          </a:p>
          <a:p>
            <a:r>
              <a:rPr lang="en-US" dirty="0" smtClean="0"/>
              <a:t>the items in the fourth and fifth positions.</a:t>
            </a:r>
          </a:p>
          <a:p>
            <a:pPr>
              <a:lnSpc>
                <a:spcPct val="200000"/>
              </a:lnSpc>
            </a:pPr>
            <a:r>
              <a:rPr lang="en-US" dirty="0" smtClean="0"/>
              <a:t>Median temperature </a:t>
            </a:r>
          </a:p>
          <a:p>
            <a:pPr>
              <a:spcBef>
                <a:spcPts val="0"/>
              </a:spcBef>
            </a:pPr>
            <a:endParaRPr lang="en-US" dirty="0" smtClean="0"/>
          </a:p>
          <a:p>
            <a:r>
              <a:rPr lang="en-US" dirty="0" smtClean="0"/>
              <a:t>(Note that 8 is an </a:t>
            </a:r>
            <a:r>
              <a:rPr lang="en-US" b="1" dirty="0" smtClean="0"/>
              <a:t>even </a:t>
            </a:r>
            <a:r>
              <a:rPr lang="en-US" dirty="0" smtClean="0"/>
              <a:t>number and the median is the average of the two middle items.)</a:t>
            </a:r>
          </a:p>
        </p:txBody>
      </p:sp>
      <p:graphicFrame>
        <p:nvGraphicFramePr>
          <p:cNvPr id="22529" name="Object 1"/>
          <p:cNvGraphicFramePr>
            <a:graphicFrameLocks noChangeAspect="1"/>
          </p:cNvGraphicFramePr>
          <p:nvPr/>
        </p:nvGraphicFramePr>
        <p:xfrm>
          <a:off x="581025" y="1787525"/>
          <a:ext cx="3200400" cy="838200"/>
        </p:xfrm>
        <a:graphic>
          <a:graphicData uri="http://schemas.openxmlformats.org/presentationml/2006/ole">
            <mc:AlternateContent xmlns:mc="http://schemas.openxmlformats.org/markup-compatibility/2006">
              <mc:Choice xmlns:v="urn:schemas-microsoft-com:vml" Requires="v">
                <p:oleObj spid="_x0000_s22533" name="Equation" r:id="rId4" imgW="3200400" imgH="838080" progId="Equation.DSMT4">
                  <p:embed/>
                </p:oleObj>
              </mc:Choice>
              <mc:Fallback>
                <p:oleObj name="Equation" r:id="rId4" imgW="3200400" imgH="838080" progId="Equation.DSMT4">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1025" y="1787525"/>
                        <a:ext cx="320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0" name="Object 2"/>
          <p:cNvGraphicFramePr>
            <a:graphicFrameLocks noChangeAspect="1"/>
          </p:cNvGraphicFramePr>
          <p:nvPr/>
        </p:nvGraphicFramePr>
        <p:xfrm>
          <a:off x="6876144" y="3460750"/>
          <a:ext cx="1384300" cy="317500"/>
        </p:xfrm>
        <a:graphic>
          <a:graphicData uri="http://schemas.openxmlformats.org/presentationml/2006/ole">
            <mc:AlternateContent xmlns:mc="http://schemas.openxmlformats.org/markup-compatibility/2006">
              <mc:Choice xmlns:v="urn:schemas-microsoft-com:vml" Requires="v">
                <p:oleObj spid="_x0000_s22534" name="Equation" r:id="rId6" imgW="1384200" imgH="317160" progId="Equation.DSMT4">
                  <p:embed/>
                </p:oleObj>
              </mc:Choice>
              <mc:Fallback>
                <p:oleObj name="Equation" r:id="rId6" imgW="1384200" imgH="317160" progId="Equation.DSMT4">
                  <p:embed/>
                  <p:pic>
                    <p:nvPicPr>
                      <p:cNvPr id="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76144" y="3460750"/>
                        <a:ext cx="1384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1" name="Object 3"/>
          <p:cNvGraphicFramePr>
            <a:graphicFrameLocks noChangeAspect="1"/>
          </p:cNvGraphicFramePr>
          <p:nvPr/>
        </p:nvGraphicFramePr>
        <p:xfrm>
          <a:off x="3644900" y="3200400"/>
          <a:ext cx="1917700" cy="838200"/>
        </p:xfrm>
        <a:graphic>
          <a:graphicData uri="http://schemas.openxmlformats.org/presentationml/2006/ole">
            <mc:AlternateContent xmlns:mc="http://schemas.openxmlformats.org/markup-compatibility/2006">
              <mc:Choice xmlns:v="urn:schemas-microsoft-com:vml" Requires="v">
                <p:oleObj spid="_x0000_s22535" name="Equation" r:id="rId8" imgW="1917360" imgH="838080" progId="Equation.DSMT4">
                  <p:embed/>
                </p:oleObj>
              </mc:Choice>
              <mc:Fallback>
                <p:oleObj name="Equation" r:id="rId8" imgW="1917360" imgH="838080" progId="Equation.DSMT4">
                  <p:embed/>
                  <p:pic>
                    <p:nvPicPr>
                      <p:cNvPr id="0"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44900" y="3200400"/>
                        <a:ext cx="191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2" name="Object 4"/>
          <p:cNvGraphicFramePr>
            <a:graphicFrameLocks noChangeAspect="1"/>
          </p:cNvGraphicFramePr>
          <p:nvPr/>
        </p:nvGraphicFramePr>
        <p:xfrm>
          <a:off x="5653314" y="3214914"/>
          <a:ext cx="1143000" cy="838200"/>
        </p:xfrm>
        <a:graphic>
          <a:graphicData uri="http://schemas.openxmlformats.org/presentationml/2006/ole">
            <mc:AlternateContent xmlns:mc="http://schemas.openxmlformats.org/markup-compatibility/2006">
              <mc:Choice xmlns:v="urn:schemas-microsoft-com:vml" Requires="v">
                <p:oleObj spid="_x0000_s22536" name="Equation" r:id="rId10" imgW="1143000" imgH="838080" progId="Equation.DSMT4">
                  <p:embed/>
                </p:oleObj>
              </mc:Choice>
              <mc:Fallback>
                <p:oleObj name="Equation" r:id="rId10" imgW="1143000" imgH="838080" progId="Equation.DSMT4">
                  <p:embed/>
                  <p:pic>
                    <p:nvPicPr>
                      <p:cNvPr id="0" name="Picture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53314" y="3214914"/>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 (cont.)</a:t>
            </a:r>
            <a:endParaRPr lang="en-US" dirty="0">
              <a:solidFill>
                <a:schemeClr val="accent1">
                  <a:lumMod val="50000"/>
                </a:schemeClr>
              </a:solidFill>
            </a:endParaRPr>
          </a:p>
        </p:txBody>
      </p:sp>
      <p:sp>
        <p:nvSpPr>
          <p:cNvPr id="15362" name="Content Placeholder 2"/>
          <p:cNvSpPr>
            <a:spLocks noGrp="1"/>
          </p:cNvSpPr>
          <p:nvPr>
            <p:ph idx="1"/>
          </p:nvPr>
        </p:nvSpPr>
        <p:spPr/>
        <p:txBody>
          <a:bodyPr>
            <a:noAutofit/>
          </a:bodyPr>
          <a:lstStyle/>
          <a:p>
            <a:r>
              <a:rPr lang="en-US" dirty="0" smtClean="0"/>
              <a:t>Group B has 11 items. With the formula for the position</a:t>
            </a:r>
          </a:p>
          <a:p>
            <a:pPr>
              <a:lnSpc>
                <a:spcPct val="150000"/>
              </a:lnSpc>
              <a:spcBef>
                <a:spcPts val="0"/>
              </a:spcBef>
            </a:pPr>
            <a:r>
              <a:rPr lang="en-US" dirty="0" smtClean="0"/>
              <a:t>			       the median is the item in the sixth position.</a:t>
            </a:r>
          </a:p>
          <a:p>
            <a:r>
              <a:rPr lang="en-US" dirty="0" smtClean="0"/>
              <a:t>Median movie time</a:t>
            </a:r>
            <a:endParaRPr lang="en-US" dirty="0" smtClean="0">
              <a:solidFill>
                <a:srgbClr val="FF0000"/>
              </a:solidFill>
            </a:endParaRPr>
          </a:p>
          <a:p>
            <a:r>
              <a:rPr lang="en-US" dirty="0" smtClean="0"/>
              <a:t>(Note that 11 is an </a:t>
            </a:r>
            <a:r>
              <a:rPr lang="en-US" b="1" dirty="0" smtClean="0"/>
              <a:t>odd </a:t>
            </a:r>
            <a:r>
              <a:rPr lang="en-US" dirty="0" smtClean="0"/>
              <a:t>number and the median is the middle item.)</a:t>
            </a:r>
          </a:p>
          <a:p>
            <a:r>
              <a:rPr lang="en-US" dirty="0" smtClean="0"/>
              <a:t>(</a:t>
            </a:r>
            <a:r>
              <a:rPr lang="en-US" b="1" dirty="0" smtClean="0"/>
              <a:t>Comment: </a:t>
            </a:r>
            <a:r>
              <a:rPr lang="en-US" dirty="0" smtClean="0"/>
              <a:t>Note that in Group A the median is not one of the data items, while in Group B the median is one of the data items.)</a:t>
            </a:r>
          </a:p>
        </p:txBody>
      </p:sp>
      <p:graphicFrame>
        <p:nvGraphicFramePr>
          <p:cNvPr id="27652" name="Object 4"/>
          <p:cNvGraphicFramePr>
            <a:graphicFrameLocks noChangeAspect="1"/>
          </p:cNvGraphicFramePr>
          <p:nvPr/>
        </p:nvGraphicFramePr>
        <p:xfrm>
          <a:off x="555625" y="1711325"/>
          <a:ext cx="3251200" cy="838200"/>
        </p:xfrm>
        <a:graphic>
          <a:graphicData uri="http://schemas.openxmlformats.org/presentationml/2006/ole">
            <mc:AlternateContent xmlns:mc="http://schemas.openxmlformats.org/markup-compatibility/2006">
              <mc:Choice xmlns:v="urn:schemas-microsoft-com:vml" Requires="v">
                <p:oleObj spid="_x0000_s27653" name="Equation" r:id="rId4" imgW="3251160" imgH="838080" progId="Equation.DSMT4">
                  <p:embed/>
                </p:oleObj>
              </mc:Choice>
              <mc:Fallback>
                <p:oleObj name="Equation" r:id="rId4" imgW="325116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5625" y="1711325"/>
                        <a:ext cx="325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3356430" y="3091542"/>
            <a:ext cx="2075568" cy="523220"/>
          </a:xfrm>
          <a:prstGeom prst="rect">
            <a:avLst/>
          </a:prstGeom>
        </p:spPr>
        <p:txBody>
          <a:bodyPr wrap="none">
            <a:spAutoFit/>
          </a:bodyPr>
          <a:lstStyle/>
          <a:p>
            <a:r>
              <a:rPr lang="en-US" sz="2800" dirty="0" smtClean="0"/>
              <a:t>= </a:t>
            </a:r>
            <a:r>
              <a:rPr lang="en-US" sz="2800" dirty="0" smtClean="0">
                <a:solidFill>
                  <a:srgbClr val="FF0000"/>
                </a:solidFill>
              </a:rPr>
              <a:t>93 minutes</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r>
              <a:rPr lang="en-US" dirty="0" smtClean="0"/>
              <a:t>For both Group A and Group B, find</a:t>
            </a:r>
          </a:p>
          <a:p>
            <a:pPr>
              <a:tabLst>
                <a:tab pos="463550" algn="l"/>
              </a:tabLst>
            </a:pPr>
            <a:r>
              <a:rPr lang="en-US" b="1" dirty="0" smtClean="0"/>
              <a:t>a.</a:t>
            </a:r>
            <a:r>
              <a:rPr lang="en-US" dirty="0" smtClean="0"/>
              <a:t>	the mode and</a:t>
            </a:r>
          </a:p>
          <a:p>
            <a:pPr>
              <a:tabLst>
                <a:tab pos="463550" algn="l"/>
              </a:tabLst>
            </a:pPr>
            <a:r>
              <a:rPr lang="en-US" b="1" dirty="0" smtClean="0"/>
              <a:t>b.</a:t>
            </a:r>
            <a:r>
              <a:rPr lang="en-US" dirty="0" smtClean="0"/>
              <a:t>	the range</a:t>
            </a:r>
          </a:p>
          <a:p>
            <a:r>
              <a:rPr lang="en-US" b="1" dirty="0" smtClean="0"/>
              <a:t>Solutions</a:t>
            </a:r>
          </a:p>
          <a:p>
            <a:pPr>
              <a:tabLst>
                <a:tab pos="463550" algn="l"/>
              </a:tabLst>
            </a:pPr>
            <a:r>
              <a:rPr lang="en-US" b="1" dirty="0" smtClean="0"/>
              <a:t>a.</a:t>
            </a:r>
            <a:r>
              <a:rPr lang="en-US" dirty="0" smtClean="0"/>
              <a:t>	From the ranked data in Example 2, we can see the 	most frequent item in each group:</a:t>
            </a:r>
          </a:p>
          <a:p>
            <a:pPr>
              <a:tabLst>
                <a:tab pos="463550" algn="l"/>
              </a:tabLst>
            </a:pPr>
            <a:r>
              <a:rPr lang="en-US" dirty="0" smtClean="0"/>
              <a:t>	For Group A, the mode is </a:t>
            </a:r>
            <a:r>
              <a:rPr lang="en-US" dirty="0" smtClean="0">
                <a:solidFill>
                  <a:srgbClr val="FF0000"/>
                </a:solidFill>
              </a:rPr>
              <a:t>98.6</a:t>
            </a:r>
            <a:r>
              <a:rPr lang="en-US" dirty="0" smtClean="0">
                <a:solidFill>
                  <a:srgbClr val="FF0000"/>
                </a:solidFill>
                <a:sym typeface="Symbol"/>
              </a:rPr>
              <a:t></a:t>
            </a:r>
            <a:r>
              <a:rPr lang="en-US" dirty="0" smtClean="0"/>
              <a:t>. (98.6</a:t>
            </a:r>
            <a:r>
              <a:rPr lang="en-US" dirty="0" smtClean="0">
                <a:sym typeface="Symbol"/>
              </a:rPr>
              <a:t></a:t>
            </a:r>
            <a:r>
              <a:rPr lang="en-US" dirty="0" smtClean="0"/>
              <a:t> occurs twice 	and no other item occurs more than once.)</a:t>
            </a:r>
            <a:endParaRPr lang="en-US" i="0" dirty="0" smtClean="0">
              <a:solidFill>
                <a:srgbClr val="006666"/>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 (cont.)</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a:tabLst>
                <a:tab pos="463550" algn="l"/>
              </a:tabLst>
            </a:pPr>
            <a:r>
              <a:rPr lang="en-US" dirty="0" smtClean="0"/>
              <a:t>	For Group B, the mode is </a:t>
            </a:r>
            <a:r>
              <a:rPr lang="en-US" dirty="0" smtClean="0">
                <a:solidFill>
                  <a:srgbClr val="FF0000"/>
                </a:solidFill>
              </a:rPr>
              <a:t>90 minutes</a:t>
            </a:r>
            <a:r>
              <a:rPr lang="en-US" dirty="0" smtClean="0"/>
              <a:t>. (90 min. 	occurs three times and no other item occurs more 	than twice.)</a:t>
            </a:r>
          </a:p>
          <a:p>
            <a:pPr>
              <a:tabLst>
                <a:tab pos="463550" algn="l"/>
              </a:tabLst>
            </a:pPr>
            <a:r>
              <a:rPr lang="en-US" b="1" dirty="0" smtClean="0"/>
              <a:t>b.</a:t>
            </a:r>
            <a:r>
              <a:rPr lang="en-US" dirty="0" smtClean="0"/>
              <a:t>	Again referring to the ranked data in Example 2, we 	can calculate each range as follows:</a:t>
            </a:r>
          </a:p>
          <a:p>
            <a:pPr>
              <a:lnSpc>
                <a:spcPct val="150000"/>
              </a:lnSpc>
              <a:tabLst>
                <a:tab pos="463550" algn="l"/>
              </a:tabLst>
            </a:pPr>
            <a:r>
              <a:rPr lang="en-US" dirty="0" smtClean="0">
                <a:solidFill>
                  <a:srgbClr val="000099"/>
                </a:solidFill>
              </a:rPr>
              <a:t>	Range = (Largest value) − (Smallest value)</a:t>
            </a:r>
          </a:p>
          <a:p>
            <a:pPr>
              <a:lnSpc>
                <a:spcPct val="150000"/>
              </a:lnSpc>
              <a:tabLst>
                <a:tab pos="463550" algn="l"/>
              </a:tabLst>
            </a:pPr>
            <a:r>
              <a:rPr lang="en-US" dirty="0" smtClean="0"/>
              <a:t>	Group A range = </a:t>
            </a:r>
            <a:r>
              <a:rPr lang="en-US" dirty="0" smtClean="0">
                <a:solidFill>
                  <a:srgbClr val="000099"/>
                </a:solidFill>
              </a:rPr>
              <a:t>101.2</a:t>
            </a:r>
            <a:r>
              <a:rPr lang="en-US" dirty="0" smtClean="0">
                <a:solidFill>
                  <a:srgbClr val="000099"/>
                </a:solidFill>
                <a:sym typeface="Symbol"/>
              </a:rPr>
              <a:t></a:t>
            </a:r>
            <a:r>
              <a:rPr lang="en-US" dirty="0" smtClean="0">
                <a:solidFill>
                  <a:srgbClr val="000099"/>
                </a:solidFill>
              </a:rPr>
              <a:t> − 96.4</a:t>
            </a:r>
            <a:r>
              <a:rPr lang="en-US" dirty="0" smtClean="0">
                <a:solidFill>
                  <a:srgbClr val="000099"/>
                </a:solidFill>
                <a:sym typeface="Symbol"/>
              </a:rPr>
              <a:t></a:t>
            </a:r>
            <a:r>
              <a:rPr lang="en-US" dirty="0" smtClean="0"/>
              <a:t> = </a:t>
            </a:r>
            <a:r>
              <a:rPr lang="en-US" dirty="0" smtClean="0">
                <a:solidFill>
                  <a:srgbClr val="FF0000"/>
                </a:solidFill>
              </a:rPr>
              <a:t>4.8</a:t>
            </a:r>
            <a:r>
              <a:rPr lang="en-US" dirty="0" smtClean="0">
                <a:solidFill>
                  <a:srgbClr val="FF0000"/>
                </a:solidFill>
                <a:sym typeface="Symbol"/>
              </a:rPr>
              <a:t></a:t>
            </a:r>
            <a:endParaRPr lang="en-US" dirty="0" smtClean="0">
              <a:solidFill>
                <a:srgbClr val="FF0000"/>
              </a:solidFill>
            </a:endParaRPr>
          </a:p>
          <a:p>
            <a:pPr>
              <a:lnSpc>
                <a:spcPct val="150000"/>
              </a:lnSpc>
              <a:tabLst>
                <a:tab pos="463550" algn="l"/>
              </a:tabLst>
            </a:pPr>
            <a:r>
              <a:rPr lang="en-US" dirty="0" smtClean="0"/>
              <a:t>	Group B range = </a:t>
            </a:r>
            <a:r>
              <a:rPr lang="en-US" dirty="0" smtClean="0">
                <a:solidFill>
                  <a:srgbClr val="000099"/>
                </a:solidFill>
              </a:rPr>
              <a:t>155 − 88 = </a:t>
            </a:r>
            <a:r>
              <a:rPr lang="en-US" dirty="0" smtClean="0">
                <a:solidFill>
                  <a:srgbClr val="FF0000"/>
                </a:solidFill>
              </a:rPr>
              <a:t>67 minutes</a:t>
            </a:r>
            <a:endParaRPr lang="en-US" i="0"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Completion Example 4</a:t>
            </a:r>
            <a:endParaRPr lang="en-US" dirty="0">
              <a:solidFill>
                <a:schemeClr val="accent1">
                  <a:lumMod val="50000"/>
                </a:schemeClr>
              </a:solidFill>
            </a:endParaRPr>
          </a:p>
        </p:txBody>
      </p:sp>
      <p:sp>
        <p:nvSpPr>
          <p:cNvPr id="15362" name="Content Placeholder 2"/>
          <p:cNvSpPr>
            <a:spLocks noGrp="1"/>
          </p:cNvSpPr>
          <p:nvPr>
            <p:ph idx="1"/>
          </p:nvPr>
        </p:nvSpPr>
        <p:spPr/>
        <p:txBody>
          <a:bodyPr>
            <a:noAutofit/>
          </a:bodyPr>
          <a:lstStyle/>
          <a:p>
            <a:pPr marL="0" indent="0" eaLnBrk="1" hangingPunct="1">
              <a:buNone/>
            </a:pPr>
            <a:r>
              <a:rPr lang="en-US" i="0" dirty="0" smtClean="0">
                <a:solidFill>
                  <a:schemeClr val="tx1"/>
                </a:solidFill>
              </a:rPr>
              <a:t>Suppose that your grade in this class is based on 5 exam scores: 4 sectional exams and 1 comprehensive final exam, with each exam scored on a basis of 100 points.  On the first 4 exams you have scores of </a:t>
            </a:r>
            <a:r>
              <a:rPr lang="en-US" i="0" dirty="0" smtClean="0">
                <a:solidFill>
                  <a:srgbClr val="0000FF"/>
                </a:solidFill>
              </a:rPr>
              <a:t>85</a:t>
            </a:r>
            <a:r>
              <a:rPr lang="en-US" i="0" dirty="0" smtClean="0">
                <a:solidFill>
                  <a:schemeClr val="tx1"/>
                </a:solidFill>
              </a:rPr>
              <a:t>, </a:t>
            </a:r>
            <a:r>
              <a:rPr lang="en-US" i="0" dirty="0" smtClean="0">
                <a:solidFill>
                  <a:srgbClr val="0000FF"/>
                </a:solidFill>
              </a:rPr>
              <a:t>78</a:t>
            </a:r>
            <a:r>
              <a:rPr lang="en-US" i="0" dirty="0" smtClean="0">
                <a:solidFill>
                  <a:schemeClr val="tx1"/>
                </a:solidFill>
              </a:rPr>
              <a:t>, </a:t>
            </a:r>
            <a:r>
              <a:rPr lang="en-US" i="0" dirty="0" smtClean="0">
                <a:solidFill>
                  <a:srgbClr val="0000FF"/>
                </a:solidFill>
              </a:rPr>
              <a:t>82</a:t>
            </a:r>
            <a:r>
              <a:rPr lang="en-US" i="0" dirty="0" smtClean="0">
                <a:solidFill>
                  <a:schemeClr val="tx1"/>
                </a:solidFill>
              </a:rPr>
              <a:t>, and </a:t>
            </a:r>
            <a:r>
              <a:rPr lang="en-US" i="0" dirty="0" smtClean="0">
                <a:solidFill>
                  <a:srgbClr val="0000FF"/>
                </a:solidFill>
              </a:rPr>
              <a:t>70</a:t>
            </a:r>
            <a:r>
              <a:rPr lang="en-US" i="0" dirty="0" smtClean="0">
                <a:solidFill>
                  <a:schemeClr val="tx1"/>
                </a:solidFill>
              </a:rPr>
              <a:t>.  What is the lowest score you can get on the final exam and still earn a grade of B in the course?  (Assume that to get a B you must average between 80 and 89.)</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Completion Example 4 (cont.)</a:t>
            </a:r>
            <a:endParaRPr lang="en-US" dirty="0">
              <a:solidFill>
                <a:schemeClr val="accent1">
                  <a:lumMod val="50000"/>
                </a:schemeClr>
              </a:solidFill>
            </a:endParaRPr>
          </a:p>
        </p:txBody>
      </p:sp>
      <p:sp>
        <p:nvSpPr>
          <p:cNvPr id="15362" name="Content Placeholder 2"/>
          <p:cNvSpPr>
            <a:spLocks noGrp="1"/>
          </p:cNvSpPr>
          <p:nvPr>
            <p:ph idx="1"/>
          </p:nvPr>
        </p:nvSpPr>
        <p:spPr/>
        <p:txBody>
          <a:bodyPr>
            <a:noAutofit/>
          </a:bodyPr>
          <a:lstStyle/>
          <a:p>
            <a:pPr marL="0" indent="0" eaLnBrk="1" hangingPunct="1">
              <a:buNone/>
            </a:pPr>
            <a:r>
              <a:rPr lang="en-US" b="1" i="0" dirty="0" smtClean="0"/>
              <a:t>Solution</a:t>
            </a:r>
          </a:p>
          <a:p>
            <a:pPr marL="0" indent="0" eaLnBrk="1" hangingPunct="1">
              <a:buNone/>
            </a:pPr>
            <a:r>
              <a:rPr lang="en-US" i="0" dirty="0" smtClean="0"/>
              <a:t>Solve the problem by first finding the total number of points needed to average 80 on 5 exams.  Then calculate the number of points accumulated on the first four exams.  Finally, subtract the number of points accumulated from the total needed.  This will give the number of points needed on the final exam. </a:t>
            </a:r>
          </a:p>
          <a:p>
            <a:pPr marL="0" indent="0" eaLnBrk="1" hangingPunct="1">
              <a:buNone/>
            </a:pP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2"/>
          <p:cNvSpPr>
            <a:spLocks noGrp="1"/>
          </p:cNvSpPr>
          <p:nvPr>
            <p:ph idx="1"/>
          </p:nvPr>
        </p:nvSpPr>
        <p:spPr/>
        <p:txBody>
          <a:bodyPr>
            <a:normAutofit/>
          </a:bodyPr>
          <a:lstStyle/>
          <a:p>
            <a:r>
              <a:rPr lang="en-US" b="1" dirty="0" smtClean="0"/>
              <a:t>ARITHMETIC APPROACH</a:t>
            </a:r>
            <a:endParaRPr lang="en-US" b="1" i="0" dirty="0" smtClean="0"/>
          </a:p>
          <a:p>
            <a:pPr eaLnBrk="1" hangingPunct="1">
              <a:buNone/>
              <a:tabLst>
                <a:tab pos="463550" algn="l"/>
              </a:tabLst>
            </a:pPr>
            <a:r>
              <a:rPr lang="en-US" b="1" i="0" dirty="0" smtClean="0"/>
              <a:t>a</a:t>
            </a:r>
            <a:r>
              <a:rPr lang="en-US" i="0" dirty="0" smtClean="0"/>
              <a:t>.	Find the total number of points needed for a B, 	since 5 exams are to average to 80 (or more), then 	the total number of points must be at least:</a:t>
            </a:r>
          </a:p>
          <a:p>
            <a:pPr eaLnBrk="1" hangingPunct="1">
              <a:buNone/>
              <a:tabLst>
                <a:tab pos="463550" algn="l"/>
              </a:tabLst>
            </a:pPr>
            <a:endParaRPr lang="en-US" i="0" dirty="0" smtClean="0"/>
          </a:p>
          <a:p>
            <a:pPr eaLnBrk="1" hangingPunct="1">
              <a:buNone/>
              <a:tabLst>
                <a:tab pos="463550" algn="l"/>
              </a:tabLst>
            </a:pPr>
            <a:endParaRPr lang="en-US" i="0" dirty="0" smtClean="0"/>
          </a:p>
          <a:p>
            <a:pPr eaLnBrk="1" hangingPunct="1">
              <a:buNone/>
            </a:pPr>
            <a:endParaRPr lang="en-US" i="0" dirty="0" smtClean="0"/>
          </a:p>
        </p:txBody>
      </p:sp>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Completion Example 4 (cont.)</a:t>
            </a:r>
            <a:endParaRPr lang="en-US" dirty="0">
              <a:solidFill>
                <a:schemeClr val="accent1">
                  <a:lumMod val="50000"/>
                </a:schemeClr>
              </a:solidFill>
            </a:endParaRPr>
          </a:p>
        </p:txBody>
      </p:sp>
      <p:sp>
        <p:nvSpPr>
          <p:cNvPr id="17" name="TextBox 16"/>
          <p:cNvSpPr txBox="1"/>
          <p:nvPr/>
        </p:nvSpPr>
        <p:spPr>
          <a:xfrm>
            <a:off x="2824320" y="4463990"/>
            <a:ext cx="4419600" cy="400110"/>
          </a:xfrm>
          <a:prstGeom prst="rect">
            <a:avLst/>
          </a:prstGeom>
          <a:noFill/>
        </p:spPr>
        <p:txBody>
          <a:bodyPr wrap="square" rtlCol="0">
            <a:spAutoFit/>
          </a:bodyPr>
          <a:lstStyle/>
          <a:p>
            <a:r>
              <a:rPr lang="en-US" sz="2000" dirty="0" smtClean="0">
                <a:solidFill>
                  <a:srgbClr val="008080"/>
                </a:solidFill>
                <a:latin typeface="+mn-lt"/>
              </a:rPr>
              <a:t>Total points (or more) needed for a B.</a:t>
            </a:r>
            <a:endParaRPr lang="en-US" sz="2000" dirty="0">
              <a:solidFill>
                <a:srgbClr val="008080"/>
              </a:solidFill>
              <a:latin typeface="+mn-lt"/>
            </a:endParaRPr>
          </a:p>
        </p:txBody>
      </p:sp>
      <p:graphicFrame>
        <p:nvGraphicFramePr>
          <p:cNvPr id="28674" name="Object 2"/>
          <p:cNvGraphicFramePr>
            <a:graphicFrameLocks noChangeAspect="1"/>
          </p:cNvGraphicFramePr>
          <p:nvPr/>
        </p:nvGraphicFramePr>
        <p:xfrm>
          <a:off x="1219200" y="3340100"/>
          <a:ext cx="876300" cy="1612900"/>
        </p:xfrm>
        <a:graphic>
          <a:graphicData uri="http://schemas.openxmlformats.org/presentationml/2006/ole">
            <mc:AlternateContent xmlns:mc="http://schemas.openxmlformats.org/markup-compatibility/2006">
              <mc:Choice xmlns:v="urn:schemas-microsoft-com:vml" Requires="v">
                <p:oleObj spid="_x0000_s28676" name="Equation" r:id="rId4" imgW="876240" imgH="1612800" progId="Equation.DSMT4">
                  <p:embed/>
                </p:oleObj>
              </mc:Choice>
              <mc:Fallback>
                <p:oleObj name="Equation" r:id="rId4" imgW="876240" imgH="161280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3340100"/>
                        <a:ext cx="876300" cy="161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1526844" y="4550392"/>
          <a:ext cx="571500" cy="292100"/>
        </p:xfrm>
        <a:graphic>
          <a:graphicData uri="http://schemas.openxmlformats.org/presentationml/2006/ole">
            <mc:AlternateContent xmlns:mc="http://schemas.openxmlformats.org/markup-compatibility/2006">
              <mc:Choice xmlns:v="urn:schemas-microsoft-com:vml" Requires="v">
                <p:oleObj spid="_x0000_s28677" name="Equation" r:id="rId6" imgW="571320" imgH="291960" progId="Equation.DSMT4">
                  <p:embed/>
                </p:oleObj>
              </mc:Choice>
              <mc:Fallback>
                <p:oleObj name="Equation" r:id="rId6" imgW="571320" imgH="29196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6844" y="4550392"/>
                        <a:ext cx="57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Completion Example 4 (cont.)</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a:tabLst>
                <a:tab pos="463550" algn="l"/>
              </a:tabLst>
            </a:pPr>
            <a:r>
              <a:rPr lang="en-US" b="1" dirty="0" smtClean="0"/>
              <a:t>b.	</a:t>
            </a:r>
            <a:r>
              <a:rPr lang="en-US" dirty="0" smtClean="0"/>
              <a:t>On the first 4 exams you have accumulated</a:t>
            </a:r>
            <a:endParaRPr lang="en-US" i="0" dirty="0" smtClean="0">
              <a:solidFill>
                <a:srgbClr val="006666"/>
              </a:solidFill>
            </a:endParaRPr>
          </a:p>
        </p:txBody>
      </p:sp>
      <p:sp>
        <p:nvSpPr>
          <p:cNvPr id="6" name="TextBox 5"/>
          <p:cNvSpPr txBox="1"/>
          <p:nvPr/>
        </p:nvSpPr>
        <p:spPr>
          <a:xfrm>
            <a:off x="2438400" y="4191000"/>
            <a:ext cx="3124200" cy="506292"/>
          </a:xfrm>
          <a:prstGeom prst="rect">
            <a:avLst/>
          </a:prstGeom>
          <a:noFill/>
        </p:spPr>
        <p:txBody>
          <a:bodyPr wrap="square" rtlCol="0">
            <a:spAutoFit/>
          </a:bodyPr>
          <a:lstStyle/>
          <a:p>
            <a:pPr>
              <a:lnSpc>
                <a:spcPct val="150000"/>
              </a:lnSpc>
            </a:pPr>
            <a:r>
              <a:rPr lang="en-US" sz="2000" dirty="0" smtClean="0">
                <a:solidFill>
                  <a:srgbClr val="008080"/>
                </a:solidFill>
              </a:rPr>
              <a:t>Points accumulated</a:t>
            </a:r>
            <a:endParaRPr lang="en-US" sz="2000" dirty="0">
              <a:solidFill>
                <a:srgbClr val="008080"/>
              </a:solidFill>
              <a:latin typeface="+mn-lt"/>
            </a:endParaRPr>
          </a:p>
        </p:txBody>
      </p:sp>
      <p:graphicFrame>
        <p:nvGraphicFramePr>
          <p:cNvPr id="29698" name="Object 2"/>
          <p:cNvGraphicFramePr>
            <a:graphicFrameLocks noChangeAspect="1"/>
          </p:cNvGraphicFramePr>
          <p:nvPr/>
        </p:nvGraphicFramePr>
        <p:xfrm>
          <a:off x="1295400" y="2133600"/>
          <a:ext cx="876300" cy="2679700"/>
        </p:xfrm>
        <a:graphic>
          <a:graphicData uri="http://schemas.openxmlformats.org/presentationml/2006/ole">
            <mc:AlternateContent xmlns:mc="http://schemas.openxmlformats.org/markup-compatibility/2006">
              <mc:Choice xmlns:v="urn:schemas-microsoft-com:vml" Requires="v">
                <p:oleObj spid="_x0000_s29700" name="Equation" r:id="rId4" imgW="876240" imgH="2679480" progId="Equation.DSMT4">
                  <p:embed/>
                </p:oleObj>
              </mc:Choice>
              <mc:Fallback>
                <p:oleObj name="Equation" r:id="rId4" imgW="876240" imgH="26794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2133600"/>
                        <a:ext cx="876300" cy="267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3"/>
          <p:cNvGraphicFramePr>
            <a:graphicFrameLocks noChangeAspect="1"/>
          </p:cNvGraphicFramePr>
          <p:nvPr/>
        </p:nvGraphicFramePr>
        <p:xfrm>
          <a:off x="1587500" y="4343400"/>
          <a:ext cx="546100" cy="292100"/>
        </p:xfrm>
        <a:graphic>
          <a:graphicData uri="http://schemas.openxmlformats.org/presentationml/2006/ole">
            <mc:AlternateContent xmlns:mc="http://schemas.openxmlformats.org/markup-compatibility/2006">
              <mc:Choice xmlns:v="urn:schemas-microsoft-com:vml" Requires="v">
                <p:oleObj spid="_x0000_s29701" name="Equation" r:id="rId6" imgW="545760" imgH="291960" progId="Equation.DSMT4">
                  <p:embed/>
                </p:oleObj>
              </mc:Choice>
              <mc:Fallback>
                <p:oleObj name="Equation" r:id="rId6" imgW="545760" imgH="29196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87500" y="43434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9700" name="Picture 4"/>
          <p:cNvPicPr>
            <a:picLocks noChangeAspect="1" noChangeArrowheads="1"/>
          </p:cNvPicPr>
          <p:nvPr/>
        </p:nvPicPr>
        <p:blipFill>
          <a:blip r:embed="rId8"/>
          <a:srcRect/>
          <a:stretch>
            <a:fillRect/>
          </a:stretch>
        </p:blipFill>
        <p:spPr bwMode="auto">
          <a:xfrm>
            <a:off x="4739640" y="2057922"/>
            <a:ext cx="3108960" cy="2895078"/>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Font typeface="Courier New" pitchFamily="49" charset="0"/>
              <a:buChar char="o"/>
            </a:pPr>
            <a:r>
              <a:rPr lang="en-US" i="0" dirty="0" smtClean="0">
                <a:solidFill>
                  <a:schemeClr val="tx1"/>
                </a:solidFill>
              </a:rPr>
              <a:t>Understand the meaning of the terms </a:t>
            </a:r>
            <a:r>
              <a:rPr lang="en-US" b="1" i="0" dirty="0" smtClean="0">
                <a:solidFill>
                  <a:schemeClr val="tx1"/>
                </a:solidFill>
              </a:rPr>
              <a:t>mean</a:t>
            </a:r>
            <a:r>
              <a:rPr lang="en-US" i="0" dirty="0" smtClean="0">
                <a:solidFill>
                  <a:schemeClr val="tx1"/>
                </a:solidFill>
              </a:rPr>
              <a:t>, </a:t>
            </a:r>
            <a:r>
              <a:rPr lang="en-US" b="1" i="0" dirty="0" smtClean="0">
                <a:solidFill>
                  <a:schemeClr val="tx1"/>
                </a:solidFill>
              </a:rPr>
              <a:t>median</a:t>
            </a:r>
            <a:r>
              <a:rPr lang="en-US" i="0" dirty="0" smtClean="0">
                <a:solidFill>
                  <a:schemeClr val="tx1"/>
                </a:solidFill>
              </a:rPr>
              <a:t>, </a:t>
            </a:r>
            <a:r>
              <a:rPr lang="en-US" b="1" i="0" dirty="0" smtClean="0">
                <a:solidFill>
                  <a:schemeClr val="tx1"/>
                </a:solidFill>
              </a:rPr>
              <a:t>mode</a:t>
            </a:r>
            <a:r>
              <a:rPr lang="en-US" i="0" dirty="0" smtClean="0">
                <a:solidFill>
                  <a:schemeClr val="tx1"/>
                </a:solidFill>
              </a:rPr>
              <a:t>, and </a:t>
            </a:r>
            <a:r>
              <a:rPr lang="en-US" b="1" i="0" dirty="0" smtClean="0">
                <a:solidFill>
                  <a:schemeClr val="tx1"/>
                </a:solidFill>
              </a:rPr>
              <a:t>range</a:t>
            </a:r>
            <a:r>
              <a:rPr lang="en-US" i="0" dirty="0" smtClean="0">
                <a:solidFill>
                  <a:schemeClr val="tx1"/>
                </a:solidFill>
              </a:rPr>
              <a:t>. </a:t>
            </a:r>
          </a:p>
          <a:p>
            <a:pPr marL="457200" indent="-457200" eaLnBrk="1" hangingPunct="1">
              <a:buFont typeface="Courier New" pitchFamily="49" charset="0"/>
              <a:buChar char="o"/>
            </a:pPr>
            <a:r>
              <a:rPr lang="en-US" i="0" dirty="0" smtClean="0">
                <a:solidFill>
                  <a:schemeClr val="tx1"/>
                </a:solidFill>
              </a:rPr>
              <a:t>Learn how to find the mean, median, mode, and range of a set of data items.</a:t>
            </a:r>
          </a:p>
          <a:p>
            <a:pPr marL="457200" indent="-457200" eaLnBrk="1" hangingPunct="1">
              <a:buFont typeface="Courier New" pitchFamily="49" charset="0"/>
              <a:buChar char="o"/>
            </a:pPr>
            <a:endParaRPr lang="en-US" i="0" dirty="0" smtClean="0">
              <a:solidFill>
                <a:schemeClr val="tx1"/>
              </a:solidFill>
            </a:endParaRPr>
          </a:p>
          <a:p>
            <a:pPr marL="457200" indent="-457200" eaLnBrk="1" hangingPunct="1">
              <a:buFont typeface="Courier New" pitchFamily="49" charset="0"/>
              <a:buChar char="o"/>
            </a:pPr>
            <a:endParaRPr lang="en-US" i="0" dirty="0" smtClean="0">
              <a:solidFill>
                <a:schemeClr val="tx1"/>
              </a:solidFill>
            </a:endParaRPr>
          </a:p>
          <a:p>
            <a:pPr marL="457200" indent="-457200" eaLnBrk="1" hangingPunct="1">
              <a:buFont typeface="Courier New" pitchFamily="49" charset="0"/>
              <a:buChar char="o"/>
            </a:pP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Completion Example 4 (cont.)</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lnSpcReduction="10000"/>
          </a:bodyPr>
          <a:lstStyle/>
          <a:p>
            <a:pPr>
              <a:tabLst>
                <a:tab pos="463550" algn="l"/>
              </a:tabLst>
            </a:pPr>
            <a:r>
              <a:rPr lang="en-US" b="1" dirty="0" smtClean="0"/>
              <a:t>c.</a:t>
            </a:r>
            <a:r>
              <a:rPr lang="en-US" dirty="0" smtClean="0"/>
              <a:t>	To average 80 (or more) on your 5 exams, you need</a:t>
            </a:r>
          </a:p>
          <a:p>
            <a:pPr>
              <a:tabLst>
                <a:tab pos="463550" algn="l"/>
              </a:tabLst>
            </a:pPr>
            <a:endParaRPr lang="en-US" i="0" dirty="0" smtClean="0">
              <a:solidFill>
                <a:srgbClr val="006666"/>
              </a:solidFill>
            </a:endParaRPr>
          </a:p>
          <a:p>
            <a:pPr>
              <a:tabLst>
                <a:tab pos="463550" algn="l"/>
              </a:tabLst>
            </a:pPr>
            <a:endParaRPr lang="en-US" dirty="0" smtClean="0">
              <a:solidFill>
                <a:srgbClr val="006666"/>
              </a:solidFill>
            </a:endParaRPr>
          </a:p>
          <a:p>
            <a:pPr>
              <a:tabLst>
                <a:tab pos="463550" algn="l"/>
              </a:tabLst>
            </a:pPr>
            <a:endParaRPr lang="en-US" i="0" dirty="0" smtClean="0">
              <a:solidFill>
                <a:srgbClr val="006666"/>
              </a:solidFill>
            </a:endParaRPr>
          </a:p>
          <a:p>
            <a:pPr>
              <a:tabLst>
                <a:tab pos="463550" algn="l"/>
              </a:tabLst>
            </a:pPr>
            <a:endParaRPr lang="en-US" dirty="0" smtClean="0">
              <a:solidFill>
                <a:srgbClr val="006666"/>
              </a:solidFill>
            </a:endParaRPr>
          </a:p>
          <a:p>
            <a:pPr>
              <a:tabLst>
                <a:tab pos="463550" algn="l"/>
              </a:tabLst>
            </a:pPr>
            <a:endParaRPr lang="en-US" i="0" dirty="0" smtClean="0">
              <a:solidFill>
                <a:srgbClr val="006666"/>
              </a:solidFill>
            </a:endParaRPr>
          </a:p>
          <a:p>
            <a:r>
              <a:rPr lang="en-US" dirty="0" smtClean="0"/>
              <a:t>Thus you need at least a score of ____ on your final exam to earn a grade of B for the course. (</a:t>
            </a:r>
            <a:r>
              <a:rPr lang="en-US" b="1" dirty="0" smtClean="0"/>
              <a:t>Note: </a:t>
            </a:r>
            <a:r>
              <a:rPr lang="en-US" dirty="0" smtClean="0"/>
              <a:t>We will see an algebraic approach to solving</a:t>
            </a:r>
            <a:r>
              <a:rPr lang="en-US" b="1" dirty="0" smtClean="0"/>
              <a:t> </a:t>
            </a:r>
            <a:r>
              <a:rPr lang="en-US" dirty="0" smtClean="0"/>
              <a:t>problems of this type in Section 7.6.)</a:t>
            </a:r>
            <a:endParaRPr lang="en-US" i="0" dirty="0" smtClean="0">
              <a:solidFill>
                <a:srgbClr val="006666"/>
              </a:solidFill>
            </a:endParaRPr>
          </a:p>
        </p:txBody>
      </p:sp>
      <p:sp>
        <p:nvSpPr>
          <p:cNvPr id="6" name="TextBox 5"/>
          <p:cNvSpPr txBox="1"/>
          <p:nvPr/>
        </p:nvSpPr>
        <p:spPr>
          <a:xfrm>
            <a:off x="2536208" y="2204112"/>
            <a:ext cx="3810000" cy="1545038"/>
          </a:xfrm>
          <a:prstGeom prst="rect">
            <a:avLst/>
          </a:prstGeom>
          <a:noFill/>
        </p:spPr>
        <p:txBody>
          <a:bodyPr wrap="square" rtlCol="0">
            <a:spAutoFit/>
          </a:bodyPr>
          <a:lstStyle/>
          <a:p>
            <a:pPr>
              <a:lnSpc>
                <a:spcPct val="150000"/>
              </a:lnSpc>
            </a:pPr>
            <a:r>
              <a:rPr lang="en-US" sz="2000" dirty="0" smtClean="0">
                <a:solidFill>
                  <a:srgbClr val="008080"/>
                </a:solidFill>
              </a:rPr>
              <a:t>Total Points needed</a:t>
            </a:r>
          </a:p>
          <a:p>
            <a:pPr>
              <a:lnSpc>
                <a:spcPct val="150000"/>
              </a:lnSpc>
            </a:pPr>
            <a:r>
              <a:rPr lang="en-US" sz="2000" dirty="0" smtClean="0">
                <a:solidFill>
                  <a:srgbClr val="008080"/>
                </a:solidFill>
              </a:rPr>
              <a:t>Points accumulated</a:t>
            </a:r>
          </a:p>
          <a:p>
            <a:pPr>
              <a:lnSpc>
                <a:spcPct val="200000"/>
              </a:lnSpc>
            </a:pPr>
            <a:r>
              <a:rPr lang="en-US" sz="2000" dirty="0" smtClean="0">
                <a:solidFill>
                  <a:srgbClr val="008080"/>
                </a:solidFill>
              </a:rPr>
              <a:t>Points needed on the final exam</a:t>
            </a:r>
            <a:endParaRPr lang="en-US" sz="2000" dirty="0">
              <a:solidFill>
                <a:srgbClr val="008080"/>
              </a:solidFill>
              <a:latin typeface="+mn-lt"/>
            </a:endParaRPr>
          </a:p>
        </p:txBody>
      </p:sp>
      <p:graphicFrame>
        <p:nvGraphicFramePr>
          <p:cNvPr id="30723" name="Object 3"/>
          <p:cNvGraphicFramePr>
            <a:graphicFrameLocks noChangeAspect="1"/>
          </p:cNvGraphicFramePr>
          <p:nvPr/>
        </p:nvGraphicFramePr>
        <p:xfrm>
          <a:off x="1143000" y="2286000"/>
          <a:ext cx="1054100" cy="1612900"/>
        </p:xfrm>
        <a:graphic>
          <a:graphicData uri="http://schemas.openxmlformats.org/presentationml/2006/ole">
            <mc:AlternateContent xmlns:mc="http://schemas.openxmlformats.org/markup-compatibility/2006">
              <mc:Choice xmlns:v="urn:schemas-microsoft-com:vml" Requires="v">
                <p:oleObj spid="_x0000_s30727" name="Equation" r:id="rId4" imgW="1054080" imgH="1612800" progId="Equation.DSMT4">
                  <p:embed/>
                </p:oleObj>
              </mc:Choice>
              <mc:Fallback>
                <p:oleObj name="Equation" r:id="rId4" imgW="1054080" imgH="1612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2286000"/>
                        <a:ext cx="1054100" cy="161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4" name="Object 4"/>
          <p:cNvGraphicFramePr>
            <a:graphicFrameLocks noChangeAspect="1"/>
          </p:cNvGraphicFramePr>
          <p:nvPr/>
        </p:nvGraphicFramePr>
        <p:xfrm>
          <a:off x="1631950" y="2881952"/>
          <a:ext cx="546100" cy="292100"/>
        </p:xfrm>
        <a:graphic>
          <a:graphicData uri="http://schemas.openxmlformats.org/presentationml/2006/ole">
            <mc:AlternateContent xmlns:mc="http://schemas.openxmlformats.org/markup-compatibility/2006">
              <mc:Choice xmlns:v="urn:schemas-microsoft-com:vml" Requires="v">
                <p:oleObj spid="_x0000_s30728" name="Equation" r:id="rId6" imgW="545760" imgH="291960" progId="Equation.DSMT4">
                  <p:embed/>
                </p:oleObj>
              </mc:Choice>
              <mc:Fallback>
                <p:oleObj name="Equation" r:id="rId6" imgW="5457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31950" y="2881952"/>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1807192" y="3429000"/>
          <a:ext cx="368300" cy="292100"/>
        </p:xfrm>
        <a:graphic>
          <a:graphicData uri="http://schemas.openxmlformats.org/presentationml/2006/ole">
            <mc:AlternateContent xmlns:mc="http://schemas.openxmlformats.org/markup-compatibility/2006">
              <mc:Choice xmlns:v="urn:schemas-microsoft-com:vml" Requires="v">
                <p:oleObj spid="_x0000_s30729" name="Equation" r:id="rId8" imgW="368280" imgH="291960" progId="Equation.DSMT4">
                  <p:embed/>
                </p:oleObj>
              </mc:Choice>
              <mc:Fallback>
                <p:oleObj name="Equation" r:id="rId8" imgW="36828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07192" y="34290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6" name="Object 6"/>
          <p:cNvGraphicFramePr>
            <a:graphicFrameLocks noChangeAspect="1"/>
          </p:cNvGraphicFramePr>
          <p:nvPr/>
        </p:nvGraphicFramePr>
        <p:xfrm>
          <a:off x="5486400" y="4114800"/>
          <a:ext cx="368300" cy="292100"/>
        </p:xfrm>
        <a:graphic>
          <a:graphicData uri="http://schemas.openxmlformats.org/presentationml/2006/ole">
            <mc:AlternateContent xmlns:mc="http://schemas.openxmlformats.org/markup-compatibility/2006">
              <mc:Choice xmlns:v="urn:schemas-microsoft-com:vml" Requires="v">
                <p:oleObj spid="_x0000_s30730" name="Equation" r:id="rId10" imgW="368280" imgH="291960" progId="Equation.DSMT4">
                  <p:embed/>
                </p:oleObj>
              </mc:Choice>
              <mc:Fallback>
                <p:oleObj name="Equation" r:id="rId10" imgW="36828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86400" y="41148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the Mean, Median, Mode, and Range of a Set of Data</a:t>
            </a:r>
            <a:endParaRPr lang="en-US" dirty="0"/>
          </a:p>
        </p:txBody>
      </p:sp>
      <p:sp>
        <p:nvSpPr>
          <p:cNvPr id="4" name="Content Placeholder 2"/>
          <p:cNvSpPr>
            <a:spLocks noGrp="1"/>
          </p:cNvSpPr>
          <p:nvPr>
            <p:ph idx="1"/>
          </p:nvPr>
        </p:nvSpPr>
        <p:spPr>
          <a:xfrm>
            <a:off x="457200" y="1097280"/>
            <a:ext cx="8229600" cy="4832092"/>
          </a:xfrm>
          <a:noFill/>
          <a:ln w="28575">
            <a:solidFill>
              <a:srgbClr val="FF0000"/>
            </a:solidFill>
          </a:ln>
        </p:spPr>
        <p:txBody>
          <a:bodyPr>
            <a:spAutoFit/>
          </a:bodyPr>
          <a:lstStyle/>
          <a:p>
            <a:pPr algn="ctr">
              <a:spcBef>
                <a:spcPts val="0"/>
              </a:spcBef>
            </a:pPr>
            <a:r>
              <a:rPr lang="en-US" b="1" dirty="0" smtClean="0">
                <a:solidFill>
                  <a:srgbClr val="000000"/>
                </a:solidFill>
              </a:rPr>
              <a:t>Note</a:t>
            </a:r>
          </a:p>
          <a:p>
            <a:pPr>
              <a:spcBef>
                <a:spcPts val="0"/>
              </a:spcBef>
            </a:pPr>
            <a:r>
              <a:rPr lang="en-US" dirty="0" smtClean="0">
                <a:solidFill>
                  <a:srgbClr val="000000"/>
                </a:solidFill>
              </a:rPr>
              <a:t>Of the four statistics mentioned in this section, the mean and median are most commonly used. Many people who use statistics professionally believe that the mean (or arithmetic average) is relied on too much in reporting central tendencies for data such as income,</a:t>
            </a:r>
          </a:p>
          <a:p>
            <a:pPr>
              <a:spcBef>
                <a:spcPts val="0"/>
              </a:spcBef>
            </a:pPr>
            <a:r>
              <a:rPr lang="en-US" dirty="0" smtClean="0">
                <a:solidFill>
                  <a:srgbClr val="000000"/>
                </a:solidFill>
              </a:rPr>
              <a:t>housing costs, and taxes, because a few very high or very low items can distort the picture of a central tendency. For example, the median of 93 minutes for the movies in Group B is probably more representative</a:t>
            </a:r>
          </a:p>
          <a:p>
            <a:pPr>
              <a:spcBef>
                <a:spcPts val="0"/>
              </a:spcBef>
            </a:pPr>
            <a:r>
              <a:rPr lang="en-US" dirty="0" smtClean="0">
                <a:solidFill>
                  <a:srgbClr val="000000"/>
                </a:solidFill>
              </a:rPr>
              <a:t>than the mean, which is 102 minutes. </a:t>
            </a:r>
            <a:endParaRPr lang="en-US" i="0" dirty="0">
              <a:solidFill>
                <a:srgbClr val="00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the Mean, Median, Mode, and Range of a Set of Data</a:t>
            </a:r>
            <a:endParaRPr lang="en-US" dirty="0"/>
          </a:p>
        </p:txBody>
      </p:sp>
      <p:sp>
        <p:nvSpPr>
          <p:cNvPr id="4" name="Content Placeholder 2"/>
          <p:cNvSpPr>
            <a:spLocks noGrp="1"/>
          </p:cNvSpPr>
          <p:nvPr>
            <p:ph idx="1"/>
          </p:nvPr>
        </p:nvSpPr>
        <p:spPr>
          <a:xfrm>
            <a:off x="457200" y="1280160"/>
            <a:ext cx="8229600" cy="3539430"/>
          </a:xfrm>
          <a:noFill/>
          <a:ln w="28575">
            <a:solidFill>
              <a:srgbClr val="FF0000"/>
            </a:solidFill>
          </a:ln>
        </p:spPr>
        <p:txBody>
          <a:bodyPr>
            <a:spAutoFit/>
          </a:bodyPr>
          <a:lstStyle/>
          <a:p>
            <a:pPr algn="ctr">
              <a:spcBef>
                <a:spcPts val="0"/>
              </a:spcBef>
            </a:pPr>
            <a:r>
              <a:rPr lang="en-US" b="1" dirty="0" smtClean="0">
                <a:solidFill>
                  <a:srgbClr val="000000"/>
                </a:solidFill>
              </a:rPr>
              <a:t>Note (cont.)</a:t>
            </a:r>
          </a:p>
          <a:p>
            <a:pPr>
              <a:spcBef>
                <a:spcPts val="0"/>
              </a:spcBef>
            </a:pPr>
            <a:r>
              <a:rPr lang="en-US" dirty="0" smtClean="0">
                <a:solidFill>
                  <a:srgbClr val="000000"/>
                </a:solidFill>
              </a:rPr>
              <a:t>This is so because the one high time of 155 minutes raises the mean considerably, whereas the median is not affected by this one extreme outer value. When you read an article in a magazine or newspaper that reports means or medians, you should now have a better understanding of the implications of these statistical measures.</a:t>
            </a:r>
            <a:endParaRPr lang="en-US" i="0" dirty="0">
              <a:solidFill>
                <a:srgbClr val="0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Statistical Terms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3970318"/>
          </a:xfrm>
          <a:solidFill>
            <a:srgbClr val="FFFFCC"/>
          </a:solidFill>
          <a:ln w="28575">
            <a:solidFill>
              <a:srgbClr val="000000"/>
            </a:solidFill>
          </a:ln>
        </p:spPr>
        <p:txBody>
          <a:bodyPr>
            <a:spAutoFit/>
          </a:bodyPr>
          <a:lstStyle/>
          <a:p>
            <a:pPr marL="1371600" indent="-1371600" algn="ctr">
              <a:spcBef>
                <a:spcPts val="0"/>
              </a:spcBef>
              <a:buNone/>
            </a:pPr>
            <a:r>
              <a:rPr lang="en-US" b="1" i="0" dirty="0" smtClean="0">
                <a:solidFill>
                  <a:srgbClr val="000000"/>
                </a:solidFill>
              </a:rPr>
              <a:t>Terms used in the Study of Statistics</a:t>
            </a:r>
          </a:p>
          <a:p>
            <a:pPr marL="1822450" indent="-1822450">
              <a:spcBef>
                <a:spcPts val="0"/>
              </a:spcBef>
              <a:buNone/>
            </a:pPr>
            <a:r>
              <a:rPr lang="en-US" b="1" i="0" dirty="0" smtClean="0">
                <a:solidFill>
                  <a:srgbClr val="C00000"/>
                </a:solidFill>
              </a:rPr>
              <a:t>Data</a:t>
            </a:r>
            <a:r>
              <a:rPr lang="en-US" i="0" dirty="0" smtClean="0">
                <a:solidFill>
                  <a:srgbClr val="C00000"/>
                </a:solidFill>
              </a:rPr>
              <a:t>:</a:t>
            </a:r>
            <a:r>
              <a:rPr lang="en-US" i="0" dirty="0" smtClean="0">
                <a:solidFill>
                  <a:srgbClr val="000000"/>
                </a:solidFill>
              </a:rPr>
              <a:t>	Value(s) measuring some information of interest (We will consider only numerical data.)</a:t>
            </a:r>
          </a:p>
          <a:p>
            <a:pPr marL="1822450" indent="-1822450">
              <a:spcBef>
                <a:spcPts val="0"/>
              </a:spcBef>
              <a:buNone/>
            </a:pPr>
            <a:r>
              <a:rPr lang="en-US" b="1" i="0" dirty="0" smtClean="0">
                <a:solidFill>
                  <a:srgbClr val="C00000"/>
                </a:solidFill>
              </a:rPr>
              <a:t>Statistics</a:t>
            </a:r>
            <a:r>
              <a:rPr lang="en-US" i="0" dirty="0" smtClean="0">
                <a:solidFill>
                  <a:srgbClr val="C00000"/>
                </a:solidFill>
              </a:rPr>
              <a:t>:</a:t>
            </a:r>
            <a:r>
              <a:rPr lang="en-US" i="0" dirty="0" smtClean="0">
                <a:solidFill>
                  <a:srgbClr val="000000"/>
                </a:solidFill>
              </a:rPr>
              <a:t>	A single number describing some    characteristic of the data</a:t>
            </a:r>
          </a:p>
          <a:p>
            <a:pPr marL="1822450" indent="-1822450">
              <a:spcBef>
                <a:spcPts val="0"/>
              </a:spcBef>
              <a:buNone/>
            </a:pPr>
            <a:r>
              <a:rPr lang="en-US" b="1" i="0" dirty="0" smtClean="0">
                <a:solidFill>
                  <a:srgbClr val="C00000"/>
                </a:solidFill>
              </a:rPr>
              <a:t>Mean</a:t>
            </a:r>
            <a:r>
              <a:rPr lang="en-US" i="0" dirty="0" smtClean="0">
                <a:solidFill>
                  <a:srgbClr val="C00000"/>
                </a:solidFill>
              </a:rPr>
              <a:t>:</a:t>
            </a:r>
            <a:r>
              <a:rPr lang="en-US" i="0" dirty="0" smtClean="0">
                <a:solidFill>
                  <a:srgbClr val="000000"/>
                </a:solidFill>
              </a:rPr>
              <a:t>    	The arithmetic average of the data  </a:t>
            </a:r>
          </a:p>
          <a:p>
            <a:pPr marL="1822450" indent="-1822450">
              <a:spcBef>
                <a:spcPts val="0"/>
              </a:spcBef>
              <a:buNone/>
            </a:pPr>
            <a:r>
              <a:rPr lang="en-US" i="0" dirty="0" smtClean="0">
                <a:solidFill>
                  <a:srgbClr val="000000"/>
                </a:solidFill>
              </a:rPr>
              <a:t>	(Find the sum of all the data and divide by the number of data items)</a:t>
            </a:r>
            <a:endParaRPr lang="en-US" i="0" dirty="0">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1"/>
                </a:solidFill>
              </a:rPr>
              <a:t>Statistical Terms</a:t>
            </a:r>
            <a:endParaRPr lang="en-US" sz="3200" dirty="0"/>
          </a:p>
        </p:txBody>
      </p:sp>
      <p:sp>
        <p:nvSpPr>
          <p:cNvPr id="4" name="Content Placeholder 2"/>
          <p:cNvSpPr txBox="1">
            <a:spLocks/>
          </p:cNvSpPr>
          <p:nvPr/>
        </p:nvSpPr>
        <p:spPr bwMode="auto">
          <a:xfrm>
            <a:off x="457201" y="1280160"/>
            <a:ext cx="8229600" cy="3539430"/>
          </a:xfrm>
          <a:prstGeom prst="rect">
            <a:avLst/>
          </a:prstGeom>
          <a:solidFill>
            <a:srgbClr val="FFFFCC"/>
          </a:solidFill>
          <a:ln w="2857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1371600" marR="0" lvl="0" indent="-1371600" algn="ctr" defTabSz="914400" rtl="0" eaLnBrk="0" fontAlgn="base" latinLnBrk="0" hangingPunct="0">
              <a:lnSpc>
                <a:spcPct val="100000"/>
              </a:lnSpc>
              <a:spcBef>
                <a:spcPts val="0"/>
              </a:spcBef>
              <a:spcAft>
                <a:spcPct val="0"/>
              </a:spcAft>
              <a:buClrTx/>
              <a:buSzTx/>
              <a:buFont typeface="Courier New" pitchFamily="49" charset="0"/>
              <a:buNone/>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Terms used in the Study of Statistics (cont.)</a:t>
            </a:r>
          </a:p>
          <a:p>
            <a:pPr marL="1371600" indent="-1371600" eaLnBrk="0" fontAlgn="base" hangingPunct="0">
              <a:spcAft>
                <a:spcPct val="0"/>
              </a:spcAft>
              <a:defRPr/>
            </a:pPr>
            <a:r>
              <a:rPr lang="en-US" sz="2800" b="1" dirty="0" smtClean="0">
                <a:solidFill>
                  <a:srgbClr val="C00000"/>
                </a:solidFill>
              </a:rPr>
              <a:t>Median</a:t>
            </a:r>
            <a:r>
              <a:rPr lang="en-US" sz="2800" dirty="0" smtClean="0">
                <a:solidFill>
                  <a:srgbClr val="C00000"/>
                </a:solidFill>
              </a:rPr>
              <a:t>:</a:t>
            </a:r>
            <a:r>
              <a:rPr lang="en-US" sz="2800" dirty="0" smtClean="0">
                <a:solidFill>
                  <a:srgbClr val="000000"/>
                </a:solidFill>
              </a:rPr>
              <a:t>  The middle of the data after the data have been arranged in order (The median may or may not be one of the data items.)</a:t>
            </a:r>
          </a:p>
          <a:p>
            <a:pPr marL="1371600" marR="0" lvl="0" indent="-1371600" algn="l" defTabSz="914400" rtl="0" eaLnBrk="0" fontAlgn="base" latinLnBrk="0" hangingPunct="0">
              <a:lnSpc>
                <a:spcPct val="100000"/>
              </a:lnSpc>
              <a:spcBef>
                <a:spcPts val="0"/>
              </a:spcBef>
              <a:spcAft>
                <a:spcPct val="0"/>
              </a:spcAft>
              <a:buClrTx/>
              <a:buSzTx/>
              <a:buFont typeface="Courier New" pitchFamily="49" charset="0"/>
              <a:buNone/>
              <a:tabLst/>
              <a:defRPr/>
            </a:pPr>
            <a:r>
              <a:rPr kumimoji="0" lang="en-US" sz="2800" b="1" i="0" u="none" strike="noStrike" kern="1200" cap="none" spc="0" normalizeH="0" baseline="0" noProof="0" dirty="0" smtClean="0">
                <a:ln>
                  <a:noFill/>
                </a:ln>
                <a:solidFill>
                  <a:srgbClr val="C00000"/>
                </a:solidFill>
                <a:effectLst/>
                <a:uLnTx/>
                <a:uFillTx/>
                <a:latin typeface="+mn-lt"/>
                <a:ea typeface="+mn-ea"/>
                <a:cs typeface="+mn-cs"/>
              </a:rPr>
              <a:t>Mode</a:t>
            </a:r>
            <a:r>
              <a:rPr kumimoji="0" lang="en-US" sz="2800" b="0" i="0" u="none" strike="noStrike" kern="1200" cap="none" spc="0" normalizeH="0" baseline="0" noProof="0" dirty="0" smtClean="0">
                <a:ln>
                  <a:noFill/>
                </a:ln>
                <a:solidFill>
                  <a:srgbClr val="C00000"/>
                </a:solidFill>
                <a:effectLst/>
                <a:uLnTx/>
                <a:uFillTx/>
                <a:latin typeface="+mn-lt"/>
                <a:ea typeface="+mn-ea"/>
                <a:cs typeface="+mn-cs"/>
              </a:rPr>
              <a:t>:</a:t>
            </a:r>
            <a:r>
              <a:rPr kumimoji="0" lang="en-US" sz="2800" b="0" i="0" u="none" strike="noStrike" kern="1200" cap="none" spc="0" normalizeH="0" baseline="0" noProof="0" dirty="0" smtClean="0">
                <a:ln>
                  <a:noFill/>
                </a:ln>
                <a:solidFill>
                  <a:srgbClr val="000000"/>
                </a:solidFill>
                <a:effectLst/>
                <a:uLnTx/>
                <a:uFillTx/>
                <a:latin typeface="+mn-lt"/>
                <a:ea typeface="+mn-ea"/>
                <a:cs typeface="+mn-cs"/>
              </a:rPr>
              <a:t>	The single data item that appears most frequently (A set of data may have more than one mode.</a:t>
            </a:r>
            <a:r>
              <a:rPr lang="en-US" sz="2800" dirty="0" smtClean="0"/>
              <a:t> </a:t>
            </a:r>
            <a:r>
              <a:rPr lang="en-US" sz="2800" dirty="0" smtClean="0">
                <a:solidFill>
                  <a:srgbClr val="000000"/>
                </a:solidFill>
              </a:rPr>
              <a:t>The data sets in this text, however, will have either one mode or no mode.)</a:t>
            </a:r>
            <a:endParaRPr kumimoji="0" lang="en-US" sz="2800" b="0" i="0" u="none" strike="noStrike" kern="1200" cap="none" spc="0" normalizeH="0" baseline="0" noProof="0" dirty="0" smtClean="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accent1"/>
                </a:solidFill>
              </a:rPr>
              <a:t>Statistical Terms</a:t>
            </a:r>
            <a:endParaRPr lang="en-US" sz="3200" dirty="0"/>
          </a:p>
        </p:txBody>
      </p:sp>
      <p:sp>
        <p:nvSpPr>
          <p:cNvPr id="4" name="Content Placeholder 2"/>
          <p:cNvSpPr txBox="1">
            <a:spLocks/>
          </p:cNvSpPr>
          <p:nvPr/>
        </p:nvSpPr>
        <p:spPr bwMode="auto">
          <a:xfrm>
            <a:off x="457201" y="1349992"/>
            <a:ext cx="8229600" cy="1384995"/>
          </a:xfrm>
          <a:prstGeom prst="rect">
            <a:avLst/>
          </a:prstGeom>
          <a:solidFill>
            <a:srgbClr val="FFFFCC"/>
          </a:solidFill>
          <a:ln w="2857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1371600" marR="0" lvl="0" indent="-1371600" algn="ctr" defTabSz="914400" rtl="0" eaLnBrk="0" fontAlgn="base" latinLnBrk="0" hangingPunct="0">
              <a:lnSpc>
                <a:spcPct val="100000"/>
              </a:lnSpc>
              <a:spcBef>
                <a:spcPts val="0"/>
              </a:spcBef>
              <a:spcAft>
                <a:spcPct val="0"/>
              </a:spcAft>
              <a:buClrTx/>
              <a:buSzTx/>
              <a:buFont typeface="Courier New" pitchFamily="49" charset="0"/>
              <a:buNone/>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Terms used in the Study of Statistics (cont.)</a:t>
            </a:r>
          </a:p>
          <a:p>
            <a:pPr marL="1371600" marR="0" lvl="0" indent="-1371600" algn="l" defTabSz="914400" rtl="0" eaLnBrk="0" fontAlgn="base" latinLnBrk="0" hangingPunct="0">
              <a:lnSpc>
                <a:spcPct val="100000"/>
              </a:lnSpc>
              <a:spcBef>
                <a:spcPts val="0"/>
              </a:spcBef>
              <a:spcAft>
                <a:spcPct val="0"/>
              </a:spcAft>
              <a:buClrTx/>
              <a:buSzTx/>
              <a:buFont typeface="Courier New" pitchFamily="49" charset="0"/>
              <a:buNone/>
              <a:tabLst/>
              <a:defRPr/>
            </a:pPr>
            <a:r>
              <a:rPr kumimoji="0" lang="en-US" sz="2800" b="1" i="0" u="none" strike="noStrike" kern="1200" cap="none" spc="0" normalizeH="0" baseline="0" noProof="0" dirty="0" smtClean="0">
                <a:ln>
                  <a:noFill/>
                </a:ln>
                <a:solidFill>
                  <a:srgbClr val="C00000"/>
                </a:solidFill>
                <a:effectLst/>
                <a:uLnTx/>
                <a:uFillTx/>
                <a:latin typeface="+mn-lt"/>
                <a:ea typeface="+mn-ea"/>
                <a:cs typeface="+mn-cs"/>
              </a:rPr>
              <a:t>Range</a:t>
            </a:r>
            <a:r>
              <a:rPr kumimoji="0" lang="en-US" sz="2800" b="0" i="0" u="none" strike="noStrike" kern="1200" cap="none" spc="0" normalizeH="0" baseline="0" noProof="0" dirty="0" smtClean="0">
                <a:ln>
                  <a:noFill/>
                </a:ln>
                <a:solidFill>
                  <a:srgbClr val="C00000"/>
                </a:solidFill>
                <a:effectLst/>
                <a:uLnTx/>
                <a:uFillTx/>
                <a:latin typeface="+mn-lt"/>
                <a:ea typeface="+mn-ea"/>
                <a:cs typeface="+mn-cs"/>
              </a:rPr>
              <a:t>:</a:t>
            </a:r>
            <a:r>
              <a:rPr kumimoji="0" lang="en-US" sz="2800" b="0" i="0" u="none" strike="noStrike" kern="1200" cap="none" spc="0" normalizeH="0" baseline="0" noProof="0" dirty="0" smtClean="0">
                <a:ln>
                  <a:noFill/>
                </a:ln>
                <a:solidFill>
                  <a:srgbClr val="000000"/>
                </a:solidFill>
                <a:effectLst/>
                <a:uLnTx/>
                <a:uFillTx/>
                <a:latin typeface="+mn-lt"/>
                <a:ea typeface="+mn-ea"/>
                <a:cs typeface="+mn-cs"/>
              </a:rPr>
              <a:t>	The difference between the largest and smallest data items</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r>
              <a:rPr lang="en-US" dirty="0" smtClean="0"/>
              <a:t>Find the mean temperature for the 8 people in </a:t>
            </a:r>
          </a:p>
          <a:p>
            <a:pPr>
              <a:spcBef>
                <a:spcPts val="0"/>
              </a:spcBef>
            </a:pPr>
            <a:r>
              <a:rPr lang="en-US" dirty="0" smtClean="0"/>
              <a:t>Group A.</a:t>
            </a:r>
          </a:p>
          <a:p>
            <a:endParaRPr lang="en-US" b="1" dirty="0" smtClean="0"/>
          </a:p>
          <a:p>
            <a:endParaRPr lang="en-US" b="1" dirty="0" smtClean="0"/>
          </a:p>
          <a:p>
            <a:r>
              <a:rPr lang="en-US" b="1" dirty="0" smtClean="0"/>
              <a:t>Solution</a:t>
            </a:r>
          </a:p>
          <a:p>
            <a:r>
              <a:rPr lang="en-US" dirty="0" smtClean="0"/>
              <a:t>The mean is the arithmetic average of the data. Therefore, we add the 8 temperatures and divide the sum by 8. (You can, of course, perform these calculations with a calculator.)</a:t>
            </a:r>
            <a:endParaRPr lang="en-US" i="0" dirty="0" smtClean="0">
              <a:solidFill>
                <a:srgbClr val="006666"/>
              </a:solidFill>
            </a:endParaRPr>
          </a:p>
        </p:txBody>
      </p:sp>
      <p:graphicFrame>
        <p:nvGraphicFramePr>
          <p:cNvPr id="4" name="Table 3"/>
          <p:cNvGraphicFramePr>
            <a:graphicFrameLocks noGrp="1"/>
          </p:cNvGraphicFramePr>
          <p:nvPr/>
        </p:nvGraphicFramePr>
        <p:xfrm>
          <a:off x="914400" y="2238828"/>
          <a:ext cx="7315200" cy="914400"/>
        </p:xfrm>
        <a:graphic>
          <a:graphicData uri="http://schemas.openxmlformats.org/drawingml/2006/table">
            <a:tbl>
              <a:tblPr firstRow="1" bandRow="1">
                <a:tableStyleId>{5C22544A-7EE6-4342-B048-85BDC9FD1C3A}</a:tableStyleId>
              </a:tblPr>
              <a:tblGrid>
                <a:gridCol w="7315200"/>
              </a:tblGrid>
              <a:tr h="457200">
                <a:tc>
                  <a:txBody>
                    <a:bodyPr/>
                    <a:lstStyle/>
                    <a:p>
                      <a:pPr algn="ctr"/>
                      <a:r>
                        <a:rPr lang="en-US" sz="2000" b="1" kern="1200" baseline="0" dirty="0" smtClean="0">
                          <a:solidFill>
                            <a:schemeClr val="lt1"/>
                          </a:solidFill>
                          <a:latin typeface="+mn-lt"/>
                          <a:ea typeface="+mn-ea"/>
                          <a:cs typeface="+mn-cs"/>
                        </a:rPr>
                        <a:t>Group A: Body Temperature (in Fahrenheit degrees) of 8 People</a:t>
                      </a:r>
                      <a:endParaRPr lang="en-US" sz="2000" dirty="0"/>
                    </a:p>
                  </a:txBody>
                  <a:tcPr anchor="ctr"/>
                </a:tc>
              </a:tr>
              <a:tr h="457200">
                <a:tc>
                  <a:txBody>
                    <a:bodyPr/>
                    <a:lstStyle/>
                    <a:p>
                      <a:r>
                        <a:rPr lang="en-US" sz="2000" kern="1200" baseline="0" dirty="0" smtClean="0">
                          <a:solidFill>
                            <a:srgbClr val="000000"/>
                          </a:solidFill>
                          <a:latin typeface="+mn-lt"/>
                          <a:ea typeface="+mn-ea"/>
                          <a:cs typeface="+mn-cs"/>
                        </a:rPr>
                        <a:t>96.4</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98.6</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98.7</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99.8</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99.2</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101.2</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98.6</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97.1</a:t>
                      </a:r>
                      <a:r>
                        <a:rPr lang="en-US" sz="2000" kern="1200" baseline="0" dirty="0" smtClean="0">
                          <a:solidFill>
                            <a:srgbClr val="000000"/>
                          </a:solidFill>
                          <a:latin typeface="+mn-lt"/>
                          <a:ea typeface="+mn-ea"/>
                          <a:cs typeface="+mn-cs"/>
                          <a:sym typeface="Symbol"/>
                        </a:rPr>
                        <a:t></a:t>
                      </a:r>
                      <a:endParaRPr lang="en-US" sz="2000" dirty="0">
                        <a:solidFill>
                          <a:srgbClr val="000000"/>
                        </a:solidFill>
                      </a:endParaRPr>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 (cont.)</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endParaRPr lang="en-US" i="0" dirty="0" smtClean="0">
              <a:solidFill>
                <a:srgbClr val="006666"/>
              </a:solidFill>
            </a:endParaRPr>
          </a:p>
          <a:p>
            <a:endParaRPr lang="en-US" i="0" dirty="0" smtClean="0">
              <a:solidFill>
                <a:srgbClr val="006666"/>
              </a:solidFill>
            </a:endParaRPr>
          </a:p>
        </p:txBody>
      </p:sp>
      <p:graphicFrame>
        <p:nvGraphicFramePr>
          <p:cNvPr id="25603" name="Object 3"/>
          <p:cNvGraphicFramePr>
            <a:graphicFrameLocks noChangeAspect="1"/>
          </p:cNvGraphicFramePr>
          <p:nvPr/>
        </p:nvGraphicFramePr>
        <p:xfrm>
          <a:off x="977900" y="1219200"/>
          <a:ext cx="1397000" cy="3987800"/>
        </p:xfrm>
        <a:graphic>
          <a:graphicData uri="http://schemas.openxmlformats.org/presentationml/2006/ole">
            <mc:AlternateContent xmlns:mc="http://schemas.openxmlformats.org/markup-compatibility/2006">
              <mc:Choice xmlns:v="urn:schemas-microsoft-com:vml" Requires="v">
                <p:oleObj spid="_x0000_s25618" name="Equation" r:id="rId4" imgW="1396800" imgH="3987720" progId="Equation.DSMT4">
                  <p:embed/>
                </p:oleObj>
              </mc:Choice>
              <mc:Fallback>
                <p:oleObj name="Equation" r:id="rId4" imgW="1396800" imgH="39877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7900" y="1219200"/>
                        <a:ext cx="1397000" cy="398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5228772" y="1295400"/>
            <a:ext cx="2155398" cy="400110"/>
          </a:xfrm>
          <a:prstGeom prst="rect">
            <a:avLst/>
          </a:prstGeom>
        </p:spPr>
        <p:txBody>
          <a:bodyPr wrap="none">
            <a:spAutoFit/>
          </a:bodyPr>
          <a:lstStyle/>
          <a:p>
            <a:r>
              <a:rPr lang="en-US" sz="2000" dirty="0" smtClean="0">
                <a:solidFill>
                  <a:srgbClr val="008080"/>
                </a:solidFill>
              </a:rPr>
              <a:t>mean temperature</a:t>
            </a:r>
            <a:endParaRPr lang="en-US" sz="2000" dirty="0">
              <a:solidFill>
                <a:srgbClr val="008080"/>
              </a:solidFill>
            </a:endParaRPr>
          </a:p>
        </p:txBody>
      </p:sp>
      <p:sp>
        <p:nvSpPr>
          <p:cNvPr id="8" name="Rectangle 7"/>
          <p:cNvSpPr/>
          <p:nvPr/>
        </p:nvSpPr>
        <p:spPr>
          <a:xfrm>
            <a:off x="2819400" y="5518188"/>
            <a:ext cx="5110438" cy="523220"/>
          </a:xfrm>
          <a:prstGeom prst="rect">
            <a:avLst/>
          </a:prstGeom>
        </p:spPr>
        <p:txBody>
          <a:bodyPr wrap="none">
            <a:spAutoFit/>
          </a:bodyPr>
          <a:lstStyle/>
          <a:p>
            <a:r>
              <a:rPr lang="en-US" sz="2800" dirty="0" smtClean="0">
                <a:solidFill>
                  <a:srgbClr val="366092"/>
                </a:solidFill>
              </a:rPr>
              <a:t>The mean temperature is </a:t>
            </a:r>
            <a:r>
              <a:rPr lang="en-US" sz="2800" dirty="0" smtClean="0">
                <a:solidFill>
                  <a:srgbClr val="FF0000"/>
                </a:solidFill>
              </a:rPr>
              <a:t>98.7</a:t>
            </a:r>
            <a:r>
              <a:rPr lang="en-US" sz="2800" dirty="0" smtClean="0">
                <a:solidFill>
                  <a:srgbClr val="FF0000"/>
                </a:solidFill>
                <a:sym typeface="Symbol"/>
              </a:rPr>
              <a:t></a:t>
            </a:r>
            <a:r>
              <a:rPr lang="en-US" sz="2800" dirty="0" smtClean="0">
                <a:solidFill>
                  <a:srgbClr val="FF0000"/>
                </a:solidFill>
              </a:rPr>
              <a:t>F</a:t>
            </a:r>
            <a:r>
              <a:rPr lang="en-US" sz="2800" dirty="0" smtClean="0">
                <a:solidFill>
                  <a:srgbClr val="366092"/>
                </a:solidFill>
              </a:rPr>
              <a:t>.</a:t>
            </a:r>
            <a:endParaRPr lang="en-US" sz="2800" dirty="0">
              <a:solidFill>
                <a:srgbClr val="366092"/>
              </a:solidFill>
            </a:endParaRPr>
          </a:p>
        </p:txBody>
      </p:sp>
      <p:graphicFrame>
        <p:nvGraphicFramePr>
          <p:cNvPr id="3" name="Object 5"/>
          <p:cNvGraphicFramePr>
            <a:graphicFrameLocks noChangeAspect="1"/>
          </p:cNvGraphicFramePr>
          <p:nvPr/>
        </p:nvGraphicFramePr>
        <p:xfrm>
          <a:off x="3962400" y="1309048"/>
          <a:ext cx="1181100" cy="901700"/>
        </p:xfrm>
        <a:graphic>
          <a:graphicData uri="http://schemas.openxmlformats.org/presentationml/2006/ole">
            <mc:AlternateContent xmlns:mc="http://schemas.openxmlformats.org/markup-compatibility/2006">
              <mc:Choice xmlns:v="urn:schemas-microsoft-com:vml" Requires="v">
                <p:oleObj spid="_x0000_s25619" name="Equation" r:id="rId6" imgW="1180800" imgH="901440" progId="Equation.DSMT4">
                  <p:embed/>
                </p:oleObj>
              </mc:Choice>
              <mc:Fallback>
                <p:oleObj name="Equation" r:id="rId6" imgW="1180800" imgH="9014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62400" y="1309048"/>
                        <a:ext cx="1181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6" name="Object 6"/>
          <p:cNvGraphicFramePr>
            <a:graphicFrameLocks noChangeAspect="1"/>
          </p:cNvGraphicFramePr>
          <p:nvPr/>
        </p:nvGraphicFramePr>
        <p:xfrm>
          <a:off x="4280848" y="2250744"/>
          <a:ext cx="381000" cy="393700"/>
        </p:xfrm>
        <a:graphic>
          <a:graphicData uri="http://schemas.openxmlformats.org/presentationml/2006/ole">
            <mc:AlternateContent xmlns:mc="http://schemas.openxmlformats.org/markup-compatibility/2006">
              <mc:Choice xmlns:v="urn:schemas-microsoft-com:vml" Requires="v">
                <p:oleObj spid="_x0000_s25620" name="Equation" r:id="rId8" imgW="380880" imgH="393480" progId="Equation.DSMT4">
                  <p:embed/>
                </p:oleObj>
              </mc:Choice>
              <mc:Fallback>
                <p:oleObj name="Equation" r:id="rId8" imgW="380880" imgH="3934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80848" y="2250744"/>
                        <a:ext cx="381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7" name="Object 7"/>
          <p:cNvGraphicFramePr>
            <a:graphicFrameLocks noChangeAspect="1"/>
          </p:cNvGraphicFramePr>
          <p:nvPr/>
        </p:nvGraphicFramePr>
        <p:xfrm>
          <a:off x="4433248" y="2833048"/>
          <a:ext cx="381000" cy="292100"/>
        </p:xfrm>
        <a:graphic>
          <a:graphicData uri="http://schemas.openxmlformats.org/presentationml/2006/ole">
            <mc:AlternateContent xmlns:mc="http://schemas.openxmlformats.org/markup-compatibility/2006">
              <mc:Choice xmlns:v="urn:schemas-microsoft-com:vml" Requires="v">
                <p:oleObj spid="_x0000_s25621" name="Equation" r:id="rId10" imgW="380880" imgH="291960" progId="Equation.DSMT4">
                  <p:embed/>
                </p:oleObj>
              </mc:Choice>
              <mc:Fallback>
                <p:oleObj name="Equation" r:id="rId10" imgW="380880" imgH="2919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33248" y="283304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8" name="Object 8"/>
          <p:cNvGraphicFramePr>
            <a:graphicFrameLocks noChangeAspect="1"/>
          </p:cNvGraphicFramePr>
          <p:nvPr/>
        </p:nvGraphicFramePr>
        <p:xfrm>
          <a:off x="4298950" y="3314700"/>
          <a:ext cx="546100" cy="495300"/>
        </p:xfrm>
        <a:graphic>
          <a:graphicData uri="http://schemas.openxmlformats.org/presentationml/2006/ole">
            <mc:AlternateContent xmlns:mc="http://schemas.openxmlformats.org/markup-compatibility/2006">
              <mc:Choice xmlns:v="urn:schemas-microsoft-com:vml" Requires="v">
                <p:oleObj spid="_x0000_s25622" name="Equation" r:id="rId12" imgW="545760" imgH="495000" progId="Equation.DSMT4">
                  <p:embed/>
                </p:oleObj>
              </mc:Choice>
              <mc:Fallback>
                <p:oleObj name="Equation" r:id="rId12" imgW="545760" imgH="4950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98950" y="3314700"/>
                        <a:ext cx="546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9" name="Object 9"/>
          <p:cNvGraphicFramePr>
            <a:graphicFrameLocks noChangeAspect="1"/>
          </p:cNvGraphicFramePr>
          <p:nvPr/>
        </p:nvGraphicFramePr>
        <p:xfrm>
          <a:off x="4599296" y="3976048"/>
          <a:ext cx="393700" cy="292100"/>
        </p:xfrm>
        <a:graphic>
          <a:graphicData uri="http://schemas.openxmlformats.org/presentationml/2006/ole">
            <mc:AlternateContent xmlns:mc="http://schemas.openxmlformats.org/markup-compatibility/2006">
              <mc:Choice xmlns:v="urn:schemas-microsoft-com:vml" Requires="v">
                <p:oleObj spid="_x0000_s25623" name="Equation" r:id="rId14" imgW="393480" imgH="291960" progId="Equation.DSMT4">
                  <p:embed/>
                </p:oleObj>
              </mc:Choice>
              <mc:Fallback>
                <p:oleObj name="Equation" r:id="rId14" imgW="393480" imgH="2919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99296" y="3976048"/>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10" name="Object 10"/>
          <p:cNvGraphicFramePr>
            <a:graphicFrameLocks noChangeAspect="1"/>
          </p:cNvGraphicFramePr>
          <p:nvPr/>
        </p:nvGraphicFramePr>
        <p:xfrm>
          <a:off x="4275160" y="4454856"/>
          <a:ext cx="698500" cy="495300"/>
        </p:xfrm>
        <a:graphic>
          <a:graphicData uri="http://schemas.openxmlformats.org/presentationml/2006/ole">
            <mc:AlternateContent xmlns:mc="http://schemas.openxmlformats.org/markup-compatibility/2006">
              <mc:Choice xmlns:v="urn:schemas-microsoft-com:vml" Requires="v">
                <p:oleObj spid="_x0000_s25624" name="Equation" r:id="rId16" imgW="698400" imgH="495000" progId="Equation.DSMT4">
                  <p:embed/>
                </p:oleObj>
              </mc:Choice>
              <mc:Fallback>
                <p:oleObj name="Equation" r:id="rId16" imgW="698400" imgH="49500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275160" y="4454856"/>
                        <a:ext cx="698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11" name="Object 11"/>
          <p:cNvGraphicFramePr>
            <a:graphicFrameLocks noChangeAspect="1"/>
          </p:cNvGraphicFramePr>
          <p:nvPr/>
        </p:nvGraphicFramePr>
        <p:xfrm>
          <a:off x="4765344" y="5119048"/>
          <a:ext cx="215900" cy="292100"/>
        </p:xfrm>
        <a:graphic>
          <a:graphicData uri="http://schemas.openxmlformats.org/presentationml/2006/ole">
            <mc:AlternateContent xmlns:mc="http://schemas.openxmlformats.org/markup-compatibility/2006">
              <mc:Choice xmlns:v="urn:schemas-microsoft-com:vml" Requires="v">
                <p:oleObj spid="_x0000_s25625" name="Equation" r:id="rId18" imgW="215640" imgH="291960" progId="Equation.DSMT4">
                  <p:embed/>
                </p:oleObj>
              </mc:Choice>
              <mc:Fallback>
                <p:oleObj name="Equation" r:id="rId18" imgW="215640" imgH="29196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765344" y="5119048"/>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5613" name="Picture 13"/>
          <p:cNvPicPr>
            <a:picLocks noChangeAspect="1" noChangeArrowheads="1"/>
          </p:cNvPicPr>
          <p:nvPr/>
        </p:nvPicPr>
        <p:blipFill>
          <a:blip r:embed="rId20"/>
          <a:srcRect/>
          <a:stretch>
            <a:fillRect/>
          </a:stretch>
        </p:blipFill>
        <p:spPr bwMode="auto">
          <a:xfrm>
            <a:off x="7101840" y="1704110"/>
            <a:ext cx="1280160" cy="3782290"/>
          </a:xfrm>
          <a:prstGeom prst="rect">
            <a:avLst/>
          </a:prstGeom>
          <a:noFill/>
          <a:ln w="9525">
            <a:noFill/>
            <a:miter lim="800000"/>
            <a:headEnd/>
            <a:tailEnd/>
          </a:ln>
          <a:effectLst/>
        </p:spPr>
      </p:pic>
      <p:graphicFrame>
        <p:nvGraphicFramePr>
          <p:cNvPr id="25614" name="Object 14"/>
          <p:cNvGraphicFramePr>
            <a:graphicFrameLocks noChangeAspect="1"/>
          </p:cNvGraphicFramePr>
          <p:nvPr/>
        </p:nvGraphicFramePr>
        <p:xfrm>
          <a:off x="1569358" y="5301342"/>
          <a:ext cx="825500" cy="292100"/>
        </p:xfrm>
        <a:graphic>
          <a:graphicData uri="http://schemas.openxmlformats.org/presentationml/2006/ole">
            <mc:AlternateContent xmlns:mc="http://schemas.openxmlformats.org/markup-compatibility/2006">
              <mc:Choice xmlns:v="urn:schemas-microsoft-com:vml" Requires="v">
                <p:oleObj spid="_x0000_s25626" name="Equation" r:id="rId21" imgW="825480" imgH="291960" progId="Equation.DSMT4">
                  <p:embed/>
                </p:oleObj>
              </mc:Choice>
              <mc:Fallback>
                <p:oleObj name="Equation" r:id="rId21" imgW="825480" imgH="29196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569358" y="5301342"/>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15" name="Object 15"/>
          <p:cNvGraphicFramePr>
            <a:graphicFrameLocks noChangeAspect="1"/>
          </p:cNvGraphicFramePr>
          <p:nvPr/>
        </p:nvGraphicFramePr>
        <p:xfrm>
          <a:off x="4465114" y="1357086"/>
          <a:ext cx="203200" cy="292100"/>
        </p:xfrm>
        <a:graphic>
          <a:graphicData uri="http://schemas.openxmlformats.org/presentationml/2006/ole">
            <mc:AlternateContent xmlns:mc="http://schemas.openxmlformats.org/markup-compatibility/2006">
              <mc:Choice xmlns:v="urn:schemas-microsoft-com:vml" Requires="v">
                <p:oleObj spid="_x0000_s25627" name="Equation" r:id="rId23" imgW="203040" imgH="291960" progId="Equation.DSMT4">
                  <p:embed/>
                </p:oleObj>
              </mc:Choice>
              <mc:Fallback>
                <p:oleObj name="Equation" r:id="rId23" imgW="203040" imgH="29196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465114" y="1357086"/>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16" name="Object 16"/>
          <p:cNvGraphicFramePr>
            <a:graphicFrameLocks noChangeAspect="1"/>
          </p:cNvGraphicFramePr>
          <p:nvPr/>
        </p:nvGraphicFramePr>
        <p:xfrm>
          <a:off x="4652963" y="1357313"/>
          <a:ext cx="203200" cy="292100"/>
        </p:xfrm>
        <a:graphic>
          <a:graphicData uri="http://schemas.openxmlformats.org/presentationml/2006/ole">
            <mc:AlternateContent xmlns:mc="http://schemas.openxmlformats.org/markup-compatibility/2006">
              <mc:Choice xmlns:v="urn:schemas-microsoft-com:vml" Requires="v">
                <p:oleObj spid="_x0000_s25628" name="Equation" r:id="rId25" imgW="203040" imgH="291960" progId="Equation.DSMT4">
                  <p:embed/>
                </p:oleObj>
              </mc:Choice>
              <mc:Fallback>
                <p:oleObj name="Equation" r:id="rId25" imgW="203040" imgH="29196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652963" y="1357313"/>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17" name="Object 17"/>
          <p:cNvGraphicFramePr>
            <a:graphicFrameLocks noChangeAspect="1"/>
          </p:cNvGraphicFramePr>
          <p:nvPr/>
        </p:nvGraphicFramePr>
        <p:xfrm>
          <a:off x="4865688" y="1357313"/>
          <a:ext cx="279400" cy="279400"/>
        </p:xfrm>
        <a:graphic>
          <a:graphicData uri="http://schemas.openxmlformats.org/presentationml/2006/ole">
            <mc:AlternateContent xmlns:mc="http://schemas.openxmlformats.org/markup-compatibility/2006">
              <mc:Choice xmlns:v="urn:schemas-microsoft-com:vml" Requires="v">
                <p:oleObj spid="_x0000_s25629" name="Equation" r:id="rId27" imgW="279360" imgH="279360" progId="Equation.DSMT4">
                  <p:embed/>
                </p:oleObj>
              </mc:Choice>
              <mc:Fallback>
                <p:oleObj name="Equation" r:id="rId27" imgW="279360" imgH="279360" progId="Equation.DSMT4">
                  <p:embed/>
                  <p:pic>
                    <p:nvPicPr>
                      <p:cNvPr id="0" name="Picture 1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865688" y="1357313"/>
                        <a:ext cx="27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0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6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60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60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56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56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56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561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Finding Statistical Measures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4114973"/>
          </a:xfrm>
          <a:solidFill>
            <a:srgbClr val="FFFFCC"/>
          </a:solidFill>
          <a:ln w="28575">
            <a:solidFill>
              <a:srgbClr val="000000"/>
            </a:solidFill>
          </a:ln>
        </p:spPr>
        <p:txBody>
          <a:bodyPr>
            <a:spAutoFit/>
          </a:bodyPr>
          <a:lstStyle/>
          <a:p>
            <a:pPr algn="ctr">
              <a:buNone/>
            </a:pPr>
            <a:r>
              <a:rPr lang="en-US" b="1" i="0" dirty="0" smtClean="0">
                <a:solidFill>
                  <a:srgbClr val="000000"/>
                </a:solidFill>
              </a:rPr>
              <a:t>To Find the Median</a:t>
            </a:r>
          </a:p>
          <a:p>
            <a:pPr>
              <a:buNone/>
              <a:tabLst>
                <a:tab pos="463550" algn="l"/>
              </a:tabLst>
            </a:pPr>
            <a:r>
              <a:rPr lang="en-US" b="1" i="0" dirty="0" smtClean="0">
                <a:solidFill>
                  <a:srgbClr val="000000"/>
                </a:solidFill>
              </a:rPr>
              <a:t>1.	</a:t>
            </a:r>
            <a:r>
              <a:rPr lang="en-US" i="0" dirty="0" smtClean="0">
                <a:solidFill>
                  <a:srgbClr val="000000"/>
                </a:solidFill>
              </a:rPr>
              <a:t>Rank the data.  (Arrange the data in order, either 	from smallest to largest or largest to smallest.)</a:t>
            </a:r>
          </a:p>
          <a:p>
            <a:pPr>
              <a:buNone/>
              <a:tabLst>
                <a:tab pos="463550" algn="l"/>
              </a:tabLst>
            </a:pPr>
            <a:r>
              <a:rPr lang="en-US" b="1" i="0" dirty="0" smtClean="0">
                <a:solidFill>
                  <a:srgbClr val="000000"/>
                </a:solidFill>
              </a:rPr>
              <a:t>2.</a:t>
            </a:r>
            <a:r>
              <a:rPr lang="en-US" i="0" dirty="0" smtClean="0">
                <a:solidFill>
                  <a:srgbClr val="000000"/>
                </a:solidFill>
              </a:rPr>
              <a:t>	The median can be found by counting from the top </a:t>
            </a:r>
          </a:p>
          <a:p>
            <a:pPr>
              <a:buNone/>
              <a:tabLst>
                <a:tab pos="463550" algn="l"/>
              </a:tabLst>
            </a:pPr>
            <a:r>
              <a:rPr lang="en-US" i="0" dirty="0" smtClean="0">
                <a:solidFill>
                  <a:srgbClr val="000000"/>
                </a:solidFill>
              </a:rPr>
              <a:t>	down (or from the bottom up) to the position          </a:t>
            </a:r>
          </a:p>
          <a:p>
            <a:pPr>
              <a:spcBef>
                <a:spcPts val="1800"/>
              </a:spcBef>
              <a:buNone/>
              <a:tabLst>
                <a:tab pos="463550" algn="l"/>
              </a:tabLst>
            </a:pPr>
            <a:r>
              <a:rPr lang="en-US" i="0" dirty="0" smtClean="0">
                <a:solidFill>
                  <a:srgbClr val="000000"/>
                </a:solidFill>
              </a:rPr>
              <a:t>	where </a:t>
            </a:r>
            <a:r>
              <a:rPr lang="en-US" i="1" dirty="0" smtClean="0">
                <a:solidFill>
                  <a:srgbClr val="000000"/>
                </a:solidFill>
              </a:rPr>
              <a:t>n</a:t>
            </a:r>
            <a:r>
              <a:rPr lang="en-US" i="0" dirty="0" smtClean="0">
                <a:solidFill>
                  <a:srgbClr val="000000"/>
                </a:solidFill>
              </a:rPr>
              <a:t> represents the number of data items.</a:t>
            </a:r>
          </a:p>
          <a:p>
            <a:pPr marL="912813" indent="-912813">
              <a:buNone/>
              <a:tabLst>
                <a:tab pos="463550" algn="l"/>
              </a:tabLst>
            </a:pPr>
            <a:r>
              <a:rPr lang="en-US" i="0" dirty="0" smtClean="0">
                <a:solidFill>
                  <a:srgbClr val="000000"/>
                </a:solidFill>
              </a:rPr>
              <a:t>	</a:t>
            </a:r>
            <a:r>
              <a:rPr lang="en-US" b="1" i="0" dirty="0" smtClean="0">
                <a:solidFill>
                  <a:srgbClr val="000000"/>
                </a:solidFill>
              </a:rPr>
              <a:t>a.</a:t>
            </a:r>
            <a:r>
              <a:rPr lang="en-US" i="0" dirty="0" smtClean="0">
                <a:solidFill>
                  <a:srgbClr val="000000"/>
                </a:solidFill>
              </a:rPr>
              <a:t>	If there are an </a:t>
            </a:r>
            <a:r>
              <a:rPr lang="en-US" b="1" i="0" dirty="0" smtClean="0">
                <a:solidFill>
                  <a:srgbClr val="C00000"/>
                </a:solidFill>
              </a:rPr>
              <a:t>odd</a:t>
            </a:r>
            <a:r>
              <a:rPr lang="en-US" i="0" dirty="0" smtClean="0">
                <a:solidFill>
                  <a:srgbClr val="000000"/>
                </a:solidFill>
              </a:rPr>
              <a:t> number of items, the median is the middle number.</a:t>
            </a:r>
            <a:endParaRPr lang="en-US" i="0" dirty="0">
              <a:solidFill>
                <a:srgbClr val="000000"/>
              </a:solidFill>
            </a:endParaRPr>
          </a:p>
        </p:txBody>
      </p:sp>
      <p:graphicFrame>
        <p:nvGraphicFramePr>
          <p:cNvPr id="5" name="Object 4"/>
          <p:cNvGraphicFramePr>
            <a:graphicFrameLocks noChangeAspect="1"/>
          </p:cNvGraphicFramePr>
          <p:nvPr/>
        </p:nvGraphicFramePr>
        <p:xfrm>
          <a:off x="7633648" y="3145808"/>
          <a:ext cx="723900" cy="838200"/>
        </p:xfrm>
        <a:graphic>
          <a:graphicData uri="http://schemas.openxmlformats.org/presentationml/2006/ole">
            <mc:AlternateContent xmlns:mc="http://schemas.openxmlformats.org/markup-compatibility/2006">
              <mc:Choice xmlns:v="urn:schemas-microsoft-com:vml" Requires="v">
                <p:oleObj spid="_x0000_s3075" name="Equation" r:id="rId3" imgW="723600" imgH="838080" progId="Equation.DSMT4">
                  <p:embed/>
                </p:oleObj>
              </mc:Choice>
              <mc:Fallback>
                <p:oleObj name="Equation" r:id="rId3" imgW="723600" imgH="8380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33648" y="3145808"/>
                        <a:ext cx="723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Finding Statistical Measures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buNone/>
            </a:pPr>
            <a:r>
              <a:rPr lang="en-US" b="1" i="0" dirty="0" smtClean="0">
                <a:solidFill>
                  <a:srgbClr val="000000"/>
                </a:solidFill>
              </a:rPr>
              <a:t>To Find the Median (cont.)</a:t>
            </a:r>
          </a:p>
          <a:p>
            <a:pPr marL="465138" indent="-465138" defTabSz="115888">
              <a:buNone/>
            </a:pPr>
            <a:r>
              <a:rPr lang="en-US" b="1" i="0" dirty="0" smtClean="0">
                <a:solidFill>
                  <a:srgbClr val="000000"/>
                </a:solidFill>
              </a:rPr>
              <a:t>b.</a:t>
            </a:r>
            <a:r>
              <a:rPr lang="en-US" i="0" dirty="0" smtClean="0">
                <a:solidFill>
                  <a:srgbClr val="000000"/>
                </a:solidFill>
              </a:rPr>
              <a:t>	If there are an </a:t>
            </a:r>
            <a:r>
              <a:rPr lang="en-US" b="1" i="0" dirty="0" smtClean="0">
                <a:solidFill>
                  <a:srgbClr val="C00000"/>
                </a:solidFill>
              </a:rPr>
              <a:t>even</a:t>
            </a:r>
            <a:r>
              <a:rPr lang="en-US" i="0" dirty="0" smtClean="0">
                <a:solidFill>
                  <a:srgbClr val="000000"/>
                </a:solidFill>
              </a:rPr>
              <a:t> number of items, the median is the value found by averaging the two middle terms. (</a:t>
            </a:r>
            <a:r>
              <a:rPr lang="en-US" b="1" i="0" dirty="0" smtClean="0">
                <a:solidFill>
                  <a:srgbClr val="000000"/>
                </a:solidFill>
              </a:rPr>
              <a:t>Note: </a:t>
            </a:r>
            <a:r>
              <a:rPr lang="en-US" i="0" dirty="0" smtClean="0">
                <a:solidFill>
                  <a:srgbClr val="000000"/>
                </a:solidFill>
              </a:rPr>
              <a:t>This value may or may not be in the data.)</a:t>
            </a:r>
            <a:endParaRPr lang="en-US" i="0" dirty="0">
              <a:solidFill>
                <a:srgbClr val="00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507</TotalTime>
  <Words>796</Words>
  <Application>Microsoft Office PowerPoint</Application>
  <PresentationFormat>On-screen Show (4:3)</PresentationFormat>
  <Paragraphs>152</Paragraphs>
  <Slides>22</Slides>
  <Notes>14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Calibri</vt:lpstr>
      <vt:lpstr>Courier New</vt:lpstr>
      <vt:lpstr>Arial</vt:lpstr>
      <vt:lpstr>Symbol</vt:lpstr>
      <vt:lpstr>Office Theme</vt:lpstr>
      <vt:lpstr>Equation</vt:lpstr>
      <vt:lpstr>Section 5.4</vt:lpstr>
      <vt:lpstr>Objectives</vt:lpstr>
      <vt:lpstr>Statistical Terms</vt:lpstr>
      <vt:lpstr>Statistical Terms</vt:lpstr>
      <vt:lpstr>Statistical Terms</vt:lpstr>
      <vt:lpstr>Example 1</vt:lpstr>
      <vt:lpstr>Example 1 (cont.)</vt:lpstr>
      <vt:lpstr>Finding Statistical Measures</vt:lpstr>
      <vt:lpstr>Finding Statistical Measures</vt:lpstr>
      <vt:lpstr>Example 2</vt:lpstr>
      <vt:lpstr>Example 2 (cont.)</vt:lpstr>
      <vt:lpstr>Example 2 (cont.)</vt:lpstr>
      <vt:lpstr>Example 2 (cont.)</vt:lpstr>
      <vt:lpstr>Example 3</vt:lpstr>
      <vt:lpstr>Example 3 (cont.)</vt:lpstr>
      <vt:lpstr>Completion Example 4</vt:lpstr>
      <vt:lpstr>Completion Example 4 (cont.)</vt:lpstr>
      <vt:lpstr>Completion Example 4 (cont.)</vt:lpstr>
      <vt:lpstr>Completion Example 4 (cont.)</vt:lpstr>
      <vt:lpstr>Completion Example 4 (cont.)</vt:lpstr>
      <vt:lpstr>Finding the Mean, Median, Mode, and Range of a Set of Data</vt:lpstr>
      <vt:lpstr>Finding the Mean, Median, Mode, and Range of a Set of Data</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90</cp:revision>
  <dcterms:created xsi:type="dcterms:W3CDTF">2013-04-26T14:43:13Z</dcterms:created>
  <dcterms:modified xsi:type="dcterms:W3CDTF">2017-08-02T16:35:52Z</dcterms:modified>
</cp:coreProperties>
</file>